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75" r:id="rId3"/>
    <p:sldId id="276" r:id="rId4"/>
    <p:sldId id="277" r:id="rId5"/>
    <p:sldId id="278" r:id="rId6"/>
    <p:sldId id="262" r:id="rId7"/>
    <p:sldId id="279" r:id="rId8"/>
    <p:sldId id="284" r:id="rId9"/>
    <p:sldId id="280" r:id="rId10"/>
    <p:sldId id="281" r:id="rId11"/>
    <p:sldId id="282" r:id="rId12"/>
    <p:sldId id="283" r:id="rId13"/>
    <p:sldId id="285" r:id="rId14"/>
    <p:sldId id="28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4" d="100"/>
          <a:sy n="84" d="100"/>
        </p:scale>
        <p:origin x="7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7/14/2024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2480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8295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2314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2976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2271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0480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1179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6325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6510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1027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4197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2258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8368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1054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2052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090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7307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7/14/2024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983434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0049" y="2003678"/>
            <a:ext cx="8251902" cy="3229785"/>
          </a:xfrm>
        </p:spPr>
        <p:txBody>
          <a:bodyPr>
            <a:normAutofit fontScale="90000"/>
          </a:bodyPr>
          <a:lstStyle/>
          <a:p>
            <a:pPr algn="ctr"/>
            <a:r>
              <a:rPr lang="en-IN" dirty="0"/>
              <a:t>Innovative Monitoring System for TeleICU Patient Using </a:t>
            </a:r>
            <a:br>
              <a:rPr lang="en-IN" dirty="0"/>
            </a:br>
            <a:r>
              <a:rPr lang="en-IN" dirty="0"/>
              <a:t>Video Processing &amp; Deep Learning</a:t>
            </a:r>
          </a:p>
        </p:txBody>
      </p:sp>
      <p:sp>
        <p:nvSpPr>
          <p:cNvPr id="3" name="Subtitle 2"/>
          <p:cNvSpPr>
            <a:spLocks noGrp="1"/>
          </p:cNvSpPr>
          <p:nvPr>
            <p:ph type="subTitle" idx="1"/>
          </p:nvPr>
        </p:nvSpPr>
        <p:spPr>
          <a:xfrm>
            <a:off x="4800600" y="5849471"/>
            <a:ext cx="7240305" cy="880035"/>
          </a:xfrm>
        </p:spPr>
        <p:txBody>
          <a:bodyPr/>
          <a:lstStyle/>
          <a:p>
            <a:endParaRPr lang="en-IN" b="1" dirty="0"/>
          </a:p>
          <a:p>
            <a:endParaRPr lang="en-IN" dirty="0"/>
          </a:p>
        </p:txBody>
      </p:sp>
    </p:spTree>
    <p:extLst>
      <p:ext uri="{BB962C8B-B14F-4D97-AF65-F5344CB8AC3E}">
        <p14:creationId xmlns:p14="http://schemas.microsoft.com/office/powerpoint/2010/main" val="1167422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DEF181C-EF3B-3253-0ABA-7A14A5449DC8}"/>
              </a:ext>
            </a:extLst>
          </p:cNvPr>
          <p:cNvGraphicFramePr>
            <a:graphicFrameLocks noGrp="1"/>
          </p:cNvGraphicFramePr>
          <p:nvPr>
            <p:extLst>
              <p:ext uri="{D42A27DB-BD31-4B8C-83A1-F6EECF244321}">
                <p14:modId xmlns:p14="http://schemas.microsoft.com/office/powerpoint/2010/main" val="2276088525"/>
              </p:ext>
            </p:extLst>
          </p:nvPr>
        </p:nvGraphicFramePr>
        <p:xfrm>
          <a:off x="3386667" y="1926166"/>
          <a:ext cx="5418666" cy="3863624"/>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206687059"/>
                    </a:ext>
                  </a:extLst>
                </a:gridCol>
                <a:gridCol w="2709333">
                  <a:extLst>
                    <a:ext uri="{9D8B030D-6E8A-4147-A177-3AD203B41FA5}">
                      <a16:colId xmlns:a16="http://schemas.microsoft.com/office/drawing/2014/main" val="216318625"/>
                    </a:ext>
                  </a:extLst>
                </a:gridCol>
              </a:tblGrid>
              <a:tr h="965906">
                <a:tc>
                  <a:txBody>
                    <a:bodyPr/>
                    <a:lstStyle/>
                    <a:p>
                      <a:r>
                        <a:rPr lang="en-US" dirty="0"/>
                        <a:t>NAME</a:t>
                      </a:r>
                      <a:endParaRPr lang="en-IN" dirty="0"/>
                    </a:p>
                  </a:txBody>
                  <a:tcPr/>
                </a:tc>
                <a:tc>
                  <a:txBody>
                    <a:bodyPr/>
                    <a:lstStyle/>
                    <a:p>
                      <a:r>
                        <a:rPr lang="en-US" dirty="0"/>
                        <a:t>SHRINATH BIRADAR</a:t>
                      </a:r>
                      <a:endParaRPr lang="en-IN" dirty="0"/>
                    </a:p>
                  </a:txBody>
                  <a:tcPr/>
                </a:tc>
                <a:extLst>
                  <a:ext uri="{0D108BD9-81ED-4DB2-BD59-A6C34878D82A}">
                    <a16:rowId xmlns:a16="http://schemas.microsoft.com/office/drawing/2014/main" val="1574289387"/>
                  </a:ext>
                </a:extLst>
              </a:tr>
              <a:tr h="965906">
                <a:tc>
                  <a:txBody>
                    <a:bodyPr/>
                    <a:lstStyle/>
                    <a:p>
                      <a:r>
                        <a:rPr lang="en-US" dirty="0"/>
                        <a:t>G-MAIL</a:t>
                      </a:r>
                      <a:endParaRPr lang="en-IN" dirty="0"/>
                    </a:p>
                  </a:txBody>
                  <a:tcPr/>
                </a:tc>
                <a:tc>
                  <a:txBody>
                    <a:bodyPr/>
                    <a:lstStyle/>
                    <a:p>
                      <a:r>
                        <a:rPr lang="en-US" dirty="0"/>
                        <a:t>biradarshrinath5@gmail.com</a:t>
                      </a:r>
                      <a:endParaRPr lang="en-IN" dirty="0"/>
                    </a:p>
                  </a:txBody>
                  <a:tcPr/>
                </a:tc>
                <a:extLst>
                  <a:ext uri="{0D108BD9-81ED-4DB2-BD59-A6C34878D82A}">
                    <a16:rowId xmlns:a16="http://schemas.microsoft.com/office/drawing/2014/main" val="503476199"/>
                  </a:ext>
                </a:extLst>
              </a:tr>
              <a:tr h="965906">
                <a:tc>
                  <a:txBody>
                    <a:bodyPr/>
                    <a:lstStyle/>
                    <a:p>
                      <a:r>
                        <a:rPr lang="en-US" dirty="0"/>
                        <a:t>CONTACT NO.</a:t>
                      </a:r>
                      <a:endParaRPr lang="en-IN" dirty="0"/>
                    </a:p>
                  </a:txBody>
                  <a:tcPr/>
                </a:tc>
                <a:tc>
                  <a:txBody>
                    <a:bodyPr/>
                    <a:lstStyle/>
                    <a:p>
                      <a:r>
                        <a:rPr lang="en-US" dirty="0"/>
                        <a:t>8867355847</a:t>
                      </a:r>
                      <a:endParaRPr lang="en-IN" dirty="0"/>
                    </a:p>
                  </a:txBody>
                  <a:tcPr/>
                </a:tc>
                <a:extLst>
                  <a:ext uri="{0D108BD9-81ED-4DB2-BD59-A6C34878D82A}">
                    <a16:rowId xmlns:a16="http://schemas.microsoft.com/office/drawing/2014/main" val="1127139652"/>
                  </a:ext>
                </a:extLst>
              </a:tr>
              <a:tr h="965906">
                <a:tc>
                  <a:txBody>
                    <a:bodyPr/>
                    <a:lstStyle/>
                    <a:p>
                      <a:r>
                        <a:rPr lang="en-US" dirty="0"/>
                        <a:t>CONTRIBUTION</a:t>
                      </a:r>
                      <a:endParaRPr lang="en-IN" dirty="0"/>
                    </a:p>
                  </a:txBody>
                  <a:tcPr/>
                </a:tc>
                <a:tc>
                  <a:txBody>
                    <a:bodyPr/>
                    <a:lstStyle/>
                    <a:p>
                      <a:r>
                        <a:rPr lang="en-US" dirty="0"/>
                        <a:t>Code development</a:t>
                      </a:r>
                      <a:endParaRPr lang="en-IN" dirty="0"/>
                    </a:p>
                  </a:txBody>
                  <a:tcPr/>
                </a:tc>
                <a:extLst>
                  <a:ext uri="{0D108BD9-81ED-4DB2-BD59-A6C34878D82A}">
                    <a16:rowId xmlns:a16="http://schemas.microsoft.com/office/drawing/2014/main" val="798481286"/>
                  </a:ext>
                </a:extLst>
              </a:tr>
            </a:tbl>
          </a:graphicData>
        </a:graphic>
      </p:graphicFrame>
      <p:sp>
        <p:nvSpPr>
          <p:cNvPr id="3" name="TextBox 2">
            <a:extLst>
              <a:ext uri="{FF2B5EF4-FFF2-40B4-BE49-F238E27FC236}">
                <a16:creationId xmlns:a16="http://schemas.microsoft.com/office/drawing/2014/main" id="{0F558A44-2692-EA0A-394C-71F959965F35}"/>
              </a:ext>
            </a:extLst>
          </p:cNvPr>
          <p:cNvSpPr txBox="1"/>
          <p:nvPr/>
        </p:nvSpPr>
        <p:spPr>
          <a:xfrm>
            <a:off x="1467556" y="1027289"/>
            <a:ext cx="4628444" cy="369332"/>
          </a:xfrm>
          <a:prstGeom prst="rect">
            <a:avLst/>
          </a:prstGeom>
          <a:noFill/>
        </p:spPr>
        <p:txBody>
          <a:bodyPr wrap="square" rtlCol="0">
            <a:spAutoFit/>
          </a:bodyPr>
          <a:lstStyle/>
          <a:p>
            <a:r>
              <a:rPr lang="en-US" b="1" dirty="0"/>
              <a:t>TEAM MEMBER 2</a:t>
            </a:r>
            <a:r>
              <a:rPr lang="en-US" dirty="0"/>
              <a:t>:</a:t>
            </a:r>
            <a:endParaRPr lang="en-IN" dirty="0"/>
          </a:p>
        </p:txBody>
      </p:sp>
    </p:spTree>
    <p:extLst>
      <p:ext uri="{BB962C8B-B14F-4D97-AF65-F5344CB8AC3E}">
        <p14:creationId xmlns:p14="http://schemas.microsoft.com/office/powerpoint/2010/main" val="3301326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FD92257-1EDA-C09C-C75A-588AEF343D98}"/>
              </a:ext>
            </a:extLst>
          </p:cNvPr>
          <p:cNvGraphicFramePr>
            <a:graphicFrameLocks noGrp="1"/>
          </p:cNvGraphicFramePr>
          <p:nvPr>
            <p:extLst>
              <p:ext uri="{D42A27DB-BD31-4B8C-83A1-F6EECF244321}">
                <p14:modId xmlns:p14="http://schemas.microsoft.com/office/powerpoint/2010/main" val="920618684"/>
              </p:ext>
            </p:extLst>
          </p:nvPr>
        </p:nvGraphicFramePr>
        <p:xfrm>
          <a:off x="2957688" y="1882419"/>
          <a:ext cx="6671734" cy="2960512"/>
        </p:xfrm>
        <a:graphic>
          <a:graphicData uri="http://schemas.openxmlformats.org/drawingml/2006/table">
            <a:tbl>
              <a:tblPr firstRow="1" bandRow="1">
                <a:tableStyleId>{5C22544A-7EE6-4342-B048-85BDC9FD1C3A}</a:tableStyleId>
              </a:tblPr>
              <a:tblGrid>
                <a:gridCol w="3335867">
                  <a:extLst>
                    <a:ext uri="{9D8B030D-6E8A-4147-A177-3AD203B41FA5}">
                      <a16:colId xmlns:a16="http://schemas.microsoft.com/office/drawing/2014/main" val="2429372770"/>
                    </a:ext>
                  </a:extLst>
                </a:gridCol>
                <a:gridCol w="3335867">
                  <a:extLst>
                    <a:ext uri="{9D8B030D-6E8A-4147-A177-3AD203B41FA5}">
                      <a16:colId xmlns:a16="http://schemas.microsoft.com/office/drawing/2014/main" val="3729971407"/>
                    </a:ext>
                  </a:extLst>
                </a:gridCol>
              </a:tblGrid>
              <a:tr h="740128">
                <a:tc>
                  <a:txBody>
                    <a:bodyPr/>
                    <a:lstStyle/>
                    <a:p>
                      <a:r>
                        <a:rPr lang="en-US" dirty="0"/>
                        <a:t>NAME </a:t>
                      </a:r>
                      <a:endParaRPr lang="en-IN" dirty="0"/>
                    </a:p>
                  </a:txBody>
                  <a:tcPr/>
                </a:tc>
                <a:tc>
                  <a:txBody>
                    <a:bodyPr/>
                    <a:lstStyle/>
                    <a:p>
                      <a:r>
                        <a:rPr lang="en-US" dirty="0"/>
                        <a:t>SIDDARAM</a:t>
                      </a:r>
                      <a:endParaRPr lang="en-IN" dirty="0"/>
                    </a:p>
                  </a:txBody>
                  <a:tcPr/>
                </a:tc>
                <a:extLst>
                  <a:ext uri="{0D108BD9-81ED-4DB2-BD59-A6C34878D82A}">
                    <a16:rowId xmlns:a16="http://schemas.microsoft.com/office/drawing/2014/main" val="3915020056"/>
                  </a:ext>
                </a:extLst>
              </a:tr>
              <a:tr h="740128">
                <a:tc>
                  <a:txBody>
                    <a:bodyPr/>
                    <a:lstStyle/>
                    <a:p>
                      <a:r>
                        <a:rPr lang="en-US" dirty="0"/>
                        <a:t>G-MAIL</a:t>
                      </a:r>
                      <a:endParaRPr lang="en-IN" dirty="0"/>
                    </a:p>
                  </a:txBody>
                  <a:tcPr/>
                </a:tc>
                <a:tc>
                  <a:txBody>
                    <a:bodyPr/>
                    <a:lstStyle/>
                    <a:p>
                      <a:r>
                        <a:rPr lang="en-US" dirty="0"/>
                        <a:t>patilsiddaram276@gamil.com</a:t>
                      </a:r>
                      <a:endParaRPr lang="en-IN" dirty="0"/>
                    </a:p>
                  </a:txBody>
                  <a:tcPr/>
                </a:tc>
                <a:extLst>
                  <a:ext uri="{0D108BD9-81ED-4DB2-BD59-A6C34878D82A}">
                    <a16:rowId xmlns:a16="http://schemas.microsoft.com/office/drawing/2014/main" val="286469632"/>
                  </a:ext>
                </a:extLst>
              </a:tr>
              <a:tr h="740128">
                <a:tc>
                  <a:txBody>
                    <a:bodyPr/>
                    <a:lstStyle/>
                    <a:p>
                      <a:r>
                        <a:rPr lang="en-US" dirty="0"/>
                        <a:t>CONTACT NO. </a:t>
                      </a:r>
                      <a:endParaRPr lang="en-IN" dirty="0"/>
                    </a:p>
                  </a:txBody>
                  <a:tcPr/>
                </a:tc>
                <a:tc>
                  <a:txBody>
                    <a:bodyPr/>
                    <a:lstStyle/>
                    <a:p>
                      <a:r>
                        <a:rPr lang="en-US" dirty="0"/>
                        <a:t>9900587044</a:t>
                      </a:r>
                      <a:endParaRPr lang="en-IN" dirty="0"/>
                    </a:p>
                  </a:txBody>
                  <a:tcPr/>
                </a:tc>
                <a:extLst>
                  <a:ext uri="{0D108BD9-81ED-4DB2-BD59-A6C34878D82A}">
                    <a16:rowId xmlns:a16="http://schemas.microsoft.com/office/drawing/2014/main" val="3689726594"/>
                  </a:ext>
                </a:extLst>
              </a:tr>
              <a:tr h="740128">
                <a:tc>
                  <a:txBody>
                    <a:bodyPr/>
                    <a:lstStyle/>
                    <a:p>
                      <a:r>
                        <a:rPr lang="en-US" dirty="0"/>
                        <a:t>CONTRIBUTION</a:t>
                      </a:r>
                      <a:endParaRPr lang="en-IN" dirty="0"/>
                    </a:p>
                  </a:txBody>
                  <a:tcPr/>
                </a:tc>
                <a:tc>
                  <a:txBody>
                    <a:bodyPr/>
                    <a:lstStyle/>
                    <a:p>
                      <a:r>
                        <a:rPr lang="en-US" dirty="0"/>
                        <a:t>Code analyzer</a:t>
                      </a:r>
                      <a:endParaRPr lang="en-IN" dirty="0"/>
                    </a:p>
                  </a:txBody>
                  <a:tcPr/>
                </a:tc>
                <a:extLst>
                  <a:ext uri="{0D108BD9-81ED-4DB2-BD59-A6C34878D82A}">
                    <a16:rowId xmlns:a16="http://schemas.microsoft.com/office/drawing/2014/main" val="3632520009"/>
                  </a:ext>
                </a:extLst>
              </a:tr>
            </a:tbl>
          </a:graphicData>
        </a:graphic>
      </p:graphicFrame>
      <p:sp>
        <p:nvSpPr>
          <p:cNvPr id="4" name="TextBox 3">
            <a:extLst>
              <a:ext uri="{FF2B5EF4-FFF2-40B4-BE49-F238E27FC236}">
                <a16:creationId xmlns:a16="http://schemas.microsoft.com/office/drawing/2014/main" id="{B97AEC34-722E-B13D-CC62-F12C1872D987}"/>
              </a:ext>
            </a:extLst>
          </p:cNvPr>
          <p:cNvSpPr txBox="1"/>
          <p:nvPr/>
        </p:nvSpPr>
        <p:spPr>
          <a:xfrm>
            <a:off x="1704622" y="1102456"/>
            <a:ext cx="5497688" cy="369332"/>
          </a:xfrm>
          <a:prstGeom prst="rect">
            <a:avLst/>
          </a:prstGeom>
          <a:noFill/>
        </p:spPr>
        <p:txBody>
          <a:bodyPr wrap="square" rtlCol="0">
            <a:spAutoFit/>
          </a:bodyPr>
          <a:lstStyle/>
          <a:p>
            <a:r>
              <a:rPr lang="en-US" b="1" dirty="0"/>
              <a:t>TEAM MEMBER 3:</a:t>
            </a:r>
            <a:endParaRPr lang="en-IN" b="1" dirty="0"/>
          </a:p>
        </p:txBody>
      </p:sp>
    </p:spTree>
    <p:extLst>
      <p:ext uri="{BB962C8B-B14F-4D97-AF65-F5344CB8AC3E}">
        <p14:creationId xmlns:p14="http://schemas.microsoft.com/office/powerpoint/2010/main" val="874994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B2B4161-CCE1-ADA1-8317-13AA472B0FC6}"/>
              </a:ext>
            </a:extLst>
          </p:cNvPr>
          <p:cNvGraphicFramePr>
            <a:graphicFrameLocks noGrp="1"/>
          </p:cNvGraphicFramePr>
          <p:nvPr>
            <p:extLst>
              <p:ext uri="{D42A27DB-BD31-4B8C-83A1-F6EECF244321}">
                <p14:modId xmlns:p14="http://schemas.microsoft.com/office/powerpoint/2010/main" val="1506335640"/>
              </p:ext>
            </p:extLst>
          </p:nvPr>
        </p:nvGraphicFramePr>
        <p:xfrm>
          <a:off x="2032000" y="2212620"/>
          <a:ext cx="8128000" cy="346568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79743962"/>
                    </a:ext>
                  </a:extLst>
                </a:gridCol>
                <a:gridCol w="4064000">
                  <a:extLst>
                    <a:ext uri="{9D8B030D-6E8A-4147-A177-3AD203B41FA5}">
                      <a16:colId xmlns:a16="http://schemas.microsoft.com/office/drawing/2014/main" val="1883278547"/>
                    </a:ext>
                  </a:extLst>
                </a:gridCol>
              </a:tblGrid>
              <a:tr h="866422">
                <a:tc>
                  <a:txBody>
                    <a:bodyPr/>
                    <a:lstStyle/>
                    <a:p>
                      <a:r>
                        <a:rPr lang="en-US" dirty="0"/>
                        <a:t>NAME</a:t>
                      </a:r>
                      <a:endParaRPr lang="en-IN" dirty="0"/>
                    </a:p>
                  </a:txBody>
                  <a:tcPr/>
                </a:tc>
                <a:tc>
                  <a:txBody>
                    <a:bodyPr/>
                    <a:lstStyle/>
                    <a:p>
                      <a:r>
                        <a:rPr lang="en-US" dirty="0"/>
                        <a:t>VINAY KUMAR</a:t>
                      </a:r>
                      <a:endParaRPr lang="en-IN" dirty="0"/>
                    </a:p>
                  </a:txBody>
                  <a:tcPr/>
                </a:tc>
                <a:extLst>
                  <a:ext uri="{0D108BD9-81ED-4DB2-BD59-A6C34878D82A}">
                    <a16:rowId xmlns:a16="http://schemas.microsoft.com/office/drawing/2014/main" val="1889482453"/>
                  </a:ext>
                </a:extLst>
              </a:tr>
              <a:tr h="866422">
                <a:tc>
                  <a:txBody>
                    <a:bodyPr/>
                    <a:lstStyle/>
                    <a:p>
                      <a:r>
                        <a:rPr lang="en-US" dirty="0"/>
                        <a:t>G-MAIL</a:t>
                      </a:r>
                      <a:endParaRPr lang="en-IN" dirty="0"/>
                    </a:p>
                  </a:txBody>
                  <a:tcPr/>
                </a:tc>
                <a:tc>
                  <a:txBody>
                    <a:bodyPr/>
                    <a:lstStyle/>
                    <a:p>
                      <a:r>
                        <a:rPr lang="en-US" dirty="0"/>
                        <a:t>kumarkumar84972@gamil.com</a:t>
                      </a:r>
                      <a:endParaRPr lang="en-IN" dirty="0"/>
                    </a:p>
                  </a:txBody>
                  <a:tcPr/>
                </a:tc>
                <a:extLst>
                  <a:ext uri="{0D108BD9-81ED-4DB2-BD59-A6C34878D82A}">
                    <a16:rowId xmlns:a16="http://schemas.microsoft.com/office/drawing/2014/main" val="3040358950"/>
                  </a:ext>
                </a:extLst>
              </a:tr>
              <a:tr h="866422">
                <a:tc>
                  <a:txBody>
                    <a:bodyPr/>
                    <a:lstStyle/>
                    <a:p>
                      <a:r>
                        <a:rPr lang="en-US" dirty="0"/>
                        <a:t>CONTACT NO.</a:t>
                      </a:r>
                      <a:endParaRPr lang="en-IN" dirty="0"/>
                    </a:p>
                  </a:txBody>
                  <a:tcPr/>
                </a:tc>
                <a:tc>
                  <a:txBody>
                    <a:bodyPr/>
                    <a:lstStyle/>
                    <a:p>
                      <a:r>
                        <a:rPr lang="en-US" dirty="0"/>
                        <a:t>8296704017</a:t>
                      </a:r>
                      <a:endParaRPr lang="en-IN" dirty="0"/>
                    </a:p>
                  </a:txBody>
                  <a:tcPr/>
                </a:tc>
                <a:extLst>
                  <a:ext uri="{0D108BD9-81ED-4DB2-BD59-A6C34878D82A}">
                    <a16:rowId xmlns:a16="http://schemas.microsoft.com/office/drawing/2014/main" val="859837628"/>
                  </a:ext>
                </a:extLst>
              </a:tr>
              <a:tr h="866422">
                <a:tc>
                  <a:txBody>
                    <a:bodyPr/>
                    <a:lstStyle/>
                    <a:p>
                      <a:r>
                        <a:rPr lang="en-US" dirty="0"/>
                        <a:t>CONTRIBUTION</a:t>
                      </a:r>
                      <a:endParaRPr lang="en-IN" dirty="0"/>
                    </a:p>
                  </a:txBody>
                  <a:tcPr/>
                </a:tc>
                <a:tc>
                  <a:txBody>
                    <a:bodyPr/>
                    <a:lstStyle/>
                    <a:p>
                      <a:r>
                        <a:rPr lang="en-US" dirty="0"/>
                        <a:t>Code analyzer</a:t>
                      </a:r>
                      <a:endParaRPr lang="en-IN" dirty="0"/>
                    </a:p>
                  </a:txBody>
                  <a:tcPr/>
                </a:tc>
                <a:extLst>
                  <a:ext uri="{0D108BD9-81ED-4DB2-BD59-A6C34878D82A}">
                    <a16:rowId xmlns:a16="http://schemas.microsoft.com/office/drawing/2014/main" val="3620385768"/>
                  </a:ext>
                </a:extLst>
              </a:tr>
            </a:tbl>
          </a:graphicData>
        </a:graphic>
      </p:graphicFrame>
      <p:sp>
        <p:nvSpPr>
          <p:cNvPr id="3" name="TextBox 2">
            <a:extLst>
              <a:ext uri="{FF2B5EF4-FFF2-40B4-BE49-F238E27FC236}">
                <a16:creationId xmlns:a16="http://schemas.microsoft.com/office/drawing/2014/main" id="{757DE822-8814-BA91-214F-2627C3FE85FA}"/>
              </a:ext>
            </a:extLst>
          </p:cNvPr>
          <p:cNvSpPr txBox="1"/>
          <p:nvPr/>
        </p:nvSpPr>
        <p:spPr>
          <a:xfrm>
            <a:off x="1174044" y="1162756"/>
            <a:ext cx="4775200" cy="369332"/>
          </a:xfrm>
          <a:prstGeom prst="rect">
            <a:avLst/>
          </a:prstGeom>
          <a:noFill/>
        </p:spPr>
        <p:txBody>
          <a:bodyPr wrap="square" rtlCol="0">
            <a:spAutoFit/>
          </a:bodyPr>
          <a:lstStyle/>
          <a:p>
            <a:r>
              <a:rPr lang="en-US" b="1" dirty="0"/>
              <a:t>TEAM MEMBER 4:</a:t>
            </a:r>
            <a:endParaRPr lang="en-IN" b="1" dirty="0"/>
          </a:p>
        </p:txBody>
      </p:sp>
    </p:spTree>
    <p:extLst>
      <p:ext uri="{BB962C8B-B14F-4D97-AF65-F5344CB8AC3E}">
        <p14:creationId xmlns:p14="http://schemas.microsoft.com/office/powerpoint/2010/main" val="1504066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1E2D8-AD05-25D8-1222-97238B7F0FFA}"/>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74F3531B-9ABC-7B9B-8746-B92A42505203}"/>
              </a:ext>
            </a:extLst>
          </p:cNvPr>
          <p:cNvSpPr>
            <a:spLocks noGrp="1"/>
          </p:cNvSpPr>
          <p:nvPr>
            <p:ph idx="1"/>
          </p:nvPr>
        </p:nvSpPr>
        <p:spPr/>
        <p:txBody>
          <a:bodyPr/>
          <a:lstStyle/>
          <a:p>
            <a:pPr algn="just"/>
            <a:r>
              <a:rPr lang="en-IN" sz="2000" dirty="0">
                <a:latin typeface="+mn-lt"/>
              </a:rPr>
              <a:t>The project is detecting the type of person and motion of person and integrating it to the event handler which will notify on the screen of control </a:t>
            </a:r>
            <a:r>
              <a:rPr lang="en-IN" sz="2000" dirty="0" err="1">
                <a:latin typeface="+mn-lt"/>
              </a:rPr>
              <a:t>center</a:t>
            </a:r>
            <a:r>
              <a:rPr lang="en-IN" sz="2000" dirty="0">
                <a:latin typeface="+mn-lt"/>
              </a:rPr>
              <a:t>. The project will be expanded to the type of motions that patient will be making and segregating according to the motions and alarming intensivist according to the severity.</a:t>
            </a:r>
            <a:endParaRPr lang="en-IN" sz="2000" dirty="0"/>
          </a:p>
          <a:p>
            <a:endParaRPr lang="en-IN" dirty="0"/>
          </a:p>
        </p:txBody>
      </p:sp>
    </p:spTree>
    <p:extLst>
      <p:ext uri="{BB962C8B-B14F-4D97-AF65-F5344CB8AC3E}">
        <p14:creationId xmlns:p14="http://schemas.microsoft.com/office/powerpoint/2010/main" val="157236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DA6F85-1961-F3FE-83DF-27C5D6D5E869}"/>
              </a:ext>
            </a:extLst>
          </p:cNvPr>
          <p:cNvSpPr txBox="1"/>
          <p:nvPr/>
        </p:nvSpPr>
        <p:spPr>
          <a:xfrm>
            <a:off x="3928533" y="2833512"/>
            <a:ext cx="8579555" cy="830997"/>
          </a:xfrm>
          <a:prstGeom prst="rect">
            <a:avLst/>
          </a:prstGeom>
          <a:noFill/>
        </p:spPr>
        <p:txBody>
          <a:bodyPr wrap="square" rtlCol="0">
            <a:spAutoFit/>
          </a:bodyPr>
          <a:lstStyle/>
          <a:p>
            <a:r>
              <a:rPr lang="en-US" sz="4800" b="1" dirty="0"/>
              <a:t>THANK YOU</a:t>
            </a:r>
            <a:endParaRPr lang="en-IN" sz="4800" b="1" dirty="0"/>
          </a:p>
        </p:txBody>
      </p:sp>
    </p:spTree>
    <p:extLst>
      <p:ext uri="{BB962C8B-B14F-4D97-AF65-F5344CB8AC3E}">
        <p14:creationId xmlns:p14="http://schemas.microsoft.com/office/powerpoint/2010/main" val="4281699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9FFFA-B667-7572-4286-BE70CE727E98}"/>
              </a:ext>
            </a:extLst>
          </p:cNvPr>
          <p:cNvSpPr>
            <a:spLocks noGrp="1"/>
          </p:cNvSpPr>
          <p:nvPr>
            <p:ph type="title"/>
          </p:nvPr>
        </p:nvSpPr>
        <p:spPr/>
        <p:txBody>
          <a:bodyPr/>
          <a:lstStyle/>
          <a:p>
            <a:r>
              <a:rPr lang="en-US" dirty="0"/>
              <a:t>PROBLEM STATEMENT</a:t>
            </a:r>
            <a:endParaRPr lang="en-IN" dirty="0"/>
          </a:p>
        </p:txBody>
      </p:sp>
      <p:sp>
        <p:nvSpPr>
          <p:cNvPr id="4" name="Rectangle 1">
            <a:extLst>
              <a:ext uri="{FF2B5EF4-FFF2-40B4-BE49-F238E27FC236}">
                <a16:creationId xmlns:a16="http://schemas.microsoft.com/office/drawing/2014/main" id="{B25C7E38-F4B5-5DFC-F735-A7949FA4E5F1}"/>
              </a:ext>
            </a:extLst>
          </p:cNvPr>
          <p:cNvSpPr>
            <a:spLocks noGrp="1" noChangeArrowheads="1"/>
          </p:cNvSpPr>
          <p:nvPr>
            <p:ph idx="1"/>
          </p:nvPr>
        </p:nvSpPr>
        <p:spPr bwMode="auto">
          <a:xfrm>
            <a:off x="1295402" y="2759078"/>
            <a:ext cx="9601196" cy="2914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600" b="1" dirty="0"/>
              <a:t>Detection of Precursors to Patient Deterioration: </a:t>
            </a:r>
            <a:r>
              <a:rPr lang="en-US" sz="1600" dirty="0"/>
              <a:t>Creation of algorithms that can identify early signs indicating subtle health changes for patients using video data, so as to a) decrease the occurrence adverse events and b) improve patient outcomes in TeleICU settings.</a:t>
            </a:r>
          </a:p>
          <a:p>
            <a:r>
              <a:rPr lang="en-US" sz="1600" b="1" dirty="0"/>
              <a:t>Video Analytics Integrated with Clinical Decision Support: </a:t>
            </a:r>
            <a:r>
              <a:rPr lang="en-US" sz="1600" dirty="0"/>
              <a:t>Combines advanced video processing capabilities with clinical decision support systems to provide actionable insights and recommendations for healthcare provider teams, improving the efficiency and effectiveness of TeleICU care solutions.</a:t>
            </a:r>
          </a:p>
          <a:p>
            <a:r>
              <a:rPr lang="en-US" sz="1600" b="1" dirty="0"/>
              <a:t>Continuous Monitoring Video Analysis Tool Compliant to Privacy Need: </a:t>
            </a:r>
            <a:r>
              <a:rPr lang="en-US" sz="1600" dirty="0"/>
              <a:t>Design assistive tools for privacy-preserving video analysis in TeleICU environments that maintain patient confidentiality while performing continuous monitoring of vital signs, behaviors and activity patterns.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7313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2A70A-66D8-DD2F-4E3D-98A245327B0C}"/>
              </a:ext>
            </a:extLst>
          </p:cNvPr>
          <p:cNvSpPr>
            <a:spLocks noGrp="1"/>
          </p:cNvSpPr>
          <p:nvPr>
            <p:ph type="title"/>
          </p:nvPr>
        </p:nvSpPr>
        <p:spPr/>
        <p:txBody>
          <a:bodyPr/>
          <a:lstStyle/>
          <a:p>
            <a:r>
              <a:rPr lang="en-US" dirty="0"/>
              <a:t>UNIQUE IDEA BRIEF(SOLUTION)</a:t>
            </a:r>
            <a:endParaRPr lang="en-IN" dirty="0"/>
          </a:p>
        </p:txBody>
      </p:sp>
      <p:sp>
        <p:nvSpPr>
          <p:cNvPr id="4" name="Rectangle 1">
            <a:extLst>
              <a:ext uri="{FF2B5EF4-FFF2-40B4-BE49-F238E27FC236}">
                <a16:creationId xmlns:a16="http://schemas.microsoft.com/office/drawing/2014/main" id="{84B24C4D-DC36-CC72-8078-4B3EC0FA644E}"/>
              </a:ext>
            </a:extLst>
          </p:cNvPr>
          <p:cNvSpPr>
            <a:spLocks noGrp="1" noChangeArrowheads="1"/>
          </p:cNvSpPr>
          <p:nvPr>
            <p:ph idx="1"/>
          </p:nvPr>
        </p:nvSpPr>
        <p:spPr bwMode="auto">
          <a:xfrm>
            <a:off x="893956" y="2197236"/>
            <a:ext cx="10404087"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endParaRPr lang="en-US" sz="1600" b="1" dirty="0"/>
          </a:p>
          <a:p>
            <a:pPr algn="just"/>
            <a:r>
              <a:rPr lang="en-US" sz="1600" b="1" dirty="0"/>
              <a:t>Detailed Solution:</a:t>
            </a:r>
          </a:p>
          <a:p>
            <a:pPr marL="0" indent="0" algn="just">
              <a:buNone/>
            </a:pPr>
            <a:r>
              <a:rPr lang="en-US" sz="1600" dirty="0"/>
              <a:t>      This ground-breaking monitoring system uses high-definition video cameras positioned around TeleICU rooms to record patient engagements and vital statistics. The company says the system employs deep learning algorithms to review video streams around the clock and keep an eye out for small signals in shifts in patient behavior, facial expressions or how people move about.</a:t>
            </a:r>
          </a:p>
          <a:p>
            <a:pPr algn="just"/>
            <a:r>
              <a:rPr lang="en-US" sz="1600" b="1" dirty="0"/>
              <a:t> Key points</a:t>
            </a:r>
          </a:p>
          <a:p>
            <a:pPr marL="0" indent="0" algn="just">
              <a:buNone/>
            </a:pPr>
            <a:r>
              <a:rPr lang="en-US" sz="1600" dirty="0"/>
              <a:t> </a:t>
            </a:r>
            <a:r>
              <a:rPr lang="en-US" sz="1600" b="1" dirty="0"/>
              <a:t>Behavior Analysis and Mood Detection: </a:t>
            </a:r>
            <a:r>
              <a:rPr lang="en-US" sz="1600" dirty="0"/>
              <a:t>The patient interesting behaviors which might indicate a mood change, discomfort or distress) are collected by deep learning model to Analyze the behavior of CHF patients [Fig. These are characteristics like both the face Recognition for assessing pain and analyzing activity levels and mobility recording movements.</a:t>
            </a:r>
          </a:p>
          <a:p>
            <a:pPr marL="0" indent="0" algn="just">
              <a:buNone/>
            </a:pPr>
            <a:r>
              <a:rPr lang="en-US" sz="1600" b="1" dirty="0"/>
              <a:t>With Predictive Analytics To Aid In Early Intervention: </a:t>
            </a:r>
            <a:r>
              <a:rPr lang="en-US" sz="1600" dirty="0"/>
              <a:t>The predictive analytics model predicts any possible health deterioration based on similar trends in historical data as well as real-time observations. They preemptively generate early warning alerts to alert health care providers *before* an issue, allowing the provider sufficient time for proactive intervention before it becomes a crisis.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5895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4416-C917-48E5-1E2A-1A45A7484B75}"/>
              </a:ext>
            </a:extLst>
          </p:cNvPr>
          <p:cNvSpPr>
            <a:spLocks noGrp="1"/>
          </p:cNvSpPr>
          <p:nvPr>
            <p:ph type="title"/>
          </p:nvPr>
        </p:nvSpPr>
        <p:spPr/>
        <p:txBody>
          <a:bodyPr/>
          <a:lstStyle/>
          <a:p>
            <a:r>
              <a:rPr lang="en-US" dirty="0"/>
              <a:t>FEATURES OFFERED</a:t>
            </a:r>
            <a:endParaRPr lang="en-IN" dirty="0"/>
          </a:p>
        </p:txBody>
      </p:sp>
      <p:sp>
        <p:nvSpPr>
          <p:cNvPr id="3" name="Content Placeholder 2">
            <a:extLst>
              <a:ext uri="{FF2B5EF4-FFF2-40B4-BE49-F238E27FC236}">
                <a16:creationId xmlns:a16="http://schemas.microsoft.com/office/drawing/2014/main" id="{583F3780-8406-9F45-DB05-5FBEEE0F229A}"/>
              </a:ext>
            </a:extLst>
          </p:cNvPr>
          <p:cNvSpPr>
            <a:spLocks noGrp="1"/>
          </p:cNvSpPr>
          <p:nvPr>
            <p:ph idx="1"/>
          </p:nvPr>
        </p:nvSpPr>
        <p:spPr>
          <a:xfrm>
            <a:off x="1295401" y="2556932"/>
            <a:ext cx="9601196" cy="3565088"/>
          </a:xfrm>
        </p:spPr>
        <p:txBody>
          <a:bodyPr>
            <a:normAutofit fontScale="47500" lnSpcReduction="20000"/>
          </a:bodyPr>
          <a:lstStyle/>
          <a:p>
            <a:pPr marL="0" indent="0" algn="just">
              <a:buNone/>
            </a:pPr>
            <a:r>
              <a:rPr lang="en-US" sz="3400" b="1" dirty="0"/>
              <a:t>Monitoring vital signs in real-time;</a:t>
            </a:r>
          </a:p>
          <a:p>
            <a:pPr marL="0" indent="0" algn="just">
              <a:buNone/>
            </a:pPr>
            <a:r>
              <a:rPr lang="en-US" sz="3400" b="1" dirty="0"/>
              <a:t>Description: </a:t>
            </a:r>
            <a:r>
              <a:rPr lang="en-US" sz="3400" dirty="0"/>
              <a:t>Real-time monitoring of physiological signs, such as heart rate and respiratory rate limb movement to oxygen saturation from a video signal.</a:t>
            </a:r>
          </a:p>
          <a:p>
            <a:pPr marL="0" indent="0" algn="just">
              <a:buNone/>
            </a:pPr>
            <a:r>
              <a:rPr lang="en-US" sz="3400" b="1" dirty="0"/>
              <a:t>Avail: </a:t>
            </a:r>
            <a:r>
              <a:rPr lang="en-US" sz="3400" dirty="0"/>
              <a:t>Real-time, nonobtrusive health status monitoring with ability of early intervention and no invasive sensors</a:t>
            </a:r>
          </a:p>
          <a:p>
            <a:pPr marL="0" indent="0" algn="just">
              <a:buNone/>
            </a:pPr>
            <a:r>
              <a:rPr lang="en-US" sz="3400" b="1" dirty="0"/>
              <a:t>Behavioral Analysis &amp; Track Activity:</a:t>
            </a:r>
          </a:p>
          <a:p>
            <a:pPr marL="0" indent="0" algn="just">
              <a:buNone/>
            </a:pPr>
            <a:r>
              <a:rPr lang="en-US" sz="3400" b="1" dirty="0"/>
              <a:t>Summary: </a:t>
            </a:r>
            <a:r>
              <a:rPr lang="en-US" sz="3400" dirty="0"/>
              <a:t>A video analytics to parse the routines, activity and patterns of patient.</a:t>
            </a:r>
          </a:p>
          <a:p>
            <a:pPr marL="0" indent="0" algn="just">
              <a:buNone/>
            </a:pPr>
            <a:r>
              <a:rPr lang="en-US" sz="3400" b="1" dirty="0"/>
              <a:t>Benefit: </a:t>
            </a:r>
            <a:r>
              <a:rPr lang="en-US" sz="3400" dirty="0"/>
              <a:t>This helps to measure the patient comfortability, pain scale, daily activities and there are several planning can be done for personalized care by this aid.</a:t>
            </a:r>
          </a:p>
          <a:p>
            <a:pPr marL="0" indent="0" algn="just">
              <a:buNone/>
            </a:pPr>
            <a:r>
              <a:rPr lang="en-US" sz="3400" b="1" dirty="0"/>
              <a:t>Recognition of Pain Using Facial Recognition techniques:</a:t>
            </a:r>
          </a:p>
          <a:p>
            <a:pPr marL="0" indent="0" algn="just">
              <a:buNone/>
            </a:pPr>
            <a:r>
              <a:rPr lang="en-US" sz="3400" b="1" dirty="0"/>
              <a:t>Title : </a:t>
            </a:r>
            <a:r>
              <a:rPr lang="en-US" sz="3400" dirty="0"/>
              <a:t>Automated pain assessment using a facial recognition software characterized with local imaging features in rendered wand face images.</a:t>
            </a:r>
          </a:p>
          <a:p>
            <a:pPr marL="0" indent="0" algn="just">
              <a:buNone/>
            </a:pPr>
            <a:r>
              <a:rPr lang="en-US" sz="3400" b="1" dirty="0" err="1"/>
              <a:t>Benifit</a:t>
            </a:r>
            <a:r>
              <a:rPr lang="en-US" sz="3400" b="1" dirty="0"/>
              <a:t>: </a:t>
            </a:r>
            <a:r>
              <a:rPr lang="en-US" sz="3400" dirty="0"/>
              <a:t>more accurate pain assessment and objective medic ation-humongously inpatient comfort.</a:t>
            </a:r>
          </a:p>
          <a:p>
            <a:endParaRPr lang="en-IN" dirty="0"/>
          </a:p>
        </p:txBody>
      </p:sp>
    </p:spTree>
    <p:extLst>
      <p:ext uri="{BB962C8B-B14F-4D97-AF65-F5344CB8AC3E}">
        <p14:creationId xmlns:p14="http://schemas.microsoft.com/office/powerpoint/2010/main" val="2395005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428AB-3D13-7DF3-3E5E-243D0A8F26C0}"/>
              </a:ext>
            </a:extLst>
          </p:cNvPr>
          <p:cNvSpPr>
            <a:spLocks noGrp="1"/>
          </p:cNvSpPr>
          <p:nvPr>
            <p:ph type="title"/>
          </p:nvPr>
        </p:nvSpPr>
        <p:spPr/>
        <p:txBody>
          <a:bodyPr/>
          <a:lstStyle/>
          <a:p>
            <a:r>
              <a:rPr lang="en-US" dirty="0"/>
              <a:t>PROCESS FLOW</a:t>
            </a:r>
            <a:endParaRPr lang="en-IN" dirty="0"/>
          </a:p>
        </p:txBody>
      </p:sp>
      <p:pic>
        <p:nvPicPr>
          <p:cNvPr id="5" name="Picture 4" descr="A diagram of a telemedicine">
            <a:extLst>
              <a:ext uri="{FF2B5EF4-FFF2-40B4-BE49-F238E27FC236}">
                <a16:creationId xmlns:a16="http://schemas.microsoft.com/office/drawing/2014/main" id="{2E3F5E74-A23B-F8DC-8DFB-CCD81753954D}"/>
              </a:ext>
            </a:extLst>
          </p:cNvPr>
          <p:cNvPicPr>
            <a:picLocks noChangeAspect="1"/>
          </p:cNvPicPr>
          <p:nvPr/>
        </p:nvPicPr>
        <p:blipFill>
          <a:blip r:embed="rId2"/>
          <a:stretch>
            <a:fillRect/>
          </a:stretch>
        </p:blipFill>
        <p:spPr>
          <a:xfrm>
            <a:off x="2710722" y="2464420"/>
            <a:ext cx="6491152" cy="3688024"/>
          </a:xfrm>
          <a:prstGeom prst="rect">
            <a:avLst/>
          </a:prstGeom>
        </p:spPr>
      </p:pic>
    </p:spTree>
    <p:extLst>
      <p:ext uri="{BB962C8B-B14F-4D97-AF65-F5344CB8AC3E}">
        <p14:creationId xmlns:p14="http://schemas.microsoft.com/office/powerpoint/2010/main" val="1764171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6753" y="857520"/>
            <a:ext cx="10018713" cy="766482"/>
          </a:xfrm>
        </p:spPr>
        <p:txBody>
          <a:bodyPr/>
          <a:lstStyle/>
          <a:p>
            <a:r>
              <a:rPr lang="en-IN" b="1" dirty="0"/>
              <a:t>ARCHITECTURE </a:t>
            </a:r>
          </a:p>
        </p:txBody>
      </p:sp>
      <p:sp>
        <p:nvSpPr>
          <p:cNvPr id="48" name="Rounded Rectangle 47"/>
          <p:cNvSpPr/>
          <p:nvPr/>
        </p:nvSpPr>
        <p:spPr>
          <a:xfrm>
            <a:off x="1801346" y="2477818"/>
            <a:ext cx="1004008" cy="751962"/>
          </a:xfrm>
          <a:prstGeom prst="round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2000" dirty="0">
                <a:effectLst/>
                <a:ea typeface="Calibri" panose="020F0502020204030204" pitchFamily="34" charset="0"/>
                <a:cs typeface="Shruti" panose="020B0502040204020203" pitchFamily="34" charset="0"/>
              </a:rPr>
              <a:t>Input</a:t>
            </a:r>
            <a:endParaRPr lang="en-IN" sz="1100" dirty="0">
              <a:effectLst/>
              <a:ea typeface="Calibri" panose="020F0502020204030204" pitchFamily="34" charset="0"/>
              <a:cs typeface="Shruti" panose="020B0502040204020203" pitchFamily="34" charset="0"/>
            </a:endParaRPr>
          </a:p>
        </p:txBody>
      </p:sp>
      <p:cxnSp>
        <p:nvCxnSpPr>
          <p:cNvPr id="49" name="Straight Arrow Connector 48"/>
          <p:cNvCxnSpPr>
            <a:cxnSpLocks/>
          </p:cNvCxnSpPr>
          <p:nvPr/>
        </p:nvCxnSpPr>
        <p:spPr>
          <a:xfrm flipH="1">
            <a:off x="1998133" y="3307298"/>
            <a:ext cx="242411" cy="3209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Right Arrow 49"/>
          <p:cNvSpPr/>
          <p:nvPr/>
        </p:nvSpPr>
        <p:spPr>
          <a:xfrm>
            <a:off x="2965474" y="2712251"/>
            <a:ext cx="271459" cy="296989"/>
          </a:xfrm>
          <a:prstGeom prst="rightArrow">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51" name="Rounded Rectangle 50"/>
          <p:cNvSpPr/>
          <p:nvPr/>
        </p:nvSpPr>
        <p:spPr>
          <a:xfrm>
            <a:off x="3367692" y="2423336"/>
            <a:ext cx="1494001" cy="1084930"/>
          </a:xfrm>
          <a:prstGeom prst="round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2000" dirty="0">
                <a:effectLst/>
                <a:ea typeface="Calibri" panose="020F0502020204030204" pitchFamily="34" charset="0"/>
                <a:cs typeface="Shruti" panose="020B0502040204020203" pitchFamily="34" charset="0"/>
              </a:rPr>
              <a:t>Pre-processing of frames</a:t>
            </a:r>
            <a:endParaRPr lang="en-IN" sz="1100" dirty="0">
              <a:effectLst/>
              <a:ea typeface="Calibri" panose="020F0502020204030204" pitchFamily="34" charset="0"/>
              <a:cs typeface="Shruti" panose="020B0502040204020203" pitchFamily="34" charset="0"/>
            </a:endParaRPr>
          </a:p>
        </p:txBody>
      </p:sp>
      <p:sp>
        <p:nvSpPr>
          <p:cNvPr id="52" name="Rounded Rectangle 51"/>
          <p:cNvSpPr/>
          <p:nvPr/>
        </p:nvSpPr>
        <p:spPr>
          <a:xfrm>
            <a:off x="5858933" y="2512874"/>
            <a:ext cx="4232577" cy="1384089"/>
          </a:xfrm>
          <a:prstGeom prst="roundRect">
            <a:avLst/>
          </a:prstGeom>
          <a:ln w="285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IN" sz="2000" b="1" dirty="0">
                <a:effectLst/>
                <a:ea typeface="Calibri" panose="020F0502020204030204" pitchFamily="34" charset="0"/>
                <a:cs typeface="Shruti" panose="020B0502040204020203" pitchFamily="34" charset="0"/>
              </a:rPr>
              <a:t>Server Processing Unit</a:t>
            </a:r>
            <a:endParaRPr lang="en-IN" sz="1100" dirty="0">
              <a:effectLst/>
              <a:ea typeface="Calibri" panose="020F0502020204030204" pitchFamily="34" charset="0"/>
              <a:cs typeface="Shruti" panose="020B0502040204020203" pitchFamily="34" charset="0"/>
            </a:endParaRPr>
          </a:p>
        </p:txBody>
      </p:sp>
      <p:sp>
        <p:nvSpPr>
          <p:cNvPr id="53" name="Right Arrow 52"/>
          <p:cNvSpPr/>
          <p:nvPr/>
        </p:nvSpPr>
        <p:spPr>
          <a:xfrm>
            <a:off x="4926075" y="2671255"/>
            <a:ext cx="391549" cy="297560"/>
          </a:xfrm>
          <a:prstGeom prst="rightArrow">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54" name="Rounded Rectangle 53"/>
          <p:cNvSpPr/>
          <p:nvPr/>
        </p:nvSpPr>
        <p:spPr>
          <a:xfrm>
            <a:off x="5980348" y="3009240"/>
            <a:ext cx="1524000" cy="499026"/>
          </a:xfrm>
          <a:prstGeom prst="round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2000" dirty="0">
                <a:effectLst/>
                <a:ea typeface="Calibri" panose="020F0502020204030204" pitchFamily="34" charset="0"/>
                <a:cs typeface="Shruti" panose="020B0502040204020203" pitchFamily="34" charset="0"/>
              </a:rPr>
              <a:t>Person Type Detection</a:t>
            </a:r>
            <a:endParaRPr lang="en-IN" sz="1100" dirty="0">
              <a:effectLst/>
              <a:ea typeface="Calibri" panose="020F0502020204030204" pitchFamily="34" charset="0"/>
              <a:cs typeface="Shruti" panose="020B0502040204020203" pitchFamily="34" charset="0"/>
            </a:endParaRPr>
          </a:p>
        </p:txBody>
      </p:sp>
      <p:sp>
        <p:nvSpPr>
          <p:cNvPr id="55" name="Right Arrow 54"/>
          <p:cNvSpPr/>
          <p:nvPr/>
        </p:nvSpPr>
        <p:spPr>
          <a:xfrm>
            <a:off x="7601051" y="3029268"/>
            <a:ext cx="267305" cy="381000"/>
          </a:xfrm>
          <a:prstGeom prst="rightArrow">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56" name="Rounded Rectangle 55"/>
          <p:cNvSpPr/>
          <p:nvPr/>
        </p:nvSpPr>
        <p:spPr>
          <a:xfrm>
            <a:off x="8095373" y="2911591"/>
            <a:ext cx="1524000" cy="452835"/>
          </a:xfrm>
          <a:prstGeom prst="round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2000" dirty="0">
                <a:effectLst/>
                <a:ea typeface="Calibri" panose="020F0502020204030204" pitchFamily="34" charset="0"/>
                <a:cs typeface="Shruti" panose="020B0502040204020203" pitchFamily="34" charset="0"/>
              </a:rPr>
              <a:t>ROI Setting</a:t>
            </a:r>
            <a:endParaRPr lang="en-IN" sz="1100" dirty="0">
              <a:effectLst/>
              <a:ea typeface="Calibri" panose="020F0502020204030204" pitchFamily="34" charset="0"/>
              <a:cs typeface="Shruti" panose="020B0502040204020203" pitchFamily="34" charset="0"/>
            </a:endParaRPr>
          </a:p>
        </p:txBody>
      </p:sp>
      <p:sp>
        <p:nvSpPr>
          <p:cNvPr id="57" name="Right Arrow 56"/>
          <p:cNvSpPr/>
          <p:nvPr/>
        </p:nvSpPr>
        <p:spPr>
          <a:xfrm rot="7640702">
            <a:off x="8912076" y="3401304"/>
            <a:ext cx="281306" cy="381000"/>
          </a:xfrm>
          <a:prstGeom prst="rightArrow">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58" name="Rounded Rectangle 57"/>
          <p:cNvSpPr/>
          <p:nvPr/>
        </p:nvSpPr>
        <p:spPr>
          <a:xfrm>
            <a:off x="8567510" y="3947402"/>
            <a:ext cx="1524000" cy="534287"/>
          </a:xfrm>
          <a:prstGeom prst="round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2000" dirty="0">
                <a:effectLst/>
                <a:ea typeface="Calibri" panose="020F0502020204030204" pitchFamily="34" charset="0"/>
                <a:cs typeface="Shruti" panose="020B0502040204020203" pitchFamily="34" charset="0"/>
              </a:rPr>
              <a:t>Motion Detection</a:t>
            </a:r>
            <a:endParaRPr lang="en-IN" sz="1100" dirty="0">
              <a:effectLst/>
              <a:ea typeface="Calibri" panose="020F0502020204030204" pitchFamily="34" charset="0"/>
              <a:cs typeface="Shruti" panose="020B0502040204020203" pitchFamily="34" charset="0"/>
            </a:endParaRPr>
          </a:p>
        </p:txBody>
      </p:sp>
      <p:sp>
        <p:nvSpPr>
          <p:cNvPr id="59" name="Rounded Rectangle 58"/>
          <p:cNvSpPr/>
          <p:nvPr/>
        </p:nvSpPr>
        <p:spPr>
          <a:xfrm>
            <a:off x="2399400" y="4102233"/>
            <a:ext cx="4638675" cy="1785812"/>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IN" sz="2000" b="1" dirty="0">
                <a:effectLst/>
                <a:ea typeface="Calibri" panose="020F0502020204030204" pitchFamily="34" charset="0"/>
                <a:cs typeface="Shruti" panose="020B0502040204020203" pitchFamily="34" charset="0"/>
              </a:rPr>
              <a:t>Action Handler</a:t>
            </a:r>
            <a:endParaRPr lang="en-IN" sz="1100" dirty="0">
              <a:effectLst/>
              <a:ea typeface="Calibri" panose="020F0502020204030204" pitchFamily="34" charset="0"/>
              <a:cs typeface="Shruti" panose="020B0502040204020203" pitchFamily="34" charset="0"/>
            </a:endParaRPr>
          </a:p>
        </p:txBody>
      </p:sp>
      <p:sp>
        <p:nvSpPr>
          <p:cNvPr id="60" name="Right Arrow 59"/>
          <p:cNvSpPr/>
          <p:nvPr/>
        </p:nvSpPr>
        <p:spPr>
          <a:xfrm rot="7779375">
            <a:off x="8098080" y="4885675"/>
            <a:ext cx="1275506" cy="381000"/>
          </a:xfrm>
          <a:prstGeom prst="rightArrow">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61" name="Rounded Rectangle 60"/>
          <p:cNvSpPr/>
          <p:nvPr/>
        </p:nvSpPr>
        <p:spPr>
          <a:xfrm>
            <a:off x="2557463" y="4627306"/>
            <a:ext cx="1664582" cy="474990"/>
          </a:xfrm>
          <a:prstGeom prst="round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2000" dirty="0">
                <a:effectLst/>
                <a:ea typeface="Calibri" panose="020F0502020204030204" pitchFamily="34" charset="0"/>
                <a:cs typeface="Shruti" panose="020B0502040204020203" pitchFamily="34" charset="0"/>
              </a:rPr>
              <a:t>Web Notification</a:t>
            </a:r>
            <a:endParaRPr lang="en-IN" sz="1100" dirty="0">
              <a:effectLst/>
              <a:ea typeface="Calibri" panose="020F0502020204030204" pitchFamily="34" charset="0"/>
              <a:cs typeface="Shruti" panose="020B0502040204020203" pitchFamily="34" charset="0"/>
            </a:endParaRPr>
          </a:p>
        </p:txBody>
      </p:sp>
      <p:sp>
        <p:nvSpPr>
          <p:cNvPr id="62" name="Rounded Rectangle 61"/>
          <p:cNvSpPr/>
          <p:nvPr/>
        </p:nvSpPr>
        <p:spPr>
          <a:xfrm>
            <a:off x="5317624" y="4611819"/>
            <a:ext cx="1524000" cy="828675"/>
          </a:xfrm>
          <a:prstGeom prst="round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2000" dirty="0">
                <a:effectLst/>
                <a:ea typeface="Calibri" panose="020F0502020204030204" pitchFamily="34" charset="0"/>
                <a:cs typeface="Shruti" panose="020B0502040204020203" pitchFamily="34" charset="0"/>
              </a:rPr>
              <a:t>Storing Data</a:t>
            </a:r>
            <a:endParaRPr lang="en-IN" sz="1100" dirty="0">
              <a:effectLst/>
              <a:ea typeface="Calibri" panose="020F0502020204030204" pitchFamily="34" charset="0"/>
              <a:cs typeface="Shruti" panose="020B0502040204020203" pitchFamily="34" charset="0"/>
            </a:endParaRPr>
          </a:p>
        </p:txBody>
      </p:sp>
      <p:sp>
        <p:nvSpPr>
          <p:cNvPr id="63" name="Rounded Rectangle 62"/>
          <p:cNvSpPr/>
          <p:nvPr/>
        </p:nvSpPr>
        <p:spPr>
          <a:xfrm>
            <a:off x="3746814" y="5307566"/>
            <a:ext cx="1524000" cy="503107"/>
          </a:xfrm>
          <a:prstGeom prst="round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2000" dirty="0">
                <a:effectLst/>
                <a:ea typeface="Calibri" panose="020F0502020204030204" pitchFamily="34" charset="0"/>
                <a:cs typeface="Shruti" panose="020B0502040204020203" pitchFamily="34" charset="0"/>
              </a:rPr>
              <a:t>Control </a:t>
            </a:r>
            <a:r>
              <a:rPr lang="en-IN" sz="2000" dirty="0" err="1">
                <a:effectLst/>
                <a:ea typeface="Calibri" panose="020F0502020204030204" pitchFamily="34" charset="0"/>
                <a:cs typeface="Shruti" panose="020B0502040204020203" pitchFamily="34" charset="0"/>
              </a:rPr>
              <a:t>Center</a:t>
            </a:r>
            <a:endParaRPr lang="en-IN" sz="1100" dirty="0">
              <a:effectLst/>
              <a:ea typeface="Calibri" panose="020F0502020204030204" pitchFamily="34" charset="0"/>
              <a:cs typeface="Shruti" panose="020B0502040204020203" pitchFamily="34" charset="0"/>
            </a:endParaRPr>
          </a:p>
        </p:txBody>
      </p:sp>
      <p:sp>
        <p:nvSpPr>
          <p:cNvPr id="64" name="Rectangle 7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5" name="Rectangle 86"/>
          <p:cNvSpPr>
            <a:spLocks noChangeArrowheads="1"/>
          </p:cNvSpPr>
          <p:nvPr/>
        </p:nvSpPr>
        <p:spPr bwMode="auto">
          <a:xfrm>
            <a:off x="1373194" y="2921792"/>
            <a:ext cx="1383327" cy="13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dirty="0">
                <a:ln>
                  <a:noFill/>
                </a:ln>
                <a:solidFill>
                  <a:schemeClr val="tx1"/>
                </a:solidFill>
                <a:effectLst/>
                <a:latin typeface="Arial" panose="020B0604020202020204" pitchFamily="34" charset="0"/>
              </a:rPr>
            </a:b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Shruti" panose="020B0502040204020203" pitchFamily="34" charset="0"/>
              </a:rPr>
              <a:t>Stream of Video</a:t>
            </a:r>
            <a:endParaRPr kumimoji="0" 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66" name="Rectangle 87"/>
          <p:cNvSpPr>
            <a:spLocks noChangeArrowheads="1"/>
          </p:cNvSpPr>
          <p:nvPr/>
        </p:nvSpPr>
        <p:spPr bwMode="auto">
          <a:xfrm>
            <a:off x="-7026069" y="562708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72150" algn="l"/>
              </a:tabLst>
              <a:defRPr>
                <a:solidFill>
                  <a:schemeClr val="tx1"/>
                </a:solidFill>
                <a:latin typeface="Arial" panose="020B0604020202020204" pitchFamily="34" charset="0"/>
              </a:defRPr>
            </a:lvl1pPr>
            <a:lvl2pPr eaLnBrk="0" fontAlgn="base" hangingPunct="0">
              <a:spcBef>
                <a:spcPct val="0"/>
              </a:spcBef>
              <a:spcAft>
                <a:spcPct val="0"/>
              </a:spcAft>
              <a:tabLst>
                <a:tab pos="5772150" algn="l"/>
              </a:tabLst>
              <a:defRPr>
                <a:solidFill>
                  <a:schemeClr val="tx1"/>
                </a:solidFill>
                <a:latin typeface="Arial" panose="020B0604020202020204" pitchFamily="34" charset="0"/>
              </a:defRPr>
            </a:lvl2pPr>
            <a:lvl3pPr eaLnBrk="0" fontAlgn="base" hangingPunct="0">
              <a:spcBef>
                <a:spcPct val="0"/>
              </a:spcBef>
              <a:spcAft>
                <a:spcPct val="0"/>
              </a:spcAft>
              <a:tabLst>
                <a:tab pos="5772150" algn="l"/>
              </a:tabLst>
              <a:defRPr>
                <a:solidFill>
                  <a:schemeClr val="tx1"/>
                </a:solidFill>
                <a:latin typeface="Arial" panose="020B0604020202020204" pitchFamily="34" charset="0"/>
              </a:defRPr>
            </a:lvl3pPr>
            <a:lvl4pPr eaLnBrk="0" fontAlgn="base" hangingPunct="0">
              <a:spcBef>
                <a:spcPct val="0"/>
              </a:spcBef>
              <a:spcAft>
                <a:spcPct val="0"/>
              </a:spcAft>
              <a:tabLst>
                <a:tab pos="5772150" algn="l"/>
              </a:tabLst>
              <a:defRPr>
                <a:solidFill>
                  <a:schemeClr val="tx1"/>
                </a:solidFill>
                <a:latin typeface="Arial" panose="020B0604020202020204" pitchFamily="34" charset="0"/>
              </a:defRPr>
            </a:lvl4pPr>
            <a:lvl5pPr eaLnBrk="0" fontAlgn="base" hangingPunct="0">
              <a:spcBef>
                <a:spcPct val="0"/>
              </a:spcBef>
              <a:spcAft>
                <a:spcPct val="0"/>
              </a:spcAft>
              <a:tabLst>
                <a:tab pos="5772150" algn="l"/>
              </a:tabLst>
              <a:defRPr>
                <a:solidFill>
                  <a:schemeClr val="tx1"/>
                </a:solidFill>
                <a:latin typeface="Arial" panose="020B0604020202020204" pitchFamily="34" charset="0"/>
              </a:defRPr>
            </a:lvl5pPr>
            <a:lvl6pPr eaLnBrk="0" fontAlgn="base" hangingPunct="0">
              <a:spcBef>
                <a:spcPct val="0"/>
              </a:spcBef>
              <a:spcAft>
                <a:spcPct val="0"/>
              </a:spcAft>
              <a:tabLst>
                <a:tab pos="5772150" algn="l"/>
              </a:tabLst>
              <a:defRPr>
                <a:solidFill>
                  <a:schemeClr val="tx1"/>
                </a:solidFill>
                <a:latin typeface="Arial" panose="020B0604020202020204" pitchFamily="34" charset="0"/>
              </a:defRPr>
            </a:lvl6pPr>
            <a:lvl7pPr eaLnBrk="0" fontAlgn="base" hangingPunct="0">
              <a:spcBef>
                <a:spcPct val="0"/>
              </a:spcBef>
              <a:spcAft>
                <a:spcPct val="0"/>
              </a:spcAft>
              <a:tabLst>
                <a:tab pos="5772150" algn="l"/>
              </a:tabLst>
              <a:defRPr>
                <a:solidFill>
                  <a:schemeClr val="tx1"/>
                </a:solidFill>
                <a:latin typeface="Arial" panose="020B0604020202020204" pitchFamily="34" charset="0"/>
              </a:defRPr>
            </a:lvl7pPr>
            <a:lvl8pPr eaLnBrk="0" fontAlgn="base" hangingPunct="0">
              <a:spcBef>
                <a:spcPct val="0"/>
              </a:spcBef>
              <a:spcAft>
                <a:spcPct val="0"/>
              </a:spcAft>
              <a:tabLst>
                <a:tab pos="5772150" algn="l"/>
              </a:tabLst>
              <a:defRPr>
                <a:solidFill>
                  <a:schemeClr val="tx1"/>
                </a:solidFill>
                <a:latin typeface="Arial" panose="020B0604020202020204" pitchFamily="34" charset="0"/>
              </a:defRPr>
            </a:lvl8pPr>
            <a:lvl9pPr eaLnBrk="0" fontAlgn="base" hangingPunct="0">
              <a:spcBef>
                <a:spcPct val="0"/>
              </a:spcBef>
              <a:spcAft>
                <a:spcPct val="0"/>
              </a:spcAft>
              <a:tabLst>
                <a:tab pos="57721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772150" algn="l"/>
              </a:tabLst>
            </a:pPr>
            <a:endParaRPr kumimoji="0" 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Shrut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772150" algn="l"/>
              </a:tabLst>
            </a:pPr>
            <a:r>
              <a:rPr kumimoji="0" 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Shruti" panose="020B0502040204020203" pitchFamily="34" charset="0"/>
              </a:rPr>
              <a:t>	</a:t>
            </a:r>
            <a:endParaRPr kumimoji="0" 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772150" algn="l"/>
              </a:tabLst>
            </a:pPr>
            <a:r>
              <a:rPr kumimoji="0" 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Shruti" panose="020B0502040204020203" pitchFamily="34" charset="0"/>
              </a:rPr>
              <a:t>											</a:t>
            </a:r>
            <a:r>
              <a:rPr kumimoji="0" 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Shruti" panose="020B0502040204020203" pitchFamily="34" charset="0"/>
              </a:rPr>
              <a:t>      </a:t>
            </a:r>
            <a:r>
              <a:rPr kumimoji="0" 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Shruti" panose="020B0502040204020203" pitchFamily="34" charset="0"/>
              </a:rPr>
              <a:t>Event Triggered</a:t>
            </a:r>
            <a:endParaRPr kumimoji="0" 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772150" algn="l"/>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67" name="Rectangle 91"/>
          <p:cNvSpPr>
            <a:spLocks noChangeArrowheads="1"/>
          </p:cNvSpPr>
          <p:nvPr/>
        </p:nvSpPr>
        <p:spPr bwMode="auto">
          <a:xfrm>
            <a:off x="0" y="914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anose="020B0604020202020204" pitchFamily="34" charset="0"/>
              </a:rPr>
            </a:br>
            <a:endParaRPr kumimoji="0" 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Shruti" panose="020B0502040204020203" pitchFamily="34" charset="0"/>
              </a:rPr>
              <a:t> </a:t>
            </a:r>
            <a:endParaRPr kumimoji="0" 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68" name="Rectangle 93"/>
          <p:cNvSpPr>
            <a:spLocks noChangeArrowheads="1"/>
          </p:cNvSpPr>
          <p:nvPr/>
        </p:nvSpPr>
        <p:spPr bwMode="auto">
          <a:xfrm>
            <a:off x="0" y="1371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663451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6C7C6-1FF0-DEC4-056E-F113F740DE33}"/>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id="{14D759AE-793F-1E4F-E8CB-0881226786A3}"/>
              </a:ext>
            </a:extLst>
          </p:cNvPr>
          <p:cNvSpPr>
            <a:spLocks noGrp="1"/>
          </p:cNvSpPr>
          <p:nvPr>
            <p:ph idx="1"/>
          </p:nvPr>
        </p:nvSpPr>
        <p:spPr/>
        <p:txBody>
          <a:bodyPr>
            <a:normAutofit/>
          </a:bodyPr>
          <a:lstStyle/>
          <a:p>
            <a:r>
              <a:rPr lang="en-US" sz="1600" b="1" dirty="0"/>
              <a:t>ANACONDA: </a:t>
            </a:r>
          </a:p>
          <a:p>
            <a:pPr marL="0" indent="0" algn="just">
              <a:buNone/>
            </a:pPr>
            <a:r>
              <a:rPr lang="en-US" sz="1600" dirty="0"/>
              <a:t>          Anaconda is a popular open-source distribution of Python and R programming languages for data science, machine learning, and scientific computing. It simplifies package management and deployment by providing a comprehensive ecosystem of tools and libraries that are pre-installed and optimized for performance. </a:t>
            </a:r>
          </a:p>
          <a:p>
            <a:pPr algn="just"/>
            <a:r>
              <a:rPr lang="en-US" sz="1600" b="1" dirty="0"/>
              <a:t>SPYDER:</a:t>
            </a:r>
          </a:p>
          <a:p>
            <a:pPr marL="0" indent="0" algn="just">
              <a:buNone/>
            </a:pPr>
            <a:r>
              <a:rPr lang="en-US" sz="1600" dirty="0"/>
              <a:t>          Spyder is an open-source integrated development environment (IDE) specifically designed for scientific computing, data analysis, and numerical computing using Python. It is well-suited for tasks such as data exploration, data visualization, and rapid prototyping of scientific algorithms. </a:t>
            </a:r>
            <a:endParaRPr lang="en-IN" sz="1600" b="1" dirty="0"/>
          </a:p>
        </p:txBody>
      </p:sp>
    </p:spTree>
    <p:extLst>
      <p:ext uri="{BB962C8B-B14F-4D97-AF65-F5344CB8AC3E}">
        <p14:creationId xmlns:p14="http://schemas.microsoft.com/office/powerpoint/2010/main" val="1598602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2412C26-8D32-8870-F50D-7EAF1BDE1386}"/>
              </a:ext>
            </a:extLst>
          </p:cNvPr>
          <p:cNvGraphicFramePr>
            <a:graphicFrameLocks noGrp="1"/>
          </p:cNvGraphicFramePr>
          <p:nvPr>
            <p:extLst>
              <p:ext uri="{D42A27DB-BD31-4B8C-83A1-F6EECF244321}">
                <p14:modId xmlns:p14="http://schemas.microsoft.com/office/powerpoint/2010/main" val="3869102728"/>
              </p:ext>
            </p:extLst>
          </p:nvPr>
        </p:nvGraphicFramePr>
        <p:xfrm>
          <a:off x="2032000" y="1871133"/>
          <a:ext cx="8127999" cy="3389492"/>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34215046"/>
                    </a:ext>
                  </a:extLst>
                </a:gridCol>
                <a:gridCol w="2709333">
                  <a:extLst>
                    <a:ext uri="{9D8B030D-6E8A-4147-A177-3AD203B41FA5}">
                      <a16:colId xmlns:a16="http://schemas.microsoft.com/office/drawing/2014/main" val="4012240544"/>
                    </a:ext>
                  </a:extLst>
                </a:gridCol>
                <a:gridCol w="2709333">
                  <a:extLst>
                    <a:ext uri="{9D8B030D-6E8A-4147-A177-3AD203B41FA5}">
                      <a16:colId xmlns:a16="http://schemas.microsoft.com/office/drawing/2014/main" val="2902584504"/>
                    </a:ext>
                  </a:extLst>
                </a:gridCol>
              </a:tblGrid>
              <a:tr h="847373">
                <a:tc>
                  <a:txBody>
                    <a:bodyPr/>
                    <a:lstStyle/>
                    <a:p>
                      <a:r>
                        <a:rPr lang="en-US" dirty="0"/>
                        <a:t>NAME</a:t>
                      </a:r>
                      <a:endParaRPr lang="en-IN" dirty="0"/>
                    </a:p>
                  </a:txBody>
                  <a:tcPr/>
                </a:tc>
                <a:tc>
                  <a:txBody>
                    <a:bodyPr/>
                    <a:lstStyle/>
                    <a:p>
                      <a:r>
                        <a:rPr lang="en-US" dirty="0"/>
                        <a:t>DR.JAGADHEESH</a:t>
                      </a:r>
                      <a:endParaRPr lang="en-IN" dirty="0"/>
                    </a:p>
                  </a:txBody>
                  <a:tcPr/>
                </a:tc>
                <a:tc>
                  <a:txBody>
                    <a:bodyPr/>
                    <a:lstStyle/>
                    <a:p>
                      <a:r>
                        <a:rPr lang="en-US" dirty="0"/>
                        <a:t>PICTURE</a:t>
                      </a:r>
                      <a:endParaRPr lang="en-IN" dirty="0"/>
                    </a:p>
                  </a:txBody>
                  <a:tcPr/>
                </a:tc>
                <a:extLst>
                  <a:ext uri="{0D108BD9-81ED-4DB2-BD59-A6C34878D82A}">
                    <a16:rowId xmlns:a16="http://schemas.microsoft.com/office/drawing/2014/main" val="3856771301"/>
                  </a:ext>
                </a:extLst>
              </a:tr>
              <a:tr h="847373">
                <a:tc>
                  <a:txBody>
                    <a:bodyPr/>
                    <a:lstStyle/>
                    <a:p>
                      <a:r>
                        <a:rPr lang="en-US" dirty="0"/>
                        <a:t>G-MAIL</a:t>
                      </a:r>
                      <a:endParaRPr lang="en-IN" dirty="0"/>
                    </a:p>
                  </a:txBody>
                  <a:tcPr/>
                </a:tc>
                <a:tc>
                  <a:txBody>
                    <a:bodyPr/>
                    <a:lstStyle/>
                    <a:p>
                      <a:r>
                        <a:rPr lang="en-US" dirty="0"/>
                        <a:t>jagadishmalipatil@gmail.com</a:t>
                      </a:r>
                      <a:endParaRPr lang="en-IN" dirty="0"/>
                    </a:p>
                  </a:txBody>
                  <a:tcPr/>
                </a:tc>
                <a:tc rowSpan="3">
                  <a:txBody>
                    <a:bodyPr/>
                    <a:lstStyle/>
                    <a:p>
                      <a:endParaRPr lang="en-IN" dirty="0"/>
                    </a:p>
                  </a:txBody>
                  <a:tcPr/>
                </a:tc>
                <a:extLst>
                  <a:ext uri="{0D108BD9-81ED-4DB2-BD59-A6C34878D82A}">
                    <a16:rowId xmlns:a16="http://schemas.microsoft.com/office/drawing/2014/main" val="3304133787"/>
                  </a:ext>
                </a:extLst>
              </a:tr>
              <a:tr h="847373">
                <a:tc>
                  <a:txBody>
                    <a:bodyPr/>
                    <a:lstStyle/>
                    <a:p>
                      <a:r>
                        <a:rPr lang="en-US" dirty="0"/>
                        <a:t>CONTACT NO.</a:t>
                      </a:r>
                      <a:endParaRPr lang="en-IN" dirty="0"/>
                    </a:p>
                  </a:txBody>
                  <a:tcPr/>
                </a:tc>
                <a:tc>
                  <a:txBody>
                    <a:bodyPr/>
                    <a:lstStyle/>
                    <a:p>
                      <a:r>
                        <a:rPr lang="en-US" dirty="0"/>
                        <a:t>9036511203</a:t>
                      </a:r>
                      <a:endParaRPr lang="en-IN" dirty="0"/>
                    </a:p>
                  </a:txBody>
                  <a:tcPr/>
                </a:tc>
                <a:tc vMerge="1">
                  <a:txBody>
                    <a:bodyPr/>
                    <a:lstStyle/>
                    <a:p>
                      <a:endParaRPr lang="en-IN" dirty="0"/>
                    </a:p>
                  </a:txBody>
                  <a:tcPr/>
                </a:tc>
                <a:extLst>
                  <a:ext uri="{0D108BD9-81ED-4DB2-BD59-A6C34878D82A}">
                    <a16:rowId xmlns:a16="http://schemas.microsoft.com/office/drawing/2014/main" val="3615726601"/>
                  </a:ext>
                </a:extLst>
              </a:tr>
              <a:tr h="847373">
                <a:tc>
                  <a:txBody>
                    <a:bodyPr/>
                    <a:lstStyle/>
                    <a:p>
                      <a:r>
                        <a:rPr lang="en-US" dirty="0"/>
                        <a:t>CONTRIBUTION</a:t>
                      </a:r>
                      <a:endParaRPr lang="en-IN" dirty="0"/>
                    </a:p>
                  </a:txBody>
                  <a:tcPr/>
                </a:tc>
                <a:tc>
                  <a:txBody>
                    <a:bodyPr/>
                    <a:lstStyle/>
                    <a:p>
                      <a:r>
                        <a:rPr lang="en-US" dirty="0"/>
                        <a:t>Guide and mentor</a:t>
                      </a:r>
                      <a:endParaRPr lang="en-IN" dirty="0"/>
                    </a:p>
                  </a:txBody>
                  <a:tcPr/>
                </a:tc>
                <a:tc vMerge="1">
                  <a:txBody>
                    <a:bodyPr/>
                    <a:lstStyle/>
                    <a:p>
                      <a:endParaRPr lang="en-IN" dirty="0"/>
                    </a:p>
                  </a:txBody>
                  <a:tcPr/>
                </a:tc>
                <a:extLst>
                  <a:ext uri="{0D108BD9-81ED-4DB2-BD59-A6C34878D82A}">
                    <a16:rowId xmlns:a16="http://schemas.microsoft.com/office/drawing/2014/main" val="3789480399"/>
                  </a:ext>
                </a:extLst>
              </a:tr>
            </a:tbl>
          </a:graphicData>
        </a:graphic>
      </p:graphicFrame>
      <p:pic>
        <p:nvPicPr>
          <p:cNvPr id="4" name="Picture 3" descr="A person with a mustache wearing a suit">
            <a:extLst>
              <a:ext uri="{FF2B5EF4-FFF2-40B4-BE49-F238E27FC236}">
                <a16:creationId xmlns:a16="http://schemas.microsoft.com/office/drawing/2014/main" id="{1EE3FC94-147A-CD93-BD01-059FF4FEC31D}"/>
              </a:ext>
            </a:extLst>
          </p:cNvPr>
          <p:cNvPicPr>
            <a:picLocks noChangeAspect="1"/>
          </p:cNvPicPr>
          <p:nvPr/>
        </p:nvPicPr>
        <p:blipFill>
          <a:blip r:embed="rId2"/>
          <a:stretch>
            <a:fillRect/>
          </a:stretch>
        </p:blipFill>
        <p:spPr>
          <a:xfrm>
            <a:off x="7494940" y="2743200"/>
            <a:ext cx="2665059" cy="2517425"/>
          </a:xfrm>
          <a:prstGeom prst="rect">
            <a:avLst/>
          </a:prstGeom>
        </p:spPr>
      </p:pic>
      <p:sp>
        <p:nvSpPr>
          <p:cNvPr id="5" name="TextBox 4">
            <a:extLst>
              <a:ext uri="{FF2B5EF4-FFF2-40B4-BE49-F238E27FC236}">
                <a16:creationId xmlns:a16="http://schemas.microsoft.com/office/drawing/2014/main" id="{C0592840-797B-2383-7138-2ED89A2237C6}"/>
              </a:ext>
            </a:extLst>
          </p:cNvPr>
          <p:cNvSpPr txBox="1"/>
          <p:nvPr/>
        </p:nvSpPr>
        <p:spPr>
          <a:xfrm>
            <a:off x="1377244" y="1004711"/>
            <a:ext cx="4492978" cy="369332"/>
          </a:xfrm>
          <a:prstGeom prst="rect">
            <a:avLst/>
          </a:prstGeom>
          <a:noFill/>
        </p:spPr>
        <p:txBody>
          <a:bodyPr wrap="square" rtlCol="0">
            <a:spAutoFit/>
          </a:bodyPr>
          <a:lstStyle/>
          <a:p>
            <a:r>
              <a:rPr lang="en-US" b="1" dirty="0"/>
              <a:t>TEAM GUIDE:</a:t>
            </a:r>
            <a:endParaRPr lang="en-IN" b="1" dirty="0"/>
          </a:p>
        </p:txBody>
      </p:sp>
    </p:spTree>
    <p:extLst>
      <p:ext uri="{BB962C8B-B14F-4D97-AF65-F5344CB8AC3E}">
        <p14:creationId xmlns:p14="http://schemas.microsoft.com/office/powerpoint/2010/main" val="880085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FB05B73-B8E6-1457-6F6E-482B6102AC54}"/>
              </a:ext>
            </a:extLst>
          </p:cNvPr>
          <p:cNvGraphicFramePr>
            <a:graphicFrameLocks noGrp="1"/>
          </p:cNvGraphicFramePr>
          <p:nvPr>
            <p:extLst>
              <p:ext uri="{D42A27DB-BD31-4B8C-83A1-F6EECF244321}">
                <p14:modId xmlns:p14="http://schemas.microsoft.com/office/powerpoint/2010/main" val="467974358"/>
              </p:ext>
            </p:extLst>
          </p:nvPr>
        </p:nvGraphicFramePr>
        <p:xfrm>
          <a:off x="2257778" y="1648742"/>
          <a:ext cx="8127999" cy="39624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576028766"/>
                    </a:ext>
                  </a:extLst>
                </a:gridCol>
                <a:gridCol w="2709333">
                  <a:extLst>
                    <a:ext uri="{9D8B030D-6E8A-4147-A177-3AD203B41FA5}">
                      <a16:colId xmlns:a16="http://schemas.microsoft.com/office/drawing/2014/main" val="3463933229"/>
                    </a:ext>
                  </a:extLst>
                </a:gridCol>
                <a:gridCol w="2709333">
                  <a:extLst>
                    <a:ext uri="{9D8B030D-6E8A-4147-A177-3AD203B41FA5}">
                      <a16:colId xmlns:a16="http://schemas.microsoft.com/office/drawing/2014/main" val="986710943"/>
                    </a:ext>
                  </a:extLst>
                </a:gridCol>
              </a:tblGrid>
              <a:tr h="990600">
                <a:tc>
                  <a:txBody>
                    <a:bodyPr/>
                    <a:lstStyle/>
                    <a:p>
                      <a:r>
                        <a:rPr lang="en-US" dirty="0"/>
                        <a:t>NAME</a:t>
                      </a:r>
                      <a:endParaRPr lang="en-IN" dirty="0"/>
                    </a:p>
                  </a:txBody>
                  <a:tcPr/>
                </a:tc>
                <a:tc>
                  <a:txBody>
                    <a:bodyPr/>
                    <a:lstStyle/>
                    <a:p>
                      <a:r>
                        <a:rPr lang="en-US" dirty="0"/>
                        <a:t>SHASHANK MARBE</a:t>
                      </a:r>
                      <a:endParaRPr lang="en-IN" dirty="0"/>
                    </a:p>
                  </a:txBody>
                  <a:tcPr/>
                </a:tc>
                <a:tc>
                  <a:txBody>
                    <a:bodyPr/>
                    <a:lstStyle/>
                    <a:p>
                      <a:r>
                        <a:rPr lang="en-US" dirty="0"/>
                        <a:t>PICTURE</a:t>
                      </a:r>
                      <a:endParaRPr lang="en-IN" dirty="0"/>
                    </a:p>
                  </a:txBody>
                  <a:tcPr/>
                </a:tc>
                <a:extLst>
                  <a:ext uri="{0D108BD9-81ED-4DB2-BD59-A6C34878D82A}">
                    <a16:rowId xmlns:a16="http://schemas.microsoft.com/office/drawing/2014/main" val="2387960442"/>
                  </a:ext>
                </a:extLst>
              </a:tr>
              <a:tr h="990600">
                <a:tc>
                  <a:txBody>
                    <a:bodyPr/>
                    <a:lstStyle/>
                    <a:p>
                      <a:r>
                        <a:rPr lang="en-US" dirty="0"/>
                        <a:t>G-MAIL</a:t>
                      </a:r>
                      <a:endParaRPr lang="en-IN" dirty="0"/>
                    </a:p>
                  </a:txBody>
                  <a:tcPr/>
                </a:tc>
                <a:tc>
                  <a:txBody>
                    <a:bodyPr/>
                    <a:lstStyle/>
                    <a:p>
                      <a:r>
                        <a:rPr lang="en-US" dirty="0"/>
                        <a:t>shashankmarbe6@gmail.com</a:t>
                      </a:r>
                      <a:endParaRPr lang="en-IN" dirty="0"/>
                    </a:p>
                  </a:txBody>
                  <a:tcPr/>
                </a:tc>
                <a:tc rowSpan="3">
                  <a:txBody>
                    <a:bodyPr/>
                    <a:lstStyle/>
                    <a:p>
                      <a:endParaRPr lang="en-IN" dirty="0"/>
                    </a:p>
                  </a:txBody>
                  <a:tcPr/>
                </a:tc>
                <a:extLst>
                  <a:ext uri="{0D108BD9-81ED-4DB2-BD59-A6C34878D82A}">
                    <a16:rowId xmlns:a16="http://schemas.microsoft.com/office/drawing/2014/main" val="3198979834"/>
                  </a:ext>
                </a:extLst>
              </a:tr>
              <a:tr h="990600">
                <a:tc>
                  <a:txBody>
                    <a:bodyPr/>
                    <a:lstStyle/>
                    <a:p>
                      <a:r>
                        <a:rPr lang="en-US" dirty="0"/>
                        <a:t>CONTACT NO.</a:t>
                      </a:r>
                      <a:endParaRPr lang="en-IN" dirty="0"/>
                    </a:p>
                  </a:txBody>
                  <a:tcPr/>
                </a:tc>
                <a:tc>
                  <a:txBody>
                    <a:bodyPr/>
                    <a:lstStyle/>
                    <a:p>
                      <a:r>
                        <a:rPr lang="en-US" dirty="0"/>
                        <a:t>7411731532</a:t>
                      </a:r>
                      <a:endParaRPr lang="en-IN" dirty="0"/>
                    </a:p>
                  </a:txBody>
                  <a:tcPr/>
                </a:tc>
                <a:tc vMerge="1">
                  <a:txBody>
                    <a:bodyPr/>
                    <a:lstStyle/>
                    <a:p>
                      <a:endParaRPr lang="en-IN" dirty="0"/>
                    </a:p>
                  </a:txBody>
                  <a:tcPr/>
                </a:tc>
                <a:extLst>
                  <a:ext uri="{0D108BD9-81ED-4DB2-BD59-A6C34878D82A}">
                    <a16:rowId xmlns:a16="http://schemas.microsoft.com/office/drawing/2014/main" val="3350034695"/>
                  </a:ext>
                </a:extLst>
              </a:tr>
              <a:tr h="990600">
                <a:tc>
                  <a:txBody>
                    <a:bodyPr/>
                    <a:lstStyle/>
                    <a:p>
                      <a:r>
                        <a:rPr lang="en-US" dirty="0"/>
                        <a:t>CONTRIBUTION</a:t>
                      </a:r>
                      <a:endParaRPr lang="en-IN" dirty="0"/>
                    </a:p>
                  </a:txBody>
                  <a:tcPr/>
                </a:tc>
                <a:tc>
                  <a:txBody>
                    <a:bodyPr/>
                    <a:lstStyle/>
                    <a:p>
                      <a:r>
                        <a:rPr lang="en-US" dirty="0"/>
                        <a:t>Code development</a:t>
                      </a:r>
                      <a:endParaRPr lang="en-IN" dirty="0"/>
                    </a:p>
                  </a:txBody>
                  <a:tcPr/>
                </a:tc>
                <a:tc vMerge="1">
                  <a:txBody>
                    <a:bodyPr/>
                    <a:lstStyle/>
                    <a:p>
                      <a:endParaRPr lang="en-IN" dirty="0"/>
                    </a:p>
                  </a:txBody>
                  <a:tcPr/>
                </a:tc>
                <a:extLst>
                  <a:ext uri="{0D108BD9-81ED-4DB2-BD59-A6C34878D82A}">
                    <a16:rowId xmlns:a16="http://schemas.microsoft.com/office/drawing/2014/main" val="1481696188"/>
                  </a:ext>
                </a:extLst>
              </a:tr>
            </a:tbl>
          </a:graphicData>
        </a:graphic>
      </p:graphicFrame>
      <p:sp>
        <p:nvSpPr>
          <p:cNvPr id="4" name="TextBox 3">
            <a:extLst>
              <a:ext uri="{FF2B5EF4-FFF2-40B4-BE49-F238E27FC236}">
                <a16:creationId xmlns:a16="http://schemas.microsoft.com/office/drawing/2014/main" id="{182E9AB1-C309-9A77-1C7C-13369F72D0D6}"/>
              </a:ext>
            </a:extLst>
          </p:cNvPr>
          <p:cNvSpPr txBox="1"/>
          <p:nvPr/>
        </p:nvSpPr>
        <p:spPr>
          <a:xfrm>
            <a:off x="1636889" y="1004711"/>
            <a:ext cx="4684889" cy="369332"/>
          </a:xfrm>
          <a:prstGeom prst="rect">
            <a:avLst/>
          </a:prstGeom>
          <a:noFill/>
        </p:spPr>
        <p:txBody>
          <a:bodyPr wrap="square" rtlCol="0">
            <a:spAutoFit/>
          </a:bodyPr>
          <a:lstStyle/>
          <a:p>
            <a:r>
              <a:rPr lang="en-US" b="1" dirty="0"/>
              <a:t>TEAM MEMBER 1:</a:t>
            </a:r>
            <a:endParaRPr lang="en-IN" b="1" dirty="0"/>
          </a:p>
        </p:txBody>
      </p:sp>
      <p:pic>
        <p:nvPicPr>
          <p:cNvPr id="8" name="Picture 7" descr="A person in a suit">
            <a:extLst>
              <a:ext uri="{FF2B5EF4-FFF2-40B4-BE49-F238E27FC236}">
                <a16:creationId xmlns:a16="http://schemas.microsoft.com/office/drawing/2014/main" id="{F8465E82-933E-9370-E201-A93A8ADC6318}"/>
              </a:ext>
            </a:extLst>
          </p:cNvPr>
          <p:cNvPicPr>
            <a:picLocks noChangeAspect="1"/>
          </p:cNvPicPr>
          <p:nvPr/>
        </p:nvPicPr>
        <p:blipFill>
          <a:blip r:embed="rId2"/>
          <a:stretch>
            <a:fillRect/>
          </a:stretch>
        </p:blipFill>
        <p:spPr>
          <a:xfrm>
            <a:off x="7698775" y="2651761"/>
            <a:ext cx="2687002" cy="2959382"/>
          </a:xfrm>
          <a:prstGeom prst="rect">
            <a:avLst/>
          </a:prstGeom>
        </p:spPr>
      </p:pic>
    </p:spTree>
    <p:extLst>
      <p:ext uri="{BB962C8B-B14F-4D97-AF65-F5344CB8AC3E}">
        <p14:creationId xmlns:p14="http://schemas.microsoft.com/office/powerpoint/2010/main" val="299938074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763</TotalTime>
  <Words>779</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Garamond</vt:lpstr>
      <vt:lpstr>Organic</vt:lpstr>
      <vt:lpstr>Innovative Monitoring System for TeleICU Patient Using  Video Processing &amp; Deep Learning</vt:lpstr>
      <vt:lpstr>PROBLEM STATEMENT</vt:lpstr>
      <vt:lpstr>UNIQUE IDEA BRIEF(SOLUTION)</vt:lpstr>
      <vt:lpstr>FEATURES OFFERED</vt:lpstr>
      <vt:lpstr>PROCESS FLOW</vt:lpstr>
      <vt:lpstr>ARCHITECTURE </vt:lpstr>
      <vt:lpstr>TECHNOLOGY USED</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Innovative Monitoring System for TeleICU Patient Using  Video Processing &amp; Deep Learning</dc:title>
  <dc:creator>Jaimin Maniyar</dc:creator>
  <cp:lastModifiedBy>Suk Nine</cp:lastModifiedBy>
  <cp:revision>14</cp:revision>
  <dcterms:created xsi:type="dcterms:W3CDTF">2017-05-02T08:02:01Z</dcterms:created>
  <dcterms:modified xsi:type="dcterms:W3CDTF">2024-07-14T08:32:23Z</dcterms:modified>
</cp:coreProperties>
</file>