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5" Type="http://schemas.openxmlformats.org/officeDocument/2006/relationships/slideLayout" Target="../slideLayouts/slideLayout1.xml"/><Relationship Id="rId6"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5" Type="http://schemas.openxmlformats.org/officeDocument/2006/relationships/slideLayout" Target="../slideLayouts/slideLayout1.xml"/><Relationship Id="rId6"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5" Type="http://schemas.openxmlformats.org/officeDocument/2006/relationships/slideLayout" Target="../slideLayouts/slideLayout1.xml"/><Relationship Id="rId6"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8"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6" Type="http://schemas.openxmlformats.org/officeDocument/2006/relationships/image" Target="../media/image-6-6.png"/><Relationship Id="rId7" Type="http://schemas.openxmlformats.org/officeDocument/2006/relationships/image" Target="../media/image-6-7.png"/><Relationship Id="rId9" Type="http://schemas.openxmlformats.org/officeDocument/2006/relationships/slideLayout" Target="../slideLayouts/slideLayout1.xml"/><Relationship Id="rId10"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7"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image" Target="../media/image-7-6.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5" name="Image 1" descr="preencoded.png">    </p:cNvPr>
          <p:cNvPicPr>
            <a:picLocks noChangeAspect="1"/>
          </p:cNvPicPr>
          <p:nvPr/>
        </p:nvPicPr>
        <p:blipFill>
          <a:blip r:embed="rId2"/>
          <a:stretch>
            <a:fillRect/>
          </a:stretch>
        </p:blipFill>
        <p:spPr>
          <a:xfrm>
            <a:off x="10081260" y="3032760"/>
            <a:ext cx="3611880" cy="2164080"/>
          </a:xfrm>
          <a:prstGeom prst="rect">
            <a:avLst/>
          </a:prstGeom>
        </p:spPr>
      </p:pic>
      <p:sp>
        <p:nvSpPr>
          <p:cNvPr id="6" name="Text 2"/>
          <p:cNvSpPr/>
          <p:nvPr/>
        </p:nvSpPr>
        <p:spPr>
          <a:xfrm>
            <a:off x="793790" y="2059186"/>
            <a:ext cx="7556421" cy="1956435"/>
          </a:xfrm>
          <a:prstGeom prst="rect">
            <a:avLst/>
          </a:prstGeom>
          <a:noFill/>
          <a:ln/>
        </p:spPr>
        <p:txBody>
          <a:bodyPr wrap="square" rtlCol="0" anchor="t"/>
          <a:lstStyle/>
          <a:p>
            <a:pPr indent="0" marL="0">
              <a:lnSpc>
                <a:spcPts val="7702"/>
              </a:lnSpc>
              <a:buNone/>
            </a:pPr>
            <a:r>
              <a:rPr lang="en-US" sz="6162" b="1" dirty="0">
                <a:solidFill>
                  <a:srgbClr val="152D47"/>
                </a:solidFill>
                <a:latin typeface="Crimson Pro" pitchFamily="34" charset="0"/>
                <a:ea typeface="Crimson Pro" pitchFamily="34" charset="-122"/>
                <a:cs typeface="Crimson Pro" pitchFamily="34" charset="-120"/>
              </a:rPr>
              <a:t>Introduction to Homework Helper</a:t>
            </a:r>
            <a:endParaRPr lang="en-US" sz="6162" dirty="0"/>
          </a:p>
        </p:txBody>
      </p:sp>
      <p:sp>
        <p:nvSpPr>
          <p:cNvPr id="7" name="Text 3"/>
          <p:cNvSpPr/>
          <p:nvPr/>
        </p:nvSpPr>
        <p:spPr>
          <a:xfrm>
            <a:off x="793790" y="4355783"/>
            <a:ext cx="7556421" cy="1814513"/>
          </a:xfrm>
          <a:prstGeom prst="rect">
            <a:avLst/>
          </a:prstGeom>
          <a:noFill/>
          <a:ln/>
        </p:spPr>
        <p:txBody>
          <a:bodyPr wrap="square" rtlCol="0" anchor="t"/>
          <a:lstStyle/>
          <a:p>
            <a:pPr indent="0" marL="0">
              <a:lnSpc>
                <a:spcPts val="2858"/>
              </a:lnSpc>
              <a:buNone/>
            </a:pPr>
            <a:r>
              <a:rPr lang="en-US" sz="1786" dirty="0">
                <a:solidFill>
                  <a:srgbClr val="4C4C4D"/>
                </a:solidFill>
                <a:latin typeface="Heebo" pitchFamily="34" charset="0"/>
                <a:ea typeface="Heebo" pitchFamily="34" charset="-122"/>
                <a:cs typeface="Heebo" pitchFamily="34" charset="-120"/>
              </a:rPr>
              <a:t> Homework Helper is an innovative AI-powered platform that leverages the power of Natural Language Processing (NLP) to revolutionize the way students approach their homework and academic tasks. This introduction will provide an overview of the key features and benefits of this transformative tool.</a:t>
            </a:r>
            <a:endParaRPr lang="en-US" sz="1786" dirty="0"/>
          </a:p>
        </p:txBody>
      </p:sp>
      <p:pic>
        <p:nvPicPr>
          <p:cNvPr id="8"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r>
          <p:cNvPicPr>
            <a:picLocks noChangeAspect="1"/>
          </p:cNvPicPr>
          <p:nvPr/>
        </p:nvPicPr>
        <p:blipFill>
          <a:blip r:embed="rId1"/>
          <a:stretch>
            <a:fillRect/>
          </a:stretch>
        </p:blipFill>
        <p:spPr>
          <a:xfrm>
            <a:off x="0" y="0"/>
            <a:ext cx="14630400" cy="2835235"/>
          </a:xfrm>
          <a:prstGeom prst="rect">
            <a:avLst/>
          </a:prstGeom>
        </p:spPr>
      </p:pic>
      <p:pic>
        <p:nvPicPr>
          <p:cNvPr id="5" name="Image 1" descr="preencoded.png">    </p:cNvPr>
          <p:cNvPicPr>
            <a:picLocks noChangeAspect="1"/>
          </p:cNvPicPr>
          <p:nvPr/>
        </p:nvPicPr>
        <p:blipFill>
          <a:blip r:embed="rId2"/>
          <a:stretch>
            <a:fillRect/>
          </a:stretch>
        </p:blipFill>
        <p:spPr>
          <a:xfrm>
            <a:off x="5838349" y="283488"/>
            <a:ext cx="2953583" cy="2268260"/>
          </a:xfrm>
          <a:prstGeom prst="rect">
            <a:avLst/>
          </a:prstGeom>
        </p:spPr>
      </p:pic>
      <p:sp>
        <p:nvSpPr>
          <p:cNvPr id="6" name="Text 2"/>
          <p:cNvSpPr/>
          <p:nvPr/>
        </p:nvSpPr>
        <p:spPr>
          <a:xfrm>
            <a:off x="793790" y="3727847"/>
            <a:ext cx="5670590" cy="708779"/>
          </a:xfrm>
          <a:prstGeom prst="rect">
            <a:avLst/>
          </a:prstGeom>
          <a:noFill/>
          <a:ln/>
        </p:spPr>
        <p:txBody>
          <a:bodyPr wrap="none" rtlCol="0" anchor="t"/>
          <a:lstStyle/>
          <a:p>
            <a:pPr indent="0" marL="0">
              <a:lnSpc>
                <a:spcPts val="5581"/>
              </a:lnSpc>
              <a:buNone/>
            </a:pPr>
            <a:r>
              <a:rPr lang="en-US" sz="4465" b="1" dirty="0">
                <a:solidFill>
                  <a:srgbClr val="152D47"/>
                </a:solidFill>
                <a:latin typeface="Crimson Pro" pitchFamily="34" charset="0"/>
                <a:ea typeface="Crimson Pro" pitchFamily="34" charset="-122"/>
                <a:cs typeface="Crimson Pro" pitchFamily="34" charset="-120"/>
              </a:rPr>
              <a:t>What is NLP?</a:t>
            </a:r>
            <a:endParaRPr lang="en-US" sz="4465" dirty="0"/>
          </a:p>
        </p:txBody>
      </p:sp>
      <p:sp>
        <p:nvSpPr>
          <p:cNvPr id="7" name="Shape 3"/>
          <p:cNvSpPr/>
          <p:nvPr/>
        </p:nvSpPr>
        <p:spPr>
          <a:xfrm>
            <a:off x="793790" y="5031938"/>
            <a:ext cx="510302" cy="510302"/>
          </a:xfrm>
          <a:prstGeom prst="roundRect">
            <a:avLst>
              <a:gd name="adj" fmla="val 6667"/>
            </a:avLst>
          </a:prstGeom>
          <a:solidFill>
            <a:srgbClr val="F2EEEE"/>
          </a:solidFill>
          <a:ln/>
        </p:spPr>
      </p:sp>
      <p:sp>
        <p:nvSpPr>
          <p:cNvPr id="8" name="Text 4"/>
          <p:cNvSpPr/>
          <p:nvPr/>
        </p:nvSpPr>
        <p:spPr>
          <a:xfrm>
            <a:off x="988100" y="5116949"/>
            <a:ext cx="121682" cy="340281"/>
          </a:xfrm>
          <a:prstGeom prst="rect">
            <a:avLst/>
          </a:prstGeom>
          <a:noFill/>
          <a:ln/>
        </p:spPr>
        <p:txBody>
          <a:bodyPr wrap="none" rtlCol="0" anchor="t"/>
          <a:lstStyle/>
          <a:p>
            <a:pPr algn="ctr" indent="0" marL="0">
              <a:lnSpc>
                <a:spcPts val="2679"/>
              </a:lnSpc>
              <a:buNone/>
            </a:pPr>
            <a:r>
              <a:rPr lang="en-US" sz="2679" b="1" dirty="0">
                <a:solidFill>
                  <a:srgbClr val="4C4C4D"/>
                </a:solidFill>
                <a:latin typeface="Crimson Pro" pitchFamily="34" charset="0"/>
                <a:ea typeface="Crimson Pro" pitchFamily="34" charset="-122"/>
                <a:cs typeface="Crimson Pro" pitchFamily="34" charset="-120"/>
              </a:rPr>
              <a:t>1</a:t>
            </a:r>
            <a:endParaRPr lang="en-US" sz="2679" dirty="0"/>
          </a:p>
        </p:txBody>
      </p:sp>
      <p:sp>
        <p:nvSpPr>
          <p:cNvPr id="9" name="Text 5"/>
          <p:cNvSpPr/>
          <p:nvPr/>
        </p:nvSpPr>
        <p:spPr>
          <a:xfrm>
            <a:off x="1530906" y="5031938"/>
            <a:ext cx="2968228" cy="354330"/>
          </a:xfrm>
          <a:prstGeom prst="rect">
            <a:avLst/>
          </a:prstGeom>
          <a:noFill/>
          <a:ln/>
        </p:spPr>
        <p:txBody>
          <a:bodyPr wrap="none" rtlCol="0" anchor="t"/>
          <a:lstStyle/>
          <a:p>
            <a:pPr indent="0" marL="0">
              <a:lnSpc>
                <a:spcPts val="2791"/>
              </a:lnSpc>
              <a:buNone/>
            </a:pPr>
            <a:r>
              <a:rPr lang="en-US" sz="2233" b="1" dirty="0">
                <a:solidFill>
                  <a:srgbClr val="4C4C4D"/>
                </a:solidFill>
                <a:latin typeface="Crimson Pro" pitchFamily="34" charset="0"/>
                <a:ea typeface="Crimson Pro" pitchFamily="34" charset="-122"/>
                <a:cs typeface="Crimson Pro" pitchFamily="34" charset="-120"/>
              </a:rPr>
              <a:t>Understanding Language</a:t>
            </a:r>
            <a:endParaRPr lang="en-US" sz="2233" dirty="0"/>
          </a:p>
        </p:txBody>
      </p:sp>
      <p:sp>
        <p:nvSpPr>
          <p:cNvPr id="10" name="Text 6"/>
          <p:cNvSpPr/>
          <p:nvPr/>
        </p:nvSpPr>
        <p:spPr>
          <a:xfrm>
            <a:off x="1530906" y="5522357"/>
            <a:ext cx="3459242" cy="1814513"/>
          </a:xfrm>
          <a:prstGeom prst="rect">
            <a:avLst/>
          </a:prstGeom>
          <a:noFill/>
          <a:ln/>
        </p:spPr>
        <p:txBody>
          <a:bodyPr wrap="square" rtlCol="0" anchor="t"/>
          <a:lstStyle/>
          <a:p>
            <a:pPr indent="0" marL="0">
              <a:lnSpc>
                <a:spcPts val="2858"/>
              </a:lnSpc>
              <a:buNone/>
            </a:pPr>
            <a:r>
              <a:rPr lang="en-US" sz="1786" dirty="0">
                <a:solidFill>
                  <a:srgbClr val="4C4C4D"/>
                </a:solidFill>
                <a:latin typeface="Heebo" pitchFamily="34" charset="0"/>
                <a:ea typeface="Heebo" pitchFamily="34" charset="-122"/>
                <a:cs typeface="Heebo" pitchFamily="34" charset="-120"/>
              </a:rPr>
              <a:t>NLP is the branch of artificial intelligence that enables computers to comprehend, interpret, and generate human language.</a:t>
            </a:r>
            <a:endParaRPr lang="en-US" sz="1786" dirty="0"/>
          </a:p>
        </p:txBody>
      </p:sp>
      <p:sp>
        <p:nvSpPr>
          <p:cNvPr id="11" name="Shape 7"/>
          <p:cNvSpPr/>
          <p:nvPr/>
        </p:nvSpPr>
        <p:spPr>
          <a:xfrm>
            <a:off x="5216962" y="5031938"/>
            <a:ext cx="510302" cy="510302"/>
          </a:xfrm>
          <a:prstGeom prst="roundRect">
            <a:avLst>
              <a:gd name="adj" fmla="val 6667"/>
            </a:avLst>
          </a:prstGeom>
          <a:solidFill>
            <a:srgbClr val="F2EEEE"/>
          </a:solidFill>
          <a:ln/>
        </p:spPr>
      </p:sp>
      <p:sp>
        <p:nvSpPr>
          <p:cNvPr id="12" name="Text 8"/>
          <p:cNvSpPr/>
          <p:nvPr/>
        </p:nvSpPr>
        <p:spPr>
          <a:xfrm>
            <a:off x="5387697" y="5116949"/>
            <a:ext cx="168831" cy="340281"/>
          </a:xfrm>
          <a:prstGeom prst="rect">
            <a:avLst/>
          </a:prstGeom>
          <a:noFill/>
          <a:ln/>
        </p:spPr>
        <p:txBody>
          <a:bodyPr wrap="none" rtlCol="0" anchor="t"/>
          <a:lstStyle/>
          <a:p>
            <a:pPr algn="ctr" indent="0" marL="0">
              <a:lnSpc>
                <a:spcPts val="2679"/>
              </a:lnSpc>
              <a:buNone/>
            </a:pPr>
            <a:r>
              <a:rPr lang="en-US" sz="2679" b="1" dirty="0">
                <a:solidFill>
                  <a:srgbClr val="4C4C4D"/>
                </a:solidFill>
                <a:latin typeface="Crimson Pro" pitchFamily="34" charset="0"/>
                <a:ea typeface="Crimson Pro" pitchFamily="34" charset="-122"/>
                <a:cs typeface="Crimson Pro" pitchFamily="34" charset="-120"/>
              </a:rPr>
              <a:t>2</a:t>
            </a:r>
            <a:endParaRPr lang="en-US" sz="2679" dirty="0"/>
          </a:p>
        </p:txBody>
      </p:sp>
      <p:sp>
        <p:nvSpPr>
          <p:cNvPr id="13" name="Text 9"/>
          <p:cNvSpPr/>
          <p:nvPr/>
        </p:nvSpPr>
        <p:spPr>
          <a:xfrm>
            <a:off x="5954078" y="5031938"/>
            <a:ext cx="2835235" cy="354330"/>
          </a:xfrm>
          <a:prstGeom prst="rect">
            <a:avLst/>
          </a:prstGeom>
          <a:noFill/>
          <a:ln/>
        </p:spPr>
        <p:txBody>
          <a:bodyPr wrap="none" rtlCol="0" anchor="t"/>
          <a:lstStyle/>
          <a:p>
            <a:pPr indent="0" marL="0">
              <a:lnSpc>
                <a:spcPts val="2791"/>
              </a:lnSpc>
              <a:buNone/>
            </a:pPr>
            <a:r>
              <a:rPr lang="en-US" sz="2233" b="1" dirty="0">
                <a:solidFill>
                  <a:srgbClr val="4C4C4D"/>
                </a:solidFill>
                <a:latin typeface="Crimson Pro" pitchFamily="34" charset="0"/>
                <a:ea typeface="Crimson Pro" pitchFamily="34" charset="-122"/>
                <a:cs typeface="Crimson Pro" pitchFamily="34" charset="-120"/>
              </a:rPr>
              <a:t>Analyzing Text</a:t>
            </a:r>
            <a:endParaRPr lang="en-US" sz="2233" dirty="0"/>
          </a:p>
        </p:txBody>
      </p:sp>
      <p:sp>
        <p:nvSpPr>
          <p:cNvPr id="14" name="Text 10"/>
          <p:cNvSpPr/>
          <p:nvPr/>
        </p:nvSpPr>
        <p:spPr>
          <a:xfrm>
            <a:off x="5954078" y="5522357"/>
            <a:ext cx="3459242" cy="1451610"/>
          </a:xfrm>
          <a:prstGeom prst="rect">
            <a:avLst/>
          </a:prstGeom>
          <a:noFill/>
          <a:ln/>
        </p:spPr>
        <p:txBody>
          <a:bodyPr wrap="square" rtlCol="0" anchor="t"/>
          <a:lstStyle/>
          <a:p>
            <a:pPr indent="0" marL="0">
              <a:lnSpc>
                <a:spcPts val="2858"/>
              </a:lnSpc>
              <a:buNone/>
            </a:pPr>
            <a:r>
              <a:rPr lang="en-US" sz="1786" dirty="0">
                <a:solidFill>
                  <a:srgbClr val="4C4C4D"/>
                </a:solidFill>
                <a:latin typeface="Heebo" pitchFamily="34" charset="0"/>
                <a:ea typeface="Heebo" pitchFamily="34" charset="-122"/>
                <a:cs typeface="Heebo" pitchFamily="34" charset="-120"/>
              </a:rPr>
              <a:t>NLP algorithms can analyze textual data, identify key concepts, and understand the underlying meaning and context.</a:t>
            </a:r>
            <a:endParaRPr lang="en-US" sz="1786" dirty="0"/>
          </a:p>
        </p:txBody>
      </p:sp>
      <p:sp>
        <p:nvSpPr>
          <p:cNvPr id="15" name="Shape 11"/>
          <p:cNvSpPr/>
          <p:nvPr/>
        </p:nvSpPr>
        <p:spPr>
          <a:xfrm>
            <a:off x="9640133" y="5031938"/>
            <a:ext cx="510302" cy="510302"/>
          </a:xfrm>
          <a:prstGeom prst="roundRect">
            <a:avLst>
              <a:gd name="adj" fmla="val 6667"/>
            </a:avLst>
          </a:prstGeom>
          <a:solidFill>
            <a:srgbClr val="F2EEEE"/>
          </a:solidFill>
          <a:ln/>
        </p:spPr>
      </p:sp>
      <p:sp>
        <p:nvSpPr>
          <p:cNvPr id="16" name="Text 12"/>
          <p:cNvSpPr/>
          <p:nvPr/>
        </p:nvSpPr>
        <p:spPr>
          <a:xfrm>
            <a:off x="9813369" y="5116949"/>
            <a:ext cx="163830" cy="340281"/>
          </a:xfrm>
          <a:prstGeom prst="rect">
            <a:avLst/>
          </a:prstGeom>
          <a:noFill/>
          <a:ln/>
        </p:spPr>
        <p:txBody>
          <a:bodyPr wrap="none" rtlCol="0" anchor="t"/>
          <a:lstStyle/>
          <a:p>
            <a:pPr algn="ctr" indent="0" marL="0">
              <a:lnSpc>
                <a:spcPts val="2679"/>
              </a:lnSpc>
              <a:buNone/>
            </a:pPr>
            <a:r>
              <a:rPr lang="en-US" sz="2679" b="1" dirty="0">
                <a:solidFill>
                  <a:srgbClr val="4C4C4D"/>
                </a:solidFill>
                <a:latin typeface="Crimson Pro" pitchFamily="34" charset="0"/>
                <a:ea typeface="Crimson Pro" pitchFamily="34" charset="-122"/>
                <a:cs typeface="Crimson Pro" pitchFamily="34" charset="-120"/>
              </a:rPr>
              <a:t>3</a:t>
            </a:r>
            <a:endParaRPr lang="en-US" sz="2679" dirty="0"/>
          </a:p>
        </p:txBody>
      </p:sp>
      <p:sp>
        <p:nvSpPr>
          <p:cNvPr id="17" name="Text 13"/>
          <p:cNvSpPr/>
          <p:nvPr/>
        </p:nvSpPr>
        <p:spPr>
          <a:xfrm>
            <a:off x="10377249" y="5031938"/>
            <a:ext cx="2835235" cy="354330"/>
          </a:xfrm>
          <a:prstGeom prst="rect">
            <a:avLst/>
          </a:prstGeom>
          <a:noFill/>
          <a:ln/>
        </p:spPr>
        <p:txBody>
          <a:bodyPr wrap="none" rtlCol="0" anchor="t"/>
          <a:lstStyle/>
          <a:p>
            <a:pPr indent="0" marL="0">
              <a:lnSpc>
                <a:spcPts val="2791"/>
              </a:lnSpc>
              <a:buNone/>
            </a:pPr>
            <a:r>
              <a:rPr lang="en-US" sz="2233" b="1" dirty="0">
                <a:solidFill>
                  <a:srgbClr val="4C4C4D"/>
                </a:solidFill>
                <a:latin typeface="Crimson Pro" pitchFamily="34" charset="0"/>
                <a:ea typeface="Crimson Pro" pitchFamily="34" charset="-122"/>
                <a:cs typeface="Crimson Pro" pitchFamily="34" charset="-120"/>
              </a:rPr>
              <a:t>Driving Automation</a:t>
            </a:r>
            <a:endParaRPr lang="en-US" sz="2233" dirty="0"/>
          </a:p>
        </p:txBody>
      </p:sp>
      <p:sp>
        <p:nvSpPr>
          <p:cNvPr id="18" name="Text 14"/>
          <p:cNvSpPr/>
          <p:nvPr/>
        </p:nvSpPr>
        <p:spPr>
          <a:xfrm>
            <a:off x="10377249" y="5522357"/>
            <a:ext cx="3459242" cy="1814513"/>
          </a:xfrm>
          <a:prstGeom prst="rect">
            <a:avLst/>
          </a:prstGeom>
          <a:noFill/>
          <a:ln/>
        </p:spPr>
        <p:txBody>
          <a:bodyPr wrap="square" rtlCol="0" anchor="t"/>
          <a:lstStyle/>
          <a:p>
            <a:pPr indent="0" marL="0">
              <a:lnSpc>
                <a:spcPts val="2858"/>
              </a:lnSpc>
              <a:buNone/>
            </a:pPr>
            <a:r>
              <a:rPr lang="en-US" sz="1786" dirty="0">
                <a:solidFill>
                  <a:srgbClr val="4C4C4D"/>
                </a:solidFill>
                <a:latin typeface="Heebo" pitchFamily="34" charset="0"/>
                <a:ea typeface="Heebo" pitchFamily="34" charset="-122"/>
                <a:cs typeface="Heebo" pitchFamily="34" charset="-120"/>
              </a:rPr>
              <a:t>By applying NLP, Homework Helper can automate many tedious tasks, freeing up students to focus on the core learning process.</a:t>
            </a:r>
            <a:endParaRPr lang="en-US" sz="1786" dirty="0"/>
          </a:p>
        </p:txBody>
      </p:sp>
      <p:pic>
        <p:nvPicPr>
          <p:cNvPr id="19"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793790" y="2177058"/>
            <a:ext cx="8447603" cy="708779"/>
          </a:xfrm>
          <a:prstGeom prst="rect">
            <a:avLst/>
          </a:prstGeom>
          <a:noFill/>
          <a:ln/>
        </p:spPr>
        <p:txBody>
          <a:bodyPr wrap="none" rtlCol="0" anchor="t"/>
          <a:lstStyle/>
          <a:p>
            <a:pPr indent="0" marL="0">
              <a:lnSpc>
                <a:spcPts val="5581"/>
              </a:lnSpc>
              <a:buNone/>
            </a:pPr>
            <a:r>
              <a:rPr lang="en-US" sz="4465" b="1" dirty="0">
                <a:solidFill>
                  <a:srgbClr val="152D47"/>
                </a:solidFill>
                <a:latin typeface="Crimson Pro" pitchFamily="34" charset="0"/>
                <a:ea typeface="Crimson Pro" pitchFamily="34" charset="-122"/>
                <a:cs typeface="Crimson Pro" pitchFamily="34" charset="-120"/>
              </a:rPr>
              <a:t>How NLP can assist with homework</a:t>
            </a:r>
            <a:endParaRPr lang="en-US" sz="4465" dirty="0"/>
          </a:p>
        </p:txBody>
      </p:sp>
      <p:sp>
        <p:nvSpPr>
          <p:cNvPr id="5" name="Text 3"/>
          <p:cNvSpPr/>
          <p:nvPr/>
        </p:nvSpPr>
        <p:spPr>
          <a:xfrm>
            <a:off x="793790" y="3452813"/>
            <a:ext cx="2835235" cy="354330"/>
          </a:xfrm>
          <a:prstGeom prst="rect">
            <a:avLst/>
          </a:prstGeom>
          <a:noFill/>
          <a:ln/>
        </p:spPr>
        <p:txBody>
          <a:bodyPr wrap="none" rtlCol="0" anchor="t"/>
          <a:lstStyle/>
          <a:p>
            <a:pPr indent="0" marL="0">
              <a:lnSpc>
                <a:spcPts val="2791"/>
              </a:lnSpc>
              <a:buNone/>
            </a:pPr>
            <a:r>
              <a:rPr lang="en-US" sz="2233" b="1" dirty="0">
                <a:solidFill>
                  <a:srgbClr val="152D47"/>
                </a:solidFill>
                <a:latin typeface="Crimson Pro" pitchFamily="34" charset="0"/>
                <a:ea typeface="Crimson Pro" pitchFamily="34" charset="-122"/>
                <a:cs typeface="Crimson Pro" pitchFamily="34" charset="-120"/>
              </a:rPr>
              <a:t>Intelligent Tutoring</a:t>
            </a:r>
            <a:endParaRPr lang="en-US" sz="2233" dirty="0"/>
          </a:p>
        </p:txBody>
      </p:sp>
      <p:sp>
        <p:nvSpPr>
          <p:cNvPr id="6" name="Text 4"/>
          <p:cNvSpPr/>
          <p:nvPr/>
        </p:nvSpPr>
        <p:spPr>
          <a:xfrm>
            <a:off x="793790" y="4033957"/>
            <a:ext cx="3978116" cy="1814513"/>
          </a:xfrm>
          <a:prstGeom prst="rect">
            <a:avLst/>
          </a:prstGeom>
          <a:noFill/>
          <a:ln/>
        </p:spPr>
        <p:txBody>
          <a:bodyPr wrap="square" rtlCol="0" anchor="t"/>
          <a:lstStyle/>
          <a:p>
            <a:pPr indent="0" marL="0">
              <a:lnSpc>
                <a:spcPts val="2858"/>
              </a:lnSpc>
              <a:buNone/>
            </a:pPr>
            <a:r>
              <a:rPr lang="en-US" sz="1786" dirty="0">
                <a:solidFill>
                  <a:srgbClr val="4C4C4D"/>
                </a:solidFill>
                <a:latin typeface="Heebo" pitchFamily="34" charset="0"/>
                <a:ea typeface="Heebo" pitchFamily="34" charset="-122"/>
                <a:cs typeface="Heebo" pitchFamily="34" charset="-120"/>
              </a:rPr>
              <a:t>Homework Helper uses NLP to provide personalized guidance, answer questions, and offer step-by-step explanations tailored to each student's needs.</a:t>
            </a:r>
            <a:endParaRPr lang="en-US" sz="1786" dirty="0"/>
          </a:p>
        </p:txBody>
      </p:sp>
      <p:sp>
        <p:nvSpPr>
          <p:cNvPr id="7" name="Text 5"/>
          <p:cNvSpPr/>
          <p:nvPr/>
        </p:nvSpPr>
        <p:spPr>
          <a:xfrm>
            <a:off x="5332928" y="3452813"/>
            <a:ext cx="2835235" cy="354330"/>
          </a:xfrm>
          <a:prstGeom prst="rect">
            <a:avLst/>
          </a:prstGeom>
          <a:noFill/>
          <a:ln/>
        </p:spPr>
        <p:txBody>
          <a:bodyPr wrap="none" rtlCol="0" anchor="t"/>
          <a:lstStyle/>
          <a:p>
            <a:pPr indent="0" marL="0">
              <a:lnSpc>
                <a:spcPts val="2791"/>
              </a:lnSpc>
              <a:buNone/>
            </a:pPr>
            <a:r>
              <a:rPr lang="en-US" sz="2233" b="1" dirty="0">
                <a:solidFill>
                  <a:srgbClr val="152D47"/>
                </a:solidFill>
                <a:latin typeface="Crimson Pro" pitchFamily="34" charset="0"/>
                <a:ea typeface="Crimson Pro" pitchFamily="34" charset="-122"/>
                <a:cs typeface="Crimson Pro" pitchFamily="34" charset="-120"/>
              </a:rPr>
              <a:t>Automated Grading</a:t>
            </a:r>
            <a:endParaRPr lang="en-US" sz="2233" dirty="0"/>
          </a:p>
        </p:txBody>
      </p:sp>
      <p:sp>
        <p:nvSpPr>
          <p:cNvPr id="8" name="Text 6"/>
          <p:cNvSpPr/>
          <p:nvPr/>
        </p:nvSpPr>
        <p:spPr>
          <a:xfrm>
            <a:off x="5332928" y="4033957"/>
            <a:ext cx="3978116" cy="1814513"/>
          </a:xfrm>
          <a:prstGeom prst="rect">
            <a:avLst/>
          </a:prstGeom>
          <a:noFill/>
          <a:ln/>
        </p:spPr>
        <p:txBody>
          <a:bodyPr wrap="square" rtlCol="0" anchor="t"/>
          <a:lstStyle/>
          <a:p>
            <a:pPr indent="0" marL="0">
              <a:lnSpc>
                <a:spcPts val="2858"/>
              </a:lnSpc>
              <a:buNone/>
            </a:pPr>
            <a:r>
              <a:rPr lang="en-US" sz="1786" dirty="0">
                <a:solidFill>
                  <a:srgbClr val="4C4C4D"/>
                </a:solidFill>
                <a:latin typeface="Heebo" pitchFamily="34" charset="0"/>
                <a:ea typeface="Heebo" pitchFamily="34" charset="-122"/>
                <a:cs typeface="Heebo" pitchFamily="34" charset="-120"/>
              </a:rPr>
              <a:t>The platform can analyze student responses and provide immediate feedback, allowing for faster grading and identification of areas for improvement.</a:t>
            </a:r>
            <a:endParaRPr lang="en-US" sz="1786" dirty="0"/>
          </a:p>
        </p:txBody>
      </p:sp>
      <p:sp>
        <p:nvSpPr>
          <p:cNvPr id="9" name="Text 7"/>
          <p:cNvSpPr/>
          <p:nvPr/>
        </p:nvSpPr>
        <p:spPr>
          <a:xfrm>
            <a:off x="9872067" y="3452813"/>
            <a:ext cx="2842022" cy="354330"/>
          </a:xfrm>
          <a:prstGeom prst="rect">
            <a:avLst/>
          </a:prstGeom>
          <a:noFill/>
          <a:ln/>
        </p:spPr>
        <p:txBody>
          <a:bodyPr wrap="none" rtlCol="0" anchor="t"/>
          <a:lstStyle/>
          <a:p>
            <a:pPr indent="0" marL="0">
              <a:lnSpc>
                <a:spcPts val="2791"/>
              </a:lnSpc>
              <a:buNone/>
            </a:pPr>
            <a:r>
              <a:rPr lang="en-US" sz="2233" b="1" dirty="0">
                <a:solidFill>
                  <a:srgbClr val="152D47"/>
                </a:solidFill>
                <a:latin typeface="Crimson Pro" pitchFamily="34" charset="0"/>
                <a:ea typeface="Crimson Pro" pitchFamily="34" charset="-122"/>
                <a:cs typeface="Crimson Pro" pitchFamily="34" charset="-120"/>
              </a:rPr>
              <a:t>Content Summarization</a:t>
            </a:r>
            <a:endParaRPr lang="en-US" sz="2233" dirty="0"/>
          </a:p>
        </p:txBody>
      </p:sp>
      <p:sp>
        <p:nvSpPr>
          <p:cNvPr id="10" name="Text 8"/>
          <p:cNvSpPr/>
          <p:nvPr/>
        </p:nvSpPr>
        <p:spPr>
          <a:xfrm>
            <a:off x="9872067" y="4033957"/>
            <a:ext cx="3978116" cy="362903"/>
          </a:xfrm>
          <a:prstGeom prst="rect">
            <a:avLst/>
          </a:prstGeom>
          <a:noFill/>
          <a:ln/>
        </p:spPr>
        <p:txBody>
          <a:bodyPr wrap="none" rtlCol="0" anchor="t"/>
          <a:lstStyle/>
          <a:p>
            <a:pPr indent="0" marL="0">
              <a:lnSpc>
                <a:spcPts val="2858"/>
              </a:lnSpc>
              <a:buNone/>
            </a:pPr>
            <a:r>
              <a:rPr lang="en-US" sz="1786" dirty="0">
                <a:solidFill>
                  <a:srgbClr val="4C4C4D"/>
                </a:solidFill>
                <a:latin typeface="Heebo" pitchFamily="34" charset="0"/>
                <a:ea typeface="Heebo" pitchFamily="34" charset="-122"/>
                <a:cs typeface="Heebo" pitchFamily="34" charset="-120"/>
              </a:rPr>
              <a:t>Homework Helper can distill</a:t>
            </a:r>
            <a:endParaRPr lang="en-US" sz="1786"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r>
          <p:cNvPicPr>
            <a:picLocks noChangeAspect="1"/>
          </p:cNvPicPr>
          <p:nvPr/>
        </p:nvPicPr>
        <p:blipFill>
          <a:blip r:embed="rId1"/>
          <a:stretch>
            <a:fillRect/>
          </a:stretch>
        </p:blipFill>
        <p:spPr>
          <a:xfrm>
            <a:off x="0" y="0"/>
            <a:ext cx="14630400" cy="2475428"/>
          </a:xfrm>
          <a:prstGeom prst="rect">
            <a:avLst/>
          </a:prstGeom>
        </p:spPr>
      </p:pic>
      <p:pic>
        <p:nvPicPr>
          <p:cNvPr id="5" name="Image 1" descr="preencoded.png">    </p:cNvPr>
          <p:cNvPicPr>
            <a:picLocks noChangeAspect="1"/>
          </p:cNvPicPr>
          <p:nvPr/>
        </p:nvPicPr>
        <p:blipFill>
          <a:blip r:embed="rId2"/>
          <a:stretch>
            <a:fillRect/>
          </a:stretch>
        </p:blipFill>
        <p:spPr>
          <a:xfrm>
            <a:off x="5945862" y="247531"/>
            <a:ext cx="2738557" cy="1980367"/>
          </a:xfrm>
          <a:prstGeom prst="rect">
            <a:avLst/>
          </a:prstGeom>
        </p:spPr>
      </p:pic>
      <p:sp>
        <p:nvSpPr>
          <p:cNvPr id="6" name="Text 2"/>
          <p:cNvSpPr/>
          <p:nvPr/>
        </p:nvSpPr>
        <p:spPr>
          <a:xfrm>
            <a:off x="767596" y="3021449"/>
            <a:ext cx="6760726" cy="618768"/>
          </a:xfrm>
          <a:prstGeom prst="rect">
            <a:avLst/>
          </a:prstGeom>
          <a:noFill/>
          <a:ln/>
        </p:spPr>
        <p:txBody>
          <a:bodyPr wrap="none" rtlCol="0" anchor="t"/>
          <a:lstStyle/>
          <a:p>
            <a:pPr indent="0" marL="0">
              <a:lnSpc>
                <a:spcPts val="4873"/>
              </a:lnSpc>
              <a:buNone/>
            </a:pPr>
            <a:r>
              <a:rPr lang="en-US" sz="3898" b="1" dirty="0">
                <a:solidFill>
                  <a:srgbClr val="152D47"/>
                </a:solidFill>
                <a:latin typeface="Crimson Pro" pitchFamily="34" charset="0"/>
                <a:ea typeface="Crimson Pro" pitchFamily="34" charset="-122"/>
                <a:cs typeface="Crimson Pro" pitchFamily="34" charset="-120"/>
              </a:rPr>
              <a:t>Personalized learning experience</a:t>
            </a:r>
            <a:endParaRPr lang="en-US" sz="3898" dirty="0"/>
          </a:p>
        </p:txBody>
      </p:sp>
      <p:sp>
        <p:nvSpPr>
          <p:cNvPr id="7" name="Shape 3"/>
          <p:cNvSpPr/>
          <p:nvPr/>
        </p:nvSpPr>
        <p:spPr>
          <a:xfrm>
            <a:off x="767596" y="3937159"/>
            <a:ext cx="6448663" cy="1774150"/>
          </a:xfrm>
          <a:prstGeom prst="roundRect">
            <a:avLst>
              <a:gd name="adj" fmla="val 1674"/>
            </a:avLst>
          </a:prstGeom>
          <a:solidFill>
            <a:srgbClr val="F2EEEE"/>
          </a:solidFill>
          <a:ln/>
        </p:spPr>
      </p:sp>
      <p:sp>
        <p:nvSpPr>
          <p:cNvPr id="8" name="Text 4"/>
          <p:cNvSpPr/>
          <p:nvPr/>
        </p:nvSpPr>
        <p:spPr>
          <a:xfrm>
            <a:off x="965597" y="4135160"/>
            <a:ext cx="2475428" cy="309324"/>
          </a:xfrm>
          <a:prstGeom prst="rect">
            <a:avLst/>
          </a:prstGeom>
          <a:noFill/>
          <a:ln/>
        </p:spPr>
        <p:txBody>
          <a:bodyPr wrap="none" rtlCol="0" anchor="t"/>
          <a:lstStyle/>
          <a:p>
            <a:pPr indent="0" marL="0">
              <a:lnSpc>
                <a:spcPts val="2437"/>
              </a:lnSpc>
              <a:buNone/>
            </a:pPr>
            <a:r>
              <a:rPr lang="en-US" sz="1949" b="1" dirty="0">
                <a:solidFill>
                  <a:srgbClr val="4C4C4D"/>
                </a:solidFill>
                <a:latin typeface="Crimson Pro" pitchFamily="34" charset="0"/>
                <a:ea typeface="Crimson Pro" pitchFamily="34" charset="-122"/>
                <a:cs typeface="Crimson Pro" pitchFamily="34" charset="-120"/>
              </a:rPr>
              <a:t>Adaptive Algorithms</a:t>
            </a:r>
            <a:endParaRPr lang="en-US" sz="1949" dirty="0"/>
          </a:p>
        </p:txBody>
      </p:sp>
      <p:sp>
        <p:nvSpPr>
          <p:cNvPr id="9" name="Text 5"/>
          <p:cNvSpPr/>
          <p:nvPr/>
        </p:nvSpPr>
        <p:spPr>
          <a:xfrm>
            <a:off x="965597" y="4563189"/>
            <a:ext cx="6052661" cy="950119"/>
          </a:xfrm>
          <a:prstGeom prst="rect">
            <a:avLst/>
          </a:prstGeom>
          <a:noFill/>
          <a:ln/>
        </p:spPr>
        <p:txBody>
          <a:bodyPr wrap="square" rtlCol="0" anchor="t"/>
          <a:lstStyle/>
          <a:p>
            <a:pPr indent="0" marL="0">
              <a:lnSpc>
                <a:spcPts val="2495"/>
              </a:lnSpc>
              <a:buNone/>
            </a:pPr>
            <a:r>
              <a:rPr lang="en-US" sz="1559" dirty="0">
                <a:solidFill>
                  <a:srgbClr val="4C4C4D"/>
                </a:solidFill>
                <a:latin typeface="Heebo" pitchFamily="34" charset="0"/>
                <a:ea typeface="Heebo" pitchFamily="34" charset="-122"/>
                <a:cs typeface="Heebo" pitchFamily="34" charset="-120"/>
              </a:rPr>
              <a:t>Homework Helper's algorithms analyze each student's strengths, weaknesses, and learning style to provide a tailored approach to their academic needs.</a:t>
            </a:r>
            <a:endParaRPr lang="en-US" sz="1559" dirty="0"/>
          </a:p>
        </p:txBody>
      </p:sp>
      <p:sp>
        <p:nvSpPr>
          <p:cNvPr id="10" name="Shape 6"/>
          <p:cNvSpPr/>
          <p:nvPr/>
        </p:nvSpPr>
        <p:spPr>
          <a:xfrm>
            <a:off x="7414260" y="3937159"/>
            <a:ext cx="6448663" cy="1774150"/>
          </a:xfrm>
          <a:prstGeom prst="roundRect">
            <a:avLst>
              <a:gd name="adj" fmla="val 1674"/>
            </a:avLst>
          </a:prstGeom>
          <a:solidFill>
            <a:srgbClr val="F2EEEE"/>
          </a:solidFill>
          <a:ln/>
        </p:spPr>
      </p:sp>
      <p:sp>
        <p:nvSpPr>
          <p:cNvPr id="11" name="Text 7"/>
          <p:cNvSpPr/>
          <p:nvPr/>
        </p:nvSpPr>
        <p:spPr>
          <a:xfrm>
            <a:off x="7612261" y="4135160"/>
            <a:ext cx="2475428" cy="309324"/>
          </a:xfrm>
          <a:prstGeom prst="rect">
            <a:avLst/>
          </a:prstGeom>
          <a:noFill/>
          <a:ln/>
        </p:spPr>
        <p:txBody>
          <a:bodyPr wrap="none" rtlCol="0" anchor="t"/>
          <a:lstStyle/>
          <a:p>
            <a:pPr indent="0" marL="0">
              <a:lnSpc>
                <a:spcPts val="2437"/>
              </a:lnSpc>
              <a:buNone/>
            </a:pPr>
            <a:r>
              <a:rPr lang="en-US" sz="1949" b="1" dirty="0">
                <a:solidFill>
                  <a:srgbClr val="4C4C4D"/>
                </a:solidFill>
                <a:latin typeface="Crimson Pro" pitchFamily="34" charset="0"/>
                <a:ea typeface="Crimson Pro" pitchFamily="34" charset="-122"/>
                <a:cs typeface="Crimson Pro" pitchFamily="34" charset="-120"/>
              </a:rPr>
              <a:t>Dynamic Assessments</a:t>
            </a:r>
            <a:endParaRPr lang="en-US" sz="1949" dirty="0"/>
          </a:p>
        </p:txBody>
      </p:sp>
      <p:sp>
        <p:nvSpPr>
          <p:cNvPr id="12" name="Text 8"/>
          <p:cNvSpPr/>
          <p:nvPr/>
        </p:nvSpPr>
        <p:spPr>
          <a:xfrm>
            <a:off x="7612261" y="4563189"/>
            <a:ext cx="6052661" cy="633413"/>
          </a:xfrm>
          <a:prstGeom prst="rect">
            <a:avLst/>
          </a:prstGeom>
          <a:noFill/>
          <a:ln/>
        </p:spPr>
        <p:txBody>
          <a:bodyPr wrap="square" rtlCol="0" anchor="t"/>
          <a:lstStyle/>
          <a:p>
            <a:pPr indent="0" marL="0">
              <a:lnSpc>
                <a:spcPts val="2495"/>
              </a:lnSpc>
              <a:buNone/>
            </a:pPr>
            <a:r>
              <a:rPr lang="en-US" sz="1559" dirty="0">
                <a:solidFill>
                  <a:srgbClr val="4C4C4D"/>
                </a:solidFill>
                <a:latin typeface="Heebo" pitchFamily="34" charset="0"/>
                <a:ea typeface="Heebo" pitchFamily="34" charset="-122"/>
                <a:cs typeface="Heebo" pitchFamily="34" charset="-120"/>
              </a:rPr>
              <a:t>The platform regularly assesses student progress and adjusts the content and difficulty level to ensure optimal learning outcomes.</a:t>
            </a:r>
            <a:endParaRPr lang="en-US" sz="1559" dirty="0"/>
          </a:p>
        </p:txBody>
      </p:sp>
      <p:sp>
        <p:nvSpPr>
          <p:cNvPr id="13" name="Shape 9"/>
          <p:cNvSpPr/>
          <p:nvPr/>
        </p:nvSpPr>
        <p:spPr>
          <a:xfrm>
            <a:off x="767596" y="5909310"/>
            <a:ext cx="6448663" cy="1774150"/>
          </a:xfrm>
          <a:prstGeom prst="roundRect">
            <a:avLst>
              <a:gd name="adj" fmla="val 1674"/>
            </a:avLst>
          </a:prstGeom>
          <a:solidFill>
            <a:srgbClr val="F2EEEE"/>
          </a:solidFill>
          <a:ln/>
        </p:spPr>
      </p:sp>
      <p:sp>
        <p:nvSpPr>
          <p:cNvPr id="14" name="Text 10"/>
          <p:cNvSpPr/>
          <p:nvPr/>
        </p:nvSpPr>
        <p:spPr>
          <a:xfrm>
            <a:off x="965597" y="6107311"/>
            <a:ext cx="2475428" cy="309324"/>
          </a:xfrm>
          <a:prstGeom prst="rect">
            <a:avLst/>
          </a:prstGeom>
          <a:noFill/>
          <a:ln/>
        </p:spPr>
        <p:txBody>
          <a:bodyPr wrap="none" rtlCol="0" anchor="t"/>
          <a:lstStyle/>
          <a:p>
            <a:pPr indent="0" marL="0">
              <a:lnSpc>
                <a:spcPts val="2437"/>
              </a:lnSpc>
              <a:buNone/>
            </a:pPr>
            <a:r>
              <a:rPr lang="en-US" sz="1949" b="1" dirty="0">
                <a:solidFill>
                  <a:srgbClr val="4C4C4D"/>
                </a:solidFill>
                <a:latin typeface="Crimson Pro" pitchFamily="34" charset="0"/>
                <a:ea typeface="Crimson Pro" pitchFamily="34" charset="-122"/>
                <a:cs typeface="Crimson Pro" pitchFamily="34" charset="-120"/>
              </a:rPr>
              <a:t>Targeted Feedback</a:t>
            </a:r>
            <a:endParaRPr lang="en-US" sz="1949" dirty="0"/>
          </a:p>
        </p:txBody>
      </p:sp>
      <p:sp>
        <p:nvSpPr>
          <p:cNvPr id="15" name="Text 11"/>
          <p:cNvSpPr/>
          <p:nvPr/>
        </p:nvSpPr>
        <p:spPr>
          <a:xfrm>
            <a:off x="965597" y="6535341"/>
            <a:ext cx="6052661" cy="950119"/>
          </a:xfrm>
          <a:prstGeom prst="rect">
            <a:avLst/>
          </a:prstGeom>
          <a:noFill/>
          <a:ln/>
        </p:spPr>
        <p:txBody>
          <a:bodyPr wrap="square" rtlCol="0" anchor="t"/>
          <a:lstStyle/>
          <a:p>
            <a:pPr indent="0" marL="0">
              <a:lnSpc>
                <a:spcPts val="2495"/>
              </a:lnSpc>
              <a:buNone/>
            </a:pPr>
            <a:r>
              <a:rPr lang="en-US" sz="1559" dirty="0">
                <a:solidFill>
                  <a:srgbClr val="4C4C4D"/>
                </a:solidFill>
                <a:latin typeface="Heebo" pitchFamily="34" charset="0"/>
                <a:ea typeface="Heebo" pitchFamily="34" charset="-122"/>
                <a:cs typeface="Heebo" pitchFamily="34" charset="-120"/>
              </a:rPr>
              <a:t>Homework Helper offers detailed feedback and guidance, empowering students to address their specific challenges and areas for improvement.</a:t>
            </a:r>
            <a:endParaRPr lang="en-US" sz="1559" dirty="0"/>
          </a:p>
        </p:txBody>
      </p:sp>
      <p:sp>
        <p:nvSpPr>
          <p:cNvPr id="16" name="Shape 12"/>
          <p:cNvSpPr/>
          <p:nvPr/>
        </p:nvSpPr>
        <p:spPr>
          <a:xfrm>
            <a:off x="7414260" y="5909310"/>
            <a:ext cx="6448663" cy="1774150"/>
          </a:xfrm>
          <a:prstGeom prst="roundRect">
            <a:avLst>
              <a:gd name="adj" fmla="val 1674"/>
            </a:avLst>
          </a:prstGeom>
          <a:solidFill>
            <a:srgbClr val="F2EEEE"/>
          </a:solidFill>
          <a:ln/>
        </p:spPr>
      </p:sp>
      <p:sp>
        <p:nvSpPr>
          <p:cNvPr id="17" name="Text 13"/>
          <p:cNvSpPr/>
          <p:nvPr/>
        </p:nvSpPr>
        <p:spPr>
          <a:xfrm>
            <a:off x="7612261" y="6107311"/>
            <a:ext cx="2925961" cy="309324"/>
          </a:xfrm>
          <a:prstGeom prst="rect">
            <a:avLst/>
          </a:prstGeom>
          <a:noFill/>
          <a:ln/>
        </p:spPr>
        <p:txBody>
          <a:bodyPr wrap="none" rtlCol="0" anchor="t"/>
          <a:lstStyle/>
          <a:p>
            <a:pPr indent="0" marL="0">
              <a:lnSpc>
                <a:spcPts val="2437"/>
              </a:lnSpc>
              <a:buNone/>
            </a:pPr>
            <a:r>
              <a:rPr lang="en-US" sz="1949" b="1" dirty="0">
                <a:solidFill>
                  <a:srgbClr val="4C4C4D"/>
                </a:solidFill>
                <a:latin typeface="Crimson Pro" pitchFamily="34" charset="0"/>
                <a:ea typeface="Crimson Pro" pitchFamily="34" charset="-122"/>
                <a:cs typeface="Crimson Pro" pitchFamily="34" charset="-120"/>
              </a:rPr>
              <a:t>Motivation and Engagement</a:t>
            </a:r>
            <a:endParaRPr lang="en-US" sz="1949" dirty="0"/>
          </a:p>
        </p:txBody>
      </p:sp>
      <p:sp>
        <p:nvSpPr>
          <p:cNvPr id="18" name="Text 14"/>
          <p:cNvSpPr/>
          <p:nvPr/>
        </p:nvSpPr>
        <p:spPr>
          <a:xfrm>
            <a:off x="7612261" y="6535341"/>
            <a:ext cx="6052661" cy="950119"/>
          </a:xfrm>
          <a:prstGeom prst="rect">
            <a:avLst/>
          </a:prstGeom>
          <a:noFill/>
          <a:ln/>
        </p:spPr>
        <p:txBody>
          <a:bodyPr wrap="square" rtlCol="0" anchor="t"/>
          <a:lstStyle/>
          <a:p>
            <a:pPr indent="0" marL="0">
              <a:lnSpc>
                <a:spcPts val="2495"/>
              </a:lnSpc>
              <a:buNone/>
            </a:pPr>
            <a:r>
              <a:rPr lang="en-US" sz="1559" dirty="0">
                <a:solidFill>
                  <a:srgbClr val="4C4C4D"/>
                </a:solidFill>
                <a:latin typeface="Heebo" pitchFamily="34" charset="0"/>
                <a:ea typeface="Heebo" pitchFamily="34" charset="-122"/>
                <a:cs typeface="Heebo" pitchFamily="34" charset="-120"/>
              </a:rPr>
              <a:t>By providing a personalized and interactive learning experience, Homework Helper helps students stay motivated and engaged throughout the learning process.</a:t>
            </a:r>
            <a:endParaRPr lang="en-US" sz="1559" dirty="0"/>
          </a:p>
        </p:txBody>
      </p:sp>
      <p:pic>
        <p:nvPicPr>
          <p:cNvPr id="19"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r>
          <p:cNvPicPr>
            <a:picLocks noChangeAspect="1"/>
          </p:cNvPicPr>
          <p:nvPr/>
        </p:nvPicPr>
        <p:blipFill>
          <a:blip r:embed="rId1"/>
          <a:stretch>
            <a:fillRect/>
          </a:stretch>
        </p:blipFill>
        <p:spPr>
          <a:xfrm>
            <a:off x="0" y="0"/>
            <a:ext cx="5486400" cy="8229600"/>
          </a:xfrm>
          <a:prstGeom prst="rect">
            <a:avLst/>
          </a:prstGeom>
        </p:spPr>
      </p:pic>
      <p:pic>
        <p:nvPicPr>
          <p:cNvPr id="5" name="Image 1" descr="preencoded.png">    </p:cNvPr>
          <p:cNvPicPr>
            <a:picLocks noChangeAspect="1"/>
          </p:cNvPicPr>
          <p:nvPr/>
        </p:nvPicPr>
        <p:blipFill>
          <a:blip r:embed="rId2"/>
          <a:stretch>
            <a:fillRect/>
          </a:stretch>
        </p:blipFill>
        <p:spPr>
          <a:xfrm>
            <a:off x="244078" y="2494478"/>
            <a:ext cx="4998125" cy="3240524"/>
          </a:xfrm>
          <a:prstGeom prst="rect">
            <a:avLst/>
          </a:prstGeom>
        </p:spPr>
      </p:pic>
      <p:sp>
        <p:nvSpPr>
          <p:cNvPr id="6" name="Text 2"/>
          <p:cNvSpPr/>
          <p:nvPr/>
        </p:nvSpPr>
        <p:spPr>
          <a:xfrm>
            <a:off x="6170057" y="693182"/>
            <a:ext cx="7776686" cy="1220867"/>
          </a:xfrm>
          <a:prstGeom prst="rect">
            <a:avLst/>
          </a:prstGeom>
          <a:noFill/>
          <a:ln/>
        </p:spPr>
        <p:txBody>
          <a:bodyPr wrap="square" rtlCol="0" anchor="t"/>
          <a:lstStyle/>
          <a:p>
            <a:pPr indent="0" marL="0">
              <a:lnSpc>
                <a:spcPts val="4807"/>
              </a:lnSpc>
              <a:buNone/>
            </a:pPr>
            <a:r>
              <a:rPr lang="en-US" sz="3846" b="1" dirty="0">
                <a:solidFill>
                  <a:srgbClr val="152D47"/>
                </a:solidFill>
                <a:latin typeface="Crimson Pro" pitchFamily="34" charset="0"/>
                <a:ea typeface="Crimson Pro" pitchFamily="34" charset="-122"/>
                <a:cs typeface="Crimson Pro" pitchFamily="34" charset="-120"/>
              </a:rPr>
              <a:t>Improved comprehension and retention</a:t>
            </a:r>
            <a:endParaRPr lang="en-US" sz="3846" dirty="0"/>
          </a:p>
        </p:txBody>
      </p:sp>
      <p:sp>
        <p:nvSpPr>
          <p:cNvPr id="7" name="Shape 3"/>
          <p:cNvSpPr/>
          <p:nvPr/>
        </p:nvSpPr>
        <p:spPr>
          <a:xfrm>
            <a:off x="6451640" y="2207062"/>
            <a:ext cx="22860" cy="5329357"/>
          </a:xfrm>
          <a:prstGeom prst="roundRect">
            <a:avLst>
              <a:gd name="adj" fmla="val 128185"/>
            </a:avLst>
          </a:prstGeom>
          <a:solidFill>
            <a:srgbClr val="D8D4D4"/>
          </a:solidFill>
          <a:ln/>
        </p:spPr>
      </p:sp>
      <p:sp>
        <p:nvSpPr>
          <p:cNvPr id="8" name="Shape 4"/>
          <p:cNvSpPr/>
          <p:nvPr/>
        </p:nvSpPr>
        <p:spPr>
          <a:xfrm>
            <a:off x="6659940" y="2634972"/>
            <a:ext cx="683657" cy="22860"/>
          </a:xfrm>
          <a:prstGeom prst="roundRect">
            <a:avLst>
              <a:gd name="adj" fmla="val 128185"/>
            </a:avLst>
          </a:prstGeom>
          <a:solidFill>
            <a:srgbClr val="D8D4D4"/>
          </a:solidFill>
          <a:ln/>
        </p:spPr>
      </p:sp>
      <p:sp>
        <p:nvSpPr>
          <p:cNvPr id="9" name="Shape 5"/>
          <p:cNvSpPr/>
          <p:nvPr/>
        </p:nvSpPr>
        <p:spPr>
          <a:xfrm>
            <a:off x="6243340" y="2426732"/>
            <a:ext cx="439460" cy="439460"/>
          </a:xfrm>
          <a:prstGeom prst="roundRect">
            <a:avLst>
              <a:gd name="adj" fmla="val 6668"/>
            </a:avLst>
          </a:prstGeom>
          <a:solidFill>
            <a:srgbClr val="F2EEEE"/>
          </a:solidFill>
          <a:ln/>
        </p:spPr>
      </p:sp>
      <p:sp>
        <p:nvSpPr>
          <p:cNvPr id="10" name="Text 6"/>
          <p:cNvSpPr/>
          <p:nvPr/>
        </p:nvSpPr>
        <p:spPr>
          <a:xfrm>
            <a:off x="6410623" y="2499955"/>
            <a:ext cx="104775" cy="293013"/>
          </a:xfrm>
          <a:prstGeom prst="rect">
            <a:avLst/>
          </a:prstGeom>
          <a:noFill/>
          <a:ln/>
        </p:spPr>
        <p:txBody>
          <a:bodyPr wrap="none" rtlCol="0" anchor="t"/>
          <a:lstStyle/>
          <a:p>
            <a:pPr algn="ctr" indent="0" marL="0">
              <a:lnSpc>
                <a:spcPts val="2307"/>
              </a:lnSpc>
              <a:buNone/>
            </a:pPr>
            <a:r>
              <a:rPr lang="en-US" sz="2307" b="1" dirty="0">
                <a:solidFill>
                  <a:srgbClr val="4C4C4D"/>
                </a:solidFill>
                <a:latin typeface="Crimson Pro" pitchFamily="34" charset="0"/>
                <a:ea typeface="Crimson Pro" pitchFamily="34" charset="-122"/>
                <a:cs typeface="Crimson Pro" pitchFamily="34" charset="-120"/>
              </a:rPr>
              <a:t>1</a:t>
            </a:r>
            <a:endParaRPr lang="en-US" sz="2307" dirty="0"/>
          </a:p>
        </p:txBody>
      </p:sp>
      <p:sp>
        <p:nvSpPr>
          <p:cNvPr id="11" name="Text 7"/>
          <p:cNvSpPr/>
          <p:nvPr/>
        </p:nvSpPr>
        <p:spPr>
          <a:xfrm>
            <a:off x="7537490" y="2402324"/>
            <a:ext cx="2733794" cy="305157"/>
          </a:xfrm>
          <a:prstGeom prst="rect">
            <a:avLst/>
          </a:prstGeom>
          <a:noFill/>
          <a:ln/>
        </p:spPr>
        <p:txBody>
          <a:bodyPr wrap="none" rtlCol="0" anchor="t"/>
          <a:lstStyle/>
          <a:p>
            <a:pPr algn="l" indent="0" marL="0">
              <a:lnSpc>
                <a:spcPts val="2403"/>
              </a:lnSpc>
              <a:buNone/>
            </a:pPr>
            <a:r>
              <a:rPr lang="en-US" sz="1923" b="1" dirty="0">
                <a:solidFill>
                  <a:srgbClr val="4C4C4D"/>
                </a:solidFill>
                <a:latin typeface="Crimson Pro" pitchFamily="34" charset="0"/>
                <a:ea typeface="Crimson Pro" pitchFamily="34" charset="-122"/>
                <a:cs typeface="Crimson Pro" pitchFamily="34" charset="-120"/>
              </a:rPr>
              <a:t>Conceptual Understanding</a:t>
            </a:r>
            <a:endParaRPr lang="en-US" sz="1923" dirty="0"/>
          </a:p>
        </p:txBody>
      </p:sp>
      <p:sp>
        <p:nvSpPr>
          <p:cNvPr id="12" name="Text 8"/>
          <p:cNvSpPr/>
          <p:nvPr/>
        </p:nvSpPr>
        <p:spPr>
          <a:xfrm>
            <a:off x="7537490" y="2824639"/>
            <a:ext cx="6409253" cy="937617"/>
          </a:xfrm>
          <a:prstGeom prst="rect">
            <a:avLst/>
          </a:prstGeom>
          <a:noFill/>
          <a:ln/>
        </p:spPr>
        <p:txBody>
          <a:bodyPr wrap="square" rtlCol="0" anchor="t"/>
          <a:lstStyle/>
          <a:p>
            <a:pPr algn="l" indent="0" marL="0">
              <a:lnSpc>
                <a:spcPts val="2461"/>
              </a:lnSpc>
              <a:buNone/>
            </a:pPr>
            <a:r>
              <a:rPr lang="en-US" sz="1538" dirty="0">
                <a:solidFill>
                  <a:srgbClr val="4C4C4D"/>
                </a:solidFill>
                <a:latin typeface="Heebo" pitchFamily="34" charset="0"/>
                <a:ea typeface="Heebo" pitchFamily="34" charset="-122"/>
                <a:cs typeface="Heebo" pitchFamily="34" charset="-120"/>
              </a:rPr>
              <a:t>Homework Helper's explanations and visualizations help students develop a deeper understanding of the material, going beyond simple memorization.</a:t>
            </a:r>
            <a:endParaRPr lang="en-US" sz="1538" dirty="0"/>
          </a:p>
        </p:txBody>
      </p:sp>
      <p:sp>
        <p:nvSpPr>
          <p:cNvPr id="13" name="Shape 9"/>
          <p:cNvSpPr/>
          <p:nvPr/>
        </p:nvSpPr>
        <p:spPr>
          <a:xfrm>
            <a:off x="6659940" y="4580692"/>
            <a:ext cx="683657" cy="22860"/>
          </a:xfrm>
          <a:prstGeom prst="roundRect">
            <a:avLst>
              <a:gd name="adj" fmla="val 128185"/>
            </a:avLst>
          </a:prstGeom>
          <a:solidFill>
            <a:srgbClr val="D8D4D4"/>
          </a:solidFill>
          <a:ln/>
        </p:spPr>
      </p:sp>
      <p:sp>
        <p:nvSpPr>
          <p:cNvPr id="14" name="Shape 10"/>
          <p:cNvSpPr/>
          <p:nvPr/>
        </p:nvSpPr>
        <p:spPr>
          <a:xfrm>
            <a:off x="6243340" y="4372451"/>
            <a:ext cx="439460" cy="439460"/>
          </a:xfrm>
          <a:prstGeom prst="roundRect">
            <a:avLst>
              <a:gd name="adj" fmla="val 6668"/>
            </a:avLst>
          </a:prstGeom>
          <a:solidFill>
            <a:srgbClr val="F2EEEE"/>
          </a:solidFill>
          <a:ln/>
        </p:spPr>
      </p:sp>
      <p:sp>
        <p:nvSpPr>
          <p:cNvPr id="15" name="Text 11"/>
          <p:cNvSpPr/>
          <p:nvPr/>
        </p:nvSpPr>
        <p:spPr>
          <a:xfrm>
            <a:off x="6390382" y="4445675"/>
            <a:ext cx="145375" cy="293013"/>
          </a:xfrm>
          <a:prstGeom prst="rect">
            <a:avLst/>
          </a:prstGeom>
          <a:noFill/>
          <a:ln/>
        </p:spPr>
        <p:txBody>
          <a:bodyPr wrap="none" rtlCol="0" anchor="t"/>
          <a:lstStyle/>
          <a:p>
            <a:pPr algn="ctr" indent="0" marL="0">
              <a:lnSpc>
                <a:spcPts val="2307"/>
              </a:lnSpc>
              <a:buNone/>
            </a:pPr>
            <a:r>
              <a:rPr lang="en-US" sz="2307" b="1" dirty="0">
                <a:solidFill>
                  <a:srgbClr val="4C4C4D"/>
                </a:solidFill>
                <a:latin typeface="Crimson Pro" pitchFamily="34" charset="0"/>
                <a:ea typeface="Crimson Pro" pitchFamily="34" charset="-122"/>
                <a:cs typeface="Crimson Pro" pitchFamily="34" charset="-120"/>
              </a:rPr>
              <a:t>2</a:t>
            </a:r>
            <a:endParaRPr lang="en-US" sz="2307" dirty="0"/>
          </a:p>
        </p:txBody>
      </p:sp>
      <p:sp>
        <p:nvSpPr>
          <p:cNvPr id="16" name="Text 12"/>
          <p:cNvSpPr/>
          <p:nvPr/>
        </p:nvSpPr>
        <p:spPr>
          <a:xfrm>
            <a:off x="7537490" y="4348043"/>
            <a:ext cx="2517100" cy="305157"/>
          </a:xfrm>
          <a:prstGeom prst="rect">
            <a:avLst/>
          </a:prstGeom>
          <a:noFill/>
          <a:ln/>
        </p:spPr>
        <p:txBody>
          <a:bodyPr wrap="none" rtlCol="0" anchor="t"/>
          <a:lstStyle/>
          <a:p>
            <a:pPr algn="l" indent="0" marL="0">
              <a:lnSpc>
                <a:spcPts val="2403"/>
              </a:lnSpc>
              <a:buNone/>
            </a:pPr>
            <a:r>
              <a:rPr lang="en-US" sz="1923" b="1" dirty="0">
                <a:solidFill>
                  <a:srgbClr val="4C4C4D"/>
                </a:solidFill>
                <a:latin typeface="Crimson Pro" pitchFamily="34" charset="0"/>
                <a:ea typeface="Crimson Pro" pitchFamily="34" charset="-122"/>
                <a:cs typeface="Crimson Pro" pitchFamily="34" charset="-120"/>
              </a:rPr>
              <a:t>Cognitive Reinforcement</a:t>
            </a:r>
            <a:endParaRPr lang="en-US" sz="1923" dirty="0"/>
          </a:p>
        </p:txBody>
      </p:sp>
      <p:sp>
        <p:nvSpPr>
          <p:cNvPr id="17" name="Text 13"/>
          <p:cNvSpPr/>
          <p:nvPr/>
        </p:nvSpPr>
        <p:spPr>
          <a:xfrm>
            <a:off x="7537490" y="4770358"/>
            <a:ext cx="6409253" cy="625078"/>
          </a:xfrm>
          <a:prstGeom prst="rect">
            <a:avLst/>
          </a:prstGeom>
          <a:noFill/>
          <a:ln/>
        </p:spPr>
        <p:txBody>
          <a:bodyPr wrap="square" rtlCol="0" anchor="t"/>
          <a:lstStyle/>
          <a:p>
            <a:pPr algn="l" indent="0" marL="0">
              <a:lnSpc>
                <a:spcPts val="2461"/>
              </a:lnSpc>
              <a:buNone/>
            </a:pPr>
            <a:r>
              <a:rPr lang="en-US" sz="1538" dirty="0">
                <a:solidFill>
                  <a:srgbClr val="4C4C4D"/>
                </a:solidFill>
                <a:latin typeface="Heebo" pitchFamily="34" charset="0"/>
                <a:ea typeface="Heebo" pitchFamily="34" charset="-122"/>
                <a:cs typeface="Heebo" pitchFamily="34" charset="-120"/>
              </a:rPr>
              <a:t>The platform's interactive features and targeted practice exercises solidify the concepts in students' minds, enhancing long-term retention.</a:t>
            </a:r>
            <a:endParaRPr lang="en-US" sz="1538" dirty="0"/>
          </a:p>
        </p:txBody>
      </p:sp>
      <p:sp>
        <p:nvSpPr>
          <p:cNvPr id="18" name="Shape 14"/>
          <p:cNvSpPr/>
          <p:nvPr/>
        </p:nvSpPr>
        <p:spPr>
          <a:xfrm>
            <a:off x="6659940" y="6213872"/>
            <a:ext cx="683657" cy="22860"/>
          </a:xfrm>
          <a:prstGeom prst="roundRect">
            <a:avLst>
              <a:gd name="adj" fmla="val 128185"/>
            </a:avLst>
          </a:prstGeom>
          <a:solidFill>
            <a:srgbClr val="D8D4D4"/>
          </a:solidFill>
          <a:ln/>
        </p:spPr>
      </p:sp>
      <p:sp>
        <p:nvSpPr>
          <p:cNvPr id="19" name="Shape 15"/>
          <p:cNvSpPr/>
          <p:nvPr/>
        </p:nvSpPr>
        <p:spPr>
          <a:xfrm>
            <a:off x="6243340" y="6005632"/>
            <a:ext cx="439460" cy="439460"/>
          </a:xfrm>
          <a:prstGeom prst="roundRect">
            <a:avLst>
              <a:gd name="adj" fmla="val 6668"/>
            </a:avLst>
          </a:prstGeom>
          <a:solidFill>
            <a:srgbClr val="F2EEEE"/>
          </a:solidFill>
          <a:ln/>
        </p:spPr>
      </p:sp>
      <p:sp>
        <p:nvSpPr>
          <p:cNvPr id="20" name="Text 16"/>
          <p:cNvSpPr/>
          <p:nvPr/>
        </p:nvSpPr>
        <p:spPr>
          <a:xfrm>
            <a:off x="6392525" y="6078855"/>
            <a:ext cx="141089" cy="293013"/>
          </a:xfrm>
          <a:prstGeom prst="rect">
            <a:avLst/>
          </a:prstGeom>
          <a:noFill/>
          <a:ln/>
        </p:spPr>
        <p:txBody>
          <a:bodyPr wrap="none" rtlCol="0" anchor="t"/>
          <a:lstStyle/>
          <a:p>
            <a:pPr algn="ctr" indent="0" marL="0">
              <a:lnSpc>
                <a:spcPts val="2307"/>
              </a:lnSpc>
              <a:buNone/>
            </a:pPr>
            <a:r>
              <a:rPr lang="en-US" sz="2307" b="1" dirty="0">
                <a:solidFill>
                  <a:srgbClr val="4C4C4D"/>
                </a:solidFill>
                <a:latin typeface="Crimson Pro" pitchFamily="34" charset="0"/>
                <a:ea typeface="Crimson Pro" pitchFamily="34" charset="-122"/>
                <a:cs typeface="Crimson Pro" pitchFamily="34" charset="-120"/>
              </a:rPr>
              <a:t>3</a:t>
            </a:r>
            <a:endParaRPr lang="en-US" sz="2307" dirty="0"/>
          </a:p>
        </p:txBody>
      </p:sp>
      <p:sp>
        <p:nvSpPr>
          <p:cNvPr id="21" name="Text 17"/>
          <p:cNvSpPr/>
          <p:nvPr/>
        </p:nvSpPr>
        <p:spPr>
          <a:xfrm>
            <a:off x="7537490" y="5981224"/>
            <a:ext cx="2441853" cy="305157"/>
          </a:xfrm>
          <a:prstGeom prst="rect">
            <a:avLst/>
          </a:prstGeom>
          <a:noFill/>
          <a:ln/>
        </p:spPr>
        <p:txBody>
          <a:bodyPr wrap="none" rtlCol="0" anchor="t"/>
          <a:lstStyle/>
          <a:p>
            <a:pPr algn="l" indent="0" marL="0">
              <a:lnSpc>
                <a:spcPts val="2403"/>
              </a:lnSpc>
              <a:buNone/>
            </a:pPr>
            <a:r>
              <a:rPr lang="en-US" sz="1923" b="1" dirty="0">
                <a:solidFill>
                  <a:srgbClr val="4C4C4D"/>
                </a:solidFill>
                <a:latin typeface="Crimson Pro" pitchFamily="34" charset="0"/>
                <a:ea typeface="Crimson Pro" pitchFamily="34" charset="-122"/>
                <a:cs typeface="Crimson Pro" pitchFamily="34" charset="-120"/>
              </a:rPr>
              <a:t>Efficient Learning</a:t>
            </a:r>
            <a:endParaRPr lang="en-US" sz="1923" dirty="0"/>
          </a:p>
        </p:txBody>
      </p:sp>
      <p:sp>
        <p:nvSpPr>
          <p:cNvPr id="22" name="Text 18"/>
          <p:cNvSpPr/>
          <p:nvPr/>
        </p:nvSpPr>
        <p:spPr>
          <a:xfrm>
            <a:off x="7537490" y="6403538"/>
            <a:ext cx="6409253" cy="937617"/>
          </a:xfrm>
          <a:prstGeom prst="rect">
            <a:avLst/>
          </a:prstGeom>
          <a:noFill/>
          <a:ln/>
        </p:spPr>
        <p:txBody>
          <a:bodyPr wrap="square" rtlCol="0" anchor="t"/>
          <a:lstStyle/>
          <a:p>
            <a:pPr algn="l" indent="0" marL="0">
              <a:lnSpc>
                <a:spcPts val="2461"/>
              </a:lnSpc>
              <a:buNone/>
            </a:pPr>
            <a:r>
              <a:rPr lang="en-US" sz="1538" dirty="0">
                <a:solidFill>
                  <a:srgbClr val="4C4C4D"/>
                </a:solidFill>
                <a:latin typeface="Heebo" pitchFamily="34" charset="0"/>
                <a:ea typeface="Heebo" pitchFamily="34" charset="-122"/>
                <a:cs typeface="Heebo" pitchFamily="34" charset="-120"/>
              </a:rPr>
              <a:t>By streamlining the learning process and addressing individual needs, Homework Helper enables students to learn more effectively and efficiently.</a:t>
            </a:r>
            <a:endParaRPr lang="en-US" sz="1538" dirty="0"/>
          </a:p>
        </p:txBody>
      </p:sp>
      <p:pic>
        <p:nvPicPr>
          <p:cNvPr id="23"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5" name="Image 1" descr="preencoded.png">    </p:cNvPr>
          <p:cNvPicPr>
            <a:picLocks noChangeAspect="1"/>
          </p:cNvPicPr>
          <p:nvPr/>
        </p:nvPicPr>
        <p:blipFill>
          <a:blip r:embed="rId2"/>
          <a:stretch>
            <a:fillRect/>
          </a:stretch>
        </p:blipFill>
        <p:spPr>
          <a:xfrm>
            <a:off x="9371767" y="2989064"/>
            <a:ext cx="5030867" cy="2251353"/>
          </a:xfrm>
          <a:prstGeom prst="rect">
            <a:avLst/>
          </a:prstGeom>
        </p:spPr>
      </p:pic>
      <p:sp>
        <p:nvSpPr>
          <p:cNvPr id="6" name="Text 2"/>
          <p:cNvSpPr/>
          <p:nvPr/>
        </p:nvSpPr>
        <p:spPr>
          <a:xfrm>
            <a:off x="637461" y="938927"/>
            <a:ext cx="7869079" cy="1138238"/>
          </a:xfrm>
          <a:prstGeom prst="rect">
            <a:avLst/>
          </a:prstGeom>
          <a:noFill/>
          <a:ln/>
        </p:spPr>
        <p:txBody>
          <a:bodyPr wrap="square" rtlCol="0" anchor="t"/>
          <a:lstStyle/>
          <a:p>
            <a:pPr indent="0" marL="0">
              <a:lnSpc>
                <a:spcPts val="4482"/>
              </a:lnSpc>
              <a:buNone/>
            </a:pPr>
            <a:r>
              <a:rPr lang="en-US" sz="3585" b="1" dirty="0">
                <a:solidFill>
                  <a:srgbClr val="152D47"/>
                </a:solidFill>
                <a:latin typeface="Crimson Pro" pitchFamily="34" charset="0"/>
                <a:ea typeface="Crimson Pro" pitchFamily="34" charset="-122"/>
                <a:cs typeface="Crimson Pro" pitchFamily="34" charset="-120"/>
              </a:rPr>
              <a:t>Seamless integration with existing workflows</a:t>
            </a:r>
            <a:endParaRPr lang="en-US" sz="3585" dirty="0"/>
          </a:p>
        </p:txBody>
      </p:sp>
      <p:pic>
        <p:nvPicPr>
          <p:cNvPr id="7" name="Image 2" descr="preencoded.png">    </p:cNvPr>
          <p:cNvPicPr>
            <a:picLocks noChangeAspect="1"/>
          </p:cNvPicPr>
          <p:nvPr/>
        </p:nvPicPr>
        <p:blipFill>
          <a:blip r:embed="rId3"/>
          <a:stretch>
            <a:fillRect/>
          </a:stretch>
        </p:blipFill>
        <p:spPr>
          <a:xfrm>
            <a:off x="637461" y="2350294"/>
            <a:ext cx="455295" cy="455295"/>
          </a:xfrm>
          <a:prstGeom prst="rect">
            <a:avLst/>
          </a:prstGeom>
        </p:spPr>
      </p:pic>
      <p:sp>
        <p:nvSpPr>
          <p:cNvPr id="8" name="Text 3"/>
          <p:cNvSpPr/>
          <p:nvPr/>
        </p:nvSpPr>
        <p:spPr>
          <a:xfrm>
            <a:off x="637461" y="2987635"/>
            <a:ext cx="2276594" cy="284559"/>
          </a:xfrm>
          <a:prstGeom prst="rect">
            <a:avLst/>
          </a:prstGeom>
          <a:noFill/>
          <a:ln/>
        </p:spPr>
        <p:txBody>
          <a:bodyPr wrap="none" rtlCol="0" anchor="t"/>
          <a:lstStyle/>
          <a:p>
            <a:pPr algn="l" indent="0" marL="0">
              <a:lnSpc>
                <a:spcPts val="2241"/>
              </a:lnSpc>
              <a:buNone/>
            </a:pPr>
            <a:r>
              <a:rPr lang="en-US" sz="1793" b="1" dirty="0">
                <a:solidFill>
                  <a:srgbClr val="4C4C4D"/>
                </a:solidFill>
                <a:latin typeface="Crimson Pro" pitchFamily="34" charset="0"/>
                <a:ea typeface="Crimson Pro" pitchFamily="34" charset="-122"/>
                <a:cs typeface="Crimson Pro" pitchFamily="34" charset="-120"/>
              </a:rPr>
              <a:t>Scheduling</a:t>
            </a:r>
            <a:endParaRPr lang="en-US" sz="1793" dirty="0"/>
          </a:p>
        </p:txBody>
      </p:sp>
      <p:sp>
        <p:nvSpPr>
          <p:cNvPr id="9" name="Text 4"/>
          <p:cNvSpPr/>
          <p:nvPr/>
        </p:nvSpPr>
        <p:spPr>
          <a:xfrm>
            <a:off x="637461" y="3381375"/>
            <a:ext cx="3797975" cy="874395"/>
          </a:xfrm>
          <a:prstGeom prst="rect">
            <a:avLst/>
          </a:prstGeom>
          <a:noFill/>
          <a:ln/>
        </p:spPr>
        <p:txBody>
          <a:bodyPr wrap="square" rtlCol="0" anchor="t"/>
          <a:lstStyle/>
          <a:p>
            <a:pPr algn="l" indent="0" marL="0">
              <a:lnSpc>
                <a:spcPts val="2295"/>
              </a:lnSpc>
              <a:buNone/>
            </a:pPr>
            <a:r>
              <a:rPr lang="en-US" sz="1434" dirty="0">
                <a:solidFill>
                  <a:srgbClr val="4C4C4D"/>
                </a:solidFill>
                <a:latin typeface="Heebo" pitchFamily="34" charset="0"/>
                <a:ea typeface="Heebo" pitchFamily="34" charset="-122"/>
                <a:cs typeface="Heebo" pitchFamily="34" charset="-120"/>
              </a:rPr>
              <a:t>Homework Helper seamlessly integrates with students' calendars, helping them plan and manage their study time effectively.</a:t>
            </a:r>
            <a:endParaRPr lang="en-US" sz="1434" dirty="0"/>
          </a:p>
        </p:txBody>
      </p:sp>
      <p:pic>
        <p:nvPicPr>
          <p:cNvPr id="10" name="Image 3" descr="preencoded.png">    </p:cNvPr>
          <p:cNvPicPr>
            <a:picLocks noChangeAspect="1"/>
          </p:cNvPicPr>
          <p:nvPr/>
        </p:nvPicPr>
        <p:blipFill>
          <a:blip r:embed="rId4"/>
          <a:stretch>
            <a:fillRect/>
          </a:stretch>
        </p:blipFill>
        <p:spPr>
          <a:xfrm>
            <a:off x="4708565" y="2350294"/>
            <a:ext cx="455295" cy="455295"/>
          </a:xfrm>
          <a:prstGeom prst="rect">
            <a:avLst/>
          </a:prstGeom>
        </p:spPr>
      </p:pic>
      <p:sp>
        <p:nvSpPr>
          <p:cNvPr id="11" name="Text 5"/>
          <p:cNvSpPr/>
          <p:nvPr/>
        </p:nvSpPr>
        <p:spPr>
          <a:xfrm>
            <a:off x="4708565" y="2987635"/>
            <a:ext cx="2276594" cy="284559"/>
          </a:xfrm>
          <a:prstGeom prst="rect">
            <a:avLst/>
          </a:prstGeom>
          <a:noFill/>
          <a:ln/>
        </p:spPr>
        <p:txBody>
          <a:bodyPr wrap="none" rtlCol="0" anchor="t"/>
          <a:lstStyle/>
          <a:p>
            <a:pPr algn="l" indent="0" marL="0">
              <a:lnSpc>
                <a:spcPts val="2241"/>
              </a:lnSpc>
              <a:buNone/>
            </a:pPr>
            <a:r>
              <a:rPr lang="en-US" sz="1793" b="1" dirty="0">
                <a:solidFill>
                  <a:srgbClr val="4C4C4D"/>
                </a:solidFill>
                <a:latin typeface="Crimson Pro" pitchFamily="34" charset="0"/>
                <a:ea typeface="Crimson Pro" pitchFamily="34" charset="-122"/>
                <a:cs typeface="Crimson Pro" pitchFamily="34" charset="-120"/>
              </a:rPr>
              <a:t>Content Integration</a:t>
            </a:r>
            <a:endParaRPr lang="en-US" sz="1793" dirty="0"/>
          </a:p>
        </p:txBody>
      </p:sp>
      <p:sp>
        <p:nvSpPr>
          <p:cNvPr id="12" name="Text 6"/>
          <p:cNvSpPr/>
          <p:nvPr/>
        </p:nvSpPr>
        <p:spPr>
          <a:xfrm>
            <a:off x="4708565" y="3381375"/>
            <a:ext cx="3797975" cy="1165860"/>
          </a:xfrm>
          <a:prstGeom prst="rect">
            <a:avLst/>
          </a:prstGeom>
          <a:noFill/>
          <a:ln/>
        </p:spPr>
        <p:txBody>
          <a:bodyPr wrap="square" rtlCol="0" anchor="t"/>
          <a:lstStyle/>
          <a:p>
            <a:pPr algn="l" indent="0" marL="0">
              <a:lnSpc>
                <a:spcPts val="2295"/>
              </a:lnSpc>
              <a:buNone/>
            </a:pPr>
            <a:r>
              <a:rPr lang="en-US" sz="1434" dirty="0">
                <a:solidFill>
                  <a:srgbClr val="4C4C4D"/>
                </a:solidFill>
                <a:latin typeface="Heebo" pitchFamily="34" charset="0"/>
                <a:ea typeface="Heebo" pitchFamily="34" charset="-122"/>
                <a:cs typeface="Heebo" pitchFamily="34" charset="-120"/>
              </a:rPr>
              <a:t>The platform can be easily integrated with existing learning management systems and educational resources, ensuring a cohesive learning experience.</a:t>
            </a:r>
            <a:endParaRPr lang="en-US" sz="1434" dirty="0"/>
          </a:p>
        </p:txBody>
      </p:sp>
      <p:pic>
        <p:nvPicPr>
          <p:cNvPr id="13" name="Image 4" descr="preencoded.png">    </p:cNvPr>
          <p:cNvPicPr>
            <a:picLocks noChangeAspect="1"/>
          </p:cNvPicPr>
          <p:nvPr/>
        </p:nvPicPr>
        <p:blipFill>
          <a:blip r:embed="rId5"/>
          <a:stretch>
            <a:fillRect/>
          </a:stretch>
        </p:blipFill>
        <p:spPr>
          <a:xfrm>
            <a:off x="637461" y="5093613"/>
            <a:ext cx="455295" cy="455295"/>
          </a:xfrm>
          <a:prstGeom prst="rect">
            <a:avLst/>
          </a:prstGeom>
        </p:spPr>
      </p:pic>
      <p:sp>
        <p:nvSpPr>
          <p:cNvPr id="14" name="Text 7"/>
          <p:cNvSpPr/>
          <p:nvPr/>
        </p:nvSpPr>
        <p:spPr>
          <a:xfrm>
            <a:off x="637461" y="5730954"/>
            <a:ext cx="2276594" cy="284559"/>
          </a:xfrm>
          <a:prstGeom prst="rect">
            <a:avLst/>
          </a:prstGeom>
          <a:noFill/>
          <a:ln/>
        </p:spPr>
        <p:txBody>
          <a:bodyPr wrap="none" rtlCol="0" anchor="t"/>
          <a:lstStyle/>
          <a:p>
            <a:pPr algn="l" indent="0" marL="0">
              <a:lnSpc>
                <a:spcPts val="2241"/>
              </a:lnSpc>
              <a:buNone/>
            </a:pPr>
            <a:r>
              <a:rPr lang="en-US" sz="1793" b="1" dirty="0">
                <a:solidFill>
                  <a:srgbClr val="4C4C4D"/>
                </a:solidFill>
                <a:latin typeface="Crimson Pro" pitchFamily="34" charset="0"/>
                <a:ea typeface="Crimson Pro" pitchFamily="34" charset="-122"/>
                <a:cs typeface="Crimson Pro" pitchFamily="34" charset="-120"/>
              </a:rPr>
              <a:t>Collaboration</a:t>
            </a:r>
            <a:endParaRPr lang="en-US" sz="1793" dirty="0"/>
          </a:p>
        </p:txBody>
      </p:sp>
      <p:sp>
        <p:nvSpPr>
          <p:cNvPr id="15" name="Text 8"/>
          <p:cNvSpPr/>
          <p:nvPr/>
        </p:nvSpPr>
        <p:spPr>
          <a:xfrm>
            <a:off x="637461" y="6124694"/>
            <a:ext cx="3797975" cy="1165860"/>
          </a:xfrm>
          <a:prstGeom prst="rect">
            <a:avLst/>
          </a:prstGeom>
          <a:noFill/>
          <a:ln/>
        </p:spPr>
        <p:txBody>
          <a:bodyPr wrap="square" rtlCol="0" anchor="t"/>
          <a:lstStyle/>
          <a:p>
            <a:pPr algn="l" indent="0" marL="0">
              <a:lnSpc>
                <a:spcPts val="2295"/>
              </a:lnSpc>
              <a:buNone/>
            </a:pPr>
            <a:r>
              <a:rPr lang="en-US" sz="1434" dirty="0">
                <a:solidFill>
                  <a:srgbClr val="4C4C4D"/>
                </a:solidFill>
                <a:latin typeface="Heebo" pitchFamily="34" charset="0"/>
                <a:ea typeface="Heebo" pitchFamily="34" charset="-122"/>
                <a:cs typeface="Heebo" pitchFamily="34" charset="-120"/>
              </a:rPr>
              <a:t>Homework Helper facilitates seamless collaboration between students, teachers, and parents, fostering a supportive learning environment.</a:t>
            </a:r>
            <a:endParaRPr lang="en-US" sz="1434" dirty="0"/>
          </a:p>
        </p:txBody>
      </p:sp>
      <p:pic>
        <p:nvPicPr>
          <p:cNvPr id="16" name="Image 5" descr="preencoded.png">    </p:cNvPr>
          <p:cNvPicPr>
            <a:picLocks noChangeAspect="1"/>
          </p:cNvPicPr>
          <p:nvPr/>
        </p:nvPicPr>
        <p:blipFill>
          <a:blip r:embed="rId6"/>
          <a:stretch>
            <a:fillRect/>
          </a:stretch>
        </p:blipFill>
        <p:spPr>
          <a:xfrm>
            <a:off x="4708565" y="5093613"/>
            <a:ext cx="455295" cy="455295"/>
          </a:xfrm>
          <a:prstGeom prst="rect">
            <a:avLst/>
          </a:prstGeom>
        </p:spPr>
      </p:pic>
      <p:sp>
        <p:nvSpPr>
          <p:cNvPr id="17" name="Text 9"/>
          <p:cNvSpPr/>
          <p:nvPr/>
        </p:nvSpPr>
        <p:spPr>
          <a:xfrm>
            <a:off x="4708565" y="5730954"/>
            <a:ext cx="2276594" cy="284559"/>
          </a:xfrm>
          <a:prstGeom prst="rect">
            <a:avLst/>
          </a:prstGeom>
          <a:noFill/>
          <a:ln/>
        </p:spPr>
        <p:txBody>
          <a:bodyPr wrap="none" rtlCol="0" anchor="t"/>
          <a:lstStyle/>
          <a:p>
            <a:pPr algn="l" indent="0" marL="0">
              <a:lnSpc>
                <a:spcPts val="2241"/>
              </a:lnSpc>
              <a:buNone/>
            </a:pPr>
            <a:r>
              <a:rPr lang="en-US" sz="1793" b="1" dirty="0">
                <a:solidFill>
                  <a:srgbClr val="4C4C4D"/>
                </a:solidFill>
                <a:latin typeface="Crimson Pro" pitchFamily="34" charset="0"/>
                <a:ea typeface="Crimson Pro" pitchFamily="34" charset="-122"/>
                <a:cs typeface="Crimson Pro" pitchFamily="34" charset="-120"/>
              </a:rPr>
              <a:t>Reporting</a:t>
            </a:r>
            <a:endParaRPr lang="en-US" sz="1793" dirty="0"/>
          </a:p>
        </p:txBody>
      </p:sp>
      <p:sp>
        <p:nvSpPr>
          <p:cNvPr id="18" name="Text 10"/>
          <p:cNvSpPr/>
          <p:nvPr/>
        </p:nvSpPr>
        <p:spPr>
          <a:xfrm>
            <a:off x="4708565" y="6124694"/>
            <a:ext cx="3797975" cy="1165860"/>
          </a:xfrm>
          <a:prstGeom prst="rect">
            <a:avLst/>
          </a:prstGeom>
          <a:noFill/>
          <a:ln/>
        </p:spPr>
        <p:txBody>
          <a:bodyPr wrap="square" rtlCol="0" anchor="t"/>
          <a:lstStyle/>
          <a:p>
            <a:pPr algn="l" indent="0" marL="0">
              <a:lnSpc>
                <a:spcPts val="2295"/>
              </a:lnSpc>
              <a:buNone/>
            </a:pPr>
            <a:r>
              <a:rPr lang="en-US" sz="1434" dirty="0">
                <a:solidFill>
                  <a:srgbClr val="4C4C4D"/>
                </a:solidFill>
                <a:latin typeface="Heebo" pitchFamily="34" charset="0"/>
                <a:ea typeface="Heebo" pitchFamily="34" charset="-122"/>
                <a:cs typeface="Heebo" pitchFamily="34" charset="-120"/>
              </a:rPr>
              <a:t>The platform provides comprehensive analytics and progress reports, enabling educators to monitor student performance and make data-driven decisions.</a:t>
            </a:r>
            <a:endParaRPr lang="en-US" sz="1434" dirty="0"/>
          </a:p>
        </p:txBody>
      </p:sp>
      <p:pic>
        <p:nvPicPr>
          <p:cNvPr id="19" name="Image 6" descr="preencoded.png">
            <a:hlinkClick r:id="rId8" tooltip=""/>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5" name="Image 1" descr="preencoded.png">    </p:cNvPr>
          <p:cNvPicPr>
            <a:picLocks noChangeAspect="1"/>
          </p:cNvPicPr>
          <p:nvPr/>
        </p:nvPicPr>
        <p:blipFill>
          <a:blip r:embed="rId2"/>
          <a:stretch>
            <a:fillRect/>
          </a:stretch>
        </p:blipFill>
        <p:spPr>
          <a:xfrm>
            <a:off x="9427488" y="2474952"/>
            <a:ext cx="4919305" cy="3279577"/>
          </a:xfrm>
          <a:prstGeom prst="rect">
            <a:avLst/>
          </a:prstGeom>
        </p:spPr>
      </p:pic>
      <p:sp>
        <p:nvSpPr>
          <p:cNvPr id="6" name="Text 2"/>
          <p:cNvSpPr/>
          <p:nvPr/>
        </p:nvSpPr>
        <p:spPr>
          <a:xfrm>
            <a:off x="793790" y="868561"/>
            <a:ext cx="6122789" cy="708779"/>
          </a:xfrm>
          <a:prstGeom prst="rect">
            <a:avLst/>
          </a:prstGeom>
          <a:noFill/>
          <a:ln/>
        </p:spPr>
        <p:txBody>
          <a:bodyPr wrap="none" rtlCol="0" anchor="t"/>
          <a:lstStyle/>
          <a:p>
            <a:pPr indent="0" marL="0">
              <a:lnSpc>
                <a:spcPts val="5581"/>
              </a:lnSpc>
              <a:buNone/>
            </a:pPr>
            <a:r>
              <a:rPr lang="en-US" sz="4465" b="1" dirty="0">
                <a:solidFill>
                  <a:srgbClr val="152D47"/>
                </a:solidFill>
                <a:latin typeface="Crimson Pro" pitchFamily="34" charset="0"/>
                <a:ea typeface="Crimson Pro" pitchFamily="34" charset="-122"/>
                <a:cs typeface="Crimson Pro" pitchFamily="34" charset="-120"/>
              </a:rPr>
              <a:t>Conclusion and next steps</a:t>
            </a:r>
            <a:endParaRPr lang="en-US" sz="4465" dirty="0"/>
          </a:p>
        </p:txBody>
      </p:sp>
      <p:pic>
        <p:nvPicPr>
          <p:cNvPr id="7" name="Image 2" descr="preencoded.png">    </p:cNvPr>
          <p:cNvPicPr>
            <a:picLocks noChangeAspect="1"/>
          </p:cNvPicPr>
          <p:nvPr/>
        </p:nvPicPr>
        <p:blipFill>
          <a:blip r:embed="rId3"/>
          <a:stretch>
            <a:fillRect/>
          </a:stretch>
        </p:blipFill>
        <p:spPr>
          <a:xfrm>
            <a:off x="793790" y="1917502"/>
            <a:ext cx="1134070" cy="1814513"/>
          </a:xfrm>
          <a:prstGeom prst="rect">
            <a:avLst/>
          </a:prstGeom>
        </p:spPr>
      </p:pic>
      <p:sp>
        <p:nvSpPr>
          <p:cNvPr id="8" name="Text 3"/>
          <p:cNvSpPr/>
          <p:nvPr/>
        </p:nvSpPr>
        <p:spPr>
          <a:xfrm>
            <a:off x="2268022" y="2144316"/>
            <a:ext cx="2835235" cy="354330"/>
          </a:xfrm>
          <a:prstGeom prst="rect">
            <a:avLst/>
          </a:prstGeom>
          <a:noFill/>
          <a:ln/>
        </p:spPr>
        <p:txBody>
          <a:bodyPr wrap="none" rtlCol="0" anchor="t"/>
          <a:lstStyle/>
          <a:p>
            <a:pPr algn="l" indent="0" marL="0">
              <a:lnSpc>
                <a:spcPts val="2791"/>
              </a:lnSpc>
              <a:buNone/>
            </a:pPr>
            <a:r>
              <a:rPr lang="en-US" sz="2233" b="1" dirty="0">
                <a:solidFill>
                  <a:srgbClr val="4C4C4D"/>
                </a:solidFill>
                <a:latin typeface="Crimson Pro" pitchFamily="34" charset="0"/>
                <a:ea typeface="Crimson Pro" pitchFamily="34" charset="-122"/>
                <a:cs typeface="Crimson Pro" pitchFamily="34" charset="-120"/>
              </a:rPr>
              <a:t>Explore</a:t>
            </a:r>
            <a:endParaRPr lang="en-US" sz="2233" dirty="0"/>
          </a:p>
        </p:txBody>
      </p:sp>
      <p:sp>
        <p:nvSpPr>
          <p:cNvPr id="9" name="Text 4"/>
          <p:cNvSpPr/>
          <p:nvPr/>
        </p:nvSpPr>
        <p:spPr>
          <a:xfrm>
            <a:off x="2268022" y="2634734"/>
            <a:ext cx="6082189" cy="725805"/>
          </a:xfrm>
          <a:prstGeom prst="rect">
            <a:avLst/>
          </a:prstGeom>
          <a:noFill/>
          <a:ln/>
        </p:spPr>
        <p:txBody>
          <a:bodyPr wrap="square" rtlCol="0" anchor="t"/>
          <a:lstStyle/>
          <a:p>
            <a:pPr algn="l" indent="0" marL="0">
              <a:lnSpc>
                <a:spcPts val="2858"/>
              </a:lnSpc>
              <a:buNone/>
            </a:pPr>
            <a:r>
              <a:rPr lang="en-US" sz="1786" dirty="0">
                <a:solidFill>
                  <a:srgbClr val="4C4C4D"/>
                </a:solidFill>
                <a:latin typeface="Heebo" pitchFamily="34" charset="0"/>
                <a:ea typeface="Heebo" pitchFamily="34" charset="-122"/>
                <a:cs typeface="Heebo" pitchFamily="34" charset="-120"/>
              </a:rPr>
              <a:t>Discover how Homework Helper can transform your academic journey and unlock new levels of success.</a:t>
            </a:r>
            <a:endParaRPr lang="en-US" sz="1786" dirty="0"/>
          </a:p>
        </p:txBody>
      </p:sp>
      <p:pic>
        <p:nvPicPr>
          <p:cNvPr id="10" name="Image 3" descr="preencoded.png">    </p:cNvPr>
          <p:cNvPicPr>
            <a:picLocks noChangeAspect="1"/>
          </p:cNvPicPr>
          <p:nvPr/>
        </p:nvPicPr>
        <p:blipFill>
          <a:blip r:embed="rId4"/>
          <a:stretch>
            <a:fillRect/>
          </a:stretch>
        </p:blipFill>
        <p:spPr>
          <a:xfrm>
            <a:off x="793790" y="3732014"/>
            <a:ext cx="1134070" cy="1814513"/>
          </a:xfrm>
          <a:prstGeom prst="rect">
            <a:avLst/>
          </a:prstGeom>
        </p:spPr>
      </p:pic>
      <p:sp>
        <p:nvSpPr>
          <p:cNvPr id="11" name="Text 5"/>
          <p:cNvSpPr/>
          <p:nvPr/>
        </p:nvSpPr>
        <p:spPr>
          <a:xfrm>
            <a:off x="2268022" y="3958828"/>
            <a:ext cx="2835235" cy="354330"/>
          </a:xfrm>
          <a:prstGeom prst="rect">
            <a:avLst/>
          </a:prstGeom>
          <a:noFill/>
          <a:ln/>
        </p:spPr>
        <p:txBody>
          <a:bodyPr wrap="none" rtlCol="0" anchor="t"/>
          <a:lstStyle/>
          <a:p>
            <a:pPr algn="l" indent="0" marL="0">
              <a:lnSpc>
                <a:spcPts val="2791"/>
              </a:lnSpc>
              <a:buNone/>
            </a:pPr>
            <a:r>
              <a:rPr lang="en-US" sz="2233" b="1" dirty="0">
                <a:solidFill>
                  <a:srgbClr val="4C4C4D"/>
                </a:solidFill>
                <a:latin typeface="Crimson Pro" pitchFamily="34" charset="0"/>
                <a:ea typeface="Crimson Pro" pitchFamily="34" charset="-122"/>
                <a:cs typeface="Crimson Pro" pitchFamily="34" charset="-120"/>
              </a:rPr>
              <a:t>Experience</a:t>
            </a:r>
            <a:endParaRPr lang="en-US" sz="2233" dirty="0"/>
          </a:p>
        </p:txBody>
      </p:sp>
      <p:sp>
        <p:nvSpPr>
          <p:cNvPr id="12" name="Text 6"/>
          <p:cNvSpPr/>
          <p:nvPr/>
        </p:nvSpPr>
        <p:spPr>
          <a:xfrm>
            <a:off x="2268022" y="4449247"/>
            <a:ext cx="6082189" cy="725805"/>
          </a:xfrm>
          <a:prstGeom prst="rect">
            <a:avLst/>
          </a:prstGeom>
          <a:noFill/>
          <a:ln/>
        </p:spPr>
        <p:txBody>
          <a:bodyPr wrap="square" rtlCol="0" anchor="t"/>
          <a:lstStyle/>
          <a:p>
            <a:pPr algn="l" indent="0" marL="0">
              <a:lnSpc>
                <a:spcPts val="2858"/>
              </a:lnSpc>
              <a:buNone/>
            </a:pPr>
            <a:r>
              <a:rPr lang="en-US" sz="1786" dirty="0">
                <a:solidFill>
                  <a:srgbClr val="4C4C4D"/>
                </a:solidFill>
                <a:latin typeface="Heebo" pitchFamily="34" charset="0"/>
                <a:ea typeface="Heebo" pitchFamily="34" charset="-122"/>
                <a:cs typeface="Heebo" pitchFamily="34" charset="-120"/>
              </a:rPr>
              <a:t>Try the platform for yourself and witness the power of NLP-driven learning firsthand.</a:t>
            </a:r>
            <a:endParaRPr lang="en-US" sz="1786" dirty="0"/>
          </a:p>
        </p:txBody>
      </p:sp>
      <p:pic>
        <p:nvPicPr>
          <p:cNvPr id="13" name="Image 4" descr="preencoded.png">    </p:cNvPr>
          <p:cNvPicPr>
            <a:picLocks noChangeAspect="1"/>
          </p:cNvPicPr>
          <p:nvPr/>
        </p:nvPicPr>
        <p:blipFill>
          <a:blip r:embed="rId5"/>
          <a:stretch>
            <a:fillRect/>
          </a:stretch>
        </p:blipFill>
        <p:spPr>
          <a:xfrm>
            <a:off x="793790" y="5546527"/>
            <a:ext cx="1134070" cy="1814513"/>
          </a:xfrm>
          <a:prstGeom prst="rect">
            <a:avLst/>
          </a:prstGeom>
        </p:spPr>
      </p:pic>
      <p:sp>
        <p:nvSpPr>
          <p:cNvPr id="14" name="Text 7"/>
          <p:cNvSpPr/>
          <p:nvPr/>
        </p:nvSpPr>
        <p:spPr>
          <a:xfrm>
            <a:off x="2268022" y="5773341"/>
            <a:ext cx="2835235" cy="354330"/>
          </a:xfrm>
          <a:prstGeom prst="rect">
            <a:avLst/>
          </a:prstGeom>
          <a:noFill/>
          <a:ln/>
        </p:spPr>
        <p:txBody>
          <a:bodyPr wrap="none" rtlCol="0" anchor="t"/>
          <a:lstStyle/>
          <a:p>
            <a:pPr algn="l" indent="0" marL="0">
              <a:lnSpc>
                <a:spcPts val="2791"/>
              </a:lnSpc>
              <a:buNone/>
            </a:pPr>
            <a:r>
              <a:rPr lang="en-US" sz="2233" b="1" dirty="0">
                <a:solidFill>
                  <a:srgbClr val="4C4C4D"/>
                </a:solidFill>
                <a:latin typeface="Crimson Pro" pitchFamily="34" charset="0"/>
                <a:ea typeface="Crimson Pro" pitchFamily="34" charset="-122"/>
                <a:cs typeface="Crimson Pro" pitchFamily="34" charset="-120"/>
              </a:rPr>
              <a:t>Elevate</a:t>
            </a:r>
            <a:endParaRPr lang="en-US" sz="2233" dirty="0"/>
          </a:p>
        </p:txBody>
      </p:sp>
      <p:sp>
        <p:nvSpPr>
          <p:cNvPr id="15" name="Text 8"/>
          <p:cNvSpPr/>
          <p:nvPr/>
        </p:nvSpPr>
        <p:spPr>
          <a:xfrm>
            <a:off x="2268022" y="6263759"/>
            <a:ext cx="6082189" cy="725805"/>
          </a:xfrm>
          <a:prstGeom prst="rect">
            <a:avLst/>
          </a:prstGeom>
          <a:noFill/>
          <a:ln/>
        </p:spPr>
        <p:txBody>
          <a:bodyPr wrap="square" rtlCol="0" anchor="t"/>
          <a:lstStyle/>
          <a:p>
            <a:pPr algn="l" indent="0" marL="0">
              <a:lnSpc>
                <a:spcPts val="2858"/>
              </a:lnSpc>
              <a:buNone/>
            </a:pPr>
            <a:r>
              <a:rPr lang="en-US" sz="1786" dirty="0">
                <a:solidFill>
                  <a:srgbClr val="4C4C4D"/>
                </a:solidFill>
                <a:latin typeface="Heebo" pitchFamily="34" charset="0"/>
                <a:ea typeface="Heebo" pitchFamily="34" charset="-122"/>
                <a:cs typeface="Heebo" pitchFamily="34" charset="-120"/>
              </a:rPr>
              <a:t>Embrace the future of education and take your academic performance to new heights with Homework Helper.</a:t>
            </a:r>
            <a:endParaRPr lang="en-US" sz="1786" dirty="0"/>
          </a:p>
        </p:txBody>
      </p:sp>
      <p:pic>
        <p:nvPicPr>
          <p:cNvPr id="16" name="Image 5" descr="preencoded.png">
            <a:hlinkClick r:id="rId7" tooltip=""/>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2024-08-16T04:29:12Z</dcterms:created>
  <dcterms:modified xsi:type="dcterms:W3CDTF">2024-08-16T04:29:12Z</dcterms:modified>
</cp:coreProperties>
</file>