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7C815E-CF3B-4422-985B-1CEA26380D5D}">
          <p14:sldIdLst>
            <p14:sldId id="256"/>
            <p14:sldId id="257"/>
            <p14:sldId id="258"/>
            <p14:sldId id="260"/>
            <p14:sldId id="270"/>
            <p14:sldId id="261"/>
            <p14:sldId id="262"/>
            <p14:sldId id="263"/>
            <p14:sldId id="269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88306" autoAdjust="0"/>
  </p:normalViewPr>
  <p:slideViewPr>
    <p:cSldViewPr snapToGrid="0">
      <p:cViewPr varScale="1">
        <p:scale>
          <a:sx n="59" d="100"/>
          <a:sy n="59" d="100"/>
        </p:scale>
        <p:origin x="1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001E-9790-4C42-A9D7-1F1ABD7FEE09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87BB-7DA6-4AB0-9994-096E203BD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8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Eshop</a:t>
            </a:r>
            <a:r>
              <a:rPr lang="en-IN" dirty="0"/>
              <a:t> (Product) -&gt; Subscription Key</a:t>
            </a:r>
          </a:p>
          <a:p>
            <a:r>
              <a:rPr lang="en-IN" dirty="0"/>
              <a:t>   -&gt; </a:t>
            </a:r>
            <a:r>
              <a:rPr lang="en-IN" dirty="0" err="1"/>
              <a:t>Catalog</a:t>
            </a:r>
            <a:r>
              <a:rPr lang="en-IN" dirty="0"/>
              <a:t> API (API)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GetItems</a:t>
            </a:r>
            <a:r>
              <a:rPr lang="en-IN" dirty="0"/>
              <a:t>() (Operation)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GetItemById</a:t>
            </a:r>
            <a:r>
              <a:rPr lang="en-IN" dirty="0"/>
              <a:t>()</a:t>
            </a:r>
          </a:p>
          <a:p>
            <a:r>
              <a:rPr lang="en-IN" dirty="0"/>
              <a:t>          -&gt; </a:t>
            </a:r>
            <a:r>
              <a:rPr lang="en-IN" dirty="0" err="1"/>
              <a:t>AddItem</a:t>
            </a:r>
            <a:r>
              <a:rPr lang="en-IN" dirty="0"/>
              <a:t>()</a:t>
            </a:r>
          </a:p>
          <a:p>
            <a:r>
              <a:rPr lang="en-IN" dirty="0"/>
              <a:t>   -&gt; Basket API</a:t>
            </a:r>
          </a:p>
          <a:p>
            <a:r>
              <a:rPr lang="en-IN" dirty="0"/>
              <a:t>   -&gt; Order API</a:t>
            </a:r>
          </a:p>
          <a:p>
            <a:r>
              <a:rPr lang="en-IN" dirty="0"/>
              <a:t>   -&gt; Payment API</a:t>
            </a:r>
          </a:p>
          <a:p>
            <a:endParaRPr lang="en-IN" dirty="0"/>
          </a:p>
          <a:p>
            <a:r>
              <a:rPr lang="en-IN" dirty="0" err="1"/>
              <a:t>EventManagement</a:t>
            </a:r>
            <a:r>
              <a:rPr lang="en-IN" dirty="0"/>
              <a:t> (Product)</a:t>
            </a:r>
          </a:p>
          <a:p>
            <a:r>
              <a:rPr lang="en-IN" dirty="0"/>
              <a:t>  -&gt; Identity API</a:t>
            </a:r>
          </a:p>
          <a:p>
            <a:r>
              <a:rPr lang="en-IN" dirty="0"/>
              <a:t>  -&gt; Event API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287BB-7DA6-4AB0-9994-096E203BDC2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5A22-5391-40B7-987B-D31E2BD0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F51AC-0A7C-4B7A-8321-C4B19B50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A20-4956-4D23-B526-01D77526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AA8E-F9F7-4FB7-B48F-2860D6A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D959-8570-4BE8-9BFF-C16B963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155-C52C-407E-BD2C-3DE7CA8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B336-3F1E-471C-9617-0A4BEB6A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20F1-694D-4761-80D2-B9D63D83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6BB8-A9E7-415B-BA1E-1E9BEA2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DFF-C520-4552-BB93-3A2B6379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48333-5784-4FDD-979E-12C6647F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E4D8D-41F4-4075-81F3-8DC9A4E68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4A3E-C850-482C-BC03-7850D279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9440-2091-4F3C-8F01-D6D0661F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62-2262-4016-9C84-A6C3DCB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5CC-92E6-4DB9-9173-974006E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56FC-C1E6-4EFC-8E36-918F4CB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8FDD-A947-4365-9CBC-A0B5E25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7496-E412-40DC-AD69-06902237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DA11-BC33-4D9F-BF6B-FEA37E2C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1F14-D719-4473-9363-6D79504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37BA-3519-4F66-8F96-80C5BEC8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AC75-831D-43D2-92DF-48909F7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E782-11B3-49F9-8AFA-5B65A994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C01F-A1FB-4251-BF76-14762693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3B9E-ADBB-44BC-84F0-8A6D3BF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85CC-6889-498B-BED2-18523F01C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E2123-928C-48A3-A4DB-2E7707CB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ED6E-92FA-4980-9F3E-74CF6E7A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0355-5438-4C89-AAFB-C1CD4D3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662B3-173E-48A7-9AC4-065E494A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CC22-F27F-471C-BB41-5AE9C5E0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111F-9283-4783-A2C9-1E4C14632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68765-46ED-4D31-8A7A-BF84F660A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7CE8-23C2-4AC7-A490-8DBEB0FE5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BE025-56CC-4208-B646-EB2A906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076C-20FD-4D31-B351-4F574264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E5EB7-D728-49E3-957C-ED7CEEA6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AEDCA-EFB9-42A6-BCB5-562429C3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DF4-CA91-45F1-8D15-F5D269B4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D29F-9631-44C2-B268-D422306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F8574-91BE-4F36-AEED-4C5FCECC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DC9BA-5E92-4FEB-9C66-6873F310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1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C44E-BFD0-4E4A-9915-7FBCFD9F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16851-F6AC-4CB6-9051-F22FD8C6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683E-DCE9-4E21-A233-EDEAF99F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1C91-2792-49A4-89BD-937C864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1C80-72AF-4F67-8E57-114AFE48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7C5E-AFA0-4C15-AD27-6E6C4F53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B38F-74D3-48E9-98D9-8001E84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5CA5-40AA-4216-9E4C-979437EA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DD9B-2778-4BED-9CA9-619B4FB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3669-6E22-4B71-BFD8-A3E893D5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0EA4F-7D2B-49B1-BE92-5783241AF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5C14-E773-40EE-83FC-5E1346C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00D-8ED5-49C2-82B7-0B1BD63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0862-839F-467C-AD17-497E4A8D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3888F-ADE3-439B-A5C1-34B0D03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F60C2-C919-49C6-B53A-4CA919F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32DF-C666-44BB-B9D7-8C3590F0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F3D9-7663-405F-B6F9-E1B2EBCCE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D46B-08F1-44F2-8B38-D916BA5C2161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2FF5-5EB7-48BC-839A-A60B2164C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A673-FE22-4CBA-A817-D6AAEE8F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ntoso.com/v2/api/messages" TargetMode="External"/><Relationship Id="rId2" Type="http://schemas.openxmlformats.org/officeDocument/2006/relationships/hyperlink" Target="http://contoso.com/api/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oso.com/api/messages?version=2018-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onu-eshoptopic.southeastasia-1.eventgrid.azure.net/api/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296-3766-4671-8045-5C20BA069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646C5-D05C-4FFD-B165-37C640111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9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ECB3-4990-4920-944C-C0F3261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5DB15B-DFFC-4EE5-AF3F-543CDB9168BB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EA580-C58C-42BB-A025-7B5F83DDAE35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09B5E-BD95-4E2B-B60C-0E70C31C3A49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2EB95-9A4E-48CA-8A33-CECE1D6613D1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DEDCC9-21DB-4123-B74B-EB92C813F33C}"/>
              </a:ext>
            </a:extLst>
          </p:cNvPr>
          <p:cNvSpPr/>
          <p:nvPr/>
        </p:nvSpPr>
        <p:spPr>
          <a:xfrm>
            <a:off x="2872509" y="391160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FB6462-AD93-409D-814B-3537D39D7D39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7F4DE-DC7D-4955-ABDB-10A46BF4777F}"/>
              </a:ext>
            </a:extLst>
          </p:cNvPr>
          <p:cNvSpPr/>
          <p:nvPr/>
        </p:nvSpPr>
        <p:spPr>
          <a:xfrm>
            <a:off x="5283200" y="315883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2C403-A042-4573-84FB-A667F4536412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flipV="1">
            <a:off x="5809673" y="2507673"/>
            <a:ext cx="828963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52D422-2413-40A1-9CA4-5933D031F964}"/>
              </a:ext>
            </a:extLst>
          </p:cNvPr>
          <p:cNvCxnSpPr>
            <a:stCxn id="19" idx="0"/>
            <a:endCxn id="15" idx="3"/>
          </p:cNvCxnSpPr>
          <p:nvPr/>
        </p:nvCxnSpPr>
        <p:spPr>
          <a:xfrm flipH="1" flipV="1">
            <a:off x="4987636" y="2507673"/>
            <a:ext cx="822037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2EED63-2C1B-4E83-A894-086B1EFFF81B}"/>
              </a:ext>
            </a:extLst>
          </p:cNvPr>
          <p:cNvCxnSpPr>
            <a:cxnSpLocks/>
            <a:stCxn id="19" idx="2"/>
            <a:endCxn id="17" idx="3"/>
          </p:cNvCxnSpPr>
          <p:nvPr/>
        </p:nvCxnSpPr>
        <p:spPr>
          <a:xfrm flipH="1">
            <a:off x="4987636" y="3911602"/>
            <a:ext cx="822037" cy="7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3FD8E-9F80-4688-B22F-47E3658969DE}"/>
              </a:ext>
            </a:extLst>
          </p:cNvPr>
          <p:cNvCxnSpPr>
            <a:stCxn id="19" idx="2"/>
          </p:cNvCxnSpPr>
          <p:nvPr/>
        </p:nvCxnSpPr>
        <p:spPr>
          <a:xfrm>
            <a:off x="5809673" y="3911602"/>
            <a:ext cx="828963" cy="81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172CBC-7925-480C-BA27-3CD6DDBFF986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8BAEEF-EBA4-43BA-976E-FF96A7CFC9A3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386146-1AD8-4685-BD91-0BD696392CF2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4F7B89-38AC-41C0-9BCC-AB26177970C7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F77BB9-7153-474D-A5B6-5BDACAB35C7D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C27F2-0A2B-4E48-AC63-39BFEB90DDA5}"/>
              </a:ext>
            </a:extLst>
          </p:cNvPr>
          <p:cNvSpPr/>
          <p:nvPr/>
        </p:nvSpPr>
        <p:spPr>
          <a:xfrm>
            <a:off x="3024085" y="1911600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1E1FFD-CB59-4E4A-95DF-BB851C1B52C1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3FB7-AB7F-4895-A46F-4BB80B7C89B9}"/>
              </a:ext>
            </a:extLst>
          </p:cNvPr>
          <p:cNvSpPr/>
          <p:nvPr/>
        </p:nvSpPr>
        <p:spPr>
          <a:xfrm>
            <a:off x="5481781" y="343361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5B1CCA-5C69-415C-9CDB-5AA50E771658}"/>
              </a:ext>
            </a:extLst>
          </p:cNvPr>
          <p:cNvSpPr/>
          <p:nvPr/>
        </p:nvSpPr>
        <p:spPr>
          <a:xfrm>
            <a:off x="4039756" y="1860235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377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5A49F6-1618-492C-BDF7-A4F08E1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271315"/>
            <a:ext cx="4694382" cy="318368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 Fabric Cluster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B76ECDB-A74C-454F-9409-0BFE0FB653DE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5B6AF-B996-4D26-94FA-9205741812A9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F37CE-C773-4A51-B57F-35A38E154CD7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E1039-C308-4E24-99DD-7A4D3F49560A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45910-23AC-4E8A-8FA2-02FD54B25768}"/>
              </a:ext>
            </a:extLst>
          </p:cNvPr>
          <p:cNvSpPr/>
          <p:nvPr/>
        </p:nvSpPr>
        <p:spPr>
          <a:xfrm>
            <a:off x="2890982" y="3842761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56B95-276A-4A08-98CE-4B0C488A6B55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C47B17-C3D7-4BB5-A885-53258E5B7F93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8B8D4-C0A5-4A32-8DE2-E831A3193DDA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E2327-1E47-4A84-AA26-C2AEE29DCFC4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3BA991-5605-49BC-BEE5-00C5310D4F90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597FB5-EA05-48BE-86E3-C6AF6E653C1B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19486B-DDAC-4C86-A1CC-45F9ABE39745}"/>
              </a:ext>
            </a:extLst>
          </p:cNvPr>
          <p:cNvSpPr/>
          <p:nvPr/>
        </p:nvSpPr>
        <p:spPr>
          <a:xfrm>
            <a:off x="4230255" y="1884218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4AA828-5ADF-4BF7-BC4F-BEB3AFF05856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DAEC15-A25D-4714-A2FF-F6C574248564}"/>
              </a:ext>
            </a:extLst>
          </p:cNvPr>
          <p:cNvSpPr/>
          <p:nvPr/>
        </p:nvSpPr>
        <p:spPr>
          <a:xfrm>
            <a:off x="3131127" y="1884218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84A70-CA4D-4FBD-8553-159DD9EBFBE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87636" y="2507673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9C7B51-A974-49AA-AC25-0AC473B66A93}"/>
              </a:ext>
            </a:extLst>
          </p:cNvPr>
          <p:cNvCxnSpPr>
            <a:endCxn id="10" idx="0"/>
          </p:cNvCxnSpPr>
          <p:nvPr/>
        </p:nvCxnSpPr>
        <p:spPr>
          <a:xfrm>
            <a:off x="7696199" y="3241964"/>
            <a:ext cx="1" cy="6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7D9CDB-D144-4373-B783-249667DFC2AD}"/>
              </a:ext>
            </a:extLst>
          </p:cNvPr>
          <p:cNvCxnSpPr>
            <a:stCxn id="10" idx="1"/>
          </p:cNvCxnSpPr>
          <p:nvPr/>
        </p:nvCxnSpPr>
        <p:spPr>
          <a:xfrm flipH="1">
            <a:off x="4987636" y="4666676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4FC65B-3363-45AB-B58B-5ADA6E7DDA4D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948545" y="3173123"/>
            <a:ext cx="1" cy="6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C2FB9-44A0-45BF-B182-981926AC0866}"/>
              </a:ext>
            </a:extLst>
          </p:cNvPr>
          <p:cNvSpPr/>
          <p:nvPr/>
        </p:nvSpPr>
        <p:spPr>
          <a:xfrm>
            <a:off x="7430655" y="4897576"/>
            <a:ext cx="1263072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5130C4-0F55-46DB-AD92-3D4EA2C03106}"/>
              </a:ext>
            </a:extLst>
          </p:cNvPr>
          <p:cNvSpPr/>
          <p:nvPr/>
        </p:nvSpPr>
        <p:spPr>
          <a:xfrm>
            <a:off x="7287491" y="2727031"/>
            <a:ext cx="1396999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(P)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087684-AC7C-4B5D-A072-7E5F6300791A}"/>
              </a:ext>
            </a:extLst>
          </p:cNvPr>
          <p:cNvSpPr/>
          <p:nvPr/>
        </p:nvSpPr>
        <p:spPr>
          <a:xfrm>
            <a:off x="3629892" y="4810480"/>
            <a:ext cx="1297708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3C0D90-3ECA-40FA-B833-4F1AD257FEA0}"/>
              </a:ext>
            </a:extLst>
          </p:cNvPr>
          <p:cNvSpPr/>
          <p:nvPr/>
        </p:nvSpPr>
        <p:spPr>
          <a:xfrm>
            <a:off x="2981038" y="2727031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(P)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1BC15-A33E-4A1E-B33C-B15E0C5AC407}"/>
              </a:ext>
            </a:extLst>
          </p:cNvPr>
          <p:cNvSpPr/>
          <p:nvPr/>
        </p:nvSpPr>
        <p:spPr>
          <a:xfrm>
            <a:off x="3652982" y="4386042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AE399C-8533-4724-B858-5DCDFA5C8350}"/>
              </a:ext>
            </a:extLst>
          </p:cNvPr>
          <p:cNvSpPr/>
          <p:nvPr/>
        </p:nvSpPr>
        <p:spPr>
          <a:xfrm>
            <a:off x="6734465" y="4491178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</p:spTree>
    <p:extLst>
      <p:ext uri="{BB962C8B-B14F-4D97-AF65-F5344CB8AC3E}">
        <p14:creationId xmlns:p14="http://schemas.microsoft.com/office/powerpoint/2010/main" val="416372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F40B6FA-DA9C-49F5-AC2C-2FC354C88D61}"/>
              </a:ext>
            </a:extLst>
          </p:cNvPr>
          <p:cNvSpPr/>
          <p:nvPr/>
        </p:nvSpPr>
        <p:spPr>
          <a:xfrm>
            <a:off x="3260436" y="665019"/>
            <a:ext cx="8164946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1F7AB-0B70-43B1-BABD-F9B8A33E62F8}"/>
              </a:ext>
            </a:extLst>
          </p:cNvPr>
          <p:cNvSpPr/>
          <p:nvPr/>
        </p:nvSpPr>
        <p:spPr>
          <a:xfrm>
            <a:off x="4378036" y="1487054"/>
            <a:ext cx="5745018" cy="4156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73842-999B-4963-9BC4-81376895AAC7}"/>
              </a:ext>
            </a:extLst>
          </p:cNvPr>
          <p:cNvSpPr/>
          <p:nvPr/>
        </p:nvSpPr>
        <p:spPr>
          <a:xfrm>
            <a:off x="8608291" y="1754909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20B03-EB10-423F-B7A9-FC12896EE31B}"/>
              </a:ext>
            </a:extLst>
          </p:cNvPr>
          <p:cNvSpPr/>
          <p:nvPr/>
        </p:nvSpPr>
        <p:spPr>
          <a:xfrm>
            <a:off x="8608291" y="2540000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3969D-04BA-4503-8DDA-DBC842A4A18E}"/>
              </a:ext>
            </a:extLst>
          </p:cNvPr>
          <p:cNvSpPr/>
          <p:nvPr/>
        </p:nvSpPr>
        <p:spPr>
          <a:xfrm>
            <a:off x="8608291" y="3292765"/>
            <a:ext cx="812800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7E065-ED84-4171-8AA6-F9334A77C3A3}"/>
              </a:ext>
            </a:extLst>
          </p:cNvPr>
          <p:cNvSpPr/>
          <p:nvPr/>
        </p:nvSpPr>
        <p:spPr>
          <a:xfrm>
            <a:off x="8589819" y="4045530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67BCC-E806-44EB-B0CC-68A538885998}"/>
              </a:ext>
            </a:extLst>
          </p:cNvPr>
          <p:cNvSpPr/>
          <p:nvPr/>
        </p:nvSpPr>
        <p:spPr>
          <a:xfrm>
            <a:off x="8571347" y="4798295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EF8989-4F0A-4FA8-A911-D7BB882A3CDE}"/>
              </a:ext>
            </a:extLst>
          </p:cNvPr>
          <p:cNvSpPr/>
          <p:nvPr/>
        </p:nvSpPr>
        <p:spPr>
          <a:xfrm>
            <a:off x="1182255" y="2918693"/>
            <a:ext cx="304800" cy="32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9A52F-CA69-4ACD-9FCC-20386EA49AE3}"/>
              </a:ext>
            </a:extLst>
          </p:cNvPr>
          <p:cNvCxnSpPr>
            <a:endCxn id="11" idx="4"/>
          </p:cNvCxnSpPr>
          <p:nvPr/>
        </p:nvCxnSpPr>
        <p:spPr>
          <a:xfrm flipH="1" flipV="1">
            <a:off x="1334655" y="3246585"/>
            <a:ext cx="13854" cy="75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51597-3248-482E-A592-46E6306FD43C}"/>
              </a:ext>
            </a:extLst>
          </p:cNvPr>
          <p:cNvCxnSpPr/>
          <p:nvPr/>
        </p:nvCxnSpPr>
        <p:spPr>
          <a:xfrm flipH="1" flipV="1">
            <a:off x="1334655" y="3583711"/>
            <a:ext cx="235527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F9D9DB-0CB6-4D91-A5D9-F044CA97B61A}"/>
              </a:ext>
            </a:extLst>
          </p:cNvPr>
          <p:cNvCxnSpPr/>
          <p:nvPr/>
        </p:nvCxnSpPr>
        <p:spPr>
          <a:xfrm flipV="1">
            <a:off x="1099127" y="3583711"/>
            <a:ext cx="249382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29D52F-ED5F-4360-966D-380206372BA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34655" y="3509817"/>
            <a:ext cx="4761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62DE33-9206-4AA6-9F5E-CC27C9359B6D}"/>
              </a:ext>
            </a:extLst>
          </p:cNvPr>
          <p:cNvSpPr/>
          <p:nvPr/>
        </p:nvSpPr>
        <p:spPr>
          <a:xfrm>
            <a:off x="6096000" y="3170380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  <a:p>
            <a:pPr algn="ctr"/>
            <a:r>
              <a:rPr lang="en-IN" dirty="0"/>
              <a:t>56.12.3.4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FECFF2-B5DE-4204-BA63-E1F340A6931E}"/>
              </a:ext>
            </a:extLst>
          </p:cNvPr>
          <p:cNvCxnSpPr>
            <a:stCxn id="20" idx="3"/>
            <a:endCxn id="6" idx="1"/>
          </p:cNvCxnSpPr>
          <p:nvPr/>
        </p:nvCxnSpPr>
        <p:spPr>
          <a:xfrm flipV="1">
            <a:off x="7573818" y="2013527"/>
            <a:ext cx="1034473" cy="149629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F91F5A-E664-44C1-9121-6012D754C335}"/>
              </a:ext>
            </a:extLst>
          </p:cNvPr>
          <p:cNvCxnSpPr>
            <a:stCxn id="20" idx="3"/>
            <a:endCxn id="9" idx="1"/>
          </p:cNvCxnSpPr>
          <p:nvPr/>
        </p:nvCxnSpPr>
        <p:spPr>
          <a:xfrm>
            <a:off x="7573818" y="3509817"/>
            <a:ext cx="1016001" cy="7943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59B88D-9710-4617-A2F0-2A9803D31EFD}"/>
              </a:ext>
            </a:extLst>
          </p:cNvPr>
          <p:cNvSpPr/>
          <p:nvPr/>
        </p:nvSpPr>
        <p:spPr>
          <a:xfrm>
            <a:off x="6096000" y="4230255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  <a:p>
            <a:pPr algn="ctr"/>
            <a:r>
              <a:rPr lang="en-IN" dirty="0"/>
              <a:t>34.66.37.1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C3A5CC-9DCD-4498-8C3D-4D498F431C5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334655" y="3509817"/>
            <a:ext cx="4761345" cy="10598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9F9F12A-3551-431E-A0C4-29F2A59E67CD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>
            <a:off x="7573818" y="4569692"/>
            <a:ext cx="997529" cy="4872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2C34B6-32FE-49F7-9AC2-D69D5E7B5F68}"/>
              </a:ext>
            </a:extLst>
          </p:cNvPr>
          <p:cNvCxnSpPr>
            <a:endCxn id="37" idx="1"/>
          </p:cNvCxnSpPr>
          <p:nvPr/>
        </p:nvCxnSpPr>
        <p:spPr>
          <a:xfrm flipV="1">
            <a:off x="1334655" y="2482262"/>
            <a:ext cx="4687454" cy="110144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B794E1-EBAF-475D-B461-68371943AE2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87491" y="2489194"/>
            <a:ext cx="1320800" cy="1062189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D6139-0C80-491B-A129-84E558E98FB9}"/>
              </a:ext>
            </a:extLst>
          </p:cNvPr>
          <p:cNvSpPr/>
          <p:nvPr/>
        </p:nvSpPr>
        <p:spPr>
          <a:xfrm>
            <a:off x="6022109" y="2133600"/>
            <a:ext cx="1551709" cy="6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  <a:p>
            <a:pPr algn="ctr"/>
            <a:r>
              <a:rPr lang="en-IN" dirty="0"/>
              <a:t>45.33.27.12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10BF3-8387-4386-A442-577C31126E89}"/>
              </a:ext>
            </a:extLst>
          </p:cNvPr>
          <p:cNvSpPr txBox="1"/>
          <p:nvPr/>
        </p:nvSpPr>
        <p:spPr>
          <a:xfrm>
            <a:off x="9513454" y="2699327"/>
            <a:ext cx="183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AB355-383E-41BD-B415-3A44FE0629A4}"/>
              </a:ext>
            </a:extLst>
          </p:cNvPr>
          <p:cNvSpPr txBox="1"/>
          <p:nvPr/>
        </p:nvSpPr>
        <p:spPr>
          <a:xfrm>
            <a:off x="9421091" y="4946199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1FD98-2DD7-4895-A3AE-102E62D53EC3}"/>
              </a:ext>
            </a:extLst>
          </p:cNvPr>
          <p:cNvSpPr txBox="1"/>
          <p:nvPr/>
        </p:nvSpPr>
        <p:spPr>
          <a:xfrm>
            <a:off x="9462655" y="416585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FF9DF2-3AD2-4D28-AD95-376D8F253B15}"/>
              </a:ext>
            </a:extLst>
          </p:cNvPr>
          <p:cNvSpPr txBox="1"/>
          <p:nvPr/>
        </p:nvSpPr>
        <p:spPr>
          <a:xfrm>
            <a:off x="9453419" y="1782866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6A81B4-DC55-442A-BA07-9FB689C2AE37}"/>
              </a:ext>
            </a:extLst>
          </p:cNvPr>
          <p:cNvSpPr txBox="1"/>
          <p:nvPr/>
        </p:nvSpPr>
        <p:spPr>
          <a:xfrm>
            <a:off x="9499599" y="339904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App=UI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A401C9-D77C-40AC-8E14-4EBCBC65871E}"/>
              </a:ext>
            </a:extLst>
          </p:cNvPr>
          <p:cNvSpPr txBox="1"/>
          <p:nvPr/>
        </p:nvSpPr>
        <p:spPr>
          <a:xfrm>
            <a:off x="6128328" y="4867750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</a:t>
            </a:r>
            <a:r>
              <a:rPr lang="en-IN" dirty="0" err="1"/>
              <a:t>myapp</a:t>
            </a:r>
            <a:endParaRPr lang="en-IN" dirty="0"/>
          </a:p>
          <a:p>
            <a:r>
              <a:rPr lang="en-IN" dirty="0"/>
              <a:t>Ver=2.0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E6BF417-6F4F-4895-A6DC-583A31DBFDBD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7573818" y="2798618"/>
            <a:ext cx="1034473" cy="17710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4F6B6D-8522-4D2E-B323-0825E94DB73F}"/>
              </a:ext>
            </a:extLst>
          </p:cNvPr>
          <p:cNvSpPr txBox="1"/>
          <p:nvPr/>
        </p:nvSpPr>
        <p:spPr>
          <a:xfrm>
            <a:off x="267855" y="184727"/>
            <a:ext cx="369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1Identity RS =&gt; 2 Identity Pods</a:t>
            </a:r>
          </a:p>
          <a:p>
            <a:r>
              <a:rPr lang="en-IN" dirty="0"/>
              <a:t>1Event RS =&gt; 2 Event Pods</a:t>
            </a:r>
          </a:p>
          <a:p>
            <a:r>
              <a:rPr lang="en-IN" dirty="0"/>
              <a:t>1 UI RS =&gt; 1 UI Pod</a:t>
            </a:r>
          </a:p>
        </p:txBody>
      </p:sp>
    </p:spTree>
    <p:extLst>
      <p:ext uri="{BB962C8B-B14F-4D97-AF65-F5344CB8AC3E}">
        <p14:creationId xmlns:p14="http://schemas.microsoft.com/office/powerpoint/2010/main" val="201449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34A9E-4E31-4C5D-8A1E-FFC87C1F8078}"/>
              </a:ext>
            </a:extLst>
          </p:cNvPr>
          <p:cNvSpPr/>
          <p:nvPr/>
        </p:nvSpPr>
        <p:spPr>
          <a:xfrm>
            <a:off x="1759528" y="432553"/>
            <a:ext cx="10053780" cy="5948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185A6B-971A-4963-8B6D-544766DA33F0}"/>
              </a:ext>
            </a:extLst>
          </p:cNvPr>
          <p:cNvSpPr/>
          <p:nvPr/>
        </p:nvSpPr>
        <p:spPr>
          <a:xfrm>
            <a:off x="9579264" y="612063"/>
            <a:ext cx="2187863" cy="23874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214485B-BA91-44E4-AA58-AFDFB91F9A8D}"/>
              </a:ext>
            </a:extLst>
          </p:cNvPr>
          <p:cNvSpPr/>
          <p:nvPr/>
        </p:nvSpPr>
        <p:spPr>
          <a:xfrm>
            <a:off x="5357091" y="2040080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01F6B-6BDA-426D-89B8-0E70BB6118EC}"/>
              </a:ext>
            </a:extLst>
          </p:cNvPr>
          <p:cNvSpPr/>
          <p:nvPr/>
        </p:nvSpPr>
        <p:spPr>
          <a:xfrm>
            <a:off x="10076874" y="886691"/>
            <a:ext cx="164407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E2556-207C-4292-9050-962134849E4D}"/>
              </a:ext>
            </a:extLst>
          </p:cNvPr>
          <p:cNvSpPr/>
          <p:nvPr/>
        </p:nvSpPr>
        <p:spPr>
          <a:xfrm>
            <a:off x="7860145" y="88669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A0014-7305-445A-88CD-F5CA6D5C86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430327" y="1154545"/>
            <a:ext cx="6465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200FD1-1378-446C-914D-9363032A0429}"/>
              </a:ext>
            </a:extLst>
          </p:cNvPr>
          <p:cNvSpPr/>
          <p:nvPr/>
        </p:nvSpPr>
        <p:spPr>
          <a:xfrm>
            <a:off x="99290" y="2228272"/>
            <a:ext cx="1246909" cy="154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DDEEB0-BB6E-40BC-B928-00F44EFD7254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1346199" y="1154546"/>
            <a:ext cx="6513946" cy="1844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6FD72-85CE-40FE-88DA-C9D0B4FBF774}"/>
              </a:ext>
            </a:extLst>
          </p:cNvPr>
          <p:cNvSpPr txBox="1"/>
          <p:nvPr/>
        </p:nvSpPr>
        <p:spPr>
          <a:xfrm>
            <a:off x="8026402" y="57739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E89C2-0763-47C7-A175-432D66C9F6F2}"/>
              </a:ext>
            </a:extLst>
          </p:cNvPr>
          <p:cNvSpPr/>
          <p:nvPr/>
        </p:nvSpPr>
        <p:spPr>
          <a:xfrm>
            <a:off x="5591463" y="2352961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32270-AB93-46F3-AAE6-11F32AE7F6F2}"/>
              </a:ext>
            </a:extLst>
          </p:cNvPr>
          <p:cNvSpPr/>
          <p:nvPr/>
        </p:nvSpPr>
        <p:spPr>
          <a:xfrm>
            <a:off x="5591462" y="3045690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CC4C6-6DC5-4D64-86DA-3CD32B60470D}"/>
              </a:ext>
            </a:extLst>
          </p:cNvPr>
          <p:cNvSpPr/>
          <p:nvPr/>
        </p:nvSpPr>
        <p:spPr>
          <a:xfrm>
            <a:off x="3149601" y="276167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F982C3-9242-4EF3-82EB-939B8E6FC2F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719783" y="2620816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FD02D0-2E5F-4862-B889-375AA97D78AC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719783" y="3029526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0CF692-B4D5-4E11-AA3A-79986EDBE331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1346199" y="2999508"/>
            <a:ext cx="1803402" cy="30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68E9D1-E8B3-499B-829B-D6635C15F6AF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7494154" y="1422400"/>
            <a:ext cx="1151082" cy="11984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431D875-093E-48B5-B947-22120ABBB3DD}"/>
              </a:ext>
            </a:extLst>
          </p:cNvPr>
          <p:cNvCxnSpPr>
            <a:stCxn id="13" idx="3"/>
            <a:endCxn id="6" idx="2"/>
          </p:cNvCxnSpPr>
          <p:nvPr/>
        </p:nvCxnSpPr>
        <p:spPr>
          <a:xfrm flipV="1">
            <a:off x="7494153" y="1422400"/>
            <a:ext cx="1151083" cy="18911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AF6DA8-E8B1-4A25-BED3-D1A35DE7E77A}"/>
              </a:ext>
            </a:extLst>
          </p:cNvPr>
          <p:cNvSpPr txBox="1"/>
          <p:nvPr/>
        </p:nvSpPr>
        <p:spPr>
          <a:xfrm>
            <a:off x="3248888" y="241767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84A165-4231-42CA-A474-EEE43AD2FAB0}"/>
              </a:ext>
            </a:extLst>
          </p:cNvPr>
          <p:cNvSpPr/>
          <p:nvPr/>
        </p:nvSpPr>
        <p:spPr>
          <a:xfrm>
            <a:off x="5357091" y="4301238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1E669-EA63-42DB-8705-4CF9950F12EB}"/>
              </a:ext>
            </a:extLst>
          </p:cNvPr>
          <p:cNvSpPr/>
          <p:nvPr/>
        </p:nvSpPr>
        <p:spPr>
          <a:xfrm>
            <a:off x="5591463" y="4614119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E6378-C17A-463F-9D77-E3F5042B7E18}"/>
              </a:ext>
            </a:extLst>
          </p:cNvPr>
          <p:cNvSpPr/>
          <p:nvPr/>
        </p:nvSpPr>
        <p:spPr>
          <a:xfrm>
            <a:off x="5591462" y="5306848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4336B4-E624-43BC-90DC-4FAAE8D2AA40}"/>
              </a:ext>
            </a:extLst>
          </p:cNvPr>
          <p:cNvSpPr/>
          <p:nvPr/>
        </p:nvSpPr>
        <p:spPr>
          <a:xfrm>
            <a:off x="3149601" y="5022829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C7A3F9-D06F-452C-BC41-856525D3E15C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4719783" y="4881974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D42C1-C743-44B4-9B4E-5538323659EF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4719783" y="5290684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A55279-6C81-4DCB-B7A0-19F1A3545909}"/>
              </a:ext>
            </a:extLst>
          </p:cNvPr>
          <p:cNvSpPr txBox="1"/>
          <p:nvPr/>
        </p:nvSpPr>
        <p:spPr>
          <a:xfrm>
            <a:off x="3248889" y="4678834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56.43.10.5 :80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37BAA5-BF34-4F0B-A2BB-E37E51F916E7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1346199" y="2999508"/>
            <a:ext cx="1803402" cy="229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680C581-402C-4AEE-A88F-928E135A494D}"/>
              </a:ext>
            </a:extLst>
          </p:cNvPr>
          <p:cNvCxnSpPr>
            <a:cxnSpLocks/>
            <a:stCxn id="42" idx="3"/>
            <a:endCxn id="6" idx="2"/>
          </p:cNvCxnSpPr>
          <p:nvPr/>
        </p:nvCxnSpPr>
        <p:spPr>
          <a:xfrm flipV="1">
            <a:off x="7494153" y="1422400"/>
            <a:ext cx="1151083" cy="41523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CBCA51B-BB59-42B6-860E-CF2C0AA32E6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494154" y="1461077"/>
            <a:ext cx="1151082" cy="34208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B177A-47FD-40EC-A666-E723E8EDA858}"/>
              </a:ext>
            </a:extLst>
          </p:cNvPr>
          <p:cNvSpPr txBox="1"/>
          <p:nvPr/>
        </p:nvSpPr>
        <p:spPr>
          <a:xfrm>
            <a:off x="7453745" y="457537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CA32-DF5D-4154-8CD6-60A3ADB2FC55}"/>
              </a:ext>
            </a:extLst>
          </p:cNvPr>
          <p:cNvSpPr txBox="1"/>
          <p:nvPr/>
        </p:nvSpPr>
        <p:spPr>
          <a:xfrm>
            <a:off x="7509162" y="2314794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21A52C-ED61-4590-9533-96FEAA35E820}"/>
              </a:ext>
            </a:extLst>
          </p:cNvPr>
          <p:cNvSpPr txBox="1"/>
          <p:nvPr/>
        </p:nvSpPr>
        <p:spPr>
          <a:xfrm>
            <a:off x="7453746" y="324785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75474D-9C5A-42BB-8B45-76CB8CF2123F}"/>
              </a:ext>
            </a:extLst>
          </p:cNvPr>
          <p:cNvSpPr txBox="1"/>
          <p:nvPr/>
        </p:nvSpPr>
        <p:spPr>
          <a:xfrm>
            <a:off x="7449493" y="523745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9579D7-0F82-4BEF-862F-CA31589975B4}"/>
              </a:ext>
            </a:extLst>
          </p:cNvPr>
          <p:cNvSpPr/>
          <p:nvPr/>
        </p:nvSpPr>
        <p:spPr>
          <a:xfrm>
            <a:off x="10972800" y="1600200"/>
            <a:ext cx="748146" cy="359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PVC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03ABDF-897D-46E4-8752-2CF019CF9AB6}"/>
              </a:ext>
            </a:extLst>
          </p:cNvPr>
          <p:cNvCxnSpPr/>
          <p:nvPr/>
        </p:nvCxnSpPr>
        <p:spPr>
          <a:xfrm>
            <a:off x="11397343" y="1422400"/>
            <a:ext cx="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9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D543E86D-B44C-4AE6-851B-C07CC399B914}"/>
              </a:ext>
            </a:extLst>
          </p:cNvPr>
          <p:cNvSpPr/>
          <p:nvPr/>
        </p:nvSpPr>
        <p:spPr>
          <a:xfrm>
            <a:off x="1777366" y="55163"/>
            <a:ext cx="7816188" cy="5671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550419-0AE2-4C3C-9FBF-00C9DA2C61AE}"/>
              </a:ext>
            </a:extLst>
          </p:cNvPr>
          <p:cNvSpPr/>
          <p:nvPr/>
        </p:nvSpPr>
        <p:spPr>
          <a:xfrm>
            <a:off x="4413136" y="55163"/>
            <a:ext cx="2772076" cy="504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509F7D-AE96-477C-A84D-3182E283181E}"/>
              </a:ext>
            </a:extLst>
          </p:cNvPr>
          <p:cNvSpPr/>
          <p:nvPr/>
        </p:nvSpPr>
        <p:spPr>
          <a:xfrm>
            <a:off x="2031516" y="1956956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D0A1-F351-45CE-8745-0B941F00DC5B}"/>
              </a:ext>
            </a:extLst>
          </p:cNvPr>
          <p:cNvSpPr/>
          <p:nvPr/>
        </p:nvSpPr>
        <p:spPr>
          <a:xfrm>
            <a:off x="4850709" y="158355"/>
            <a:ext cx="1915717" cy="31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47906-051A-4B4E-B914-C1E6969B61ED}"/>
              </a:ext>
            </a:extLst>
          </p:cNvPr>
          <p:cNvSpPr/>
          <p:nvPr/>
        </p:nvSpPr>
        <p:spPr>
          <a:xfrm>
            <a:off x="5013362" y="996350"/>
            <a:ext cx="1570182" cy="35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5FD01-741C-4AE2-9034-25DD13692C2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798453" y="559708"/>
            <a:ext cx="721" cy="436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5DDF3-1140-47DC-BBFD-42C2A0FDB6C9}"/>
              </a:ext>
            </a:extLst>
          </p:cNvPr>
          <p:cNvSpPr/>
          <p:nvPr/>
        </p:nvSpPr>
        <p:spPr>
          <a:xfrm>
            <a:off x="2234454" y="2030473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E9580-F641-4E03-B008-80D033AEF442}"/>
              </a:ext>
            </a:extLst>
          </p:cNvPr>
          <p:cNvSpPr/>
          <p:nvPr/>
        </p:nvSpPr>
        <p:spPr>
          <a:xfrm>
            <a:off x="2858722" y="3030992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35680-F11D-4625-BD2B-69127DED1A5C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2872628" y="2367576"/>
            <a:ext cx="771185" cy="66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B133A-9AE9-43F1-85D4-C25FD7031B26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flipV="1">
            <a:off x="3643813" y="2349356"/>
            <a:ext cx="604848" cy="681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17EE299-1582-4437-B8A0-86D2741E59EE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5400000" flipH="1" flipV="1">
            <a:off x="3994871" y="226892"/>
            <a:ext cx="681339" cy="29258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9EF03B-AA4C-4BEE-8DB6-9B3E666E58F2}"/>
              </a:ext>
            </a:extLst>
          </p:cNvPr>
          <p:cNvCxnSpPr>
            <a:cxnSpLocks/>
            <a:stCxn id="66" idx="0"/>
            <a:endCxn id="8" idx="2"/>
          </p:cNvCxnSpPr>
          <p:nvPr/>
        </p:nvCxnSpPr>
        <p:spPr>
          <a:xfrm rot="16200000" flipV="1">
            <a:off x="6501910" y="645678"/>
            <a:ext cx="671919" cy="20788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77DB4D-732C-4E69-B45C-01C98242E5F9}"/>
              </a:ext>
            </a:extLst>
          </p:cNvPr>
          <p:cNvSpPr txBox="1"/>
          <p:nvPr/>
        </p:nvSpPr>
        <p:spPr>
          <a:xfrm>
            <a:off x="5013362" y="133301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CD18B-1B11-4A8E-AD11-D77961E532C2}"/>
              </a:ext>
            </a:extLst>
          </p:cNvPr>
          <p:cNvSpPr/>
          <p:nvPr/>
        </p:nvSpPr>
        <p:spPr>
          <a:xfrm>
            <a:off x="7020518" y="302666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354E97-A4D8-4073-885D-98F07009A685}"/>
              </a:ext>
            </a:extLst>
          </p:cNvPr>
          <p:cNvSpPr/>
          <p:nvPr/>
        </p:nvSpPr>
        <p:spPr>
          <a:xfrm>
            <a:off x="3610487" y="2046048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6446099-F72F-4C3C-8ACF-FA5ED03A9DA7}"/>
              </a:ext>
            </a:extLst>
          </p:cNvPr>
          <p:cNvSpPr/>
          <p:nvPr/>
        </p:nvSpPr>
        <p:spPr>
          <a:xfrm>
            <a:off x="6326324" y="2021053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72DC7E-7A87-4B5B-9673-23976550F2F0}"/>
              </a:ext>
            </a:extLst>
          </p:cNvPr>
          <p:cNvSpPr/>
          <p:nvPr/>
        </p:nvSpPr>
        <p:spPr>
          <a:xfrm>
            <a:off x="6529262" y="209457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FF784-9796-4C76-B509-25A4FB2FED57}"/>
              </a:ext>
            </a:extLst>
          </p:cNvPr>
          <p:cNvSpPr/>
          <p:nvPr/>
        </p:nvSpPr>
        <p:spPr>
          <a:xfrm>
            <a:off x="7905295" y="2110145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5EAC18-F16C-451D-885D-0FFEB55B552F}"/>
              </a:ext>
            </a:extLst>
          </p:cNvPr>
          <p:cNvSpPr/>
          <p:nvPr/>
        </p:nvSpPr>
        <p:spPr>
          <a:xfrm>
            <a:off x="4921556" y="493684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D4759E-A0BC-482F-8E64-EF6A5A4CFBC4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 flipH="1">
            <a:off x="5706647" y="4480763"/>
            <a:ext cx="10683" cy="456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570400-381E-4629-BE0D-6E3F5DE9E244}"/>
              </a:ext>
            </a:extLst>
          </p:cNvPr>
          <p:cNvSpPr/>
          <p:nvPr/>
        </p:nvSpPr>
        <p:spPr>
          <a:xfrm>
            <a:off x="4966603" y="4044358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AADEB-7B14-43DB-82D7-612F9D1AEB2F}"/>
              </a:ext>
            </a:extLst>
          </p:cNvPr>
          <p:cNvSpPr/>
          <p:nvPr/>
        </p:nvSpPr>
        <p:spPr>
          <a:xfrm>
            <a:off x="5079156" y="414366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EventClient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6418826-170A-4DFD-B3B2-D6BCB339E362}"/>
              </a:ext>
            </a:extLst>
          </p:cNvPr>
          <p:cNvCxnSpPr>
            <a:cxnSpLocks/>
          </p:cNvCxnSpPr>
          <p:nvPr/>
        </p:nvCxnSpPr>
        <p:spPr>
          <a:xfrm flipH="1" flipV="1">
            <a:off x="7167436" y="2431673"/>
            <a:ext cx="638173" cy="59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1912B01-1573-4E2D-BA40-9F28F47DA6FC}"/>
              </a:ext>
            </a:extLst>
          </p:cNvPr>
          <p:cNvCxnSpPr>
            <a:cxnSpLocks/>
          </p:cNvCxnSpPr>
          <p:nvPr/>
        </p:nvCxnSpPr>
        <p:spPr>
          <a:xfrm flipV="1">
            <a:off x="7805609" y="2413453"/>
            <a:ext cx="737860" cy="613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56A08BF-ED03-42D1-90B0-120AC18455AA}"/>
              </a:ext>
            </a:extLst>
          </p:cNvPr>
          <p:cNvCxnSpPr>
            <a:cxnSpLocks/>
            <a:stCxn id="88" idx="0"/>
            <a:endCxn id="15" idx="3"/>
          </p:cNvCxnSpPr>
          <p:nvPr/>
        </p:nvCxnSpPr>
        <p:spPr>
          <a:xfrm flipH="1" flipV="1">
            <a:off x="4428904" y="3298847"/>
            <a:ext cx="1349800" cy="745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2C3BC8-87DD-4BDE-B2AD-E6DED0AE2466}"/>
              </a:ext>
            </a:extLst>
          </p:cNvPr>
          <p:cNvCxnSpPr>
            <a:cxnSpLocks/>
            <a:stCxn id="88" idx="0"/>
            <a:endCxn id="25" idx="1"/>
          </p:cNvCxnSpPr>
          <p:nvPr/>
        </p:nvCxnSpPr>
        <p:spPr>
          <a:xfrm flipV="1">
            <a:off x="5778704" y="3294519"/>
            <a:ext cx="1241814" cy="749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084547A-D442-4D71-98F3-E9A7B8EF9B5E}"/>
              </a:ext>
            </a:extLst>
          </p:cNvPr>
          <p:cNvSpPr/>
          <p:nvPr/>
        </p:nvSpPr>
        <p:spPr>
          <a:xfrm>
            <a:off x="1034493" y="5861650"/>
            <a:ext cx="10992519" cy="40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Ingresss</a:t>
            </a:r>
            <a:r>
              <a:rPr lang="en-IN" dirty="0"/>
              <a:t> (hexaware.com)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8D474E3-2D69-468F-8EE2-E48EF8E3162E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706647" y="5472553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95CB25-1752-4FB3-90AD-9106E0B2FDA7}"/>
              </a:ext>
            </a:extLst>
          </p:cNvPr>
          <p:cNvSpPr/>
          <p:nvPr/>
        </p:nvSpPr>
        <p:spPr>
          <a:xfrm>
            <a:off x="1034493" y="6646179"/>
            <a:ext cx="10992518" cy="22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CDEE22C-11E6-492F-9CAB-01BA8A7431A3}"/>
              </a:ext>
            </a:extLst>
          </p:cNvPr>
          <p:cNvCxnSpPr>
            <a:cxnSpLocks/>
          </p:cNvCxnSpPr>
          <p:nvPr/>
        </p:nvCxnSpPr>
        <p:spPr>
          <a:xfrm flipV="1">
            <a:off x="5717330" y="6271331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8F8166C-2C1D-486C-BD76-18823B34EBAD}"/>
              </a:ext>
            </a:extLst>
          </p:cNvPr>
          <p:cNvSpPr txBox="1"/>
          <p:nvPr/>
        </p:nvSpPr>
        <p:spPr>
          <a:xfrm>
            <a:off x="2666987" y="627684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http://events.hexaware.com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1CB899-330F-4278-8431-0EB91DC89CF7}"/>
              </a:ext>
            </a:extLst>
          </p:cNvPr>
          <p:cNvSpPr/>
          <p:nvPr/>
        </p:nvSpPr>
        <p:spPr>
          <a:xfrm>
            <a:off x="9726566" y="71277"/>
            <a:ext cx="2136186" cy="5655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B22B16-B2C6-4358-A041-9EBF08A2D44D}"/>
              </a:ext>
            </a:extLst>
          </p:cNvPr>
          <p:cNvSpPr/>
          <p:nvPr/>
        </p:nvSpPr>
        <p:spPr>
          <a:xfrm>
            <a:off x="9977287" y="4837540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eshopui</a:t>
            </a:r>
            <a:endParaRPr lang="en-IN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0316AED-796D-480A-90F6-70022C83AC51}"/>
              </a:ext>
            </a:extLst>
          </p:cNvPr>
          <p:cNvSpPr/>
          <p:nvPr/>
        </p:nvSpPr>
        <p:spPr>
          <a:xfrm>
            <a:off x="9957682" y="3945054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1C8981-7206-4641-B9AC-87C693E03786}"/>
              </a:ext>
            </a:extLst>
          </p:cNvPr>
          <p:cNvSpPr/>
          <p:nvPr/>
        </p:nvSpPr>
        <p:spPr>
          <a:xfrm>
            <a:off x="10070235" y="4044356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eshopclient</a:t>
            </a:r>
            <a:endParaRPr lang="en-IN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20D8F6B-A6A5-4C15-B428-8DCB069EE07E}"/>
              </a:ext>
            </a:extLst>
          </p:cNvPr>
          <p:cNvCxnSpPr>
            <a:stCxn id="143" idx="0"/>
            <a:endCxn id="144" idx="2"/>
          </p:cNvCxnSpPr>
          <p:nvPr/>
        </p:nvCxnSpPr>
        <p:spPr>
          <a:xfrm flipV="1">
            <a:off x="10762378" y="4480763"/>
            <a:ext cx="7405" cy="356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0BEFE54-E781-4D6B-BD7C-B2295AFB6990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0762378" y="5373249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CDCC49-C65F-43C2-A045-0A61D8DFBAD6}"/>
              </a:ext>
            </a:extLst>
          </p:cNvPr>
          <p:cNvCxnSpPr>
            <a:cxnSpLocks/>
          </p:cNvCxnSpPr>
          <p:nvPr/>
        </p:nvCxnSpPr>
        <p:spPr>
          <a:xfrm flipH="1" flipV="1">
            <a:off x="10758675" y="6250877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76E6BB6-6704-49F0-AFF3-0736CABD22B1}"/>
              </a:ext>
            </a:extLst>
          </p:cNvPr>
          <p:cNvSpPr txBox="1"/>
          <p:nvPr/>
        </p:nvSpPr>
        <p:spPr>
          <a:xfrm>
            <a:off x="9053933" y="630798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http://eshop.hexaware.com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E1165C-3F69-44F6-9FE6-566CA84DBFF0}"/>
              </a:ext>
            </a:extLst>
          </p:cNvPr>
          <p:cNvSpPr txBox="1"/>
          <p:nvPr/>
        </p:nvSpPr>
        <p:spPr>
          <a:xfrm>
            <a:off x="1902691" y="4918259"/>
            <a:ext cx="302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event.hexaware.com =&gt; </a:t>
            </a:r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E11AF-AE83-4C58-B1C8-C9996D481856}"/>
              </a:ext>
            </a:extLst>
          </p:cNvPr>
          <p:cNvSpPr txBox="1"/>
          <p:nvPr/>
        </p:nvSpPr>
        <p:spPr>
          <a:xfrm>
            <a:off x="8871956" y="3519279"/>
            <a:ext cx="36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eshop.hexaware.com =&gt; </a:t>
            </a:r>
            <a:r>
              <a:rPr lang="en-IN" dirty="0" err="1"/>
              <a:t>eshopui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73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A93A7F-622E-4A38-A208-5088B8E6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Management (API Gateway)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BB6A-3839-4037-961A-8813D585B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6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5D90-84C9-400A-9938-728C1433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8E4B-E390-4D71-943F-AC67B15E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Acting like an intermediary between the Client Application and the API.</a:t>
            </a:r>
          </a:p>
          <a:p>
            <a:r>
              <a:rPr lang="en-IN" dirty="0"/>
              <a:t>API can be hosted in ACI, AKS, App Service, Service Fabric or in VMs.</a:t>
            </a:r>
          </a:p>
          <a:p>
            <a:r>
              <a:rPr lang="en-IN" dirty="0"/>
              <a:t>It will be difficult to manage and monitor the APIs after publishing.</a:t>
            </a:r>
          </a:p>
          <a:p>
            <a:pPr lvl="1"/>
            <a:r>
              <a:rPr lang="en-IN" dirty="0"/>
              <a:t>Security</a:t>
            </a:r>
          </a:p>
          <a:p>
            <a:pPr lvl="1"/>
            <a:r>
              <a:rPr lang="en-IN" dirty="0"/>
              <a:t>Response caching</a:t>
            </a:r>
          </a:p>
          <a:p>
            <a:pPr lvl="1"/>
            <a:r>
              <a:rPr lang="en-IN" dirty="0"/>
              <a:t>Throttling – request limiting</a:t>
            </a:r>
          </a:p>
          <a:p>
            <a:pPr lvl="1"/>
            <a:r>
              <a:rPr lang="en-IN" dirty="0"/>
              <a:t>Mocking</a:t>
            </a:r>
          </a:p>
          <a:p>
            <a:pPr lvl="1"/>
            <a:r>
              <a:rPr lang="en-IN" dirty="0"/>
              <a:t>Transformation of response</a:t>
            </a:r>
          </a:p>
          <a:p>
            <a:pPr lvl="1"/>
            <a:r>
              <a:rPr lang="en-IN" dirty="0"/>
              <a:t>Response header modification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6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7EB911C-C3A4-4028-AD40-B699C0825B61}"/>
              </a:ext>
            </a:extLst>
          </p:cNvPr>
          <p:cNvSpPr/>
          <p:nvPr/>
        </p:nvSpPr>
        <p:spPr>
          <a:xfrm>
            <a:off x="4119416" y="963130"/>
            <a:ext cx="3574473" cy="56738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1B8949-3E11-432F-87E3-97365D80A9E6}"/>
              </a:ext>
            </a:extLst>
          </p:cNvPr>
          <p:cNvSpPr txBox="1"/>
          <p:nvPr/>
        </p:nvSpPr>
        <p:spPr>
          <a:xfrm>
            <a:off x="4890893" y="918090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Gateway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131F83-AB9E-49AB-A785-BEAC77AC88D2}"/>
              </a:ext>
            </a:extLst>
          </p:cNvPr>
          <p:cNvSpPr/>
          <p:nvPr/>
        </p:nvSpPr>
        <p:spPr>
          <a:xfrm>
            <a:off x="4184011" y="4942757"/>
            <a:ext cx="32716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caching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 – request limiting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Mocking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 of response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header modification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9B22BE-784D-4B4D-B8AD-D6E922532E78}"/>
              </a:ext>
            </a:extLst>
          </p:cNvPr>
          <p:cNvSpPr/>
          <p:nvPr/>
        </p:nvSpPr>
        <p:spPr>
          <a:xfrm>
            <a:off x="4786667" y="2011770"/>
            <a:ext cx="2336548" cy="55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  <a:p>
            <a:pPr algn="ctr"/>
            <a:r>
              <a:rPr lang="en-IN" dirty="0"/>
              <a:t>(Policies)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70F958-DAB0-4D0D-9406-C9F2C4E2200B}"/>
              </a:ext>
            </a:extLst>
          </p:cNvPr>
          <p:cNvSpPr/>
          <p:nvPr/>
        </p:nvSpPr>
        <p:spPr>
          <a:xfrm>
            <a:off x="4786667" y="4102292"/>
            <a:ext cx="2336548" cy="62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Developer Portal</a:t>
            </a:r>
          </a:p>
          <a:p>
            <a:pPr algn="ctr"/>
            <a:r>
              <a:rPr lang="en-IN" sz="2000" dirty="0"/>
              <a:t>(Subscription)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8350BB0F-70FB-4CEB-A943-E7048514D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5241" y="1570369"/>
            <a:ext cx="599042" cy="59904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67CF24E-6682-4509-B107-03E65CB2C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8494" y="346861"/>
            <a:ext cx="585789" cy="58578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AB86550D-6585-43DE-96B4-01BB216290D6}"/>
              </a:ext>
            </a:extLst>
          </p:cNvPr>
          <p:cNvSpPr/>
          <p:nvPr/>
        </p:nvSpPr>
        <p:spPr>
          <a:xfrm>
            <a:off x="10054096" y="3600538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Client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418189-B1E6-4662-BCDB-BA08649B5D0C}"/>
              </a:ext>
            </a:extLst>
          </p:cNvPr>
          <p:cNvSpPr/>
          <p:nvPr/>
        </p:nvSpPr>
        <p:spPr>
          <a:xfrm>
            <a:off x="10054096" y="1537903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9638185-2BD4-4C98-87F8-28F483610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0347" y="3600538"/>
            <a:ext cx="723900" cy="723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C6E204A-C307-4F55-8C9B-BD672FE4CD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0347" y="2539843"/>
            <a:ext cx="672547" cy="67254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ABC63F5-DF29-4575-8DA9-0A3CC63A74F7}"/>
              </a:ext>
            </a:extLst>
          </p:cNvPr>
          <p:cNvSpPr txBox="1"/>
          <p:nvPr/>
        </p:nvSpPr>
        <p:spPr>
          <a:xfrm>
            <a:off x="1765658" y="888980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App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1FAC7-42C3-4F99-889F-3259CDF64070}"/>
              </a:ext>
            </a:extLst>
          </p:cNvPr>
          <p:cNvSpPr txBox="1"/>
          <p:nvPr/>
        </p:nvSpPr>
        <p:spPr>
          <a:xfrm>
            <a:off x="1765657" y="2100342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VM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CCAFF-40CC-4845-8317-C6F2EC4CCC4D}"/>
              </a:ext>
            </a:extLst>
          </p:cNvPr>
          <p:cNvSpPr txBox="1"/>
          <p:nvPr/>
        </p:nvSpPr>
        <p:spPr>
          <a:xfrm>
            <a:off x="1935241" y="3212390"/>
            <a:ext cx="11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F784B1-A2A7-4FC8-B408-A1C740A2BEE0}"/>
              </a:ext>
            </a:extLst>
          </p:cNvPr>
          <p:cNvSpPr txBox="1"/>
          <p:nvPr/>
        </p:nvSpPr>
        <p:spPr>
          <a:xfrm>
            <a:off x="1596069" y="4190225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Kubernetes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BE950046-BF9E-48A5-88D1-32178C1B6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7056" y="5668053"/>
            <a:ext cx="476250" cy="47625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4B2F4AB-0A87-4C59-9735-FF25D3CCD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0347" y="4704317"/>
            <a:ext cx="609600" cy="6096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118EF0-C33B-4E4E-805A-9DDC03AF6EF2}"/>
              </a:ext>
            </a:extLst>
          </p:cNvPr>
          <p:cNvSpPr txBox="1"/>
          <p:nvPr/>
        </p:nvSpPr>
        <p:spPr>
          <a:xfrm>
            <a:off x="1484150" y="5216921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4BEC9-75CA-4600-83DA-85A82CE07A7F}"/>
              </a:ext>
            </a:extLst>
          </p:cNvPr>
          <p:cNvSpPr txBox="1"/>
          <p:nvPr/>
        </p:nvSpPr>
        <p:spPr>
          <a:xfrm>
            <a:off x="1484150" y="6132489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Fabric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75F3795D-64E5-4ED1-BE0E-8ED10A9148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9152" y="2872509"/>
            <a:ext cx="1066800" cy="1066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752A24-936F-4E87-BF31-FB14910D43D5}"/>
              </a:ext>
            </a:extLst>
          </p:cNvPr>
          <p:cNvSpPr txBox="1"/>
          <p:nvPr/>
        </p:nvSpPr>
        <p:spPr>
          <a:xfrm>
            <a:off x="4571304" y="3725426"/>
            <a:ext cx="30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419AB3-DAF9-4191-8BE9-C954C2150E48}"/>
              </a:ext>
            </a:extLst>
          </p:cNvPr>
          <p:cNvCxnSpPr>
            <a:stCxn id="43" idx="3"/>
            <a:endCxn id="60" idx="1"/>
          </p:cNvCxnSpPr>
          <p:nvPr/>
        </p:nvCxnSpPr>
        <p:spPr>
          <a:xfrm>
            <a:off x="2534283" y="639756"/>
            <a:ext cx="2834869" cy="2766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DBDC12-5661-45B0-95A2-36C143EDEAFC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2534283" y="1869890"/>
            <a:ext cx="2834869" cy="1536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9F424B-E23D-4CAF-8D68-393CF53792E9}"/>
              </a:ext>
            </a:extLst>
          </p:cNvPr>
          <p:cNvCxnSpPr>
            <a:stCxn id="47" idx="3"/>
            <a:endCxn id="60" idx="1"/>
          </p:cNvCxnSpPr>
          <p:nvPr/>
        </p:nvCxnSpPr>
        <p:spPr>
          <a:xfrm>
            <a:off x="2522894" y="2876117"/>
            <a:ext cx="2846258" cy="529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353704-9329-4403-894E-A215A557DC4E}"/>
              </a:ext>
            </a:extLst>
          </p:cNvPr>
          <p:cNvCxnSpPr>
            <a:stCxn id="46" idx="3"/>
            <a:endCxn id="60" idx="1"/>
          </p:cNvCxnSpPr>
          <p:nvPr/>
        </p:nvCxnSpPr>
        <p:spPr>
          <a:xfrm flipV="1">
            <a:off x="2574247" y="3405909"/>
            <a:ext cx="2794905" cy="556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A681E0-D2F3-4BFC-B17F-2A42FE5B727E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 flipV="1">
            <a:off x="2459947" y="3405909"/>
            <a:ext cx="2909205" cy="1603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E6E9DA-4733-4243-B68B-A9DE49F5A138}"/>
              </a:ext>
            </a:extLst>
          </p:cNvPr>
          <p:cNvCxnSpPr>
            <a:stCxn id="54" idx="3"/>
            <a:endCxn id="60" idx="1"/>
          </p:cNvCxnSpPr>
          <p:nvPr/>
        </p:nvCxnSpPr>
        <p:spPr>
          <a:xfrm flipV="1">
            <a:off x="2353306" y="3405909"/>
            <a:ext cx="3015846" cy="2500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5AA04C-1B11-4548-A384-96F42E9AAEE6}"/>
              </a:ext>
            </a:extLst>
          </p:cNvPr>
          <p:cNvCxnSpPr>
            <a:stCxn id="60" idx="3"/>
            <a:endCxn id="44" idx="2"/>
          </p:cNvCxnSpPr>
          <p:nvPr/>
        </p:nvCxnSpPr>
        <p:spPr>
          <a:xfrm>
            <a:off x="6435952" y="3405909"/>
            <a:ext cx="3618144" cy="85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C9C3F1-8FD9-406E-9EDC-09F324BF7628}"/>
              </a:ext>
            </a:extLst>
          </p:cNvPr>
          <p:cNvCxnSpPr>
            <a:stCxn id="60" idx="3"/>
            <a:endCxn id="45" idx="2"/>
          </p:cNvCxnSpPr>
          <p:nvPr/>
        </p:nvCxnSpPr>
        <p:spPr>
          <a:xfrm flipV="1">
            <a:off x="6435952" y="2199891"/>
            <a:ext cx="3618144" cy="120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8234E1D-55B5-4AAF-A2A6-125DC21BA006}"/>
              </a:ext>
            </a:extLst>
          </p:cNvPr>
          <p:cNvSpPr txBox="1"/>
          <p:nvPr/>
        </p:nvSpPr>
        <p:spPr>
          <a:xfrm>
            <a:off x="8029575" y="84358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Management Gateway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282869-DB3C-4235-9B11-91220442DCA7}"/>
              </a:ext>
            </a:extLst>
          </p:cNvPr>
          <p:cNvSpPr txBox="1"/>
          <p:nvPr/>
        </p:nvSpPr>
        <p:spPr>
          <a:xfrm>
            <a:off x="127085" y="66268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https://eventapi.azurewebsites.net/api/events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0C38CC-728E-4410-957B-6F16CA1E1F27}"/>
              </a:ext>
            </a:extLst>
          </p:cNvPr>
          <p:cNvSpPr txBox="1"/>
          <p:nvPr/>
        </p:nvSpPr>
        <p:spPr>
          <a:xfrm>
            <a:off x="8130724" y="2890374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https://gateway.azure-api.net/api/events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72C94B-75B2-46EB-827C-EEA154A4C774}"/>
              </a:ext>
            </a:extLst>
          </p:cNvPr>
          <p:cNvSpPr txBox="1"/>
          <p:nvPr/>
        </p:nvSpPr>
        <p:spPr>
          <a:xfrm>
            <a:off x="98025" y="1096262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https://catalogapi.azurewebsites.net/api/catalog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0F2D35-9D32-4381-9A88-50FFC598EE69}"/>
              </a:ext>
            </a:extLst>
          </p:cNvPr>
          <p:cNvSpPr txBox="1"/>
          <p:nvPr/>
        </p:nvSpPr>
        <p:spPr>
          <a:xfrm>
            <a:off x="8130724" y="3221243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https://gateway.azure-api.net/api/catalog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117CCD-6D96-4071-A35A-18F73B44D5E3}"/>
              </a:ext>
            </a:extLst>
          </p:cNvPr>
          <p:cNvSpPr txBox="1"/>
          <p:nvPr/>
        </p:nvSpPr>
        <p:spPr>
          <a:xfrm>
            <a:off x="8029575" y="5380928"/>
            <a:ext cx="39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Ocp</a:t>
            </a:r>
            <a:r>
              <a:rPr lang="en-IN" b="1" dirty="0"/>
              <a:t>-</a:t>
            </a:r>
            <a:r>
              <a:rPr lang="en-IN" b="1" dirty="0" err="1"/>
              <a:t>Apim</a:t>
            </a:r>
            <a:r>
              <a:rPr lang="en-IN" b="1" dirty="0"/>
              <a:t>-Subscription-Key</a:t>
            </a:r>
            <a:r>
              <a:rPr lang="en-IN" dirty="0"/>
              <a:t>: &lt;Sub key&gt;</a:t>
            </a:r>
          </a:p>
        </p:txBody>
      </p:sp>
    </p:spTree>
    <p:extLst>
      <p:ext uri="{BB962C8B-B14F-4D97-AF65-F5344CB8AC3E}">
        <p14:creationId xmlns:p14="http://schemas.microsoft.com/office/powerpoint/2010/main" val="297652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FA4-A35F-49A6-85D5-82437F86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ADD0-8C5F-4F5B-B405-3A1D688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Products</a:t>
            </a:r>
          </a:p>
          <a:p>
            <a:r>
              <a:rPr lang="en-IN" dirty="0"/>
              <a:t>API</a:t>
            </a:r>
          </a:p>
          <a:p>
            <a:r>
              <a:rPr lang="en-IN" dirty="0"/>
              <a:t>Operations</a:t>
            </a:r>
          </a:p>
          <a:p>
            <a:r>
              <a:rPr lang="en-IN" dirty="0"/>
              <a:t>Subscription Key</a:t>
            </a:r>
          </a:p>
          <a:p>
            <a:r>
              <a:rPr lang="en-IN" dirty="0"/>
              <a:t>Request Header – </a:t>
            </a:r>
            <a:r>
              <a:rPr lang="en-IN" dirty="0" err="1"/>
              <a:t>Ocp</a:t>
            </a:r>
            <a:r>
              <a:rPr lang="en-IN" dirty="0"/>
              <a:t>-</a:t>
            </a:r>
            <a:r>
              <a:rPr lang="en-IN" dirty="0" err="1"/>
              <a:t>Apim</a:t>
            </a:r>
            <a:r>
              <a:rPr lang="en-IN" dirty="0"/>
              <a:t>-Subscription-key = &lt;key&gt;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7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89A-D4BC-442A-96C4-EBEA76BD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and 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29E7-AC53-4275-91BF-C42B822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– A new version of API with some added features.</a:t>
            </a:r>
          </a:p>
          <a:p>
            <a:pPr lvl="1"/>
            <a:r>
              <a:rPr lang="en-IN" dirty="0"/>
              <a:t>Origin </a:t>
            </a:r>
            <a:r>
              <a:rPr lang="en-IN" dirty="0" err="1"/>
              <a:t>api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>
                <a:hlinkClick r:id="rId2"/>
              </a:rPr>
              <a:t>http://contoso.com/api/messages</a:t>
            </a:r>
            <a:endParaRPr lang="en-IN" dirty="0"/>
          </a:p>
          <a:p>
            <a:pPr lvl="1"/>
            <a:r>
              <a:rPr lang="en-IN" dirty="0"/>
              <a:t>Version 2 of API = </a:t>
            </a:r>
          </a:p>
          <a:p>
            <a:pPr lvl="2"/>
            <a:r>
              <a:rPr lang="en-IN" dirty="0">
                <a:hlinkClick r:id="rId3"/>
              </a:rPr>
              <a:t>http://contoso.com/v2/api/messages</a:t>
            </a:r>
            <a:r>
              <a:rPr lang="en-IN" dirty="0"/>
              <a:t>  - Path</a:t>
            </a:r>
          </a:p>
          <a:p>
            <a:pPr lvl="2"/>
            <a:r>
              <a:rPr lang="en-IN" dirty="0">
                <a:hlinkClick r:id="rId4"/>
              </a:rPr>
              <a:t>http://contoso.com/api/messages?version=2018-09</a:t>
            </a:r>
            <a:r>
              <a:rPr lang="en-IN" dirty="0"/>
              <a:t>  - Query string</a:t>
            </a:r>
          </a:p>
          <a:p>
            <a:endParaRPr lang="en-IN" dirty="0"/>
          </a:p>
          <a:p>
            <a:r>
              <a:rPr lang="en-IN" dirty="0"/>
              <a:t>Revision – Add features to the API without breaking the users experience</a:t>
            </a:r>
          </a:p>
          <a:p>
            <a:r>
              <a:rPr lang="en-IN" dirty="0"/>
              <a:t>Adding new methods, bug fixes etc can be done to existing API version</a:t>
            </a:r>
          </a:p>
        </p:txBody>
      </p:sp>
    </p:spTree>
    <p:extLst>
      <p:ext uri="{BB962C8B-B14F-4D97-AF65-F5344CB8AC3E}">
        <p14:creationId xmlns:p14="http://schemas.microsoft.com/office/powerpoint/2010/main" val="2201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9254533-AE42-4DA3-B2C2-C2F1F9F1B75B}"/>
              </a:ext>
            </a:extLst>
          </p:cNvPr>
          <p:cNvSpPr/>
          <p:nvPr/>
        </p:nvSpPr>
        <p:spPr>
          <a:xfrm>
            <a:off x="461818" y="2022764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04A8-BE6B-44BD-99C5-81BEF3672A3A}"/>
              </a:ext>
            </a:extLst>
          </p:cNvPr>
          <p:cNvSpPr txBox="1"/>
          <p:nvPr/>
        </p:nvSpPr>
        <p:spPr>
          <a:xfrm>
            <a:off x="2216727" y="5550871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Primary:</a:t>
            </a:r>
          </a:p>
          <a:p>
            <a:r>
              <a:rPr lang="en-IN" dirty="0" err="1"/>
              <a:t>SouthEast</a:t>
            </a:r>
            <a:r>
              <a:rPr lang="en-IN" dirty="0"/>
              <a:t> Asia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54CB994-8AC0-46DC-ADB9-5150592AF867}"/>
              </a:ext>
            </a:extLst>
          </p:cNvPr>
          <p:cNvSpPr/>
          <p:nvPr/>
        </p:nvSpPr>
        <p:spPr>
          <a:xfrm>
            <a:off x="1154546" y="3194351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2B1FFB1-9874-4ABA-9652-CD4D0D4F4063}"/>
              </a:ext>
            </a:extLst>
          </p:cNvPr>
          <p:cNvSpPr/>
          <p:nvPr/>
        </p:nvSpPr>
        <p:spPr>
          <a:xfrm>
            <a:off x="3186545" y="2382982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6908521-2A12-45DC-8B7C-00E4FCE0002E}"/>
              </a:ext>
            </a:extLst>
          </p:cNvPr>
          <p:cNvSpPr/>
          <p:nvPr/>
        </p:nvSpPr>
        <p:spPr>
          <a:xfrm>
            <a:off x="3186544" y="3926334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8CD0-791D-4122-8E09-A1DE37D97BDE}"/>
              </a:ext>
            </a:extLst>
          </p:cNvPr>
          <p:cNvCxnSpPr>
            <a:cxnSpLocks/>
            <a:stCxn id="6" idx="4"/>
            <a:endCxn id="7" idx="2"/>
          </p:cNvCxnSpPr>
          <p:nvPr/>
        </p:nvCxnSpPr>
        <p:spPr>
          <a:xfrm flipV="1">
            <a:off x="2346037" y="2905991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89462-87B7-469B-9233-7B51AFE59A2A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2346037" y="3825888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6CF34463-0AAC-4AEA-B0CB-4C5D95524791}"/>
              </a:ext>
            </a:extLst>
          </p:cNvPr>
          <p:cNvSpPr/>
          <p:nvPr/>
        </p:nvSpPr>
        <p:spPr>
          <a:xfrm>
            <a:off x="6604001" y="1687945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AC3AA34-EC51-4BE5-AC8C-4BF29FB8BF2A}"/>
              </a:ext>
            </a:extLst>
          </p:cNvPr>
          <p:cNvSpPr/>
          <p:nvPr/>
        </p:nvSpPr>
        <p:spPr>
          <a:xfrm>
            <a:off x="7296729" y="2859532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 err="1"/>
              <a:t>Secodnary</a:t>
            </a:r>
            <a:endParaRPr lang="en-IN" dirty="0"/>
          </a:p>
          <a:p>
            <a:pPr algn="ctr"/>
            <a:r>
              <a:rPr lang="en-IN" dirty="0"/>
              <a:t>(P)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3CAE2AD-A2F6-47F7-9D15-A39EB38C653C}"/>
              </a:ext>
            </a:extLst>
          </p:cNvPr>
          <p:cNvSpPr/>
          <p:nvPr/>
        </p:nvSpPr>
        <p:spPr>
          <a:xfrm>
            <a:off x="9328728" y="2048163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409EB0CF-71CA-4DBB-AC06-A9AEB1A1BCBA}"/>
              </a:ext>
            </a:extLst>
          </p:cNvPr>
          <p:cNvSpPr/>
          <p:nvPr/>
        </p:nvSpPr>
        <p:spPr>
          <a:xfrm>
            <a:off x="9328727" y="3591515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78E598-E059-490D-965E-5EF087414ACB}"/>
              </a:ext>
            </a:extLst>
          </p:cNvPr>
          <p:cNvCxnSpPr>
            <a:cxnSpLocks/>
            <a:stCxn id="26" idx="4"/>
            <a:endCxn id="27" idx="2"/>
          </p:cNvCxnSpPr>
          <p:nvPr/>
        </p:nvCxnSpPr>
        <p:spPr>
          <a:xfrm flipV="1">
            <a:off x="8488220" y="2571172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06299E-5D1C-40F1-9969-34E15AA5E25C}"/>
              </a:ext>
            </a:extLst>
          </p:cNvPr>
          <p:cNvCxnSpPr>
            <a:cxnSpLocks/>
            <a:stCxn id="26" idx="4"/>
            <a:endCxn id="28" idx="2"/>
          </p:cNvCxnSpPr>
          <p:nvPr/>
        </p:nvCxnSpPr>
        <p:spPr>
          <a:xfrm>
            <a:off x="8488220" y="3491069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73BC99-4796-45B0-96D8-5CF879785437}"/>
              </a:ext>
            </a:extLst>
          </p:cNvPr>
          <p:cNvCxnSpPr>
            <a:stCxn id="7" idx="4"/>
            <a:endCxn id="26" idx="2"/>
          </p:cNvCxnSpPr>
          <p:nvPr/>
        </p:nvCxnSpPr>
        <p:spPr>
          <a:xfrm>
            <a:off x="4525815" y="2905991"/>
            <a:ext cx="2770914" cy="58507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BC53CE-1635-4747-82D9-2BB2DF7358E7}"/>
              </a:ext>
            </a:extLst>
          </p:cNvPr>
          <p:cNvSpPr txBox="1"/>
          <p:nvPr/>
        </p:nvSpPr>
        <p:spPr>
          <a:xfrm>
            <a:off x="8502072" y="5369897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Secondary:</a:t>
            </a:r>
          </a:p>
          <a:p>
            <a:r>
              <a:rPr lang="en-IN" dirty="0"/>
              <a:t>East Asia</a:t>
            </a:r>
          </a:p>
        </p:txBody>
      </p:sp>
    </p:spTree>
    <p:extLst>
      <p:ext uri="{BB962C8B-B14F-4D97-AF65-F5344CB8AC3E}">
        <p14:creationId xmlns:p14="http://schemas.microsoft.com/office/powerpoint/2010/main" val="86630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D6D7-84F2-4A3A-9BA9-42AEE5E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9EBA-C992-4CA3-BA7D-64FB548E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and configuration that is applied to Incoming request or outgoing response.</a:t>
            </a:r>
          </a:p>
          <a:p>
            <a:pPr lvl="1"/>
            <a:r>
              <a:rPr lang="en-IN" dirty="0"/>
              <a:t>CORS – Inbound policy</a:t>
            </a:r>
          </a:p>
          <a:p>
            <a:pPr lvl="1"/>
            <a:r>
              <a:rPr lang="en-IN" dirty="0"/>
              <a:t>IP restriction – Inbound policy</a:t>
            </a:r>
          </a:p>
          <a:p>
            <a:pPr lvl="1"/>
            <a:r>
              <a:rPr lang="en-IN" dirty="0"/>
              <a:t>Rate limiting – Inbound policy</a:t>
            </a:r>
          </a:p>
          <a:p>
            <a:pPr lvl="1"/>
            <a:r>
              <a:rPr lang="en-IN" dirty="0"/>
              <a:t>Mock response- Inbound policy</a:t>
            </a:r>
          </a:p>
          <a:p>
            <a:pPr lvl="1"/>
            <a:r>
              <a:rPr lang="en-IN" dirty="0"/>
              <a:t>JSON to XML – Outbound policy</a:t>
            </a:r>
          </a:p>
          <a:p>
            <a:pPr lvl="1"/>
            <a:r>
              <a:rPr lang="en-IN" dirty="0"/>
              <a:t>Set Header – Outbound policy</a:t>
            </a:r>
          </a:p>
          <a:p>
            <a:pPr lvl="1"/>
            <a:r>
              <a:rPr lang="en-IN" dirty="0"/>
              <a:t>Find and replace string – Outbound policy</a:t>
            </a:r>
          </a:p>
          <a:p>
            <a:pPr lvl="1"/>
            <a:r>
              <a:rPr lang="en-IN" dirty="0"/>
              <a:t>Combine response from multiple backend </a:t>
            </a:r>
            <a:r>
              <a:rPr lang="en-IN" dirty="0" err="1"/>
              <a:t>apis</a:t>
            </a:r>
            <a:r>
              <a:rPr lang="en-IN" dirty="0"/>
              <a:t> – backend policy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94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2DDB5-59EE-4DD5-87F6-A6CBCFC824D3}"/>
              </a:ext>
            </a:extLst>
          </p:cNvPr>
          <p:cNvSpPr/>
          <p:nvPr/>
        </p:nvSpPr>
        <p:spPr>
          <a:xfrm>
            <a:off x="7718323" y="1425677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http://xyz.azurewebsites.net/api/data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2C32E-7D7D-4A0E-9829-74749B962DB9}"/>
              </a:ext>
            </a:extLst>
          </p:cNvPr>
          <p:cNvSpPr/>
          <p:nvPr/>
        </p:nvSpPr>
        <p:spPr>
          <a:xfrm>
            <a:off x="7718323" y="4114799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http://abc.azurewebsites.net/api/info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55BF57-6CDE-4FF9-BE16-EDEEBF697E97}"/>
              </a:ext>
            </a:extLst>
          </p:cNvPr>
          <p:cNvSpPr/>
          <p:nvPr/>
        </p:nvSpPr>
        <p:spPr>
          <a:xfrm>
            <a:off x="265471" y="2711245"/>
            <a:ext cx="1327355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3682C-9032-439F-9AF9-0AB3956DD68B}"/>
              </a:ext>
            </a:extLst>
          </p:cNvPr>
          <p:cNvSpPr txBox="1"/>
          <p:nvPr/>
        </p:nvSpPr>
        <p:spPr>
          <a:xfrm>
            <a:off x="698090" y="2222697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http://hex.azure-api.net/api/getall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86EA2-958F-443F-AEF6-8DD9FFF4F311}"/>
              </a:ext>
            </a:extLst>
          </p:cNvPr>
          <p:cNvSpPr/>
          <p:nvPr/>
        </p:nvSpPr>
        <p:spPr>
          <a:xfrm>
            <a:off x="4119715" y="1283109"/>
            <a:ext cx="1553497" cy="405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1754D-ADFE-44C6-8F61-062E5359FC7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1592826" y="3271684"/>
            <a:ext cx="2526889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1BD2D6-D96C-48EF-8948-2F9EB2FF1CF5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5673212" y="1710813"/>
            <a:ext cx="2045111" cy="15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D6DB5-F3B9-4838-84F2-5C23B745BC53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5673212" y="3308555"/>
            <a:ext cx="2045111" cy="10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7D7EBD-DF49-48AE-BFFB-2F90C6E89198}"/>
              </a:ext>
            </a:extLst>
          </p:cNvPr>
          <p:cNvSpPr/>
          <p:nvPr/>
        </p:nvSpPr>
        <p:spPr>
          <a:xfrm>
            <a:off x="6027174" y="2104103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DAD0C1-2B89-4CA2-B9E2-A07EF22D7BE6}"/>
              </a:ext>
            </a:extLst>
          </p:cNvPr>
          <p:cNvSpPr/>
          <p:nvPr/>
        </p:nvSpPr>
        <p:spPr>
          <a:xfrm>
            <a:off x="6179574" y="3569110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14EC4E-0FCB-4275-8136-6E2CC8E4183F}"/>
              </a:ext>
            </a:extLst>
          </p:cNvPr>
          <p:cNvSpPr/>
          <p:nvPr/>
        </p:nvSpPr>
        <p:spPr>
          <a:xfrm>
            <a:off x="4119715" y="3549445"/>
            <a:ext cx="1553498" cy="5653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+ Info</a:t>
            </a:r>
          </a:p>
        </p:txBody>
      </p:sp>
    </p:spTree>
    <p:extLst>
      <p:ext uri="{BB962C8B-B14F-4D97-AF65-F5344CB8AC3E}">
        <p14:creationId xmlns:p14="http://schemas.microsoft.com/office/powerpoint/2010/main" val="413110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AE1B3-11DC-4F61-B81F-00E98C18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0C317-A689-4284-B955-6934F82B2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9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9BA7-5B36-41B6-ACE4-4660C55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43D1-3224-459E-B367-B227D7A1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Work flow creation tool in Azure</a:t>
            </a:r>
          </a:p>
          <a:p>
            <a:r>
              <a:rPr lang="en-IN" dirty="0"/>
              <a:t>Integration services – Integration Platform as a Service.(IPaaS)</a:t>
            </a:r>
          </a:p>
          <a:p>
            <a:r>
              <a:rPr lang="en-IN" dirty="0"/>
              <a:t>Workflow contains multiple steps (actions) which uses multiple PaaS or SaaS services.</a:t>
            </a:r>
          </a:p>
          <a:p>
            <a:r>
              <a:rPr lang="en-IN" dirty="0"/>
              <a:t>Serverless service</a:t>
            </a:r>
          </a:p>
          <a:p>
            <a:r>
              <a:rPr lang="en-IN" dirty="0"/>
              <a:t>Logic App provides a Graphic Workflow designer (No coding requires)</a:t>
            </a:r>
          </a:p>
          <a:p>
            <a:r>
              <a:rPr lang="en-IN" dirty="0"/>
              <a:t>Trigger initiates the workflow. There can be only one trigger for a workflow.</a:t>
            </a:r>
          </a:p>
          <a:p>
            <a:r>
              <a:rPr lang="en-IN" dirty="0"/>
              <a:t>But there can be multiple actions in workflow.</a:t>
            </a:r>
          </a:p>
          <a:p>
            <a:r>
              <a:rPr lang="en-IN" dirty="0"/>
              <a:t>Connector – Connects logic app with SaaS /PaaS services.</a:t>
            </a:r>
          </a:p>
          <a:p>
            <a:pPr lvl="1"/>
            <a:r>
              <a:rPr lang="en-IN" dirty="0"/>
              <a:t>Defines triggers and actions</a:t>
            </a:r>
          </a:p>
        </p:txBody>
      </p:sp>
    </p:spTree>
    <p:extLst>
      <p:ext uri="{BB962C8B-B14F-4D97-AF65-F5344CB8AC3E}">
        <p14:creationId xmlns:p14="http://schemas.microsoft.com/office/powerpoint/2010/main" val="12070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CE7A9-74CD-4268-B81D-EB205A1FEB15}"/>
              </a:ext>
            </a:extLst>
          </p:cNvPr>
          <p:cNvSpPr/>
          <p:nvPr/>
        </p:nvSpPr>
        <p:spPr>
          <a:xfrm>
            <a:off x="4640826" y="2180304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1A20-ABAE-45A4-8A30-BA6A61C43847}"/>
              </a:ext>
            </a:extLst>
          </p:cNvPr>
          <p:cNvSpPr/>
          <p:nvPr/>
        </p:nvSpPr>
        <p:spPr>
          <a:xfrm>
            <a:off x="4640826" y="3429000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886477-EE76-4C50-BD13-055BDD81C67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523" y="2770239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832EB2-C02A-44F6-81AD-5DBF75F72580}"/>
              </a:ext>
            </a:extLst>
          </p:cNvPr>
          <p:cNvSpPr/>
          <p:nvPr/>
        </p:nvSpPr>
        <p:spPr>
          <a:xfrm>
            <a:off x="4640826" y="4677696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812BED-3125-4EB3-B62A-233688B558E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523" y="4018935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755D9-2EFB-4711-A287-1904028FC2E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889523" y="5267631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6EED-86E7-4A29-88C7-DB9BDF845789}"/>
              </a:ext>
            </a:extLst>
          </p:cNvPr>
          <p:cNvSpPr/>
          <p:nvPr/>
        </p:nvSpPr>
        <p:spPr>
          <a:xfrm>
            <a:off x="4640826" y="5926392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11DA5-257D-4249-AC45-2B4579FF5DF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3704" y="2475272"/>
            <a:ext cx="1927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59FDC4E-A885-4DED-941D-864660DBCEFD}"/>
              </a:ext>
            </a:extLst>
          </p:cNvPr>
          <p:cNvSpPr/>
          <p:nvPr/>
        </p:nvSpPr>
        <p:spPr>
          <a:xfrm>
            <a:off x="1199537" y="2032819"/>
            <a:ext cx="1651817" cy="884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 Source</a:t>
            </a:r>
          </a:p>
          <a:p>
            <a:pPr algn="ctr"/>
            <a:r>
              <a:rPr lang="en-IN" dirty="0"/>
              <a:t>(Queue)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4C1AC-1AF7-4221-AE58-112FBBC3605B}"/>
              </a:ext>
            </a:extLst>
          </p:cNvPr>
          <p:cNvSpPr txBox="1"/>
          <p:nvPr/>
        </p:nvSpPr>
        <p:spPr>
          <a:xfrm>
            <a:off x="2851356" y="2113624"/>
            <a:ext cx="16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added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755EB2-2EF9-422E-9EEB-6E2D6EFD5BDC}"/>
              </a:ext>
            </a:extLst>
          </p:cNvPr>
          <p:cNvSpPr/>
          <p:nvPr/>
        </p:nvSpPr>
        <p:spPr>
          <a:xfrm>
            <a:off x="9301314" y="3330685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CosmosDB</a:t>
            </a:r>
            <a:r>
              <a:rPr lang="en-IN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DA070-924A-45C8-ABB3-D382916EF503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8220" y="3723968"/>
            <a:ext cx="2163094" cy="147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81847BE-7CC7-4781-81D8-3A5C3532405A}"/>
              </a:ext>
            </a:extLst>
          </p:cNvPr>
          <p:cNvSpPr/>
          <p:nvPr/>
        </p:nvSpPr>
        <p:spPr>
          <a:xfrm>
            <a:off x="9301313" y="4540037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SaaS Service</a:t>
            </a:r>
          </a:p>
          <a:p>
            <a:pPr algn="ctr"/>
            <a:r>
              <a:rPr lang="en-IN" dirty="0"/>
              <a:t>(Gmail)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079F8-FA1A-4546-B88B-6CA7ABEC7317}"/>
              </a:ext>
            </a:extLst>
          </p:cNvPr>
          <p:cNvCxnSpPr>
            <a:cxnSpLocks/>
            <a:stCxn id="8" idx="3"/>
            <a:endCxn id="30" idx="2"/>
          </p:cNvCxnSpPr>
          <p:nvPr/>
        </p:nvCxnSpPr>
        <p:spPr>
          <a:xfrm flipV="1">
            <a:off x="7138220" y="4948072"/>
            <a:ext cx="2163093" cy="245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F27CAAB-9429-41C0-B450-16B82C01CFE3}"/>
              </a:ext>
            </a:extLst>
          </p:cNvPr>
          <p:cNvSpPr/>
          <p:nvPr/>
        </p:nvSpPr>
        <p:spPr>
          <a:xfrm>
            <a:off x="9301312" y="5813324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(Storage Account)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C5EF8B-01F2-4A56-B6A7-727BE3D0B101}"/>
              </a:ext>
            </a:extLst>
          </p:cNvPr>
          <p:cNvCxnSpPr>
            <a:stCxn id="14" idx="3"/>
            <a:endCxn id="35" idx="2"/>
          </p:cNvCxnSpPr>
          <p:nvPr/>
        </p:nvCxnSpPr>
        <p:spPr>
          <a:xfrm flipV="1">
            <a:off x="7138220" y="6221359"/>
            <a:ext cx="21630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77DCEBD2-5C55-480B-9F9D-E8CAD17D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Logic App workflow </a:t>
            </a:r>
          </a:p>
        </p:txBody>
      </p:sp>
    </p:spTree>
    <p:extLst>
      <p:ext uri="{BB962C8B-B14F-4D97-AF65-F5344CB8AC3E}">
        <p14:creationId xmlns:p14="http://schemas.microsoft.com/office/powerpoint/2010/main" val="176903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3E3FB-BCA8-4766-937A-5223C28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1AF3-BC37-4E35-9179-45124F214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0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95BCF-EAE7-4094-88A6-1EFA78FC1342}"/>
              </a:ext>
            </a:extLst>
          </p:cNvPr>
          <p:cNvSpPr/>
          <p:nvPr/>
        </p:nvSpPr>
        <p:spPr>
          <a:xfrm>
            <a:off x="629265" y="4316361"/>
            <a:ext cx="1474838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EB26-62EA-422E-9557-38C68D4E107A}"/>
              </a:ext>
            </a:extLst>
          </p:cNvPr>
          <p:cNvSpPr/>
          <p:nvPr/>
        </p:nvSpPr>
        <p:spPr>
          <a:xfrm>
            <a:off x="3303639" y="2733367"/>
            <a:ext cx="2064774" cy="7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E73FB9-426B-4F27-9F7F-7D868CBDFE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4103" y="3091016"/>
            <a:ext cx="1199536" cy="16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F7C4EBA9-C0F2-4ADE-9959-CDF6EABFC224}"/>
              </a:ext>
            </a:extLst>
          </p:cNvPr>
          <p:cNvSpPr/>
          <p:nvPr/>
        </p:nvSpPr>
        <p:spPr>
          <a:xfrm>
            <a:off x="6086168" y="2713702"/>
            <a:ext cx="521110" cy="71529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F167B6-8A9F-4AE7-9CF4-16913B9158F8}"/>
              </a:ext>
            </a:extLst>
          </p:cNvPr>
          <p:cNvSpPr/>
          <p:nvPr/>
        </p:nvSpPr>
        <p:spPr>
          <a:xfrm>
            <a:off x="7521677" y="2713703"/>
            <a:ext cx="1956620" cy="71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55E6F-21FE-4B8A-97A2-B5A048AE9BF4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368413" y="3071352"/>
            <a:ext cx="2153264" cy="1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49C10C-56A9-45B5-BD1D-7934E308B846}"/>
              </a:ext>
            </a:extLst>
          </p:cNvPr>
          <p:cNvSpPr txBox="1"/>
          <p:nvPr/>
        </p:nvSpPr>
        <p:spPr>
          <a:xfrm>
            <a:off x="5294671" y="2165545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Trigger: Message Added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E78CFBE-F954-4245-A79F-BC0BA021D79E}"/>
              </a:ext>
            </a:extLst>
          </p:cNvPr>
          <p:cNvSpPr/>
          <p:nvPr/>
        </p:nvSpPr>
        <p:spPr>
          <a:xfrm>
            <a:off x="11208774" y="2566983"/>
            <a:ext cx="884903" cy="10087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8FD21-16A8-4A2A-AC24-7027E6205E79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V="1">
            <a:off x="9478297" y="3071350"/>
            <a:ext cx="17304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81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573C-932B-4C72-857C-E80DDDC5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 functions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E814-BABF-4F56-8611-62D33B0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Visual Studio 2017+ with </a:t>
            </a:r>
            <a:r>
              <a:rPr lang="en-IN" dirty="0" err="1"/>
              <a:t>WebJobs</a:t>
            </a:r>
            <a:r>
              <a:rPr lang="en-IN" dirty="0"/>
              <a:t> Tool Extension</a:t>
            </a:r>
          </a:p>
          <a:p>
            <a:r>
              <a:rPr lang="en-IN" dirty="0"/>
              <a:t>Also use the Function CLI – Node package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azure-functions-core-tools@1    =&gt; Install version 1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</a:t>
            </a:r>
            <a:r>
              <a:rPr lang="en-IN"/>
              <a:t>azure-functions-core-tools          =&gt; install version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7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581-C895-49FB-99AB-3E838F99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B3F9C-E41A-4784-86B7-912F333CC3AD}"/>
              </a:ext>
            </a:extLst>
          </p:cNvPr>
          <p:cNvSpPr/>
          <p:nvPr/>
        </p:nvSpPr>
        <p:spPr>
          <a:xfrm>
            <a:off x="501445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75A02-3B07-4385-92AC-2E33D8B52845}"/>
              </a:ext>
            </a:extLst>
          </p:cNvPr>
          <p:cNvSpPr/>
          <p:nvPr/>
        </p:nvSpPr>
        <p:spPr>
          <a:xfrm>
            <a:off x="9394722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(Web App)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62704-AF6B-41EE-8101-3CE6839DEE88}"/>
              </a:ext>
            </a:extLst>
          </p:cNvPr>
          <p:cNvSpPr txBox="1"/>
          <p:nvPr/>
        </p:nvSpPr>
        <p:spPr>
          <a:xfrm>
            <a:off x="8839200" y="4316361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http://abc.azurewebsites.net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1293A0-6FEE-4E25-8A2F-C3D9E8DDDDD5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2084439" y="3744861"/>
            <a:ext cx="237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D3CA33-8ABA-4326-AEA9-95FF7F348099}"/>
              </a:ext>
            </a:extLst>
          </p:cNvPr>
          <p:cNvSpPr txBox="1"/>
          <p:nvPr/>
        </p:nvSpPr>
        <p:spPr>
          <a:xfrm>
            <a:off x="7150509" y="4651541"/>
            <a:ext cx="504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http://abc.azurewebsites.net/api/catalog/101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829FE-3551-473C-9CCB-E2A99B969BE7}"/>
              </a:ext>
            </a:extLst>
          </p:cNvPr>
          <p:cNvSpPr/>
          <p:nvPr/>
        </p:nvSpPr>
        <p:spPr>
          <a:xfrm>
            <a:off x="9394722" y="1946324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(</a:t>
            </a:r>
            <a:r>
              <a:rPr lang="en-IN" dirty="0" err="1"/>
              <a:t>HttpTrigger</a:t>
            </a:r>
            <a:r>
              <a:rPr lang="en-IN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1E33C-8C9B-4093-A3E9-F45FF3D900A7}"/>
              </a:ext>
            </a:extLst>
          </p:cNvPr>
          <p:cNvSpPr txBox="1"/>
          <p:nvPr/>
        </p:nvSpPr>
        <p:spPr>
          <a:xfrm>
            <a:off x="8932607" y="2589253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http://xyz.azurewebsites.net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797ED-4616-4F18-AD8A-6D6C702F353D}"/>
              </a:ext>
            </a:extLst>
          </p:cNvPr>
          <p:cNvSpPr txBox="1"/>
          <p:nvPr/>
        </p:nvSpPr>
        <p:spPr>
          <a:xfrm>
            <a:off x="8246807" y="1556563"/>
            <a:ext cx="448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http://xyz.azurewebsites.net/api/orders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121C4B-8835-48B5-A63A-D9196BAB454B}"/>
              </a:ext>
            </a:extLst>
          </p:cNvPr>
          <p:cNvSpPr/>
          <p:nvPr/>
        </p:nvSpPr>
        <p:spPr>
          <a:xfrm>
            <a:off x="4463848" y="2653514"/>
            <a:ext cx="2217172" cy="21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0C947B-1793-489A-89A8-88549F42EF9E}"/>
              </a:ext>
            </a:extLst>
          </p:cNvPr>
          <p:cNvCxnSpPr>
            <a:stCxn id="16" idx="6"/>
            <a:endCxn id="11" idx="1"/>
          </p:cNvCxnSpPr>
          <p:nvPr/>
        </p:nvCxnSpPr>
        <p:spPr>
          <a:xfrm flipV="1">
            <a:off x="6681020" y="2262186"/>
            <a:ext cx="2713702" cy="14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F49C34-00AE-4C97-9247-D6A658EFC928}"/>
              </a:ext>
            </a:extLst>
          </p:cNvPr>
          <p:cNvCxnSpPr>
            <a:stCxn id="16" idx="6"/>
            <a:endCxn id="5" idx="1"/>
          </p:cNvCxnSpPr>
          <p:nvPr/>
        </p:nvCxnSpPr>
        <p:spPr>
          <a:xfrm>
            <a:off x="6681020" y="3744861"/>
            <a:ext cx="2713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3A1606-A6B5-4465-93C7-5EFF097F303A}"/>
              </a:ext>
            </a:extLst>
          </p:cNvPr>
          <p:cNvSpPr txBox="1"/>
          <p:nvPr/>
        </p:nvSpPr>
        <p:spPr>
          <a:xfrm>
            <a:off x="3932903" y="4848182"/>
            <a:ext cx="30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C3D88-F07B-420E-8A3A-275D56ED306C}"/>
              </a:ext>
            </a:extLst>
          </p:cNvPr>
          <p:cNvSpPr txBox="1"/>
          <p:nvPr/>
        </p:nvSpPr>
        <p:spPr>
          <a:xfrm>
            <a:off x="206478" y="2051694"/>
            <a:ext cx="660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http://myfn.azurewebsites.net/api/catalog?id=101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90223-F338-4194-99B5-A70F7B721AFF}"/>
              </a:ext>
            </a:extLst>
          </p:cNvPr>
          <p:cNvSpPr txBox="1"/>
          <p:nvPr/>
        </p:nvSpPr>
        <p:spPr>
          <a:xfrm>
            <a:off x="206478" y="2450228"/>
            <a:ext cx="53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http://myfn.azurewebsites.net/api/orders</a:t>
            </a:r>
          </a:p>
        </p:txBody>
      </p:sp>
    </p:spTree>
    <p:extLst>
      <p:ext uri="{BB962C8B-B14F-4D97-AF65-F5344CB8AC3E}">
        <p14:creationId xmlns:p14="http://schemas.microsoft.com/office/powerpoint/2010/main" val="288620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6A821-3B79-4E4C-AC64-BCB62547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Event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A2C01-8C2D-4A60-B990-E2177056D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5886-65E8-4EA9-BB3D-6C74A606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7" y="559892"/>
            <a:ext cx="3696531" cy="574845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F059B-C8C0-4B2C-A67D-8C6600089043}"/>
              </a:ext>
            </a:extLst>
          </p:cNvPr>
          <p:cNvSpPr/>
          <p:nvPr/>
        </p:nvSpPr>
        <p:spPr>
          <a:xfrm>
            <a:off x="166256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7E52B-13F6-48BA-BA19-49339FDFB6AA}"/>
              </a:ext>
            </a:extLst>
          </p:cNvPr>
          <p:cNvSpPr txBox="1"/>
          <p:nvPr/>
        </p:nvSpPr>
        <p:spPr>
          <a:xfrm>
            <a:off x="2179781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B434F-B6A7-49CA-A642-026F7DAC92C4}"/>
              </a:ext>
            </a:extLst>
          </p:cNvPr>
          <p:cNvSpPr/>
          <p:nvPr/>
        </p:nvSpPr>
        <p:spPr>
          <a:xfrm>
            <a:off x="319607" y="2687783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0832A-F514-420B-A931-335369BE40F7}"/>
              </a:ext>
            </a:extLst>
          </p:cNvPr>
          <p:cNvSpPr/>
          <p:nvPr/>
        </p:nvSpPr>
        <p:spPr>
          <a:xfrm>
            <a:off x="724331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52CD9-2F08-4D81-9A87-1CA727A0A338}"/>
              </a:ext>
            </a:extLst>
          </p:cNvPr>
          <p:cNvSpPr/>
          <p:nvPr/>
        </p:nvSpPr>
        <p:spPr>
          <a:xfrm>
            <a:off x="724330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1697-E74D-4B24-A2C7-3EEFF4A8DF2B}"/>
              </a:ext>
            </a:extLst>
          </p:cNvPr>
          <p:cNvSpPr/>
          <p:nvPr/>
        </p:nvSpPr>
        <p:spPr>
          <a:xfrm>
            <a:off x="3157160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DA201-9DC6-4895-BBCB-D13D30AF4A09}"/>
              </a:ext>
            </a:extLst>
          </p:cNvPr>
          <p:cNvSpPr/>
          <p:nvPr/>
        </p:nvSpPr>
        <p:spPr>
          <a:xfrm>
            <a:off x="3600506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3ACA5-0A4C-4DF5-9931-12C2EED7B681}"/>
              </a:ext>
            </a:extLst>
          </p:cNvPr>
          <p:cNvSpPr/>
          <p:nvPr/>
        </p:nvSpPr>
        <p:spPr>
          <a:xfrm>
            <a:off x="3609742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3C050-B87F-4BA0-9F55-6C833DB7E5DD}"/>
              </a:ext>
            </a:extLst>
          </p:cNvPr>
          <p:cNvSpPr/>
          <p:nvPr/>
        </p:nvSpPr>
        <p:spPr>
          <a:xfrm>
            <a:off x="6207462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17D20-BF09-4A4D-AC51-D6E1490D66E0}"/>
              </a:ext>
            </a:extLst>
          </p:cNvPr>
          <p:cNvSpPr txBox="1"/>
          <p:nvPr/>
        </p:nvSpPr>
        <p:spPr>
          <a:xfrm>
            <a:off x="8220987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45E0-50B7-47B8-89AC-61A833C5439D}"/>
              </a:ext>
            </a:extLst>
          </p:cNvPr>
          <p:cNvSpPr/>
          <p:nvPr/>
        </p:nvSpPr>
        <p:spPr>
          <a:xfrm>
            <a:off x="6360813" y="2669310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74D93-2F2C-4A33-8756-4B7C3E9B170B}"/>
              </a:ext>
            </a:extLst>
          </p:cNvPr>
          <p:cNvSpPr/>
          <p:nvPr/>
        </p:nvSpPr>
        <p:spPr>
          <a:xfrm>
            <a:off x="6765537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31F96-F0B2-49E4-94C5-93C0828BEE8D}"/>
              </a:ext>
            </a:extLst>
          </p:cNvPr>
          <p:cNvSpPr/>
          <p:nvPr/>
        </p:nvSpPr>
        <p:spPr>
          <a:xfrm>
            <a:off x="6765536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8D001-FF4A-4E95-A2B5-D950F8ABF148}"/>
              </a:ext>
            </a:extLst>
          </p:cNvPr>
          <p:cNvSpPr/>
          <p:nvPr/>
        </p:nvSpPr>
        <p:spPr>
          <a:xfrm>
            <a:off x="9198366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F265-7E01-4E4F-AAB0-0479F1D9F2B2}"/>
              </a:ext>
            </a:extLst>
          </p:cNvPr>
          <p:cNvSpPr/>
          <p:nvPr/>
        </p:nvSpPr>
        <p:spPr>
          <a:xfrm>
            <a:off x="9641712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7C61E-5D92-427E-B0DC-E33C3E86EEE3}"/>
              </a:ext>
            </a:extLst>
          </p:cNvPr>
          <p:cNvSpPr/>
          <p:nvPr/>
        </p:nvSpPr>
        <p:spPr>
          <a:xfrm>
            <a:off x="9650948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7068605B-C255-4FBC-9CB7-42657403AF96}"/>
              </a:ext>
            </a:extLst>
          </p:cNvPr>
          <p:cNvSpPr/>
          <p:nvPr/>
        </p:nvSpPr>
        <p:spPr>
          <a:xfrm>
            <a:off x="5495636" y="1062182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6DB66C3-19CD-4625-AB6E-11F5BB18E79F}"/>
              </a:ext>
            </a:extLst>
          </p:cNvPr>
          <p:cNvCxnSpPr>
            <a:stCxn id="20" idx="1"/>
            <a:endCxn id="6" idx="0"/>
          </p:cNvCxnSpPr>
          <p:nvPr/>
        </p:nvCxnSpPr>
        <p:spPr>
          <a:xfrm rot="10800000" flipV="1">
            <a:off x="1591598" y="1470891"/>
            <a:ext cx="3904039" cy="1216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D313E25-EFFB-4635-8CA6-DE65E6877ECB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360813" y="1470892"/>
            <a:ext cx="1271990" cy="1198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7E4613-8A0B-4122-9B7C-D455410A665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928225" y="618836"/>
            <a:ext cx="0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4B9719-520C-4CE9-A3DB-CE77D84372B9}"/>
              </a:ext>
            </a:extLst>
          </p:cNvPr>
          <p:cNvSpPr txBox="1"/>
          <p:nvPr/>
        </p:nvSpPr>
        <p:spPr>
          <a:xfrm>
            <a:off x="5190839" y="251691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A250307-6C60-4115-B13A-02A86BFD04D1}"/>
              </a:ext>
            </a:extLst>
          </p:cNvPr>
          <p:cNvSpPr/>
          <p:nvPr/>
        </p:nvSpPr>
        <p:spPr>
          <a:xfrm>
            <a:off x="8428250" y="499250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99EADC-4042-442C-83DF-31E76C9C2503}"/>
              </a:ext>
            </a:extLst>
          </p:cNvPr>
          <p:cNvCxnSpPr>
            <a:cxnSpLocks/>
            <a:stCxn id="29" idx="3"/>
            <a:endCxn id="17" idx="0"/>
          </p:cNvCxnSpPr>
          <p:nvPr/>
        </p:nvCxnSpPr>
        <p:spPr>
          <a:xfrm>
            <a:off x="9293427" y="907960"/>
            <a:ext cx="1176929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866F735-B8FE-4DFE-A160-A052A35A558B}"/>
              </a:ext>
            </a:extLst>
          </p:cNvPr>
          <p:cNvCxnSpPr>
            <a:stCxn id="29" idx="1"/>
            <a:endCxn id="9" idx="0"/>
          </p:cNvCxnSpPr>
          <p:nvPr/>
        </p:nvCxnSpPr>
        <p:spPr>
          <a:xfrm rot="10800000" flipV="1">
            <a:off x="4429150" y="907959"/>
            <a:ext cx="3999100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F9F0A-B7D6-4612-8C33-0DEC898C7E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60839" y="73891"/>
            <a:ext cx="0" cy="42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F349C6-59CF-4B5F-8DCD-FB6AD67EF7EA}"/>
              </a:ext>
            </a:extLst>
          </p:cNvPr>
          <p:cNvSpPr txBox="1"/>
          <p:nvPr/>
        </p:nvSpPr>
        <p:spPr>
          <a:xfrm>
            <a:off x="8819677" y="23579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</p:spTree>
    <p:extLst>
      <p:ext uri="{BB962C8B-B14F-4D97-AF65-F5344CB8AC3E}">
        <p14:creationId xmlns:p14="http://schemas.microsoft.com/office/powerpoint/2010/main" val="1201694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FA19-AE8D-4448-91F9-41CDFC3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2814-BCBE-435B-AB49-2951C601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Patterns</a:t>
            </a:r>
          </a:p>
          <a:p>
            <a:pPr lvl="1"/>
            <a:r>
              <a:rPr lang="en-IN" dirty="0"/>
              <a:t>Request – Response (REST API calls) (sync)</a:t>
            </a:r>
          </a:p>
          <a:p>
            <a:pPr lvl="1"/>
            <a:r>
              <a:rPr lang="en-IN" dirty="0"/>
              <a:t>Messaging  - Async communication</a:t>
            </a:r>
          </a:p>
          <a:p>
            <a:pPr lvl="1"/>
            <a:r>
              <a:rPr lang="en-IN" dirty="0"/>
              <a:t>Event driven – (sync) – real time </a:t>
            </a:r>
          </a:p>
        </p:txBody>
      </p:sp>
    </p:spTree>
    <p:extLst>
      <p:ext uri="{BB962C8B-B14F-4D97-AF65-F5344CB8AC3E}">
        <p14:creationId xmlns:p14="http://schemas.microsoft.com/office/powerpoint/2010/main" val="371509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92FE-D7A8-4CFC-AF2C-516F899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97B64-A0A7-459B-B149-945F686BD678}"/>
              </a:ext>
            </a:extLst>
          </p:cNvPr>
          <p:cNvSpPr/>
          <p:nvPr/>
        </p:nvSpPr>
        <p:spPr>
          <a:xfrm>
            <a:off x="838200" y="3618272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Generator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07BF9F-3F7D-4871-98ED-8D102582B178}"/>
              </a:ext>
            </a:extLst>
          </p:cNvPr>
          <p:cNvSpPr/>
          <p:nvPr/>
        </p:nvSpPr>
        <p:spPr>
          <a:xfrm>
            <a:off x="8672052" y="1946787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MobileApp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23668E-6858-4448-BAD3-B71CD1C07718}"/>
              </a:ext>
            </a:extLst>
          </p:cNvPr>
          <p:cNvSpPr/>
          <p:nvPr/>
        </p:nvSpPr>
        <p:spPr>
          <a:xfrm>
            <a:off x="8672051" y="4596581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5093E-2730-44B7-8F60-2146FA4BC7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18519" y="4316362"/>
            <a:ext cx="1" cy="17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821B6-97B4-4562-A510-63D29EC1C3C4}"/>
              </a:ext>
            </a:extLst>
          </p:cNvPr>
          <p:cNvSpPr txBox="1"/>
          <p:nvPr/>
        </p:nvSpPr>
        <p:spPr>
          <a:xfrm>
            <a:off x="963561" y="5043948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product launched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DDCA2F-8674-42E6-9A39-FFD3A9BAD503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flipV="1">
            <a:off x="6921889" y="2482645"/>
            <a:ext cx="1750163" cy="147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307CC-BA71-418D-90A3-5A25411BBD1C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>
            <a:off x="6921889" y="3957485"/>
            <a:ext cx="1750162" cy="117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84F8C-2023-4866-BD31-AF70C0908DC6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2AFC6B-5664-4E79-BED6-691F337AD01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98839" y="3957485"/>
            <a:ext cx="2281084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B158108-C0CC-432F-9DB5-89EF7801D3C7}"/>
              </a:ext>
            </a:extLst>
          </p:cNvPr>
          <p:cNvSpPr/>
          <p:nvPr/>
        </p:nvSpPr>
        <p:spPr>
          <a:xfrm>
            <a:off x="3431458" y="3618272"/>
            <a:ext cx="1553497" cy="30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636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634-7729-46F0-98CC-E21B4A0D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Topics and subscriptions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B914E-7B70-467C-8B8A-08672168296D}"/>
              </a:ext>
            </a:extLst>
          </p:cNvPr>
          <p:cNvSpPr/>
          <p:nvPr/>
        </p:nvSpPr>
        <p:spPr>
          <a:xfrm>
            <a:off x="838200" y="2320413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20F23E-9FA2-49A0-AF55-7E39E73C7546}"/>
              </a:ext>
            </a:extLst>
          </p:cNvPr>
          <p:cNvSpPr/>
          <p:nvPr/>
        </p:nvSpPr>
        <p:spPr>
          <a:xfrm>
            <a:off x="8672053" y="1946787"/>
            <a:ext cx="1750162" cy="96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81DA21-450E-4167-BA52-4E595B5EB3F7}"/>
              </a:ext>
            </a:extLst>
          </p:cNvPr>
          <p:cNvSpPr/>
          <p:nvPr/>
        </p:nvSpPr>
        <p:spPr>
          <a:xfrm>
            <a:off x="8672054" y="3018503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C6F49-D85B-4610-B6E3-8FEB9A895B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21889" y="2428568"/>
            <a:ext cx="1750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0B93FD-E24A-466B-B8FA-F240A7E1CAC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921889" y="3426542"/>
            <a:ext cx="175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24EB33-6DDF-49CE-8AD6-384F751ADE51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7E447-CFDB-4B28-B75B-8EF9C1F8F49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98839" y="2669458"/>
            <a:ext cx="2281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EE6D7-4BAD-4123-BD9A-F1FBC6246D8C}"/>
              </a:ext>
            </a:extLst>
          </p:cNvPr>
          <p:cNvSpPr/>
          <p:nvPr/>
        </p:nvSpPr>
        <p:spPr>
          <a:xfrm>
            <a:off x="838200" y="4542503"/>
            <a:ext cx="2160639" cy="69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FDA7B-DC5F-4CE1-89D7-D16832F4A577}"/>
              </a:ext>
            </a:extLst>
          </p:cNvPr>
          <p:cNvCxnSpPr>
            <a:stCxn id="23" idx="3"/>
          </p:cNvCxnSpPr>
          <p:nvPr/>
        </p:nvCxnSpPr>
        <p:spPr>
          <a:xfrm>
            <a:off x="2998839" y="4891547"/>
            <a:ext cx="2281084" cy="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62181B-42B9-4E3A-B1A8-27A84F1AD96B}"/>
              </a:ext>
            </a:extLst>
          </p:cNvPr>
          <p:cNvSpPr txBox="1"/>
          <p:nvPr/>
        </p:nvSpPr>
        <p:spPr>
          <a:xfrm>
            <a:off x="3146323" y="4404852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9A81FD-9329-4E7B-B787-627395AC8CC0}"/>
              </a:ext>
            </a:extLst>
          </p:cNvPr>
          <p:cNvSpPr txBox="1"/>
          <p:nvPr/>
        </p:nvSpPr>
        <p:spPr>
          <a:xfrm>
            <a:off x="3170904" y="2273399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Builtin</a:t>
            </a:r>
            <a:r>
              <a:rPr lang="en-IN" dirty="0"/>
              <a:t> Topic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7BCAEA-ED04-4F0D-A4D4-A3328C0974E9}"/>
              </a:ext>
            </a:extLst>
          </p:cNvPr>
          <p:cNvSpPr/>
          <p:nvPr/>
        </p:nvSpPr>
        <p:spPr>
          <a:xfrm>
            <a:off x="8662243" y="4603952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Web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2FF15E-2E86-4AE7-86E0-DCFDEDFF243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921889" y="5011991"/>
            <a:ext cx="174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610571-DD3C-4345-B82A-ED25E8C88F3A}"/>
              </a:ext>
            </a:extLst>
          </p:cNvPr>
          <p:cNvSpPr txBox="1"/>
          <p:nvPr/>
        </p:nvSpPr>
        <p:spPr>
          <a:xfrm>
            <a:off x="7039897" y="4603952"/>
            <a:ext cx="17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3DFE9-1969-4AA5-9AFD-B14D48C1B474}"/>
              </a:ext>
            </a:extLst>
          </p:cNvPr>
          <p:cNvSpPr txBox="1"/>
          <p:nvPr/>
        </p:nvSpPr>
        <p:spPr>
          <a:xfrm>
            <a:off x="678425" y="5856011"/>
            <a:ext cx="854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 </a:t>
            </a:r>
            <a:r>
              <a:rPr lang="en-IN" dirty="0">
                <a:hlinkClick r:id="rId2"/>
              </a:rPr>
              <a:t>https://sonu-eshoptopic.southeastasia-1.eventgrid.azure.net/api/events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Header: </a:t>
            </a:r>
            <a:r>
              <a:rPr lang="en-IN" dirty="0" err="1"/>
              <a:t>aeg</a:t>
            </a:r>
            <a:r>
              <a:rPr lang="en-IN" dirty="0"/>
              <a:t>-</a:t>
            </a:r>
            <a:r>
              <a:rPr lang="en-IN" dirty="0" err="1"/>
              <a:t>sas</a:t>
            </a:r>
            <a:r>
              <a:rPr lang="en-IN" dirty="0"/>
              <a:t>-key : 6UI2rweTvB51PxsyWz7ZluPm9NDwAjGRD2OZepjlULQ=</a:t>
            </a:r>
          </a:p>
        </p:txBody>
      </p:sp>
    </p:spTree>
    <p:extLst>
      <p:ext uri="{BB962C8B-B14F-4D97-AF65-F5344CB8AC3E}">
        <p14:creationId xmlns:p14="http://schemas.microsoft.com/office/powerpoint/2010/main" val="4872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3B0A42-3A4F-4B9C-B9C1-758F934210CF}"/>
              </a:ext>
            </a:extLst>
          </p:cNvPr>
          <p:cNvSpPr/>
          <p:nvPr/>
        </p:nvSpPr>
        <p:spPr>
          <a:xfrm>
            <a:off x="4738256" y="2800139"/>
            <a:ext cx="3715303" cy="345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5F16-ACBA-4D88-9F08-EA0AEE2C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564"/>
          </a:xfrm>
        </p:spPr>
        <p:txBody>
          <a:bodyPr/>
          <a:lstStyle/>
          <a:p>
            <a:r>
              <a:rPr lang="en-IN" dirty="0"/>
              <a:t>Serverless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E96E8-8F02-4E38-8510-7D9D3F2550DB}"/>
              </a:ext>
            </a:extLst>
          </p:cNvPr>
          <p:cNvSpPr txBox="1"/>
          <p:nvPr/>
        </p:nvSpPr>
        <p:spPr>
          <a:xfrm>
            <a:off x="1339274" y="4445789"/>
            <a:ext cx="183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0F8E7D-05E5-48D5-ADE3-9DAF4B7248A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81565" y="3549433"/>
            <a:ext cx="0" cy="12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0DDD10-315F-42A0-9F95-6D5446A35564}"/>
              </a:ext>
            </a:extLst>
          </p:cNvPr>
          <p:cNvSpPr/>
          <p:nvPr/>
        </p:nvSpPr>
        <p:spPr>
          <a:xfrm>
            <a:off x="1309575" y="4815121"/>
            <a:ext cx="2543979" cy="803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D1B89-21F2-4E6A-899A-BE224030E728}"/>
              </a:ext>
            </a:extLst>
          </p:cNvPr>
          <p:cNvSpPr txBox="1"/>
          <p:nvPr/>
        </p:nvSpPr>
        <p:spPr>
          <a:xfrm>
            <a:off x="424872" y="1378229"/>
            <a:ext cx="4636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Pricing:</a:t>
            </a:r>
          </a:p>
          <a:p>
            <a:endParaRPr lang="en-IN" dirty="0"/>
          </a:p>
          <a:p>
            <a:r>
              <a:rPr lang="en-IN" dirty="0"/>
              <a:t>No of requests * per second charge * duration</a:t>
            </a:r>
          </a:p>
          <a:p>
            <a:endParaRPr lang="en-IN" dirty="0"/>
          </a:p>
          <a:p>
            <a:r>
              <a:rPr lang="en-IN" dirty="0"/>
              <a:t>100 </a:t>
            </a:r>
            <a:r>
              <a:rPr lang="en-IN" dirty="0" err="1"/>
              <a:t>req</a:t>
            </a:r>
            <a:r>
              <a:rPr lang="en-IN" dirty="0"/>
              <a:t> * </a:t>
            </a:r>
            <a:r>
              <a:rPr lang="en-IN" dirty="0">
                <a:solidFill>
                  <a:srgbClr val="FF0000"/>
                </a:solidFill>
              </a:rPr>
              <a:t>10ps/sec </a:t>
            </a:r>
            <a:r>
              <a:rPr lang="en-IN" dirty="0"/>
              <a:t>* 30sec = 300.00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3810B-518C-40B1-8136-91297EFA1E40}"/>
              </a:ext>
            </a:extLst>
          </p:cNvPr>
          <p:cNvSpPr txBox="1"/>
          <p:nvPr/>
        </p:nvSpPr>
        <p:spPr>
          <a:xfrm>
            <a:off x="8271164" y="316796"/>
            <a:ext cx="344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Azure Container Instance (ACI)</a:t>
            </a:r>
          </a:p>
          <a:p>
            <a:pPr marL="342900" indent="-342900">
              <a:buAutoNum type="arabicParenR"/>
            </a:pPr>
            <a:r>
              <a:rPr lang="en-IN" dirty="0"/>
              <a:t>Azure Functions</a:t>
            </a:r>
          </a:p>
          <a:p>
            <a:pPr marL="342900" indent="-342900">
              <a:buAutoNum type="arabicParenR"/>
            </a:pPr>
            <a:r>
              <a:rPr lang="en-IN" dirty="0"/>
              <a:t>Logic App</a:t>
            </a:r>
          </a:p>
        </p:txBody>
      </p:sp>
    </p:spTree>
    <p:extLst>
      <p:ext uri="{BB962C8B-B14F-4D97-AF65-F5344CB8AC3E}">
        <p14:creationId xmlns:p14="http://schemas.microsoft.com/office/powerpoint/2010/main" val="238816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C305A-4D21-4A51-A111-AD4444B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CosmosDB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22E9-3173-4B7A-B9D4-9E118E556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C4D8-FF25-4D2C-A4EC-2977679ADF91}"/>
              </a:ext>
            </a:extLst>
          </p:cNvPr>
          <p:cNvSpPr/>
          <p:nvPr/>
        </p:nvSpPr>
        <p:spPr>
          <a:xfrm>
            <a:off x="2807854" y="4257841"/>
            <a:ext cx="5698837" cy="1764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38F5AC-CA2C-4257-BD8F-0681BBA05C58}"/>
              </a:ext>
            </a:extLst>
          </p:cNvPr>
          <p:cNvSpPr/>
          <p:nvPr/>
        </p:nvSpPr>
        <p:spPr>
          <a:xfrm>
            <a:off x="5902037" y="4380254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1594E-FF83-431B-AB7F-03C4F26624C6}"/>
              </a:ext>
            </a:extLst>
          </p:cNvPr>
          <p:cNvSpPr/>
          <p:nvPr/>
        </p:nvSpPr>
        <p:spPr>
          <a:xfrm>
            <a:off x="2992582" y="4398726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EC45A-966F-4AA1-9CA6-E0CCA58DFAF0}"/>
              </a:ext>
            </a:extLst>
          </p:cNvPr>
          <p:cNvSpPr txBox="1"/>
          <p:nvPr/>
        </p:nvSpPr>
        <p:spPr>
          <a:xfrm>
            <a:off x="4729018" y="6114412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OnPremise</a:t>
            </a:r>
            <a:endParaRPr lang="en-IN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0C32B63-6E19-4C46-9B33-49C13C84DEB6}"/>
              </a:ext>
            </a:extLst>
          </p:cNvPr>
          <p:cNvSpPr/>
          <p:nvPr/>
        </p:nvSpPr>
        <p:spPr>
          <a:xfrm>
            <a:off x="6488548" y="4703619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Gremlin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ACEC33C-EB8C-4282-BE26-256100FFC0AC}"/>
              </a:ext>
            </a:extLst>
          </p:cNvPr>
          <p:cNvSpPr/>
          <p:nvPr/>
        </p:nvSpPr>
        <p:spPr>
          <a:xfrm>
            <a:off x="3426691" y="4740564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81264E-26E4-467A-B0D8-F4FD0812C9E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4756727" y="5179231"/>
            <a:ext cx="1731821" cy="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2BB21C58-DBDD-46FA-ADDB-983C0F117549}"/>
              </a:ext>
            </a:extLst>
          </p:cNvPr>
          <p:cNvSpPr/>
          <p:nvPr/>
        </p:nvSpPr>
        <p:spPr>
          <a:xfrm>
            <a:off x="914400" y="41686"/>
            <a:ext cx="10363200" cy="344747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Azure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2A49AE-0CAB-43E1-AE4F-624AC8EB26BC}"/>
              </a:ext>
            </a:extLst>
          </p:cNvPr>
          <p:cNvSpPr/>
          <p:nvPr/>
        </p:nvSpPr>
        <p:spPr>
          <a:xfrm>
            <a:off x="2807854" y="951345"/>
            <a:ext cx="2604655" cy="16163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Service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9E7E719-9AB8-4B2E-873E-CA7FD28978C8}"/>
              </a:ext>
            </a:extLst>
          </p:cNvPr>
          <p:cNvSpPr/>
          <p:nvPr/>
        </p:nvSpPr>
        <p:spPr>
          <a:xfrm>
            <a:off x="3445163" y="1484821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C228A-039F-4E19-B9C5-6293CBCEB38B}"/>
              </a:ext>
            </a:extLst>
          </p:cNvPr>
          <p:cNvCxnSpPr>
            <a:stCxn id="7" idx="0"/>
            <a:endCxn id="18" idx="2"/>
          </p:cNvCxnSpPr>
          <p:nvPr/>
        </p:nvCxnSpPr>
        <p:spPr>
          <a:xfrm flipV="1">
            <a:off x="4091709" y="2338655"/>
            <a:ext cx="18472" cy="240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C70D16-4812-448C-89E6-B28C09FAF93F}"/>
              </a:ext>
            </a:extLst>
          </p:cNvPr>
          <p:cNvSpPr txBox="1"/>
          <p:nvPr/>
        </p:nvSpPr>
        <p:spPr>
          <a:xfrm>
            <a:off x="2992582" y="3500458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8A189-3D61-4960-9327-8BA7C413B1EC}"/>
              </a:ext>
            </a:extLst>
          </p:cNvPr>
          <p:cNvCxnSpPr>
            <a:cxnSpLocks/>
            <a:stCxn id="18" idx="3"/>
            <a:endCxn id="28" idx="2"/>
          </p:cNvCxnSpPr>
          <p:nvPr/>
        </p:nvCxnSpPr>
        <p:spPr>
          <a:xfrm>
            <a:off x="4775199" y="1941960"/>
            <a:ext cx="1713346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F271155A-D09E-4F80-B38A-DCD0BA272562}"/>
              </a:ext>
            </a:extLst>
          </p:cNvPr>
          <p:cNvSpPr/>
          <p:nvPr/>
        </p:nvSpPr>
        <p:spPr>
          <a:xfrm>
            <a:off x="6488545" y="1484821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C24FB1-4C45-4E0B-B241-AD476244F8D8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H="1" flipV="1">
            <a:off x="7112000" y="2436044"/>
            <a:ext cx="3" cy="226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CC3F12-D17A-463F-9D1D-059CBF21B484}"/>
              </a:ext>
            </a:extLst>
          </p:cNvPr>
          <p:cNvSpPr txBox="1"/>
          <p:nvPr/>
        </p:nvSpPr>
        <p:spPr>
          <a:xfrm>
            <a:off x="6871854" y="363340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82271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30A4FD2-5975-46F7-9D9D-AACB4F1C8C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27DCBF1-650D-4147-B8CE-E7DAF57CED2B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2041BC0-82DB-4C6A-A2EF-A5125881BF41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E191F0D-20AB-4055-A69A-90AC77118557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0130602-376B-4556-AD58-544B2DEA2422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5B4C709-B8F4-419B-B863-21A36FA90E7A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C907820-BBE8-44BF-89B7-1A69D232B5B2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BA50FA6-CB07-4AA2-8726-4E7F3F265843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1F21DD-7FEE-4B82-A118-DA19AE94BEA2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flipV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09550E-C1ED-4FEE-84B6-40C90FDFA6A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726873" y="2781299"/>
            <a:ext cx="4636653" cy="2055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497983-EFF9-4348-847A-49A44BDE2060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3214254" y="2809586"/>
            <a:ext cx="512620" cy="2216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767DDE-E2AB-409B-8AB8-83D94FFDA08B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1A0A6-4C27-4A65-8B62-EADEE948938F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D3ACC-9680-4343-B1F0-C288B32A9FC7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DB762-E145-4E76-A6A2-F4002D2F6711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6BFE0-F310-4063-88E2-363B79F47995}"/>
              </a:ext>
            </a:extLst>
          </p:cNvPr>
          <p:cNvCxnSpPr>
            <a:cxnSpLocks/>
          </p:cNvCxnSpPr>
          <p:nvPr/>
        </p:nvCxnSpPr>
        <p:spPr>
          <a:xfrm>
            <a:off x="1140692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F4FD6EF-AB3D-465C-B979-957C3E9BD2D7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05127-1406-45F0-B094-027DE6DCBC6C}"/>
              </a:ext>
            </a:extLst>
          </p:cNvPr>
          <p:cNvSpPr/>
          <p:nvPr/>
        </p:nvSpPr>
        <p:spPr>
          <a:xfrm>
            <a:off x="11042073" y="152400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D856D0-283F-42FA-B826-A862D76E8F31}"/>
              </a:ext>
            </a:extLst>
          </p:cNvPr>
          <p:cNvCxnSpPr>
            <a:cxnSpLocks/>
            <a:stCxn id="30" idx="2"/>
            <a:endCxn id="9" idx="4"/>
          </p:cNvCxnSpPr>
          <p:nvPr/>
        </p:nvCxnSpPr>
        <p:spPr>
          <a:xfrm flipH="1">
            <a:off x="9933708" y="401782"/>
            <a:ext cx="1108365" cy="1940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2A6EAD-6080-42DF-A296-CD2001F95AF0}"/>
              </a:ext>
            </a:extLst>
          </p:cNvPr>
          <p:cNvSpPr txBox="1"/>
          <p:nvPr/>
        </p:nvSpPr>
        <p:spPr>
          <a:xfrm>
            <a:off x="10668000" y="12099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BAE8E4-3EFE-408E-8511-FD918A5544CD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22326" y="651163"/>
            <a:ext cx="2623129" cy="4650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FFBFEB-690B-4BB3-A4B4-B7D03ABBF637}"/>
              </a:ext>
            </a:extLst>
          </p:cNvPr>
          <p:cNvSpPr txBox="1"/>
          <p:nvPr/>
        </p:nvSpPr>
        <p:spPr>
          <a:xfrm>
            <a:off x="11069781" y="14085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C7225-AA30-49C4-A591-D8323002EF86}"/>
              </a:ext>
            </a:extLst>
          </p:cNvPr>
          <p:cNvSpPr txBox="1"/>
          <p:nvPr/>
        </p:nvSpPr>
        <p:spPr>
          <a:xfrm>
            <a:off x="406400" y="170873"/>
            <a:ext cx="676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Geo-replication with multi homing support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2E5B7-EB3B-407B-B8CA-13FA159BFCBA}"/>
              </a:ext>
            </a:extLst>
          </p:cNvPr>
          <p:cNvSpPr txBox="1"/>
          <p:nvPr/>
        </p:nvSpPr>
        <p:spPr>
          <a:xfrm>
            <a:off x="1413163" y="1952396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2C705-B428-4E88-83AE-FFD09189AB2B}"/>
              </a:ext>
            </a:extLst>
          </p:cNvPr>
          <p:cNvSpPr txBox="1"/>
          <p:nvPr/>
        </p:nvSpPr>
        <p:spPr>
          <a:xfrm>
            <a:off x="11189852" y="1099188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93481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BA1C7D0-E2EB-4D7E-9DD9-6F9D0B72B1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89F760A-9804-492E-9801-3494A376D710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954DEEE-FA6C-415C-A4AF-51F87DBE0CAB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34562D6-F548-421B-9B9A-EF5E9BE75CCB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90A8D66-6E5A-4F15-8EA8-9C4F866BC798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416FCC6-2101-4DF0-8219-98C0D206C5F3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79EEB9D-3AD2-4547-A289-26C31E2105BB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C4789F5-F2C4-402D-B383-91FF7F619065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52BBB-7227-454E-A5CA-368075B7325C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1F570-3DF9-4B88-9C7F-48F2906E2719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3CA4D-FA36-4874-AE0A-0CA71F587699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2273-6D52-4EC0-A054-B29A9D661C93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538C0-78DD-41E2-9EC4-690A4058DB1D}"/>
              </a:ext>
            </a:extLst>
          </p:cNvPr>
          <p:cNvCxnSpPr>
            <a:cxnSpLocks/>
          </p:cNvCxnSpPr>
          <p:nvPr/>
        </p:nvCxnSpPr>
        <p:spPr>
          <a:xfrm>
            <a:off x="1170710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C43755-57EA-42BC-AD6E-1598A5A254E9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6B7FD8-8027-4F4F-AC34-4347DDEA19EF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flipH="1" flipV="1">
            <a:off x="3726873" y="2781299"/>
            <a:ext cx="4077853" cy="24938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4B4D66-3F89-4B39-BB9A-D560EFEC0034}"/>
              </a:ext>
            </a:extLst>
          </p:cNvPr>
          <p:cNvCxnSpPr>
            <a:cxnSpLocks/>
            <a:stCxn id="9" idx="2"/>
            <a:endCxn id="8" idx="4"/>
          </p:cNvCxnSpPr>
          <p:nvPr/>
        </p:nvCxnSpPr>
        <p:spPr>
          <a:xfrm flipH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02BE10-CD04-409E-9BB2-A1802323F28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V="1">
            <a:off x="8363526" y="2781298"/>
            <a:ext cx="1011382" cy="20550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379F9-9611-46EE-9AC8-3368D07B6B9F}"/>
              </a:ext>
            </a:extLst>
          </p:cNvPr>
          <p:cNvCxnSpPr>
            <a:cxnSpLocks/>
            <a:stCxn id="11" idx="2"/>
            <a:endCxn id="10" idx="4"/>
          </p:cNvCxnSpPr>
          <p:nvPr/>
        </p:nvCxnSpPr>
        <p:spPr>
          <a:xfrm flipH="1">
            <a:off x="3773054" y="5275118"/>
            <a:ext cx="4031672" cy="1893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F4C81A-2DFA-473E-9B1E-25D347F1F6C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214254" y="2781300"/>
            <a:ext cx="457203" cy="224443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3DE137-4BFE-4A43-8490-EBA441FE9D98}"/>
              </a:ext>
            </a:extLst>
          </p:cNvPr>
          <p:cNvCxnSpPr>
            <a:cxnSpLocks/>
            <a:stCxn id="9" idx="2"/>
            <a:endCxn id="10" idx="4"/>
          </p:cNvCxnSpPr>
          <p:nvPr/>
        </p:nvCxnSpPr>
        <p:spPr>
          <a:xfrm flipH="1">
            <a:off x="3773054" y="2342571"/>
            <a:ext cx="5043054" cy="31218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DA4BB46-B5AC-4D62-9F29-812224F8A0D9}"/>
              </a:ext>
            </a:extLst>
          </p:cNvPr>
          <p:cNvSpPr/>
          <p:nvPr/>
        </p:nvSpPr>
        <p:spPr>
          <a:xfrm>
            <a:off x="11023600" y="3276599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A672C-DF24-417F-A966-F3BF99920000}"/>
              </a:ext>
            </a:extLst>
          </p:cNvPr>
          <p:cNvCxnSpPr>
            <a:cxnSpLocks/>
            <a:stCxn id="43" idx="0"/>
            <a:endCxn id="9" idx="4"/>
          </p:cNvCxnSpPr>
          <p:nvPr/>
        </p:nvCxnSpPr>
        <p:spPr>
          <a:xfrm flipH="1" flipV="1">
            <a:off x="9933708" y="2342571"/>
            <a:ext cx="1593274" cy="934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B0028-0B9F-4974-8F97-9B202BDF7EAB}"/>
              </a:ext>
            </a:extLst>
          </p:cNvPr>
          <p:cNvSpPr txBox="1"/>
          <p:nvPr/>
        </p:nvSpPr>
        <p:spPr>
          <a:xfrm>
            <a:off x="494145" y="138545"/>
            <a:ext cx="507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Multi-region write</a:t>
            </a:r>
          </a:p>
        </p:txBody>
      </p:sp>
    </p:spTree>
    <p:extLst>
      <p:ext uri="{BB962C8B-B14F-4D97-AF65-F5344CB8AC3E}">
        <p14:creationId xmlns:p14="http://schemas.microsoft.com/office/powerpoint/2010/main" val="193270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3F89E-D62D-4029-96E2-014ED60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8C07-ED20-4765-BEB0-B704D3679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1141</Words>
  <Application>Microsoft Office PowerPoint</Application>
  <PresentationFormat>Widescreen</PresentationFormat>
  <Paragraphs>386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Azure services</vt:lpstr>
      <vt:lpstr>PowerPoint Presentation</vt:lpstr>
      <vt:lpstr>AppService Plan</vt:lpstr>
      <vt:lpstr>Serverless architecture</vt:lpstr>
      <vt:lpstr>CosmosDB</vt:lpstr>
      <vt:lpstr>PowerPoint Presentation</vt:lpstr>
      <vt:lpstr>PowerPoint Presentation</vt:lpstr>
      <vt:lpstr>PowerPoint Presentation</vt:lpstr>
      <vt:lpstr>AKS</vt:lpstr>
      <vt:lpstr>Kubernetes cluster</vt:lpstr>
      <vt:lpstr>Service Fabric Cluster</vt:lpstr>
      <vt:lpstr>PowerPoint Presentation</vt:lpstr>
      <vt:lpstr>PowerPoint Presentation</vt:lpstr>
      <vt:lpstr>PowerPoint Presentation</vt:lpstr>
      <vt:lpstr>API Management (API Gateway)</vt:lpstr>
      <vt:lpstr>APIM</vt:lpstr>
      <vt:lpstr>PowerPoint Presentation</vt:lpstr>
      <vt:lpstr>Components of APIM</vt:lpstr>
      <vt:lpstr>Version and revisions</vt:lpstr>
      <vt:lpstr>Policies</vt:lpstr>
      <vt:lpstr>PowerPoint Presentation</vt:lpstr>
      <vt:lpstr>Logic Apps</vt:lpstr>
      <vt:lpstr>Logic App</vt:lpstr>
      <vt:lpstr>Logic App workflow </vt:lpstr>
      <vt:lpstr>Azure Functions</vt:lpstr>
      <vt:lpstr>PowerPoint Presentation</vt:lpstr>
      <vt:lpstr>Develop functions locally</vt:lpstr>
      <vt:lpstr>Function Proxy</vt:lpstr>
      <vt:lpstr>Azure Event Grid</vt:lpstr>
      <vt:lpstr>Communication patterns</vt:lpstr>
      <vt:lpstr>Event Grid</vt:lpstr>
      <vt:lpstr>Custom Topics and subscriptions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72</cp:revision>
  <dcterms:created xsi:type="dcterms:W3CDTF">2019-06-11T09:21:35Z</dcterms:created>
  <dcterms:modified xsi:type="dcterms:W3CDTF">2019-07-29T09:37:03Z</dcterms:modified>
</cp:coreProperties>
</file>