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108"/>
  </p:notesMasterIdLst>
  <p:sldIdLst>
    <p:sldId id="256" r:id="rId3"/>
    <p:sldId id="257" r:id="rId4"/>
    <p:sldId id="258" r:id="rId5"/>
    <p:sldId id="404" r:id="rId6"/>
    <p:sldId id="363" r:id="rId7"/>
    <p:sldId id="259" r:id="rId8"/>
    <p:sldId id="260" r:id="rId9"/>
    <p:sldId id="261" r:id="rId10"/>
    <p:sldId id="262" r:id="rId11"/>
    <p:sldId id="263" r:id="rId12"/>
    <p:sldId id="384" r:id="rId13"/>
    <p:sldId id="265" r:id="rId14"/>
    <p:sldId id="326" r:id="rId15"/>
    <p:sldId id="325" r:id="rId16"/>
    <p:sldId id="375" r:id="rId17"/>
    <p:sldId id="377" r:id="rId18"/>
    <p:sldId id="267" r:id="rId19"/>
    <p:sldId id="268" r:id="rId20"/>
    <p:sldId id="334" r:id="rId21"/>
    <p:sldId id="270" r:id="rId22"/>
    <p:sldId id="271" r:id="rId23"/>
    <p:sldId id="272" r:id="rId24"/>
    <p:sldId id="273" r:id="rId25"/>
    <p:sldId id="385" r:id="rId26"/>
    <p:sldId id="401" r:id="rId27"/>
    <p:sldId id="407" r:id="rId28"/>
    <p:sldId id="406" r:id="rId29"/>
    <p:sldId id="408" r:id="rId30"/>
    <p:sldId id="409" r:id="rId31"/>
    <p:sldId id="410" r:id="rId32"/>
    <p:sldId id="386" r:id="rId33"/>
    <p:sldId id="276" r:id="rId34"/>
    <p:sldId id="277" r:id="rId35"/>
    <p:sldId id="278" r:id="rId36"/>
    <p:sldId id="279" r:id="rId37"/>
    <p:sldId id="390" r:id="rId38"/>
    <p:sldId id="387" r:id="rId39"/>
    <p:sldId id="378" r:id="rId40"/>
    <p:sldId id="280" r:id="rId41"/>
    <p:sldId id="281" r:id="rId42"/>
    <p:sldId id="282" r:id="rId43"/>
    <p:sldId id="283" r:id="rId44"/>
    <p:sldId id="284" r:id="rId45"/>
    <p:sldId id="327" r:id="rId46"/>
    <p:sldId id="328" r:id="rId47"/>
    <p:sldId id="285" r:id="rId48"/>
    <p:sldId id="329" r:id="rId49"/>
    <p:sldId id="286" r:id="rId50"/>
    <p:sldId id="287" r:id="rId51"/>
    <p:sldId id="288" r:id="rId52"/>
    <p:sldId id="394" r:id="rId53"/>
    <p:sldId id="395" r:id="rId54"/>
    <p:sldId id="396" r:id="rId55"/>
    <p:sldId id="289" r:id="rId56"/>
    <p:sldId id="290" r:id="rId57"/>
    <p:sldId id="291" r:id="rId58"/>
    <p:sldId id="292" r:id="rId59"/>
    <p:sldId id="293" r:id="rId60"/>
    <p:sldId id="397" r:id="rId61"/>
    <p:sldId id="294" r:id="rId62"/>
    <p:sldId id="295" r:id="rId63"/>
    <p:sldId id="403" r:id="rId64"/>
    <p:sldId id="379" r:id="rId65"/>
    <p:sldId id="296" r:id="rId66"/>
    <p:sldId id="411" r:id="rId67"/>
    <p:sldId id="297" r:id="rId68"/>
    <p:sldId id="298" r:id="rId69"/>
    <p:sldId id="299" r:id="rId70"/>
    <p:sldId id="300" r:id="rId71"/>
    <p:sldId id="301" r:id="rId72"/>
    <p:sldId id="412" r:id="rId73"/>
    <p:sldId id="348" r:id="rId74"/>
    <p:sldId id="335" r:id="rId75"/>
    <p:sldId id="336" r:id="rId76"/>
    <p:sldId id="357" r:id="rId77"/>
    <p:sldId id="338" r:id="rId78"/>
    <p:sldId id="354" r:id="rId79"/>
    <p:sldId id="353" r:id="rId80"/>
    <p:sldId id="337" r:id="rId81"/>
    <p:sldId id="350" r:id="rId82"/>
    <p:sldId id="358" r:id="rId83"/>
    <p:sldId id="380" r:id="rId84"/>
    <p:sldId id="360" r:id="rId85"/>
    <p:sldId id="340" r:id="rId86"/>
    <p:sldId id="341" r:id="rId87"/>
    <p:sldId id="347" r:id="rId88"/>
    <p:sldId id="413" r:id="rId89"/>
    <p:sldId id="398" r:id="rId90"/>
    <p:sldId id="307" r:id="rId91"/>
    <p:sldId id="308" r:id="rId92"/>
    <p:sldId id="306" r:id="rId93"/>
    <p:sldId id="309" r:id="rId94"/>
    <p:sldId id="310" r:id="rId95"/>
    <p:sldId id="318" r:id="rId96"/>
    <p:sldId id="344" r:id="rId97"/>
    <p:sldId id="342" r:id="rId98"/>
    <p:sldId id="381" r:id="rId99"/>
    <p:sldId id="400" r:id="rId100"/>
    <p:sldId id="399" r:id="rId101"/>
    <p:sldId id="382" r:id="rId102"/>
    <p:sldId id="343" r:id="rId103"/>
    <p:sldId id="346" r:id="rId104"/>
    <p:sldId id="383" r:id="rId105"/>
    <p:sldId id="322" r:id="rId106"/>
    <p:sldId id="323" r:id="rId10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en Hua" initials="KH" lastIdx="1" clrIdx="0">
    <p:extLst>
      <p:ext uri="{19B8F6BF-5375-455C-9EA6-DF929625EA0E}">
        <p15:presenceInfo xmlns:p15="http://schemas.microsoft.com/office/powerpoint/2012/main" userId="Kien Hu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7F0"/>
    <a:srgbClr val="EF6F0F"/>
    <a:srgbClr val="9A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0" autoAdjust="0"/>
    <p:restoredTop sz="94660"/>
  </p:normalViewPr>
  <p:slideViewPr>
    <p:cSldViewPr>
      <p:cViewPr varScale="1">
        <p:scale>
          <a:sx n="80" d="100"/>
          <a:sy n="80" d="100"/>
        </p:scale>
        <p:origin x="792" y="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86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heme" Target="theme/theme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tableStyles" Target="tableStyle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commentAuthors" Target="commentAuthor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1T17:10:11.711" idx="1">
    <p:pos x="3136" y="3443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B91CF-8145-4784-868F-F1C9454C956B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67E09-61ED-4347-8E08-74D35D8DCA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8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7E09-61ED-4347-8E08-74D35D8DCA7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68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2060"/>
                </a:solidFill>
                <a:latin typeface="Calibri" pitchFamily="34" charset="0"/>
              </a:rPr>
              <a:t>char[6]:  </a:t>
            </a:r>
            <a:r>
              <a:rPr lang="en-US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itchFamily="34" charset="0"/>
              </a:rPr>
              <a:t>A character string of five letters long with a null character at the end to terminate the 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8134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C67E09-61ED-4347-8E08-74D35D8DCA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34348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6154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96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34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/>
              <a:t>16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88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885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29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226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018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67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01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%s: print the next argument as string. %d: Print the next argument as integer. \n refers to “new line”. </a:t>
            </a:r>
          </a:p>
          <a:p>
            <a:r>
              <a:rPr lang="en-US" dirty="0"/>
              <a:t>“SQLSTATE = 02000”:  No row was found.</a:t>
            </a:r>
          </a:p>
        </p:txBody>
      </p:sp>
      <p:sp>
        <p:nvSpPr>
          <p:cNvPr id="808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982649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the row is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cursor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positioned before the next row of its result table. If there is no next row, the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cursor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positioned after the last row.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3729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9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344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5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582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3398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080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442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180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4922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35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313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91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362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810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6349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54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744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973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94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302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90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795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21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081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938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269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394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“Try …”  discussed later</a:t>
            </a:r>
          </a:p>
        </p:txBody>
      </p:sp>
    </p:spTree>
    <p:extLst>
      <p:ext uri="{BB962C8B-B14F-4D97-AF65-F5344CB8AC3E}">
        <p14:creationId xmlns:p14="http://schemas.microsoft.com/office/powerpoint/2010/main" val="35378684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B90A08-87A4-4FB3-A193-7B03F5ECDB42}" type="slidenum">
              <a:rPr lang="en-US" altLang="zh-TW"/>
              <a:pPr/>
              <a:t>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09744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3A69DE-271F-45C0-BF74-022FD13F61C9}" type="slidenum">
              <a:rPr lang="en-US" altLang="zh-TW"/>
              <a:pPr/>
              <a:t>45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41015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719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646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295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70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121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0794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674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740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8242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6532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30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09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/>
              <a:t>getFloat</a:t>
            </a:r>
            <a:r>
              <a:rPr lang="en-US" dirty="0"/>
              <a:t>(string </a:t>
            </a:r>
            <a:r>
              <a:rPr lang="en-US" dirty="0" err="1"/>
              <a:t>columnName</a:t>
            </a:r>
            <a:r>
              <a:rPr lang="en-US" dirty="0"/>
              <a:t>):  Retrieves the value of the designated column in the current row of this </a:t>
            </a:r>
            <a:r>
              <a:rPr lang="en-US" dirty="0" err="1"/>
              <a:t>ResultSet</a:t>
            </a:r>
            <a:r>
              <a:rPr lang="en-US" dirty="0"/>
              <a:t> object as a float in the Java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13146835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4695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623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/>
              <a:t>16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47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475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1146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8003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7853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622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5310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2126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6216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2674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378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Warnings do not stop the execution of an application, as exceptions do; they simply alert the user that something did not happen as planned. For example, a warning might let you know that a privilege you attempted to revoke was not revoked. Or a warning might tell you that an error occurred during a requested disconnection.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3912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76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/>
              <a:t>16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47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475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476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4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00960069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4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83731832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8381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94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821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852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9941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205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0325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19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3995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9637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8504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A stored procedure may return more than one result set</a:t>
            </a:r>
          </a:p>
        </p:txBody>
      </p:sp>
    </p:spTree>
    <p:extLst>
      <p:ext uri="{BB962C8B-B14F-4D97-AF65-F5344CB8AC3E}">
        <p14:creationId xmlns:p14="http://schemas.microsoft.com/office/powerpoint/2010/main" val="146192211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4384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2623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6892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3004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3036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8552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45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0329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2214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SQLJ Preprocessor</a:t>
            </a:r>
            <a:r>
              <a:rPr lang="en-US" baseline="0" dirty="0"/>
              <a:t> generates the JDBC code from the SQLI code in the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09402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7E09-61ED-4347-8E08-74D35D8DCA72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3342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7598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7E09-61ED-4347-8E08-74D35D8DCA72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0500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7E09-61ED-4347-8E08-74D35D8DCA72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1524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7E09-61ED-4347-8E08-74D35D8DCA72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6346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 SCHEMA is synonym for CREAT DATABASE in MySQL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7E09-61ED-4347-8E08-74D35D8DCA72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0123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9548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/>
              <a:t>trs</a:t>
            </a:r>
            <a:r>
              <a:rPr lang="en-US" dirty="0"/>
              <a:t> stands for “table returned string”        </a:t>
            </a:r>
            <a:r>
              <a:rPr lang="en-US" dirty="0" err="1"/>
              <a:t>crs</a:t>
            </a:r>
            <a:r>
              <a:rPr lang="en-US" dirty="0"/>
              <a:t> stands for “column returned string”</a:t>
            </a:r>
          </a:p>
        </p:txBody>
      </p:sp>
    </p:spTree>
    <p:extLst>
      <p:ext uri="{BB962C8B-B14F-4D97-AF65-F5344CB8AC3E}">
        <p14:creationId xmlns:p14="http://schemas.microsoft.com/office/powerpoint/2010/main" val="206183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6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3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CEB9-FF07-4398-B11E-0E46D7F6E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0ABE7-0CAC-4B3D-BBED-42ADFF47F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A5B0-143C-40E6-9881-7BECE7E96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9E8B-ADC3-4DC1-853E-F827B78E6E1A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E537F-72D1-46EF-96F8-C499141B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A6B9C-FEF1-4E0C-873E-106C832E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3ABA-840B-4207-ADB3-8FB005E8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74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7A19-A8C0-4DD0-A9CA-E030377B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953AF-7053-42A9-89E0-0F496374A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B1D5F-4E71-430A-99C5-6B04B1D0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E316-73EE-4623-A5C9-1A03E47BC408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89F53-A6D9-4BCD-BD97-6A9DBCACE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23271-821F-4BA6-B4DA-A08C2BE5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3ABA-840B-4207-ADB3-8FB005E8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98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C2FA-060E-4F35-A5FF-06E3A3383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BE259-9150-4127-B97D-92AB3447F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CF0A1-80AD-4F2C-B059-B3B195CA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2378-AE6F-4AB2-9D61-EFB4C58D140D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B9712-D2D8-4CA3-94BE-7C9A1D81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17793-46FC-4919-A5B9-F96074853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3ABA-840B-4207-ADB3-8FB005E8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59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2989E-8013-4B13-8C07-335FF7B6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90A52-47A9-4221-863D-63A82C796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1B15D-832B-4166-B53B-469F8B23B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E88A1-1AB4-4697-A39A-C837A2723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F2B9A-6EB0-4B1A-BA04-8C0671517CC3}" type="datetime1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2FD45-2754-47B4-AE18-77E2A14B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3A84E-2478-4472-8368-9D1EDC61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3ABA-840B-4207-ADB3-8FB005E8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23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67E7-5118-47F1-BB5F-B662E224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9423A-E98F-4B4E-B972-9A7B0464B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CC22D-63DF-4D48-9E06-A9A4CD07B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ABEE-8C25-4421-BB4E-88B67E78C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96ABA6-9950-40FE-910B-E8AEDF27A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CDF09-0155-48A3-9876-1A30EAB4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9927-87B0-4DFB-B55E-B6E2866F1672}" type="datetime1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68C560-0566-4D09-B7ED-C2C0DEE2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4B3799-0C5C-4245-85B8-790B684A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3ABA-840B-4207-ADB3-8FB005E8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97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9FA8-4ADD-4F5E-B6EB-6A0BBB8C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A776A-3DE7-4299-B242-E2E5F6EE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0C1D-8D06-4BDE-BD65-D5015280B4E1}" type="datetime1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BFF04-1245-4938-8049-8D9F908C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4ADFB-300D-42C5-9DC1-AF2F6591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3ABA-840B-4207-ADB3-8FB005E8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162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1DC512-83C4-4514-A2F1-927FF716F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ED1F-9343-4835-8188-3907BD9341CE}" type="datetime1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48E75-05D2-4A18-967E-D799F6FAE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F61FF-0A8D-4CFC-B9C0-C1653370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3ABA-840B-4207-ADB3-8FB005E8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47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F606-070F-4B00-B79C-BF5A5C3A8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D7F69-F557-410F-A72C-62900456E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83B7B-3B7C-40B9-B858-F14144436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2410B-D868-4303-B4E4-06E8D111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47EA-7C44-4449-A865-4ED3E9C8D71A}" type="datetime1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34801-846F-42E5-8294-D3C2B3BD2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1E639-0959-4016-A3AC-44132151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3ABA-840B-4207-ADB3-8FB005E8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7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39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8AF7E-8E2E-4214-BD78-71018997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08017F-D89F-4660-A43B-2E5DC23D6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DF68A-5823-46B9-8EF9-38506BCB4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6EB81-C76D-4A70-8F77-B38D36AA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92B9-92A0-4725-9709-7635A4EA17A9}" type="datetime1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55CCD-E082-4E81-817C-3F00FC1D9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3EA9D-8202-4704-91CA-EF963C11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3ABA-840B-4207-ADB3-8FB005E8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28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8AE60-849E-47F0-ABE4-3868E66B9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3AA60-8691-4237-AC8E-0D4A06467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8F3F6-39CD-4F80-85F5-C9031B5C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BEAD-F61F-41D8-B2BD-9F99B1E23D55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A0543-36ED-4095-8159-787311B5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AD848-7278-4D68-83CE-BB732015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3ABA-840B-4207-ADB3-8FB005E8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136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0F5FE-9EEC-4A47-883D-64CE5604C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8547C-841A-4794-8DAF-96E0D6E6C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D2946-A5F6-4921-9F9A-DF6266FC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58DB-135A-47B0-8F8E-BEC10021C2F4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62EDF-B81E-4E3C-85A9-A664B259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92163-8571-4CDF-957C-916B0E6B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3ABA-840B-4207-ADB3-8FB005E8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75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2651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6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7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1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0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7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2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1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7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B4115-CF6B-44C4-94CA-5B996775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04446-D50C-498B-BB5A-460C9AEE4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D58E7-AD06-4BAB-80FA-240F7D864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9CFCC-EB4D-4C05-827E-712879481608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AD5D3-70CD-4B48-8A40-F7A80BFD7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E3B82-0F61-4399-A3F5-619C8DE53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83ABA-840B-4207-ADB3-8FB005E8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ews.rice.edu/wp-content/uploads/2013/09/0923-BOLD-light-l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39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8095" y="2438400"/>
            <a:ext cx="80772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Database Application Development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038" name="Picture 14" descr="http://plantationbrace.com/wp-content/uploads/2015/01/Colleges_and_Universites_UCF_Pegasu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14842"/>
            <a:ext cx="609600" cy="34343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fbschedules.com/images/logos/fbs/ucf-knight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62135">
            <a:off x="4784408" y="4349094"/>
            <a:ext cx="2371789" cy="1244354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22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0720" y="196427"/>
            <a:ext cx="7924800" cy="1104900"/>
          </a:xfrm>
        </p:spPr>
        <p:txBody>
          <a:bodyPr/>
          <a:lstStyle/>
          <a:p>
            <a:r>
              <a:rPr lang="en-US" dirty="0"/>
              <a:t>Embedded SQL: </a:t>
            </a:r>
            <a:r>
              <a:rPr lang="en-US" sz="3600" dirty="0"/>
              <a:t>“Error” Variables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71600"/>
            <a:ext cx="7848600" cy="5257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sz="3200" dirty="0">
                <a:solidFill>
                  <a:srgbClr val="2042EE"/>
                </a:solidFill>
                <a:latin typeface="Calibri" pitchFamily="34" charset="0"/>
              </a:rPr>
              <a:t>Two special variables for reporting errors</a:t>
            </a:r>
            <a:r>
              <a:rPr lang="en-US" sz="3200" dirty="0">
                <a:latin typeface="Calibri" pitchFamily="34" charset="0"/>
              </a:rPr>
              <a:t>:</a:t>
            </a:r>
          </a:p>
          <a:p>
            <a:pPr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SQLCODE   </a:t>
            </a:r>
            <a:r>
              <a:rPr lang="en-US" dirty="0">
                <a:solidFill>
                  <a:srgbClr val="2A5800"/>
                </a:solidFill>
                <a:latin typeface="Calibri" pitchFamily="34" charset="0"/>
              </a:rPr>
              <a:t>(older)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2060"/>
                </a:solidFill>
                <a:latin typeface="Calibri" pitchFamily="34" charset="0"/>
              </a:rPr>
              <a:t>A negative value to indicate a particular error condition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Calibri" pitchFamily="34" charset="0"/>
              </a:rPr>
              <a:t>The appropriate C type is long</a:t>
            </a:r>
          </a:p>
          <a:p>
            <a:pPr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SQLSTATE</a:t>
            </a:r>
            <a:r>
              <a:rPr lang="en-US" dirty="0">
                <a:solidFill>
                  <a:srgbClr val="002060"/>
                </a:solidFill>
                <a:latin typeface="Calibri" pitchFamily="34" charset="0"/>
              </a:rPr>
              <a:t>   </a:t>
            </a:r>
            <a:endParaRPr lang="en-US" dirty="0">
              <a:solidFill>
                <a:srgbClr val="2A5800"/>
              </a:solidFill>
              <a:latin typeface="Calibri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2060"/>
                </a:solidFill>
                <a:latin typeface="Calibri" pitchFamily="34" charset="0"/>
              </a:rPr>
              <a:t>Predefined codes for success, warning, and error conditions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2060"/>
                </a:solidFill>
                <a:latin typeface="Calibri" pitchFamily="34" charset="0"/>
              </a:rPr>
              <a:t>Appropriate C type is char[6] </a:t>
            </a:r>
            <a:endParaRPr lang="en-US" dirty="0">
              <a:solidFill>
                <a:schemeClr val="tx2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>
                <a:solidFill>
                  <a:srgbClr val="002060"/>
                </a:solidFill>
                <a:latin typeface="Calibri" pitchFamily="34" charset="0"/>
              </a:rPr>
              <a:t>One of these two variables must be declared.  We assume SQLSTATE</a:t>
            </a:r>
          </a:p>
        </p:txBody>
      </p:sp>
    </p:spTree>
    <p:extLst>
      <p:ext uri="{BB962C8B-B14F-4D97-AF65-F5344CB8AC3E}">
        <p14:creationId xmlns:p14="http://schemas.microsoft.com/office/powerpoint/2010/main" val="278970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/>
              <a:t>Catalog and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410199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In MySQL, </a:t>
            </a:r>
            <a:r>
              <a:rPr lang="en-US" b="1" dirty="0"/>
              <a:t>DATABASE and SCHEMA are synonyms</a:t>
            </a:r>
            <a:r>
              <a:rPr lang="en-US" dirty="0"/>
              <a:t>. It is a “folder” for tables, views, constraints, triggers, and stored procedures)</a:t>
            </a:r>
          </a:p>
          <a:p>
            <a:pPr marL="457200" lvl="1" indent="0">
              <a:buNone/>
            </a:pPr>
            <a:r>
              <a:rPr lang="en-US" dirty="0"/>
              <a:t>     CREAT SCHEMA </a:t>
            </a:r>
            <a:r>
              <a:rPr lang="en-US" dirty="0" err="1"/>
              <a:t>TheDatabase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    USE </a:t>
            </a:r>
            <a:r>
              <a:rPr lang="en-US" dirty="0" err="1"/>
              <a:t>TheDatabase</a:t>
            </a:r>
            <a:endParaRPr lang="en-US" dirty="0"/>
          </a:p>
          <a:p>
            <a:pPr marL="457200" lvl="1" indent="0">
              <a:spcAft>
                <a:spcPts val="1200"/>
              </a:spcAft>
              <a:buNone/>
            </a:pPr>
            <a:r>
              <a:rPr lang="en-US" dirty="0"/>
              <a:t>     CREAT TABLE </a:t>
            </a:r>
            <a:r>
              <a:rPr lang="en-US" dirty="0" err="1"/>
              <a:t>FirstTable</a:t>
            </a:r>
            <a:r>
              <a:rPr lang="en-US" dirty="0"/>
              <a:t> (…);   …</a:t>
            </a:r>
          </a:p>
          <a:p>
            <a:pPr>
              <a:spcAft>
                <a:spcPts val="1200"/>
              </a:spcAft>
            </a:pPr>
            <a:r>
              <a:rPr lang="en-US" dirty="0"/>
              <a:t>Some other vendors treat the terms DATABASE and SCHEMA differently</a:t>
            </a:r>
          </a:p>
          <a:p>
            <a:pPr>
              <a:spcAft>
                <a:spcPts val="1200"/>
              </a:spcAft>
            </a:pPr>
            <a:r>
              <a:rPr lang="en-US" dirty="0"/>
              <a:t>Some vendors also have a term “CATALOG” (used to group schemas).  MySQL does not support this concept </a:t>
            </a:r>
          </a:p>
        </p:txBody>
      </p:sp>
    </p:spTree>
    <p:extLst>
      <p:ext uri="{BB962C8B-B14F-4D97-AF65-F5344CB8AC3E}">
        <p14:creationId xmlns:p14="http://schemas.microsoft.com/office/powerpoint/2010/main" val="218044764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DatabaseMetaData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95300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dirty="0">
                <a:latin typeface="Calibri" pitchFamily="34" charset="0"/>
              </a:rPr>
              <a:t>134 methods in JDBC 2.0</a:t>
            </a:r>
          </a:p>
          <a:p>
            <a:pPr>
              <a:spcAft>
                <a:spcPts val="600"/>
              </a:spcAft>
              <a:defRPr/>
            </a:pPr>
            <a:r>
              <a:rPr lang="en-US" sz="2400" dirty="0" err="1">
                <a:solidFill>
                  <a:srgbClr val="2042EE"/>
                </a:solidFill>
                <a:latin typeface="Calibri" pitchFamily="34" charset="0"/>
              </a:rPr>
              <a:t>getCatalogs</a:t>
            </a:r>
            <a:r>
              <a:rPr lang="en-US" sz="2400" dirty="0">
                <a:solidFill>
                  <a:srgbClr val="2042EE"/>
                </a:solidFill>
                <a:latin typeface="Calibri" pitchFamily="34" charset="0"/>
              </a:rPr>
              <a:t>()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:</a:t>
            </a:r>
            <a:r>
              <a:rPr lang="en-US" sz="2400" dirty="0">
                <a:solidFill>
                  <a:srgbClr val="2042EE"/>
                </a:solidFill>
                <a:latin typeface="Calibri" pitchFamily="34" charset="0"/>
              </a:rPr>
              <a:t>  </a:t>
            </a:r>
            <a:r>
              <a:rPr lang="en-US" sz="2400" dirty="0">
                <a:latin typeface="Calibri" pitchFamily="34" charset="0"/>
              </a:rPr>
              <a:t>retrieves catalog names available in this database  </a:t>
            </a:r>
          </a:p>
          <a:p>
            <a:pPr>
              <a:spcAft>
                <a:spcPts val="600"/>
              </a:spcAft>
              <a:defRPr/>
            </a:pPr>
            <a:r>
              <a:rPr lang="en-US" sz="2400" dirty="0" err="1">
                <a:solidFill>
                  <a:srgbClr val="2042EE"/>
                </a:solidFill>
                <a:latin typeface="Calibri" pitchFamily="34" charset="0"/>
              </a:rPr>
              <a:t>getIndexInfo</a:t>
            </a:r>
            <a:r>
              <a:rPr lang="en-US" sz="2400" dirty="0">
                <a:solidFill>
                  <a:srgbClr val="2042EE"/>
                </a:solidFill>
                <a:latin typeface="Calibri" pitchFamily="34" charset="0"/>
              </a:rPr>
              <a:t>()</a:t>
            </a:r>
            <a:r>
              <a:rPr lang="en-US" sz="2400" dirty="0">
                <a:latin typeface="Calibri" pitchFamily="34" charset="0"/>
              </a:rPr>
              <a:t>:  retrieves a description of the indexes and statistics for the given table</a:t>
            </a:r>
          </a:p>
          <a:p>
            <a:pPr>
              <a:spcAft>
                <a:spcPts val="600"/>
              </a:spcAft>
              <a:defRPr/>
            </a:pPr>
            <a:r>
              <a:rPr lang="en-US" sz="2400" dirty="0" err="1">
                <a:solidFill>
                  <a:srgbClr val="2042EE"/>
                </a:solidFill>
                <a:latin typeface="Calibri" pitchFamily="34" charset="0"/>
              </a:rPr>
              <a:t>getTables</a:t>
            </a:r>
            <a:r>
              <a:rPr lang="en-US" sz="2400" dirty="0">
                <a:solidFill>
                  <a:srgbClr val="2042EE"/>
                </a:solidFill>
                <a:latin typeface="Calibri" pitchFamily="34" charset="0"/>
              </a:rPr>
              <a:t>()</a:t>
            </a:r>
            <a:r>
              <a:rPr lang="en-US" sz="2400" dirty="0">
                <a:latin typeface="Calibri" pitchFamily="34" charset="0"/>
              </a:rPr>
              <a:t>:  retrieves a description of the tables available in the given catalog</a:t>
            </a:r>
          </a:p>
          <a:p>
            <a:pPr>
              <a:spcAft>
                <a:spcPts val="600"/>
              </a:spcAft>
              <a:defRPr/>
            </a:pPr>
            <a:r>
              <a:rPr lang="en-US" sz="2400" dirty="0" err="1">
                <a:solidFill>
                  <a:srgbClr val="2042EE"/>
                </a:solidFill>
                <a:latin typeface="Calibri" pitchFamily="34" charset="0"/>
              </a:rPr>
              <a:t>GetColumns</a:t>
            </a:r>
            <a:r>
              <a:rPr lang="en-US" sz="2400" dirty="0">
                <a:solidFill>
                  <a:srgbClr val="2042EE"/>
                </a:solidFill>
                <a:latin typeface="Calibri" pitchFamily="34" charset="0"/>
              </a:rPr>
              <a:t>()</a:t>
            </a:r>
            <a:r>
              <a:rPr lang="en-US" sz="2400" dirty="0">
                <a:latin typeface="Calibri" pitchFamily="34" charset="0"/>
              </a:rPr>
              <a:t>:  retrieves a description of table columns available in the specified catalog</a:t>
            </a:r>
          </a:p>
          <a:p>
            <a:pPr>
              <a:defRPr/>
            </a:pPr>
            <a:r>
              <a:rPr lang="en-US" sz="2400" dirty="0" err="1">
                <a:solidFill>
                  <a:srgbClr val="2042EE"/>
                </a:solidFill>
                <a:latin typeface="Calibri" pitchFamily="34" charset="0"/>
              </a:rPr>
              <a:t>getPrimaryKeys</a:t>
            </a:r>
            <a:r>
              <a:rPr lang="en-US" sz="2400" dirty="0">
                <a:solidFill>
                  <a:srgbClr val="2042EE"/>
                </a:solidFill>
                <a:latin typeface="Calibri" pitchFamily="34" charset="0"/>
              </a:rPr>
              <a:t>()</a:t>
            </a:r>
            <a:r>
              <a:rPr lang="en-US" sz="2400" dirty="0">
                <a:latin typeface="Calibri" pitchFamily="34" charset="0"/>
              </a:rPr>
              <a:t>:  retrieves a description of the given table’s primary key columns.</a:t>
            </a:r>
          </a:p>
        </p:txBody>
      </p:sp>
    </p:spTree>
    <p:extLst>
      <p:ext uri="{BB962C8B-B14F-4D97-AF65-F5344CB8AC3E}">
        <p14:creationId xmlns:p14="http://schemas.microsoft.com/office/powerpoint/2010/main" val="321101591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 bwMode="auto">
          <a:xfrm>
            <a:off x="533400" y="3124200"/>
            <a:ext cx="8229600" cy="1524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37" name="Rectangle 36"/>
          <p:cNvSpPr/>
          <p:nvPr/>
        </p:nvSpPr>
        <p:spPr bwMode="auto">
          <a:xfrm>
            <a:off x="533400" y="2057400"/>
            <a:ext cx="8229600" cy="10668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 bwMode="auto">
          <a:xfrm>
            <a:off x="533400" y="1295400"/>
            <a:ext cx="8229600" cy="381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auto">
          <a:xfrm>
            <a:off x="533400" y="990600"/>
            <a:ext cx="8229600" cy="3048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501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936"/>
            <a:ext cx="8382000" cy="647700"/>
          </a:xfrm>
        </p:spPr>
        <p:txBody>
          <a:bodyPr>
            <a:normAutofit fontScale="90000"/>
          </a:bodyPr>
          <a:lstStyle/>
          <a:p>
            <a:r>
              <a:rPr lang="en-US" dirty="0"/>
              <a:t>Print names of tables and their columns</a:t>
            </a:r>
          </a:p>
        </p:txBody>
      </p:sp>
      <p:sp>
        <p:nvSpPr>
          <p:cNvPr id="491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305800" cy="44196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000" dirty="0" err="1">
                <a:solidFill>
                  <a:srgbClr val="C00000"/>
                </a:solidFill>
                <a:latin typeface="Arial Unicode MS" pitchFamily="34" charset="-128"/>
              </a:rPr>
              <a:t>DatabaseMetaData</a:t>
            </a:r>
            <a:r>
              <a:rPr lang="en-US" sz="2000" dirty="0">
                <a:latin typeface="Arial Unicode MS" pitchFamily="34" charset="-128"/>
              </a:rPr>
              <a:t> </a:t>
            </a:r>
            <a:r>
              <a:rPr lang="en-US" sz="2000" dirty="0" err="1">
                <a:latin typeface="Arial Unicode MS" pitchFamily="34" charset="-128"/>
              </a:rPr>
              <a:t>md</a:t>
            </a:r>
            <a:r>
              <a:rPr lang="en-US" sz="2000" dirty="0">
                <a:latin typeface="Arial Unicode MS" pitchFamily="34" charset="-128"/>
              </a:rPr>
              <a:t>=</a:t>
            </a:r>
            <a:r>
              <a:rPr lang="en-US" sz="2000" dirty="0" err="1">
                <a:latin typeface="Arial Unicode MS" pitchFamily="34" charset="-128"/>
              </a:rPr>
              <a:t>con.getMetaData</a:t>
            </a:r>
            <a:r>
              <a:rPr lang="en-US" sz="2000" dirty="0">
                <a:latin typeface="Arial Unicode MS" pitchFamily="34" charset="-128"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latin typeface="Arial Unicode MS" pitchFamily="34" charset="-128"/>
              </a:rPr>
              <a:t>ResultSet  </a:t>
            </a:r>
            <a:r>
              <a:rPr lang="en-US" sz="2000" b="1" dirty="0" err="1">
                <a:solidFill>
                  <a:srgbClr val="7030A0"/>
                </a:solidFill>
                <a:latin typeface="Arial Unicode MS" pitchFamily="34" charset="-128"/>
              </a:rPr>
              <a:t>trs</a:t>
            </a:r>
            <a:r>
              <a:rPr lang="en-US" sz="2000" dirty="0">
                <a:latin typeface="Arial Unicode MS" pitchFamily="34" charset="-128"/>
              </a:rPr>
              <a:t>=</a:t>
            </a:r>
            <a:r>
              <a:rPr lang="en-US" sz="2000" dirty="0" err="1">
                <a:latin typeface="Arial Unicode MS" pitchFamily="34" charset="-128"/>
              </a:rPr>
              <a:t>md.</a:t>
            </a:r>
            <a:r>
              <a:rPr lang="en-US" sz="2000" b="1" dirty="0" err="1">
                <a:latin typeface="Arial Unicode MS" pitchFamily="34" charset="-128"/>
              </a:rPr>
              <a:t>getTables</a:t>
            </a:r>
            <a:r>
              <a:rPr lang="en-US" sz="2000" dirty="0">
                <a:latin typeface="Arial Unicode MS" pitchFamily="34" charset="-128"/>
              </a:rPr>
              <a:t>(</a:t>
            </a:r>
            <a:r>
              <a:rPr lang="en-US" sz="2000" dirty="0" err="1">
                <a:latin typeface="Arial Unicode MS" pitchFamily="34" charset="-128"/>
              </a:rPr>
              <a:t>null,null,null,null</a:t>
            </a:r>
            <a:r>
              <a:rPr lang="en-US" sz="2000" dirty="0">
                <a:latin typeface="Arial Unicode MS" pitchFamily="34" charset="-128"/>
              </a:rPr>
              <a:t>);   </a:t>
            </a:r>
            <a:r>
              <a:rPr lang="en-US" sz="2000" dirty="0">
                <a:solidFill>
                  <a:srgbClr val="2042EE"/>
                </a:solidFill>
                <a:latin typeface="Arial Unicode MS" pitchFamily="34" charset="-128"/>
              </a:rPr>
              <a:t>// get all tables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latin typeface="Arial Unicode MS" pitchFamily="34" charset="-128"/>
              </a:rPr>
              <a:t>String  </a:t>
            </a:r>
            <a:r>
              <a:rPr lang="en-US" sz="2000" dirty="0" err="1">
                <a:latin typeface="Arial Unicode MS" pitchFamily="34" charset="-128"/>
              </a:rPr>
              <a:t>tableName</a:t>
            </a:r>
            <a:r>
              <a:rPr lang="en-US" sz="2000" dirty="0">
                <a:latin typeface="Arial Unicode MS" pitchFamily="34" charset="-128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latin typeface="Arial Unicode MS" pitchFamily="34" charset="-128"/>
              </a:rPr>
              <a:t>While(</a:t>
            </a:r>
            <a:r>
              <a:rPr lang="en-US" sz="2000" b="1" dirty="0" err="1">
                <a:solidFill>
                  <a:srgbClr val="7030A0"/>
                </a:solidFill>
                <a:latin typeface="Arial Unicode MS" pitchFamily="34" charset="-128"/>
              </a:rPr>
              <a:t>trs</a:t>
            </a:r>
            <a:r>
              <a:rPr lang="en-US" sz="2000" dirty="0" err="1">
                <a:latin typeface="Arial Unicode MS" pitchFamily="34" charset="-128"/>
              </a:rPr>
              <a:t>.next</a:t>
            </a:r>
            <a:r>
              <a:rPr lang="en-US" sz="2000" dirty="0">
                <a:latin typeface="Arial Unicode MS" pitchFamily="34" charset="-128"/>
              </a:rPr>
              <a:t>()) {           </a:t>
            </a:r>
            <a:r>
              <a:rPr lang="en-US" sz="2000" dirty="0">
                <a:solidFill>
                  <a:srgbClr val="2042EE"/>
                </a:solidFill>
                <a:latin typeface="Arial Unicode MS" pitchFamily="34" charset="-128"/>
              </a:rPr>
              <a:t>// for each table, do …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latin typeface="Arial Unicode MS" pitchFamily="34" charset="-128"/>
              </a:rPr>
              <a:t>   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Arial Unicode MS" pitchFamily="34" charset="-128"/>
              </a:rPr>
              <a:t>tableName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Arial Unicode MS" pitchFamily="34" charset="-128"/>
              </a:rPr>
              <a:t> </a:t>
            </a:r>
            <a:r>
              <a:rPr lang="en-US" sz="2000" dirty="0">
                <a:latin typeface="Arial Unicode MS" pitchFamily="34" charset="-128"/>
              </a:rPr>
              <a:t>= </a:t>
            </a:r>
            <a:r>
              <a:rPr lang="en-US" sz="2000" b="1" dirty="0" err="1">
                <a:solidFill>
                  <a:srgbClr val="7030A0"/>
                </a:solidFill>
                <a:latin typeface="Arial Unicode MS" pitchFamily="34" charset="-128"/>
              </a:rPr>
              <a:t>trs</a:t>
            </a:r>
            <a:r>
              <a:rPr lang="en-US" sz="2000" dirty="0" err="1">
                <a:latin typeface="Arial Unicode MS" pitchFamily="34" charset="-128"/>
              </a:rPr>
              <a:t>.getString</a:t>
            </a:r>
            <a:r>
              <a:rPr lang="en-US" sz="2000" dirty="0">
                <a:latin typeface="Arial Unicode MS" pitchFamily="34" charset="-128"/>
              </a:rPr>
              <a:t>(“TABLE_NAME”);  </a:t>
            </a:r>
            <a:r>
              <a:rPr lang="en-US" sz="2000" dirty="0">
                <a:solidFill>
                  <a:srgbClr val="2042EE"/>
                </a:solidFill>
                <a:latin typeface="Arial Unicode MS" pitchFamily="34" charset="-128"/>
              </a:rPr>
              <a:t>// get </a:t>
            </a:r>
            <a:r>
              <a:rPr lang="en-US" sz="1800" dirty="0">
                <a:solidFill>
                  <a:srgbClr val="2042EE"/>
                </a:solidFill>
                <a:latin typeface="Arial Unicode MS" pitchFamily="34" charset="-128"/>
              </a:rPr>
              <a:t>TABLE_NAME</a:t>
            </a:r>
            <a:r>
              <a:rPr lang="en-US" sz="2000" dirty="0">
                <a:solidFill>
                  <a:srgbClr val="2042EE"/>
                </a:solidFill>
                <a:latin typeface="Arial Unicode MS" pitchFamily="34" charset="-128"/>
              </a:rPr>
              <a:t> field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latin typeface="Arial Unicode MS" pitchFamily="34" charset="-128"/>
              </a:rPr>
              <a:t>    </a:t>
            </a:r>
            <a:r>
              <a:rPr lang="en-US" sz="2000" dirty="0" err="1">
                <a:latin typeface="Arial Unicode MS" pitchFamily="34" charset="-128"/>
              </a:rPr>
              <a:t>System.out.println</a:t>
            </a:r>
            <a:r>
              <a:rPr lang="en-US" sz="2000" dirty="0">
                <a:latin typeface="Arial Unicode MS" pitchFamily="34" charset="-128"/>
              </a:rPr>
              <a:t>(“Table: “ + </a:t>
            </a:r>
            <a:r>
              <a:rPr lang="en-US" sz="2000" dirty="0" err="1">
                <a:latin typeface="Arial Unicode MS" pitchFamily="34" charset="-128"/>
              </a:rPr>
              <a:t>tableName</a:t>
            </a:r>
            <a:r>
              <a:rPr lang="en-US" sz="2000" dirty="0">
                <a:latin typeface="Arial Unicode MS" pitchFamily="34" charset="-128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latin typeface="Arial Unicode MS" pitchFamily="34" charset="-128"/>
              </a:rPr>
              <a:t>    ResultSet </a:t>
            </a:r>
            <a:r>
              <a:rPr lang="en-US" sz="2000" b="1" dirty="0" err="1">
                <a:solidFill>
                  <a:srgbClr val="996600"/>
                </a:solidFill>
                <a:latin typeface="Arial Unicode MS" pitchFamily="34" charset="-128"/>
              </a:rPr>
              <a:t>crs</a:t>
            </a:r>
            <a:r>
              <a:rPr lang="en-US" sz="2000" dirty="0">
                <a:latin typeface="Arial Unicode MS" pitchFamily="34" charset="-128"/>
              </a:rPr>
              <a:t> = </a:t>
            </a:r>
            <a:r>
              <a:rPr lang="en-US" sz="2000" dirty="0" err="1">
                <a:latin typeface="Arial Unicode MS" pitchFamily="34" charset="-128"/>
              </a:rPr>
              <a:t>md.</a:t>
            </a:r>
            <a:r>
              <a:rPr lang="en-US" sz="2000" b="1" dirty="0" err="1">
                <a:latin typeface="Arial Unicode MS" pitchFamily="34" charset="-128"/>
              </a:rPr>
              <a:t>getColumns</a:t>
            </a:r>
            <a:r>
              <a:rPr lang="en-US" sz="2000" dirty="0">
                <a:latin typeface="Arial Unicode MS" pitchFamily="34" charset="-128"/>
              </a:rPr>
              <a:t>(</a:t>
            </a:r>
            <a:r>
              <a:rPr lang="en-US" sz="2000" dirty="0" err="1">
                <a:latin typeface="Arial Unicode MS" pitchFamily="34" charset="-128"/>
              </a:rPr>
              <a:t>null,null,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Arial Unicode MS" pitchFamily="34" charset="-128"/>
              </a:rPr>
              <a:t>tableName</a:t>
            </a:r>
            <a:r>
              <a:rPr lang="en-US" sz="2000" dirty="0" err="1">
                <a:latin typeface="Arial Unicode MS" pitchFamily="34" charset="-128"/>
              </a:rPr>
              <a:t>,null</a:t>
            </a:r>
            <a:r>
              <a:rPr lang="en-US" sz="2000" dirty="0">
                <a:latin typeface="Arial Unicode MS" pitchFamily="34" charset="-128"/>
              </a:rPr>
              <a:t>);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latin typeface="Arial Unicode MS" pitchFamily="34" charset="-128"/>
              </a:rPr>
              <a:t>                                                              </a:t>
            </a:r>
            <a:r>
              <a:rPr lang="en-US" sz="2000" dirty="0">
                <a:solidFill>
                  <a:srgbClr val="2042EE"/>
                </a:solidFill>
                <a:latin typeface="Arial Unicode MS" pitchFamily="34" charset="-128"/>
              </a:rPr>
              <a:t>// get all attributes of </a:t>
            </a:r>
            <a:r>
              <a:rPr lang="en-US" sz="2000" dirty="0" err="1">
                <a:solidFill>
                  <a:srgbClr val="2042EE"/>
                </a:solidFill>
                <a:latin typeface="Arial Unicode MS" pitchFamily="34" charset="-128"/>
              </a:rPr>
              <a:t>tableName</a:t>
            </a:r>
            <a:endParaRPr lang="en-US" sz="2000" dirty="0">
              <a:solidFill>
                <a:srgbClr val="2042EE"/>
              </a:solidFill>
              <a:latin typeface="Arial Unicode MS" pitchFamily="34" charset="-128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latin typeface="Arial Unicode MS" pitchFamily="34" charset="-128"/>
              </a:rPr>
              <a:t>    while (</a:t>
            </a:r>
            <a:r>
              <a:rPr lang="en-US" sz="2000" b="1" dirty="0" err="1">
                <a:solidFill>
                  <a:srgbClr val="996600"/>
                </a:solidFill>
                <a:latin typeface="Arial Unicode MS" pitchFamily="34" charset="-128"/>
              </a:rPr>
              <a:t>crs</a:t>
            </a:r>
            <a:r>
              <a:rPr lang="en-US" sz="2000" dirty="0" err="1">
                <a:latin typeface="Arial Unicode MS" pitchFamily="34" charset="-128"/>
              </a:rPr>
              <a:t>.next</a:t>
            </a:r>
            <a:r>
              <a:rPr lang="en-US" sz="2000" dirty="0">
                <a:latin typeface="Arial Unicode MS" pitchFamily="34" charset="-128"/>
              </a:rPr>
              <a:t>())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latin typeface="Arial Unicode MS" pitchFamily="34" charset="-128"/>
              </a:rPr>
              <a:t>        </a:t>
            </a:r>
            <a:r>
              <a:rPr lang="en-US" sz="2000" dirty="0" err="1">
                <a:latin typeface="Arial Unicode MS" pitchFamily="34" charset="-128"/>
              </a:rPr>
              <a:t>System.out.println</a:t>
            </a:r>
            <a:r>
              <a:rPr lang="en-US" sz="2000" dirty="0">
                <a:latin typeface="Arial Unicode MS" pitchFamily="34" charset="-128"/>
              </a:rPr>
              <a:t>(</a:t>
            </a:r>
            <a:r>
              <a:rPr lang="en-US" sz="2000" b="1" dirty="0" err="1">
                <a:solidFill>
                  <a:srgbClr val="996600"/>
                </a:solidFill>
                <a:latin typeface="Arial Unicode MS" pitchFamily="34" charset="-128"/>
              </a:rPr>
              <a:t>crs</a:t>
            </a:r>
            <a:r>
              <a:rPr lang="en-US" sz="2000" dirty="0" err="1">
                <a:latin typeface="Arial Unicode MS" pitchFamily="34" charset="-128"/>
              </a:rPr>
              <a:t>.getString</a:t>
            </a:r>
            <a:r>
              <a:rPr lang="en-US" sz="2000" dirty="0">
                <a:latin typeface="Arial Unicode MS" pitchFamily="34" charset="-128"/>
              </a:rPr>
              <a:t>(“COLUMN_NAME”) + “, “);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latin typeface="Arial Unicode MS" pitchFamily="34" charset="-128"/>
              </a:rPr>
              <a:t>    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latin typeface="Arial Unicode MS" pitchFamily="34" charset="-128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2000" dirty="0">
              <a:latin typeface="Arial Unicode MS" pitchFamily="34" charset="-12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33400" y="4809065"/>
            <a:ext cx="5029201" cy="1801489"/>
            <a:chOff x="533400" y="4809065"/>
            <a:chExt cx="5029201" cy="1801489"/>
          </a:xfrm>
        </p:grpSpPr>
        <p:sp>
          <p:nvSpPr>
            <p:cNvPr id="50191" name="TextBox 11"/>
            <p:cNvSpPr txBox="1">
              <a:spLocks noChangeArrowheads="1"/>
            </p:cNvSpPr>
            <p:nvPr/>
          </p:nvSpPr>
          <p:spPr bwMode="auto">
            <a:xfrm>
              <a:off x="2907396" y="4809065"/>
              <a:ext cx="5857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dirty="0" err="1">
                  <a:solidFill>
                    <a:srgbClr val="7030A0"/>
                  </a:solidFill>
                  <a:latin typeface="Calibri" pitchFamily="34" charset="0"/>
                </a:rPr>
                <a:t>trs</a:t>
              </a:r>
              <a:endParaRPr lang="en-US" b="1" dirty="0">
                <a:solidFill>
                  <a:srgbClr val="7030A0"/>
                </a:solidFill>
                <a:latin typeface="Calibri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33400" y="4934154"/>
              <a:ext cx="4432301" cy="1676400"/>
              <a:chOff x="215899" y="4876800"/>
              <a:chExt cx="4432301" cy="1676400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3124200" y="6324600"/>
                <a:ext cx="1524000" cy="228600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2000" dirty="0">
                    <a:latin typeface="Calibri" pitchFamily="34" charset="0"/>
                  </a:rPr>
                  <a:t>Table5</a:t>
                </a: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3124200" y="6096000"/>
                <a:ext cx="1524000" cy="228600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2000" dirty="0">
                    <a:latin typeface="Calibri" pitchFamily="34" charset="0"/>
                  </a:rPr>
                  <a:t>Table4</a:t>
                </a: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3124200" y="5867400"/>
                <a:ext cx="1524000" cy="228600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2000" dirty="0">
                    <a:latin typeface="Calibri" pitchFamily="34" charset="0"/>
                  </a:rPr>
                  <a:t>Table3</a:t>
                </a: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3124200" y="5638800"/>
                <a:ext cx="1524000" cy="228600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2000" dirty="0">
                    <a:solidFill>
                      <a:srgbClr val="2042EE"/>
                    </a:solidFill>
                    <a:latin typeface="Calibri" pitchFamily="34" charset="0"/>
                  </a:rPr>
                  <a:t>Sailors</a:t>
                </a: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3124200" y="5410200"/>
                <a:ext cx="1524000" cy="228600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2000" dirty="0">
                    <a:latin typeface="Calibri" pitchFamily="34" charset="0"/>
                  </a:rPr>
                  <a:t>Table2</a:t>
                </a: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3124200" y="5181600"/>
                <a:ext cx="1524000" cy="228600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2000" dirty="0">
                    <a:latin typeface="Calibri" pitchFamily="34" charset="0"/>
                  </a:rPr>
                  <a:t>Table1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3124200" y="4876800"/>
                <a:ext cx="15240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</a:rPr>
                  <a:t>TABLE_NAME</a:t>
                </a:r>
              </a:p>
            </p:txBody>
          </p:sp>
          <p:sp>
            <p:nvSpPr>
              <p:cNvPr id="13" name="Isosceles Triangle 12"/>
              <p:cNvSpPr/>
              <p:nvPr/>
            </p:nvSpPr>
            <p:spPr bwMode="auto">
              <a:xfrm rot="5400000">
                <a:off x="2936875" y="5676900"/>
                <a:ext cx="149225" cy="231775"/>
              </a:xfrm>
              <a:prstGeom prst="triangle">
                <a:avLst/>
              </a:prstGeom>
              <a:solidFill>
                <a:srgbClr val="7030A0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215899" y="5521854"/>
                <a:ext cx="2473326" cy="712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en-US" sz="2400" dirty="0">
                    <a:solidFill>
                      <a:srgbClr val="00B050"/>
                    </a:solidFill>
                  </a:rPr>
                  <a:t>Print the columns of each table</a:t>
                </a:r>
              </a:p>
            </p:txBody>
          </p:sp>
        </p:grpSp>
        <p:sp>
          <p:nvSpPr>
            <p:cNvPr id="27" name="Rectangle 26"/>
            <p:cNvSpPr/>
            <p:nvPr/>
          </p:nvSpPr>
          <p:spPr bwMode="auto">
            <a:xfrm>
              <a:off x="4965701" y="6379777"/>
              <a:ext cx="596900" cy="2286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2000">
                  <a:latin typeface="Calibri" pitchFamily="34" charset="0"/>
                </a:rPr>
                <a:t>…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965701" y="6151177"/>
              <a:ext cx="596900" cy="2286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2000">
                  <a:latin typeface="Calibri" pitchFamily="34" charset="0"/>
                </a:rPr>
                <a:t>…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965701" y="5922577"/>
              <a:ext cx="596900" cy="2286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2000">
                  <a:latin typeface="Calibri" pitchFamily="34" charset="0"/>
                </a:rPr>
                <a:t>…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965701" y="5693977"/>
              <a:ext cx="596900" cy="2286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2000">
                  <a:latin typeface="Calibri" pitchFamily="34" charset="0"/>
                </a:rPr>
                <a:t>…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4965701" y="5465377"/>
              <a:ext cx="596900" cy="2286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2000">
                  <a:latin typeface="Calibri" pitchFamily="34" charset="0"/>
                </a:rPr>
                <a:t>…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965701" y="5236777"/>
              <a:ext cx="596900" cy="2286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2000" dirty="0">
                  <a:latin typeface="Calibri" pitchFamily="34" charset="0"/>
                </a:rPr>
                <a:t>…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965701" y="4931977"/>
              <a:ext cx="5969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>
                  <a:latin typeface="Calibri" pitchFamily="34" charset="0"/>
                </a:rPr>
                <a:t>…</a:t>
              </a: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55396" y="4955926"/>
            <a:ext cx="2655204" cy="1374526"/>
            <a:chOff x="5955396" y="4955926"/>
            <a:chExt cx="2655204" cy="1374526"/>
          </a:xfrm>
        </p:grpSpPr>
        <p:grpSp>
          <p:nvGrpSpPr>
            <p:cNvPr id="5" name="Group 4"/>
            <p:cNvGrpSpPr/>
            <p:nvPr/>
          </p:nvGrpSpPr>
          <p:grpSpPr>
            <a:xfrm>
              <a:off x="5955396" y="4955926"/>
              <a:ext cx="2109787" cy="1371600"/>
              <a:chOff x="5586413" y="4724400"/>
              <a:chExt cx="2109787" cy="1371600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096000" y="5867400"/>
                <a:ext cx="1600200" cy="228600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2000" dirty="0">
                    <a:solidFill>
                      <a:srgbClr val="2042EE"/>
                    </a:solidFill>
                    <a:latin typeface="Calibri" pitchFamily="34" charset="0"/>
                  </a:rPr>
                  <a:t>age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6096000" y="5638800"/>
                <a:ext cx="1600200" cy="228600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2000" dirty="0">
                    <a:solidFill>
                      <a:srgbClr val="2042EE"/>
                    </a:solidFill>
                    <a:latin typeface="Calibri" pitchFamily="34" charset="0"/>
                  </a:rPr>
                  <a:t>rating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6096000" y="5410200"/>
                <a:ext cx="1600200" cy="228600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2000" dirty="0" err="1">
                    <a:solidFill>
                      <a:srgbClr val="2042EE"/>
                    </a:solidFill>
                    <a:latin typeface="Calibri" pitchFamily="34" charset="0"/>
                  </a:rPr>
                  <a:t>sname</a:t>
                </a:r>
                <a:endParaRPr lang="en-US" sz="2000" dirty="0">
                  <a:solidFill>
                    <a:srgbClr val="2042EE"/>
                  </a:solidFill>
                  <a:latin typeface="Calibri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6096000" y="5181600"/>
                <a:ext cx="1600200" cy="228600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2000" dirty="0" err="1">
                    <a:solidFill>
                      <a:srgbClr val="2042EE"/>
                    </a:solidFill>
                    <a:latin typeface="Calibri" pitchFamily="34" charset="0"/>
                  </a:rPr>
                  <a:t>sid</a:t>
                </a:r>
                <a:endParaRPr lang="en-US" sz="2000" dirty="0">
                  <a:solidFill>
                    <a:srgbClr val="2042EE"/>
                  </a:solidFill>
                  <a:latin typeface="Calibri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6096000" y="4876800"/>
                <a:ext cx="16002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alibri" pitchFamily="34" charset="0"/>
                  </a:rPr>
                  <a:t>COLUMN_NAME</a:t>
                </a:r>
              </a:p>
            </p:txBody>
          </p:sp>
          <p:sp>
            <p:nvSpPr>
              <p:cNvPr id="50198" name="TextBox 20"/>
              <p:cNvSpPr txBox="1">
                <a:spLocks noChangeArrowheads="1"/>
              </p:cNvSpPr>
              <p:nvPr/>
            </p:nvSpPr>
            <p:spPr bwMode="auto">
              <a:xfrm>
                <a:off x="5586413" y="4724400"/>
                <a:ext cx="585787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b="1" dirty="0" err="1">
                    <a:solidFill>
                      <a:srgbClr val="996600"/>
                    </a:solidFill>
                    <a:latin typeface="Calibri" pitchFamily="34" charset="0"/>
                  </a:rPr>
                  <a:t>crs</a:t>
                </a:r>
                <a:endParaRPr lang="en-US" b="1" dirty="0">
                  <a:solidFill>
                    <a:srgbClr val="9966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 bwMode="auto">
              <a:xfrm rot="5400000">
                <a:off x="5908675" y="5445125"/>
                <a:ext cx="149225" cy="231775"/>
              </a:xfrm>
              <a:prstGeom prst="triangle">
                <a:avLst/>
              </a:prstGeom>
              <a:solidFill>
                <a:srgbClr val="9A7676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</p:grpSp>
        <p:sp>
          <p:nvSpPr>
            <p:cNvPr id="34" name="Rectangle 33"/>
            <p:cNvSpPr/>
            <p:nvPr/>
          </p:nvSpPr>
          <p:spPr bwMode="auto">
            <a:xfrm>
              <a:off x="8013700" y="6096000"/>
              <a:ext cx="596900" cy="234452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2000">
                  <a:latin typeface="Calibri" pitchFamily="34" charset="0"/>
                </a:rPr>
                <a:t>…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8013700" y="5867400"/>
              <a:ext cx="596900" cy="2286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2000">
                  <a:latin typeface="Calibri" pitchFamily="34" charset="0"/>
                </a:rPr>
                <a:t>…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8013700" y="5638800"/>
              <a:ext cx="596900" cy="2286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2000">
                  <a:latin typeface="Calibri" pitchFamily="34" charset="0"/>
                </a:rPr>
                <a:t>…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8013700" y="5410200"/>
              <a:ext cx="596900" cy="2286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2000" dirty="0">
                  <a:latin typeface="Calibri" pitchFamily="34" charset="0"/>
                </a:rPr>
                <a:t>…</a:t>
              </a: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8013700" y="5105400"/>
              <a:ext cx="5969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>
                  <a:latin typeface="Calibri" pitchFamily="34" charset="0"/>
                </a:rPr>
                <a:t>…</a:t>
              </a:r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F67997B-0F59-4F00-87F8-97B7577A8132}"/>
              </a:ext>
            </a:extLst>
          </p:cNvPr>
          <p:cNvSpPr txBox="1"/>
          <p:nvPr/>
        </p:nvSpPr>
        <p:spPr>
          <a:xfrm>
            <a:off x="7049069" y="509527"/>
            <a:ext cx="1713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(Using MySQL)</a:t>
            </a:r>
          </a:p>
        </p:txBody>
      </p:sp>
    </p:spTree>
    <p:extLst>
      <p:ext uri="{BB962C8B-B14F-4D97-AF65-F5344CB8AC3E}">
        <p14:creationId xmlns:p14="http://schemas.microsoft.com/office/powerpoint/2010/main" val="340539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6" grpId="0" animBg="1"/>
      <p:bldP spid="3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FFADAE-8F51-45C3-BD03-9EA6A01B8538}"/>
              </a:ext>
            </a:extLst>
          </p:cNvPr>
          <p:cNvSpPr/>
          <p:nvPr/>
        </p:nvSpPr>
        <p:spPr>
          <a:xfrm>
            <a:off x="381001" y="5251962"/>
            <a:ext cx="8134349" cy="13432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1770E-52F7-4FE3-9553-096C536C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34" y="143908"/>
            <a:ext cx="8537949" cy="675170"/>
          </a:xfrm>
        </p:spPr>
        <p:txBody>
          <a:bodyPr>
            <a:noAutofit/>
          </a:bodyPr>
          <a:lstStyle/>
          <a:p>
            <a:r>
              <a:rPr lang="en-US" sz="4400" b="1" dirty="0"/>
              <a:t>SUMARY -  SQL in Application Code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8C1E66-9D67-410C-964B-878171F9C886}"/>
              </a:ext>
            </a:extLst>
          </p:cNvPr>
          <p:cNvSpPr txBox="1"/>
          <p:nvPr/>
        </p:nvSpPr>
        <p:spPr>
          <a:xfrm>
            <a:off x="7298364" y="5987548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DBMS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977134" y="1002506"/>
            <a:ext cx="2863108" cy="5250760"/>
            <a:chOff x="5977134" y="1002506"/>
            <a:chExt cx="2863108" cy="525076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AFD34D4-C6C7-46D7-A00D-7DA2EDF70C66}"/>
                </a:ext>
              </a:extLst>
            </p:cNvPr>
            <p:cNvSpPr/>
            <p:nvPr/>
          </p:nvSpPr>
          <p:spPr>
            <a:xfrm>
              <a:off x="5977134" y="5729348"/>
              <a:ext cx="1349322" cy="52391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Vendor specific</a:t>
              </a:r>
            </a:p>
          </p:txBody>
        </p:sp>
        <p:sp>
          <p:nvSpPr>
            <p:cNvPr id="5" name="Flowchart: Card 4">
              <a:extLst>
                <a:ext uri="{FF2B5EF4-FFF2-40B4-BE49-F238E27FC236}">
                  <a16:creationId xmlns:a16="http://schemas.microsoft.com/office/drawing/2014/main" id="{7EFC1CCE-0B4D-4932-B7A0-9ADC3A911335}"/>
                </a:ext>
              </a:extLst>
            </p:cNvPr>
            <p:cNvSpPr/>
            <p:nvPr/>
          </p:nvSpPr>
          <p:spPr>
            <a:xfrm>
              <a:off x="6365399" y="1814173"/>
              <a:ext cx="2401956" cy="1537252"/>
            </a:xfrm>
            <a:prstGeom prst="flowChartPunchedCard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Flowchart: Document 5">
              <a:extLst>
                <a:ext uri="{FF2B5EF4-FFF2-40B4-BE49-F238E27FC236}">
                  <a16:creationId xmlns:a16="http://schemas.microsoft.com/office/drawing/2014/main" id="{1CD9E710-437B-4788-851A-557E49AE46D4}"/>
                </a:ext>
              </a:extLst>
            </p:cNvPr>
            <p:cNvSpPr/>
            <p:nvPr/>
          </p:nvSpPr>
          <p:spPr>
            <a:xfrm>
              <a:off x="6562276" y="2312817"/>
              <a:ext cx="1232453" cy="612648"/>
            </a:xfrm>
            <a:prstGeom prst="flowChartDocumen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Embedded SQL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D6A5B0-FE74-4E72-BDA3-A8907852F927}"/>
                </a:ext>
              </a:extLst>
            </p:cNvPr>
            <p:cNvSpPr txBox="1"/>
            <p:nvPr/>
          </p:nvSpPr>
          <p:spPr>
            <a:xfrm flipH="1">
              <a:off x="7593874" y="1814173"/>
              <a:ext cx="124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 program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6E100F9-87B6-4B53-BA01-B5C55C739E9A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6999776" y="2884962"/>
              <a:ext cx="178727" cy="3115263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8BBE4F8-933C-4038-BBD8-2A87EB9A70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8197" y="3003455"/>
              <a:ext cx="939368" cy="2953397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7B588F-6643-48D8-9927-238B187D1BE2}"/>
                </a:ext>
              </a:extLst>
            </p:cNvPr>
            <p:cNvSpPr txBox="1"/>
            <p:nvPr/>
          </p:nvSpPr>
          <p:spPr>
            <a:xfrm flipH="1">
              <a:off x="7794728" y="2711950"/>
              <a:ext cx="829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Cursor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2CE7418-EBC8-4BB3-8DD5-DB1597AAAB41}"/>
                </a:ext>
              </a:extLst>
            </p:cNvPr>
            <p:cNvSpPr txBox="1"/>
            <p:nvPr/>
          </p:nvSpPr>
          <p:spPr>
            <a:xfrm rot="16425079">
              <a:off x="6355060" y="3972133"/>
              <a:ext cx="1151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EXEC SQL</a:t>
              </a:r>
            </a:p>
          </p:txBody>
        </p:sp>
        <p:sp>
          <p:nvSpPr>
            <p:cNvPr id="40" name="Cloud Callout 39"/>
            <p:cNvSpPr/>
            <p:nvPr/>
          </p:nvSpPr>
          <p:spPr>
            <a:xfrm>
              <a:off x="6477000" y="1002506"/>
              <a:ext cx="1590565" cy="792083"/>
            </a:xfrm>
            <a:prstGeom prst="cloudCallout">
              <a:avLst>
                <a:gd name="adj1" fmla="val -21235"/>
                <a:gd name="adj2" fmla="val 79453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Need preprocessor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13DFC3-9C36-4A50-9121-C3C172D1C487}"/>
              </a:ext>
            </a:extLst>
          </p:cNvPr>
          <p:cNvGrpSpPr/>
          <p:nvPr/>
        </p:nvGrpSpPr>
        <p:grpSpPr>
          <a:xfrm>
            <a:off x="373896" y="941162"/>
            <a:ext cx="5200373" cy="5529890"/>
            <a:chOff x="373896" y="941162"/>
            <a:chExt cx="5200373" cy="552989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AD401ED-6A7B-45E4-B9A5-E823A852D917}"/>
                </a:ext>
              </a:extLst>
            </p:cNvPr>
            <p:cNvGrpSpPr/>
            <p:nvPr/>
          </p:nvGrpSpPr>
          <p:grpSpPr>
            <a:xfrm>
              <a:off x="373896" y="941162"/>
              <a:ext cx="5200373" cy="5529890"/>
              <a:chOff x="373896" y="941162"/>
              <a:chExt cx="5200373" cy="5529890"/>
            </a:xfrm>
          </p:grpSpPr>
          <p:sp>
            <p:nvSpPr>
              <p:cNvPr id="14" name="Flowchart: Card 13">
                <a:extLst>
                  <a:ext uri="{FF2B5EF4-FFF2-40B4-BE49-F238E27FC236}">
                    <a16:creationId xmlns:a16="http://schemas.microsoft.com/office/drawing/2014/main" id="{10777CFA-F6D9-47FF-8184-2CD4AE62D5FE}"/>
                  </a:ext>
                </a:extLst>
              </p:cNvPr>
              <p:cNvSpPr/>
              <p:nvPr/>
            </p:nvSpPr>
            <p:spPr>
              <a:xfrm>
                <a:off x="385357" y="1814173"/>
                <a:ext cx="3166454" cy="1537252"/>
              </a:xfrm>
              <a:prstGeom prst="flowChartPunchedCard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887828D1-16C4-43EB-8A25-B423C1E5B1AE}"/>
                  </a:ext>
                </a:extLst>
              </p:cNvPr>
              <p:cNvSpPr/>
              <p:nvPr/>
            </p:nvSpPr>
            <p:spPr>
              <a:xfrm>
                <a:off x="482585" y="5439835"/>
                <a:ext cx="5091684" cy="1031217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marL="0" marR="0" lvl="0" indent="0" algn="r" defTabSz="914400" rtl="0" eaLnBrk="1" fontAlgn="auto" latinLnBrk="0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JDBC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D4D16F7-5CDD-4A5F-A358-0B264168ADD4}"/>
                  </a:ext>
                </a:extLst>
              </p:cNvPr>
              <p:cNvSpPr txBox="1"/>
              <p:nvPr/>
            </p:nvSpPr>
            <p:spPr>
              <a:xfrm flipH="1">
                <a:off x="2144768" y="1761165"/>
                <a:ext cx="1463698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Java program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with JDBC</a:t>
                </a:r>
              </a:p>
            </p:txBody>
          </p:sp>
          <p:sp>
            <p:nvSpPr>
              <p:cNvPr id="32" name="Flowchart: Terminator 31">
                <a:extLst>
                  <a:ext uri="{FF2B5EF4-FFF2-40B4-BE49-F238E27FC236}">
                    <a16:creationId xmlns:a16="http://schemas.microsoft.com/office/drawing/2014/main" id="{082D8147-C404-42CD-8D0F-C4EB43CA84EC}"/>
                  </a:ext>
                </a:extLst>
              </p:cNvPr>
              <p:cNvSpPr/>
              <p:nvPr/>
            </p:nvSpPr>
            <p:spPr>
              <a:xfrm>
                <a:off x="994789" y="2631722"/>
                <a:ext cx="1315685" cy="238089"/>
              </a:xfrm>
              <a:prstGeom prst="flowChartTerminator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Statement</a:t>
                </a:r>
              </a:p>
            </p:txBody>
          </p:sp>
          <p:sp>
            <p:nvSpPr>
              <p:cNvPr id="33" name="Flowchart: Terminator 32">
                <a:extLst>
                  <a:ext uri="{FF2B5EF4-FFF2-40B4-BE49-F238E27FC236}">
                    <a16:creationId xmlns:a16="http://schemas.microsoft.com/office/drawing/2014/main" id="{EF811468-A2F2-41BE-B5D0-FDE6A892EC61}"/>
                  </a:ext>
                </a:extLst>
              </p:cNvPr>
              <p:cNvSpPr/>
              <p:nvPr/>
            </p:nvSpPr>
            <p:spPr>
              <a:xfrm>
                <a:off x="510261" y="2262391"/>
                <a:ext cx="1634508" cy="306324"/>
              </a:xfrm>
              <a:prstGeom prst="flowChartTerminator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PreparedStatement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68DB2BC0-DE64-48E1-AFA0-90D277463B4C}"/>
                  </a:ext>
                </a:extLst>
              </p:cNvPr>
              <p:cNvCxnSpPr>
                <a:cxnSpLocks/>
                <a:endCxn id="33" idx="3"/>
              </p:cNvCxnSpPr>
              <p:nvPr/>
            </p:nvCxnSpPr>
            <p:spPr>
              <a:xfrm flipH="1" flipV="1">
                <a:off x="2144769" y="2415553"/>
                <a:ext cx="588274" cy="7953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2CD1424A-EE3A-4052-8843-E61A03E1A1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9385" y="2632968"/>
                <a:ext cx="413657" cy="10160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C3002A26-CFEB-4649-9A17-D6096A494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971" y="2495083"/>
                <a:ext cx="24144" cy="328886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BF47E95E-7B8B-4BB6-861B-492FF8B009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3860" y="2810990"/>
                <a:ext cx="86014" cy="2972953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Flowchart: Terminator 48">
                <a:extLst>
                  <a:ext uri="{FF2B5EF4-FFF2-40B4-BE49-F238E27FC236}">
                    <a16:creationId xmlns:a16="http://schemas.microsoft.com/office/drawing/2014/main" id="{90FAF4AE-8313-4762-BCF5-D9B915A74E85}"/>
                  </a:ext>
                </a:extLst>
              </p:cNvPr>
              <p:cNvSpPr/>
              <p:nvPr/>
            </p:nvSpPr>
            <p:spPr>
              <a:xfrm>
                <a:off x="1127173" y="5948229"/>
                <a:ext cx="783287" cy="307754"/>
              </a:xfrm>
              <a:prstGeom prst="flowChartTerminator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ResultSet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73728203-C934-48AB-8D97-0796986EA4DC}"/>
                  </a:ext>
                </a:extLst>
              </p:cNvPr>
              <p:cNvCxnSpPr>
                <a:cxnSpLocks/>
                <a:endCxn id="32" idx="2"/>
              </p:cNvCxnSpPr>
              <p:nvPr/>
            </p:nvCxnSpPr>
            <p:spPr>
              <a:xfrm flipV="1">
                <a:off x="1641446" y="2869811"/>
                <a:ext cx="11186" cy="3142672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4F03195-0B89-4142-9203-99B9B7460C44}"/>
                  </a:ext>
                </a:extLst>
              </p:cNvPr>
              <p:cNvSpPr txBox="1"/>
              <p:nvPr/>
            </p:nvSpPr>
            <p:spPr>
              <a:xfrm rot="16200000">
                <a:off x="-187957" y="4010855"/>
                <a:ext cx="1493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executeQuery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022833D-9935-46E0-8CE1-CB28B5BF35F3}"/>
                  </a:ext>
                </a:extLst>
              </p:cNvPr>
              <p:cNvSpPr txBox="1"/>
              <p:nvPr/>
            </p:nvSpPr>
            <p:spPr>
              <a:xfrm rot="16035571">
                <a:off x="320414" y="4180565"/>
                <a:ext cx="1493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executeQuery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4" name="Cloud Callout 63"/>
              <p:cNvSpPr/>
              <p:nvPr/>
            </p:nvSpPr>
            <p:spPr>
              <a:xfrm>
                <a:off x="1115177" y="941162"/>
                <a:ext cx="1590565" cy="792083"/>
              </a:xfrm>
              <a:prstGeom prst="cloudCallout">
                <a:avLst>
                  <a:gd name="adj1" fmla="val -21235"/>
                  <a:gd name="adj2" fmla="val 79453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0" rtlCol="0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Pure JAVA</a:t>
                </a:r>
              </a:p>
            </p:txBody>
          </p:sp>
        </p:grpSp>
        <p:sp>
          <p:nvSpPr>
            <p:cNvPr id="35" name="Flowchart: Document 34">
              <a:extLst>
                <a:ext uri="{FF2B5EF4-FFF2-40B4-BE49-F238E27FC236}">
                  <a16:creationId xmlns:a16="http://schemas.microsoft.com/office/drawing/2014/main" id="{159CF8D7-E5D6-4E07-B068-B4AF203E0711}"/>
                </a:ext>
              </a:extLst>
            </p:cNvPr>
            <p:cNvSpPr/>
            <p:nvPr/>
          </p:nvSpPr>
          <p:spPr>
            <a:xfrm>
              <a:off x="2741627" y="2406928"/>
              <a:ext cx="466059" cy="323571"/>
            </a:xfrm>
            <a:prstGeom prst="flowChartDocumen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SQL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59713-4DB9-4432-9975-D1F24C5F161E}"/>
              </a:ext>
            </a:extLst>
          </p:cNvPr>
          <p:cNvGrpSpPr/>
          <p:nvPr/>
        </p:nvGrpSpPr>
        <p:grpSpPr>
          <a:xfrm>
            <a:off x="3797124" y="977512"/>
            <a:ext cx="2454965" cy="4979340"/>
            <a:chOff x="3797124" y="977512"/>
            <a:chExt cx="2454965" cy="4979340"/>
          </a:xfrm>
        </p:grpSpPr>
        <p:sp>
          <p:nvSpPr>
            <p:cNvPr id="22" name="Flowchart: Card 21">
              <a:extLst>
                <a:ext uri="{FF2B5EF4-FFF2-40B4-BE49-F238E27FC236}">
                  <a16:creationId xmlns:a16="http://schemas.microsoft.com/office/drawing/2014/main" id="{AD1774B3-1993-4D72-9672-B678233B40D1}"/>
                </a:ext>
              </a:extLst>
            </p:cNvPr>
            <p:cNvSpPr/>
            <p:nvPr/>
          </p:nvSpPr>
          <p:spPr>
            <a:xfrm>
              <a:off x="3797124" y="1814173"/>
              <a:ext cx="2401956" cy="1537252"/>
            </a:xfrm>
            <a:prstGeom prst="flowChartPunchedCar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Flowchart: Document 22">
              <a:extLst>
                <a:ext uri="{FF2B5EF4-FFF2-40B4-BE49-F238E27FC236}">
                  <a16:creationId xmlns:a16="http://schemas.microsoft.com/office/drawing/2014/main" id="{596E330C-A701-4A2A-88D4-407DC4E28CB6}"/>
                </a:ext>
              </a:extLst>
            </p:cNvPr>
            <p:cNvSpPr/>
            <p:nvPr/>
          </p:nvSpPr>
          <p:spPr>
            <a:xfrm>
              <a:off x="3947283" y="2262390"/>
              <a:ext cx="1232453" cy="612648"/>
            </a:xfrm>
            <a:prstGeom prst="flowChartDocumen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SQLJ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C97F63-9116-45B6-883C-DAFDD0597E2F}"/>
                </a:ext>
              </a:extLst>
            </p:cNvPr>
            <p:cNvSpPr txBox="1"/>
            <p:nvPr/>
          </p:nvSpPr>
          <p:spPr>
            <a:xfrm flipH="1">
              <a:off x="4788391" y="1761165"/>
              <a:ext cx="1463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Java program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C0200D-6656-4928-9167-02389A2216ED}"/>
                </a:ext>
              </a:extLst>
            </p:cNvPr>
            <p:cNvSpPr txBox="1"/>
            <p:nvPr/>
          </p:nvSpPr>
          <p:spPr>
            <a:xfrm flipH="1">
              <a:off x="5226452" y="2711950"/>
              <a:ext cx="928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Iterator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BBB924A-D468-417E-8439-F7D1C5F65A48}"/>
                </a:ext>
              </a:extLst>
            </p:cNvPr>
            <p:cNvSpPr txBox="1"/>
            <p:nvPr/>
          </p:nvSpPr>
          <p:spPr>
            <a:xfrm>
              <a:off x="4318979" y="3787467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#SQL</a:t>
              </a:r>
            </a:p>
          </p:txBody>
        </p:sp>
        <p:sp>
          <p:nvSpPr>
            <p:cNvPr id="62" name="Cloud Callout 61"/>
            <p:cNvSpPr/>
            <p:nvPr/>
          </p:nvSpPr>
          <p:spPr>
            <a:xfrm>
              <a:off x="4100336" y="977512"/>
              <a:ext cx="1590565" cy="792083"/>
            </a:xfrm>
            <a:prstGeom prst="cloudCallout">
              <a:avLst>
                <a:gd name="adj1" fmla="val -21235"/>
                <a:gd name="adj2" fmla="val 79453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Need preprocessor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3F44023-6BEB-4EBD-982C-CF459DF9A581}"/>
                </a:ext>
              </a:extLst>
            </p:cNvPr>
            <p:cNvCxnSpPr>
              <a:cxnSpLocks/>
            </p:cNvCxnSpPr>
            <p:nvPr/>
          </p:nvCxnSpPr>
          <p:spPr>
            <a:xfrm>
              <a:off x="4958485" y="2664325"/>
              <a:ext cx="23520" cy="3292527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D50F712-9A4E-4693-B3F4-E485BBFF2627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5200905" y="3081282"/>
              <a:ext cx="489996" cy="2842302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B305D-AE7E-486B-B7DB-084505105DD7}"/>
              </a:ext>
            </a:extLst>
          </p:cNvPr>
          <p:cNvGrpSpPr/>
          <p:nvPr/>
        </p:nvGrpSpPr>
        <p:grpSpPr>
          <a:xfrm>
            <a:off x="1921263" y="2932819"/>
            <a:ext cx="1940422" cy="3393053"/>
            <a:chOff x="1921263" y="2932819"/>
            <a:chExt cx="1940422" cy="3393053"/>
          </a:xfrm>
        </p:grpSpPr>
        <p:sp>
          <p:nvSpPr>
            <p:cNvPr id="52" name="Flowchart: Document 51">
              <a:extLst>
                <a:ext uri="{FF2B5EF4-FFF2-40B4-BE49-F238E27FC236}">
                  <a16:creationId xmlns:a16="http://schemas.microsoft.com/office/drawing/2014/main" id="{47A28D61-AAE0-4B75-A665-1A984691C772}"/>
                </a:ext>
              </a:extLst>
            </p:cNvPr>
            <p:cNvSpPr/>
            <p:nvPr/>
          </p:nvSpPr>
          <p:spPr>
            <a:xfrm>
              <a:off x="2066017" y="5654501"/>
              <a:ext cx="1795668" cy="671371"/>
            </a:xfrm>
            <a:prstGeom prst="flowChartDocumen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SQL/PSM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446FDE-6516-4B14-99DD-A92EEEA524B5}"/>
                </a:ext>
              </a:extLst>
            </p:cNvPr>
            <p:cNvGrpSpPr/>
            <p:nvPr/>
          </p:nvGrpSpPr>
          <p:grpSpPr>
            <a:xfrm>
              <a:off x="1921263" y="2932819"/>
              <a:ext cx="1510459" cy="3333491"/>
              <a:chOff x="1921263" y="2932819"/>
              <a:chExt cx="1510459" cy="3333491"/>
            </a:xfrm>
          </p:grpSpPr>
          <p:sp>
            <p:nvSpPr>
              <p:cNvPr id="34" name="Flowchart: Terminator 33">
                <a:extLst>
                  <a:ext uri="{FF2B5EF4-FFF2-40B4-BE49-F238E27FC236}">
                    <a16:creationId xmlns:a16="http://schemas.microsoft.com/office/drawing/2014/main" id="{816F5E31-E6A0-4A96-89A7-69FA7E2AFD72}"/>
                  </a:ext>
                </a:extLst>
              </p:cNvPr>
              <p:cNvSpPr/>
              <p:nvPr/>
            </p:nvSpPr>
            <p:spPr>
              <a:xfrm>
                <a:off x="1921263" y="2932819"/>
                <a:ext cx="1510459" cy="307754"/>
              </a:xfrm>
              <a:prstGeom prst="flowChartTerminator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CallableStatement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A3ED771-6538-4D76-93D0-115A144F2C81}"/>
                  </a:ext>
                </a:extLst>
              </p:cNvPr>
              <p:cNvSpPr txBox="1"/>
              <p:nvPr/>
            </p:nvSpPr>
            <p:spPr>
              <a:xfrm>
                <a:off x="2299366" y="4038534"/>
                <a:ext cx="524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Call</a:t>
                </a:r>
              </a:p>
            </p:txBody>
          </p:sp>
          <p:sp>
            <p:nvSpPr>
              <p:cNvPr id="55" name="Flowchart: Terminator 54">
                <a:extLst>
                  <a:ext uri="{FF2B5EF4-FFF2-40B4-BE49-F238E27FC236}">
                    <a16:creationId xmlns:a16="http://schemas.microsoft.com/office/drawing/2014/main" id="{9A7D2165-92C6-44E0-9297-A7C0BB688C0D}"/>
                  </a:ext>
                </a:extLst>
              </p:cNvPr>
              <p:cNvSpPr/>
              <p:nvPr/>
            </p:nvSpPr>
            <p:spPr>
              <a:xfrm>
                <a:off x="2111823" y="5958556"/>
                <a:ext cx="783287" cy="307754"/>
              </a:xfrm>
              <a:prstGeom prst="flowChartTerminator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ResultSet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800E4F1E-A844-4A93-836F-92B01C0256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47114" y="3180169"/>
                <a:ext cx="72271" cy="2768062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4986223-0410-4DE9-9228-61857C71B7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33226" y="3180169"/>
                <a:ext cx="376315" cy="2549179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6C6E7C-FEED-4D24-881C-B8E730A05734}"/>
              </a:ext>
            </a:extLst>
          </p:cNvPr>
          <p:cNvGrpSpPr/>
          <p:nvPr/>
        </p:nvGrpSpPr>
        <p:grpSpPr>
          <a:xfrm>
            <a:off x="2590800" y="2711682"/>
            <a:ext cx="1871141" cy="3245170"/>
            <a:chOff x="2590800" y="2711682"/>
            <a:chExt cx="1871141" cy="324517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179A4AC-78FE-4C41-AB5D-4AE85681D785}"/>
                </a:ext>
              </a:extLst>
            </p:cNvPr>
            <p:cNvSpPr txBox="1"/>
            <p:nvPr/>
          </p:nvSpPr>
          <p:spPr>
            <a:xfrm>
              <a:off x="3755106" y="4428391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Call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3BC0917-4930-4E50-93D7-98B160BBD215}"/>
                </a:ext>
              </a:extLst>
            </p:cNvPr>
            <p:cNvSpPr txBox="1"/>
            <p:nvPr/>
          </p:nvSpPr>
          <p:spPr>
            <a:xfrm>
              <a:off x="3802786" y="4213725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#SQL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BD004CA5-A8B9-4BFD-BFC8-525B89016B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0" y="3003455"/>
              <a:ext cx="1500307" cy="2953397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2D037B1-CEBC-4B1F-91F2-403861571A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913" y="2711682"/>
              <a:ext cx="1131276" cy="301766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85FD6CA-DA33-471E-BD1A-60D90D1681A4}"/>
              </a:ext>
            </a:extLst>
          </p:cNvPr>
          <p:cNvGrpSpPr/>
          <p:nvPr/>
        </p:nvGrpSpPr>
        <p:grpSpPr>
          <a:xfrm>
            <a:off x="3861685" y="2789684"/>
            <a:ext cx="3156068" cy="3200503"/>
            <a:chOff x="3861685" y="2789684"/>
            <a:chExt cx="3156068" cy="3200503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31ECC42-E84E-48D4-BC3E-0DCC9DE78A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9222" y="2789684"/>
              <a:ext cx="2839827" cy="2949589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9E1E215-D893-4743-B2A4-F5F5ED7D7683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 flipV="1">
              <a:off x="3861685" y="2884963"/>
              <a:ext cx="3156068" cy="310522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37AB1B8-2451-4D46-A159-59B853207923}"/>
                </a:ext>
              </a:extLst>
            </p:cNvPr>
            <p:cNvSpPr txBox="1"/>
            <p:nvPr/>
          </p:nvSpPr>
          <p:spPr>
            <a:xfrm rot="18929174">
              <a:off x="3968879" y="4610493"/>
              <a:ext cx="1151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EXEC Call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286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924800" cy="46101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alibri" pitchFamily="34" charset="0"/>
              </a:rPr>
              <a:t>Embedded SQL allows execution of parametrized static queries within a host language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alibri" pitchFamily="34" charset="0"/>
              </a:rPr>
              <a:t>Dynamic SQL allows execution of completely ad-hoc queries within a host language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alibri" pitchFamily="34" charset="0"/>
              </a:rPr>
              <a:t>Cursor mechanism allows retrieval of one record at a time and bridges impedance mismatch between host language and SQL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pitchFamily="34" charset="0"/>
              </a:rPr>
              <a:t>APIs such as JDBC introduce a layer of abstraction between application and DBMS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076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(Contd.)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81200"/>
            <a:ext cx="7772400" cy="40767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latin typeface="Calibri" pitchFamily="34" charset="0"/>
              </a:rPr>
              <a:t>SQLJ: Static model, queries checked at compile-time.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alibri" pitchFamily="34" charset="0"/>
              </a:rPr>
              <a:t>Stored procedures execute application logic directly at the server</a:t>
            </a:r>
          </a:p>
          <a:p>
            <a:r>
              <a:rPr lang="en-US" dirty="0">
                <a:latin typeface="Calibri" pitchFamily="34" charset="0"/>
              </a:rPr>
              <a:t>SQL/PSM standard for writing 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334081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72400" cy="1154112"/>
          </a:xfrm>
        </p:spPr>
        <p:txBody>
          <a:bodyPr>
            <a:normAutofit/>
          </a:bodyPr>
          <a:lstStyle/>
          <a:p>
            <a:r>
              <a:rPr lang="en-US" dirty="0"/>
              <a:t>Impedance Mismatch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5105400" cy="4076700"/>
          </a:xfrm>
        </p:spPr>
        <p:txBody>
          <a:bodyPr>
            <a:normAutofit fontScale="92500" lnSpcReduction="20000"/>
          </a:bodyPr>
          <a:lstStyle/>
          <a:p>
            <a:pPr marL="169863" indent="0">
              <a:spcAft>
                <a:spcPts val="600"/>
              </a:spcAft>
              <a:buFont typeface="Wingdings" pitchFamily="2" charset="2"/>
              <a:buNone/>
              <a:tabLst>
                <a:tab pos="169863" algn="l"/>
              </a:tabLst>
            </a:pPr>
            <a:r>
              <a:rPr lang="en-US" dirty="0">
                <a:latin typeface="Calibri" pitchFamily="34" charset="0"/>
              </a:rPr>
              <a:t>SQL relations are sets of records, with no </a:t>
            </a:r>
            <a:r>
              <a:rPr lang="en-US" i="1" dirty="0">
                <a:latin typeface="Calibri" pitchFamily="34" charset="0"/>
              </a:rPr>
              <a:t>a priori </a:t>
            </a:r>
            <a:r>
              <a:rPr lang="en-US" dirty="0">
                <a:latin typeface="Calibri" pitchFamily="34" charset="0"/>
              </a:rPr>
              <a:t>bound on the number of records.  </a:t>
            </a:r>
          </a:p>
          <a:p>
            <a:pPr lvl="1">
              <a:spcAft>
                <a:spcPts val="600"/>
              </a:spcAft>
              <a:tabLst>
                <a:tab pos="169863" algn="l"/>
              </a:tabLst>
            </a:pPr>
            <a:r>
              <a:rPr lang="en-US" dirty="0">
                <a:latin typeface="Calibri" pitchFamily="34" charset="0"/>
              </a:rPr>
              <a:t>No such data structure exist traditionally in procedural programming languages such as C++.  (Though now: STL</a:t>
            </a: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*</a:t>
            </a:r>
            <a:r>
              <a:rPr lang="en-US" dirty="0">
                <a:latin typeface="Calibri" pitchFamily="34" charset="0"/>
              </a:rPr>
              <a:t>)</a:t>
            </a:r>
          </a:p>
          <a:p>
            <a:pPr lvl="1">
              <a:tabLst>
                <a:tab pos="169863" algn="l"/>
              </a:tabLst>
            </a:pPr>
            <a:r>
              <a:rPr lang="en-US" dirty="0">
                <a:latin typeface="Calibri" pitchFamily="34" charset="0"/>
              </a:rPr>
              <a:t>SQL supports a mechanism called a </a:t>
            </a:r>
            <a:r>
              <a:rPr lang="en-US" i="1" u="sng" dirty="0">
                <a:solidFill>
                  <a:schemeClr val="accent2"/>
                </a:solidFill>
                <a:latin typeface="Calibri" pitchFamily="34" charset="0"/>
              </a:rPr>
              <a:t>cursor</a:t>
            </a:r>
            <a:r>
              <a:rPr lang="en-US" dirty="0">
                <a:latin typeface="Calibri" pitchFamily="34" charset="0"/>
              </a:rPr>
              <a:t> to handle this.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5295900"/>
            <a:ext cx="79248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742950" lvl="1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endParaRPr lang="en-US" kern="0" dirty="0">
              <a:latin typeface="Calibri" pitchFamily="34" charset="0"/>
            </a:endParaRPr>
          </a:p>
          <a:p>
            <a:pPr marL="169863" indent="-169863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2042EE"/>
                </a:solidFill>
                <a:latin typeface="Calibri" pitchFamily="34" charset="0"/>
                <a:cs typeface="+mn-cs"/>
              </a:rPr>
              <a:t>*</a:t>
            </a:r>
            <a:r>
              <a:rPr lang="en-US" sz="1800" kern="0" dirty="0">
                <a:solidFill>
                  <a:srgbClr val="002060"/>
                </a:solidFill>
                <a:latin typeface="Calibri" pitchFamily="34" charset="0"/>
                <a:cs typeface="+mn-cs"/>
              </a:rPr>
              <a:t>STL (</a:t>
            </a:r>
            <a:r>
              <a:rPr lang="en-US" sz="1800" i="1" kern="0" dirty="0">
                <a:solidFill>
                  <a:srgbClr val="002060"/>
                </a:solidFill>
                <a:latin typeface="Calibri" pitchFamily="34" charset="0"/>
                <a:cs typeface="+mn-cs"/>
              </a:rPr>
              <a:t>Standard Template Library</a:t>
            </a:r>
            <a:r>
              <a:rPr lang="en-US" sz="1800" kern="0" dirty="0">
                <a:solidFill>
                  <a:srgbClr val="002060"/>
                </a:solidFill>
                <a:latin typeface="Calibri" pitchFamily="34" charset="0"/>
                <a:cs typeface="+mn-cs"/>
              </a:rPr>
              <a:t>)</a:t>
            </a:r>
            <a:r>
              <a:rPr lang="en-US" sz="1800" i="1" kern="0" dirty="0">
                <a:solidFill>
                  <a:srgbClr val="002060"/>
                </a:solidFill>
                <a:latin typeface="Calibri" pitchFamily="34" charset="0"/>
                <a:cs typeface="+mn-cs"/>
              </a:rPr>
              <a:t> </a:t>
            </a:r>
            <a:r>
              <a:rPr lang="en-US" sz="1800" kern="0" dirty="0">
                <a:solidFill>
                  <a:srgbClr val="002060"/>
                </a:solidFill>
                <a:latin typeface="Calibri" pitchFamily="34" charset="0"/>
                <a:cs typeface="+mn-cs"/>
              </a:rPr>
              <a:t>is a generic C++ library that provides many basic algorithms and data structures of computer science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6019800" y="1371600"/>
            <a:ext cx="1981200" cy="1216025"/>
          </a:xfrm>
          <a:prstGeom prst="can">
            <a:avLst/>
          </a:prstGeom>
          <a:solidFill>
            <a:schemeClr val="bg2">
              <a:lumMod val="10000"/>
            </a:schemeClr>
          </a:solidFill>
          <a:ln w="127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en-US" sz="3200" dirty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Database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791200" y="3124200"/>
            <a:ext cx="2590800" cy="22098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6477000" y="5257800"/>
            <a:ext cx="2005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Computer program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6096000" y="3429000"/>
            <a:ext cx="1295400" cy="685800"/>
          </a:xfrm>
          <a:prstGeom prst="roundRect">
            <a:avLst/>
          </a:prstGeom>
          <a:solidFill>
            <a:srgbClr val="BD92DE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0" tIns="36000" rIns="0" bIns="0" anchor="ctr"/>
          <a:lstStyle/>
          <a:p>
            <a:pPr algn="ctr" eaLnBrk="0" hangingPunct="0">
              <a:lnSpc>
                <a:spcPts val="1900"/>
              </a:lnSpc>
              <a:defRPr/>
            </a:pPr>
            <a:r>
              <a:rPr lang="en-US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Data structure</a:t>
            </a:r>
          </a:p>
        </p:txBody>
      </p:sp>
      <p:sp>
        <p:nvSpPr>
          <p:cNvPr id="9227" name="Down Arrow 8"/>
          <p:cNvSpPr>
            <a:spLocks noChangeArrowheads="1"/>
          </p:cNvSpPr>
          <p:nvPr/>
        </p:nvSpPr>
        <p:spPr bwMode="auto">
          <a:xfrm>
            <a:off x="6477000" y="2590800"/>
            <a:ext cx="484188" cy="838200"/>
          </a:xfrm>
          <a:prstGeom prst="downArrow">
            <a:avLst>
              <a:gd name="adj1" fmla="val 50000"/>
              <a:gd name="adj2" fmla="val 50043"/>
            </a:avLst>
          </a:prstGeom>
          <a:solidFill>
            <a:srgbClr val="FF5229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6172200" y="4572000"/>
            <a:ext cx="1905000" cy="6096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Computation</a:t>
            </a:r>
          </a:p>
        </p:txBody>
      </p:sp>
      <p:sp>
        <p:nvSpPr>
          <p:cNvPr id="11" name="Down Arrow 10"/>
          <p:cNvSpPr/>
          <p:nvPr/>
        </p:nvSpPr>
        <p:spPr bwMode="auto">
          <a:xfrm>
            <a:off x="6477000" y="4114800"/>
            <a:ext cx="484188" cy="444500"/>
          </a:xfrm>
          <a:prstGeom prst="downArrow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12" name="Up Arrow 11"/>
          <p:cNvSpPr/>
          <p:nvPr/>
        </p:nvSpPr>
        <p:spPr bwMode="auto">
          <a:xfrm>
            <a:off x="7467600" y="2349500"/>
            <a:ext cx="484188" cy="2209800"/>
          </a:xfrm>
          <a:prstGeom prst="upArrow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13" name="Oval Callout 12"/>
          <p:cNvSpPr/>
          <p:nvPr/>
        </p:nvSpPr>
        <p:spPr bwMode="auto">
          <a:xfrm>
            <a:off x="5257800" y="3079221"/>
            <a:ext cx="990600" cy="612775"/>
          </a:xfrm>
          <a:prstGeom prst="wedgeEllipseCallout">
            <a:avLst>
              <a:gd name="adj1" fmla="val 53654"/>
              <a:gd name="adj2" fmla="val 51037"/>
            </a:avLst>
          </a:prstGeom>
          <a:solidFill>
            <a:srgbClr val="0070C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0" rIns="0" anchor="ctr"/>
          <a:lstStyle/>
          <a:p>
            <a:pPr algn="ctr" eaLnBrk="0" hangingPunct="0">
              <a:lnSpc>
                <a:spcPts val="2100"/>
              </a:lnSpc>
              <a:defRPr/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How big 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A681A2-8863-4D3F-8F72-A62860851C5D}"/>
              </a:ext>
            </a:extLst>
          </p:cNvPr>
          <p:cNvSpPr txBox="1"/>
          <p:nvPr/>
        </p:nvSpPr>
        <p:spPr>
          <a:xfrm>
            <a:off x="5867400" y="2545304"/>
            <a:ext cx="990601" cy="55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dirty="0"/>
              <a:t>Query result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10BD11-2E30-4B50-9D71-56FC468EDE8C}"/>
              </a:ext>
            </a:extLst>
          </p:cNvPr>
          <p:cNvSpPr txBox="1"/>
          <p:nvPr/>
        </p:nvSpPr>
        <p:spPr>
          <a:xfrm>
            <a:off x="7848600" y="2663825"/>
            <a:ext cx="990601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dirty="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255813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7" grpId="0" animBg="1"/>
      <p:bldP spid="11" grpId="0" animBg="1"/>
      <p:bldP spid="12" grpId="0" animBg="1"/>
      <p:bldP spid="13" grpId="0" animBg="1"/>
      <p:bldP spid="2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72400" cy="1104900"/>
          </a:xfrm>
        </p:spPr>
        <p:txBody>
          <a:bodyPr/>
          <a:lstStyle/>
          <a:p>
            <a:r>
              <a:rPr lang="en-US" dirty="0"/>
              <a:t>Cursors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6172202" cy="5334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latin typeface="Calibri" pitchFamily="34" charset="0"/>
              </a:rPr>
              <a:t>Can </a:t>
            </a:r>
            <a:r>
              <a:rPr lang="en-US" sz="2800" i="1" dirty="0">
                <a:solidFill>
                  <a:schemeClr val="accent2"/>
                </a:solidFill>
                <a:latin typeface="Calibri" pitchFamily="34" charset="0"/>
              </a:rPr>
              <a:t>declare</a:t>
            </a:r>
            <a:r>
              <a:rPr lang="en-US" sz="2800" dirty="0">
                <a:latin typeface="Calibri" pitchFamily="34" charset="0"/>
              </a:rPr>
              <a:t> a cursor on a relation or query statement (which generates a relation).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latin typeface="Calibri" pitchFamily="34" charset="0"/>
              </a:rPr>
              <a:t>Can </a:t>
            </a:r>
            <a:r>
              <a:rPr lang="en-US" sz="2800" i="1" dirty="0">
                <a:solidFill>
                  <a:schemeClr val="accent2"/>
                </a:solidFill>
                <a:latin typeface="Calibri" pitchFamily="34" charset="0"/>
              </a:rPr>
              <a:t>open</a:t>
            </a:r>
            <a:r>
              <a:rPr lang="en-US" sz="2800" dirty="0">
                <a:latin typeface="Calibri" pitchFamily="34" charset="0"/>
              </a:rPr>
              <a:t> a cursor, and repeatedly </a:t>
            </a:r>
            <a:r>
              <a:rPr lang="en-US" sz="2800" i="1" dirty="0">
                <a:solidFill>
                  <a:schemeClr val="accent2"/>
                </a:solidFill>
                <a:latin typeface="Calibri" pitchFamily="34" charset="0"/>
              </a:rPr>
              <a:t>fetch</a:t>
            </a:r>
            <a:r>
              <a:rPr lang="en-US" sz="2800" dirty="0">
                <a:latin typeface="Calibri" pitchFamily="34" charset="0"/>
              </a:rPr>
              <a:t> a tuple then </a:t>
            </a:r>
            <a:r>
              <a:rPr lang="en-US" sz="2800" i="1" dirty="0">
                <a:solidFill>
                  <a:schemeClr val="accent2"/>
                </a:solidFill>
                <a:latin typeface="Calibri" pitchFamily="34" charset="0"/>
              </a:rPr>
              <a:t>move</a:t>
            </a:r>
            <a:r>
              <a:rPr lang="en-US" sz="2800" dirty="0">
                <a:latin typeface="Calibri" pitchFamily="34" charset="0"/>
              </a:rPr>
              <a:t> the cursor, until all tuples have been retrieved.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B523DD3-BB94-4A34-B7EB-F1F21F497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910799"/>
              </p:ext>
            </p:extLst>
          </p:nvPr>
        </p:nvGraphicFramePr>
        <p:xfrm>
          <a:off x="6858000" y="1447800"/>
          <a:ext cx="1905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188217616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7148657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2115572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5655327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8949809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45970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33971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26533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3312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69590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76671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319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068591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20E633BB-C131-4F83-84B5-4D5CF9A0B831}"/>
              </a:ext>
            </a:extLst>
          </p:cNvPr>
          <p:cNvSpPr/>
          <p:nvPr/>
        </p:nvSpPr>
        <p:spPr>
          <a:xfrm>
            <a:off x="6477000" y="1752600"/>
            <a:ext cx="381000" cy="179832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98D28-5516-4823-8AA3-65939FFD5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753" y="1727780"/>
            <a:ext cx="487722" cy="286537"/>
          </a:xfrm>
          <a:prstGeom prst="rect">
            <a:avLst/>
          </a:pr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7F66BA8E-4CDB-465A-AA9E-6EEBFD805C7D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4227589"/>
            <a:ext cx="8534400" cy="2554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>
                <a:latin typeface="Calibri" pitchFamily="34" charset="0"/>
              </a:rPr>
              <a:t>Can use an </a:t>
            </a:r>
            <a:r>
              <a:rPr lang="en-US" sz="2400" dirty="0">
                <a:solidFill>
                  <a:schemeClr val="accent2"/>
                </a:solidFill>
                <a:latin typeface="Calibri" pitchFamily="34" charset="0"/>
              </a:rPr>
              <a:t>ORDER BY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clause in the query to control the order in which tuples are returned.</a:t>
            </a:r>
          </a:p>
          <a:p>
            <a:r>
              <a:rPr lang="en-US" dirty="0">
                <a:latin typeface="Calibri" pitchFamily="34" charset="0"/>
              </a:rPr>
              <a:t>Can also </a:t>
            </a:r>
            <a:r>
              <a:rPr lang="en-US" i="1" dirty="0">
                <a:solidFill>
                  <a:schemeClr val="accent2"/>
                </a:solidFill>
                <a:latin typeface="Calibri" pitchFamily="34" charset="0"/>
              </a:rPr>
              <a:t>modify/delete</a:t>
            </a:r>
            <a:r>
              <a:rPr lang="en-US" dirty="0">
                <a:latin typeface="Calibri" pitchFamily="34" charset="0"/>
              </a:rPr>
              <a:t> tuple pointed to by a cursor.</a:t>
            </a:r>
          </a:p>
        </p:txBody>
      </p:sp>
    </p:spTree>
    <p:extLst>
      <p:ext uri="{BB962C8B-B14F-4D97-AF65-F5344CB8AC3E}">
        <p14:creationId xmlns:p14="http://schemas.microsoft.com/office/powerpoint/2010/main" val="110748239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2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2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2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1481E-6 L 3.33333E-6 0.2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 uiExpand="1" build="p" autoUpdateAnimBg="0"/>
      <p:bldP spid="3" grpId="0" animBg="1"/>
      <p:bldP spid="9" grpId="0" uiExpand="1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924800" cy="1104900"/>
          </a:xfrm>
        </p:spPr>
        <p:txBody>
          <a:bodyPr>
            <a:noAutofit/>
          </a:bodyPr>
          <a:lstStyle/>
          <a:p>
            <a:pPr>
              <a:lnSpc>
                <a:spcPts val="3400"/>
              </a:lnSpc>
            </a:pPr>
            <a:r>
              <a:rPr lang="en-US" sz="3600" dirty="0"/>
              <a:t>Cursor that gets names of sailors who’ve reserved a red boat, in alphabetical order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545262" y="1676400"/>
            <a:ext cx="8293938" cy="1782539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200" dirty="0">
                <a:latin typeface="Arial Unicode MS" pitchFamily="34" charset="-128"/>
              </a:rPr>
              <a:t>EXEC SQL DECLARE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Arial Unicode MS" pitchFamily="34" charset="-128"/>
              </a:rPr>
              <a:t>sinfo</a:t>
            </a:r>
            <a:r>
              <a:rPr lang="en-US" sz="2200" dirty="0">
                <a:latin typeface="Arial Unicode MS" pitchFamily="34" charset="-128"/>
              </a:rPr>
              <a:t> CURSOR FOR</a:t>
            </a:r>
          </a:p>
          <a:p>
            <a:pPr eaLnBrk="0" hangingPunct="0">
              <a:defRPr/>
            </a:pPr>
            <a:r>
              <a:rPr lang="en-US" sz="2200" dirty="0">
                <a:latin typeface="Arial Unicode MS" pitchFamily="34" charset="-128"/>
              </a:rPr>
              <a:t>	SELECT  </a:t>
            </a:r>
            <a:r>
              <a:rPr lang="en-US" sz="2200" dirty="0" err="1">
                <a:latin typeface="Arial Unicode MS" pitchFamily="34" charset="-128"/>
              </a:rPr>
              <a:t>S.sname</a:t>
            </a:r>
            <a:endParaRPr lang="en-US" sz="2200" dirty="0">
              <a:latin typeface="Arial Unicode MS" pitchFamily="34" charset="-128"/>
            </a:endParaRPr>
          </a:p>
          <a:p>
            <a:pPr eaLnBrk="0" hangingPunct="0">
              <a:defRPr/>
            </a:pPr>
            <a:r>
              <a:rPr lang="en-US" sz="2200" dirty="0">
                <a:latin typeface="Arial Unicode MS" pitchFamily="34" charset="-128"/>
              </a:rPr>
              <a:t>	FROM     Sailors S, Boats B, Reserves R</a:t>
            </a:r>
          </a:p>
          <a:p>
            <a:pPr eaLnBrk="0" hangingPunct="0">
              <a:defRPr/>
            </a:pPr>
            <a:r>
              <a:rPr lang="en-US" sz="2200" dirty="0">
                <a:latin typeface="Arial Unicode MS" pitchFamily="34" charset="-128"/>
              </a:rPr>
              <a:t>	WHERE  S.sid=R.sid AND R.bid=B.bid AND </a:t>
            </a:r>
            <a:r>
              <a:rPr lang="en-US" sz="2200" dirty="0" err="1">
                <a:latin typeface="Arial Unicode MS" pitchFamily="34" charset="-128"/>
              </a:rPr>
              <a:t>B.color</a:t>
            </a:r>
            <a:r>
              <a:rPr lang="en-US" sz="2200" dirty="0">
                <a:latin typeface="Arial Unicode MS" pitchFamily="34" charset="-128"/>
              </a:rPr>
              <a:t>=‘red’</a:t>
            </a:r>
          </a:p>
          <a:p>
            <a:pPr eaLnBrk="0" hangingPunct="0">
              <a:defRPr/>
            </a:pPr>
            <a:r>
              <a:rPr lang="en-US" sz="2200" dirty="0">
                <a:latin typeface="Arial Unicode MS" pitchFamily="34" charset="-128"/>
              </a:rPr>
              <a:t>	ORDER BY  </a:t>
            </a:r>
            <a:r>
              <a:rPr lang="en-US" sz="2200" dirty="0" err="1">
                <a:latin typeface="Arial Unicode MS" pitchFamily="34" charset="-128"/>
              </a:rPr>
              <a:t>S.sname</a:t>
            </a:r>
            <a:endParaRPr lang="en-US" sz="2200" dirty="0">
              <a:latin typeface="Arial Unicode MS" pitchFamily="34" charset="-128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7239000" y="3810000"/>
            <a:ext cx="1447800" cy="2590800"/>
            <a:chOff x="7086600" y="3657600"/>
            <a:chExt cx="1447800" cy="2590800"/>
          </a:xfrm>
        </p:grpSpPr>
        <p:sp>
          <p:nvSpPr>
            <p:cNvPr id="6" name="Rectangle 5"/>
            <p:cNvSpPr/>
            <p:nvPr/>
          </p:nvSpPr>
          <p:spPr bwMode="auto">
            <a:xfrm>
              <a:off x="7086600" y="4038600"/>
              <a:ext cx="1447800" cy="2209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r>
                <a:rPr lang="en-US" sz="2000" dirty="0">
                  <a:solidFill>
                    <a:srgbClr val="09064E"/>
                  </a:solidFill>
                  <a:latin typeface="Calibri" pitchFamily="34" charset="0"/>
                  <a:cs typeface="+mn-cs"/>
                </a:rPr>
                <a:t>Jessica</a:t>
              </a:r>
            </a:p>
            <a:p>
              <a:pPr eaLnBrk="0" hangingPunct="0">
                <a:defRPr/>
              </a:pPr>
              <a:endParaRPr lang="en-US" sz="2000" dirty="0">
                <a:solidFill>
                  <a:srgbClr val="09064E"/>
                </a:solidFill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r>
                <a:rPr lang="en-US" sz="2000" dirty="0">
                  <a:solidFill>
                    <a:srgbClr val="09064E"/>
                  </a:solidFill>
                  <a:latin typeface="Calibri" pitchFamily="34" charset="0"/>
                  <a:cs typeface="+mn-cs"/>
                </a:rPr>
                <a:t>Ashley</a:t>
              </a:r>
            </a:p>
            <a:p>
              <a:pPr eaLnBrk="0" hangingPunct="0">
                <a:defRPr/>
              </a:pPr>
              <a:endParaRPr lang="en-US" sz="2000" dirty="0">
                <a:solidFill>
                  <a:srgbClr val="09064E"/>
                </a:solidFill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r>
                <a:rPr lang="en-US" sz="2000" dirty="0">
                  <a:solidFill>
                    <a:srgbClr val="09064E"/>
                  </a:solidFill>
                  <a:latin typeface="Calibri" pitchFamily="34" charset="0"/>
                  <a:cs typeface="+mn-cs"/>
                </a:rPr>
                <a:t>Michael</a:t>
              </a:r>
            </a:p>
            <a:p>
              <a:pPr eaLnBrk="0" hangingPunct="0">
                <a:defRPr/>
              </a:pPr>
              <a:endParaRPr lang="en-US" sz="2000" dirty="0">
                <a:solidFill>
                  <a:srgbClr val="09064E"/>
                </a:solidFill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r>
                <a:rPr lang="en-US" sz="2000" dirty="0">
                  <a:solidFill>
                    <a:srgbClr val="09064E"/>
                  </a:solidFill>
                  <a:latin typeface="Calibri" pitchFamily="34" charset="0"/>
                  <a:cs typeface="+mn-cs"/>
                </a:rPr>
                <a:t>Matthew</a:t>
              </a:r>
            </a:p>
          </p:txBody>
        </p:sp>
        <p:sp>
          <p:nvSpPr>
            <p:cNvPr id="11269" name="TextBox 6"/>
            <p:cNvSpPr txBox="1">
              <a:spLocks noChangeArrowheads="1"/>
            </p:cNvSpPr>
            <p:nvPr/>
          </p:nvSpPr>
          <p:spPr bwMode="auto">
            <a:xfrm>
              <a:off x="7162800" y="3657600"/>
              <a:ext cx="12858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2000">
                  <a:solidFill>
                    <a:srgbClr val="2042EE"/>
                  </a:solidFill>
                  <a:latin typeface="Calibri" pitchFamily="34" charset="0"/>
                </a:rPr>
                <a:t>SQL Result</a:t>
              </a:r>
            </a:p>
          </p:txBody>
        </p:sp>
      </p:grpSp>
      <p:grpSp>
        <p:nvGrpSpPr>
          <p:cNvPr id="7" name="Group 3"/>
          <p:cNvGrpSpPr/>
          <p:nvPr/>
        </p:nvGrpSpPr>
        <p:grpSpPr>
          <a:xfrm>
            <a:off x="781799" y="2133600"/>
            <a:ext cx="536448" cy="914400"/>
            <a:chOff x="609600" y="2156619"/>
            <a:chExt cx="536448" cy="914400"/>
          </a:xfrm>
        </p:grpSpPr>
        <p:sp>
          <p:nvSpPr>
            <p:cNvPr id="3" name="Left Brace 2"/>
            <p:cNvSpPr/>
            <p:nvPr/>
          </p:nvSpPr>
          <p:spPr bwMode="auto">
            <a:xfrm>
              <a:off x="990600" y="2156619"/>
              <a:ext cx="155448" cy="914400"/>
            </a:xfrm>
            <a:prstGeom prst="leftBrace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" name="Isosceles Triangle 10"/>
            <p:cNvSpPr>
              <a:spLocks noChangeArrowheads="1"/>
            </p:cNvSpPr>
            <p:nvPr/>
          </p:nvSpPr>
          <p:spPr bwMode="auto">
            <a:xfrm rot="5400000">
              <a:off x="609600" y="2461419"/>
              <a:ext cx="304800" cy="304800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vert="vert270" lIns="91440" tIns="27432" bIns="0" anchor="ctr" anchorCtr="0"/>
            <a:lstStyle/>
            <a:p>
              <a:pPr eaLnBrk="0" hangingPunct="0"/>
              <a:endParaRPr lang="en-US" sz="1600" dirty="0">
                <a:solidFill>
                  <a:srgbClr val="F8F8F8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" name="Oval Callout 10"/>
          <p:cNvSpPr/>
          <p:nvPr/>
        </p:nvSpPr>
        <p:spPr>
          <a:xfrm>
            <a:off x="210299" y="3313626"/>
            <a:ext cx="1447800" cy="685800"/>
          </a:xfrm>
          <a:prstGeom prst="wedgeEllipseCallout">
            <a:avLst>
              <a:gd name="adj1" fmla="val 30954"/>
              <a:gd name="adj2" fmla="val -6753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 anchorCtr="1">
            <a:scene3d>
              <a:camera prst="orthographicFront"/>
              <a:lightRig rig="threePt" dir="t"/>
            </a:scene3d>
            <a:sp3d prstMaterial="softEdge"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 cursor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7DD4928-328D-4F61-90C2-6A272BC8E803}"/>
              </a:ext>
            </a:extLst>
          </p:cNvPr>
          <p:cNvSpPr/>
          <p:nvPr/>
        </p:nvSpPr>
        <p:spPr>
          <a:xfrm>
            <a:off x="3429000" y="1292352"/>
            <a:ext cx="1447800" cy="384048"/>
          </a:xfrm>
          <a:prstGeom prst="wedgeRoundRectCallout">
            <a:avLst>
              <a:gd name="adj1" fmla="val -23172"/>
              <a:gd name="adj2" fmla="val 74846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Cursor name</a:t>
            </a:r>
          </a:p>
        </p:txBody>
      </p:sp>
    </p:spTree>
    <p:extLst>
      <p:ext uri="{BB962C8B-B14F-4D97-AF65-F5344CB8AC3E}">
        <p14:creationId xmlns:p14="http://schemas.microsoft.com/office/powerpoint/2010/main" val="192657115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924800" cy="1104900"/>
          </a:xfrm>
        </p:spPr>
        <p:txBody>
          <a:bodyPr>
            <a:noAutofit/>
          </a:bodyPr>
          <a:lstStyle/>
          <a:p>
            <a:pPr>
              <a:lnSpc>
                <a:spcPts val="3400"/>
              </a:lnSpc>
            </a:pPr>
            <a:r>
              <a:rPr lang="en-US" sz="3600" dirty="0"/>
              <a:t>Cursor that gets names of sailors who’ve reserved a red boat, in alphabetical order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545262" y="1676400"/>
            <a:ext cx="8293938" cy="1782539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200" dirty="0">
                <a:latin typeface="Arial Unicode MS" pitchFamily="34" charset="-128"/>
              </a:rPr>
              <a:t>EXEC SQL DECLARE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Arial Unicode MS" pitchFamily="34" charset="-128"/>
              </a:rPr>
              <a:t>sinfo</a:t>
            </a:r>
            <a:r>
              <a:rPr lang="en-US" sz="2200" dirty="0">
                <a:latin typeface="Arial Unicode MS" pitchFamily="34" charset="-128"/>
              </a:rPr>
              <a:t> CURSOR FOR</a:t>
            </a:r>
          </a:p>
          <a:p>
            <a:pPr eaLnBrk="0" hangingPunct="0">
              <a:defRPr/>
            </a:pPr>
            <a:r>
              <a:rPr lang="en-US" sz="2200" dirty="0">
                <a:latin typeface="Arial Unicode MS" pitchFamily="34" charset="-128"/>
              </a:rPr>
              <a:t>	SELECT  </a:t>
            </a:r>
            <a:r>
              <a:rPr lang="en-US" sz="2200" dirty="0" err="1">
                <a:latin typeface="Arial Unicode MS" pitchFamily="34" charset="-128"/>
              </a:rPr>
              <a:t>S.sname</a:t>
            </a:r>
            <a:endParaRPr lang="en-US" sz="2200" dirty="0">
              <a:latin typeface="Arial Unicode MS" pitchFamily="34" charset="-128"/>
            </a:endParaRPr>
          </a:p>
          <a:p>
            <a:pPr eaLnBrk="0" hangingPunct="0">
              <a:defRPr/>
            </a:pPr>
            <a:r>
              <a:rPr lang="en-US" sz="2200" dirty="0">
                <a:latin typeface="Arial Unicode MS" pitchFamily="34" charset="-128"/>
              </a:rPr>
              <a:t>	FROM  Sailors S, Boats B, Reserves R</a:t>
            </a:r>
          </a:p>
          <a:p>
            <a:pPr eaLnBrk="0" hangingPunct="0">
              <a:defRPr/>
            </a:pPr>
            <a:r>
              <a:rPr lang="en-US" sz="2200" dirty="0">
                <a:latin typeface="Arial Unicode MS" pitchFamily="34" charset="-128"/>
              </a:rPr>
              <a:t>	WHERE  S.sid=R.sid AND R.bid=B.bid AND </a:t>
            </a:r>
            <a:r>
              <a:rPr lang="en-US" sz="2200" dirty="0" err="1">
                <a:latin typeface="Arial Unicode MS" pitchFamily="34" charset="-128"/>
              </a:rPr>
              <a:t>B.color</a:t>
            </a:r>
            <a:r>
              <a:rPr lang="en-US" sz="2200" dirty="0">
                <a:latin typeface="Arial Unicode MS" pitchFamily="34" charset="-128"/>
              </a:rPr>
              <a:t>=‘red’</a:t>
            </a:r>
          </a:p>
          <a:p>
            <a:pPr eaLnBrk="0" hangingPunct="0">
              <a:defRPr/>
            </a:pPr>
            <a:r>
              <a:rPr lang="en-US" sz="2200" dirty="0">
                <a:latin typeface="Arial Unicode MS" pitchFamily="34" charset="-128"/>
              </a:rPr>
              <a:t>	ORDER BY  </a:t>
            </a:r>
            <a:r>
              <a:rPr lang="en-US" sz="2200" dirty="0" err="1">
                <a:latin typeface="Arial Unicode MS" pitchFamily="34" charset="-128"/>
              </a:rPr>
              <a:t>S.sname</a:t>
            </a:r>
            <a:endParaRPr lang="en-US" sz="2200" dirty="0">
              <a:latin typeface="Arial Unicode MS" pitchFamily="34" charset="-128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7239000" y="3810000"/>
            <a:ext cx="1447800" cy="2590800"/>
            <a:chOff x="7086600" y="3657600"/>
            <a:chExt cx="1447800" cy="2590800"/>
          </a:xfrm>
        </p:grpSpPr>
        <p:sp>
          <p:nvSpPr>
            <p:cNvPr id="6" name="Rectangle 5"/>
            <p:cNvSpPr/>
            <p:nvPr/>
          </p:nvSpPr>
          <p:spPr bwMode="auto">
            <a:xfrm>
              <a:off x="7086600" y="4038600"/>
              <a:ext cx="1447800" cy="2209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r>
                <a:rPr lang="en-US" sz="2000" dirty="0">
                  <a:solidFill>
                    <a:srgbClr val="09064E"/>
                  </a:solidFill>
                  <a:latin typeface="Calibri" pitchFamily="34" charset="0"/>
                  <a:cs typeface="+mn-cs"/>
                </a:rPr>
                <a:t>Jessica</a:t>
              </a:r>
            </a:p>
            <a:p>
              <a:pPr eaLnBrk="0" hangingPunct="0">
                <a:defRPr/>
              </a:pPr>
              <a:endParaRPr lang="en-US" sz="2000" dirty="0">
                <a:solidFill>
                  <a:srgbClr val="09064E"/>
                </a:solidFill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r>
                <a:rPr lang="en-US" sz="2000" dirty="0">
                  <a:solidFill>
                    <a:srgbClr val="09064E"/>
                  </a:solidFill>
                  <a:latin typeface="Calibri" pitchFamily="34" charset="0"/>
                  <a:cs typeface="+mn-cs"/>
                </a:rPr>
                <a:t>Ashley</a:t>
              </a:r>
            </a:p>
            <a:p>
              <a:pPr eaLnBrk="0" hangingPunct="0">
                <a:defRPr/>
              </a:pPr>
              <a:endParaRPr lang="en-US" sz="2000" dirty="0">
                <a:solidFill>
                  <a:srgbClr val="09064E"/>
                </a:solidFill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r>
                <a:rPr lang="en-US" sz="2000" dirty="0">
                  <a:solidFill>
                    <a:srgbClr val="09064E"/>
                  </a:solidFill>
                  <a:latin typeface="Calibri" pitchFamily="34" charset="0"/>
                  <a:cs typeface="+mn-cs"/>
                </a:rPr>
                <a:t>Michael</a:t>
              </a:r>
            </a:p>
            <a:p>
              <a:pPr eaLnBrk="0" hangingPunct="0">
                <a:defRPr/>
              </a:pPr>
              <a:endParaRPr lang="en-US" sz="2000" dirty="0">
                <a:solidFill>
                  <a:srgbClr val="09064E"/>
                </a:solidFill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r>
                <a:rPr lang="en-US" sz="2000" dirty="0">
                  <a:solidFill>
                    <a:srgbClr val="09064E"/>
                  </a:solidFill>
                  <a:latin typeface="Calibri" pitchFamily="34" charset="0"/>
                  <a:cs typeface="+mn-cs"/>
                </a:rPr>
                <a:t>Matthew</a:t>
              </a:r>
            </a:p>
          </p:txBody>
        </p:sp>
        <p:sp>
          <p:nvSpPr>
            <p:cNvPr id="11269" name="TextBox 6"/>
            <p:cNvSpPr txBox="1">
              <a:spLocks noChangeArrowheads="1"/>
            </p:cNvSpPr>
            <p:nvPr/>
          </p:nvSpPr>
          <p:spPr bwMode="auto">
            <a:xfrm>
              <a:off x="7162800" y="3657600"/>
              <a:ext cx="12858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2000">
                  <a:solidFill>
                    <a:srgbClr val="2042EE"/>
                  </a:solidFill>
                  <a:latin typeface="Calibri" pitchFamily="34" charset="0"/>
                </a:rPr>
                <a:t>SQL Result</a:t>
              </a:r>
            </a:p>
          </p:txBody>
        </p:sp>
      </p:grpSp>
      <p:grpSp>
        <p:nvGrpSpPr>
          <p:cNvPr id="4" name="Group 6"/>
          <p:cNvGrpSpPr/>
          <p:nvPr/>
        </p:nvGrpSpPr>
        <p:grpSpPr>
          <a:xfrm>
            <a:off x="3581400" y="3810000"/>
            <a:ext cx="3276600" cy="2590800"/>
            <a:chOff x="3429000" y="3657600"/>
            <a:chExt cx="3276600" cy="2590800"/>
          </a:xfrm>
        </p:grpSpPr>
        <p:sp>
          <p:nvSpPr>
            <p:cNvPr id="11270" name="Left Arrow 7"/>
            <p:cNvSpPr>
              <a:spLocks noChangeArrowheads="1"/>
            </p:cNvSpPr>
            <p:nvPr/>
          </p:nvSpPr>
          <p:spPr bwMode="auto">
            <a:xfrm>
              <a:off x="5334000" y="4495800"/>
              <a:ext cx="1371600" cy="11430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0070C0"/>
            </a:solidFill>
            <a:ln w="12700" algn="ctr">
              <a:noFill/>
              <a:round/>
              <a:headEnd type="none" w="sm" len="sm"/>
              <a:tailEnd type="none" w="sm" len="sm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1273" name="TextBox 8"/>
            <p:cNvSpPr txBox="1">
              <a:spLocks noChangeArrowheads="1"/>
            </p:cNvSpPr>
            <p:nvPr/>
          </p:nvSpPr>
          <p:spPr bwMode="auto">
            <a:xfrm>
              <a:off x="5551488" y="4846638"/>
              <a:ext cx="1046162" cy="477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>
                <a:lnSpc>
                  <a:spcPts val="15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Calibri" pitchFamily="34" charset="0"/>
                </a:rPr>
                <a:t>ORDER BY</a:t>
              </a:r>
            </a:p>
            <a:p>
              <a:pPr>
                <a:lnSpc>
                  <a:spcPts val="1500"/>
                </a:lnSpc>
              </a:pPr>
              <a:r>
                <a:rPr lang="en-US" sz="2000" dirty="0" err="1">
                  <a:solidFill>
                    <a:schemeClr val="bg1"/>
                  </a:solidFill>
                  <a:latin typeface="Calibri" pitchFamily="34" charset="0"/>
                </a:rPr>
                <a:t>sname</a:t>
              </a:r>
              <a:endParaRPr lang="en-US" sz="20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581400" y="4038600"/>
              <a:ext cx="1447800" cy="2209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r>
                <a:rPr lang="en-US" sz="2000" dirty="0">
                  <a:solidFill>
                    <a:srgbClr val="09064E"/>
                  </a:solidFill>
                  <a:latin typeface="Calibri" pitchFamily="34" charset="0"/>
                  <a:cs typeface="+mn-cs"/>
                </a:rPr>
                <a:t>Ashley</a:t>
              </a:r>
            </a:p>
            <a:p>
              <a:pPr eaLnBrk="0" hangingPunct="0">
                <a:defRPr/>
              </a:pPr>
              <a:endParaRPr lang="en-US" sz="2000" dirty="0">
                <a:solidFill>
                  <a:srgbClr val="09064E"/>
                </a:solidFill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r>
                <a:rPr lang="en-US" sz="2000" dirty="0">
                  <a:solidFill>
                    <a:srgbClr val="09064E"/>
                  </a:solidFill>
                  <a:latin typeface="Calibri" pitchFamily="34" charset="0"/>
                  <a:cs typeface="+mn-cs"/>
                </a:rPr>
                <a:t>Jessica</a:t>
              </a:r>
            </a:p>
            <a:p>
              <a:pPr eaLnBrk="0" hangingPunct="0">
                <a:defRPr/>
              </a:pPr>
              <a:endParaRPr lang="en-US" sz="2000" dirty="0">
                <a:solidFill>
                  <a:srgbClr val="09064E"/>
                </a:solidFill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r>
                <a:rPr lang="en-US" sz="2000" dirty="0">
                  <a:solidFill>
                    <a:srgbClr val="09064E"/>
                  </a:solidFill>
                  <a:latin typeface="Calibri" pitchFamily="34" charset="0"/>
                  <a:cs typeface="+mn-cs"/>
                </a:rPr>
                <a:t>Matthew</a:t>
              </a:r>
            </a:p>
            <a:p>
              <a:pPr eaLnBrk="0" hangingPunct="0">
                <a:defRPr/>
              </a:pPr>
              <a:endParaRPr lang="en-US" sz="2000" dirty="0">
                <a:solidFill>
                  <a:srgbClr val="09064E"/>
                </a:solidFill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r>
                <a:rPr lang="en-US" sz="2000" dirty="0">
                  <a:solidFill>
                    <a:srgbClr val="09064E"/>
                  </a:solidFill>
                  <a:latin typeface="Calibri" pitchFamily="34" charset="0"/>
                  <a:cs typeface="+mn-cs"/>
                </a:rPr>
                <a:t>Michael</a:t>
              </a:r>
            </a:p>
          </p:txBody>
        </p:sp>
        <p:sp>
          <p:nvSpPr>
            <p:cNvPr id="11275" name="TextBox 17"/>
            <p:cNvSpPr txBox="1">
              <a:spLocks noChangeArrowheads="1"/>
            </p:cNvSpPr>
            <p:nvPr/>
          </p:nvSpPr>
          <p:spPr bwMode="auto">
            <a:xfrm>
              <a:off x="3429000" y="3657600"/>
              <a:ext cx="18303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2000" dirty="0">
                  <a:solidFill>
                    <a:srgbClr val="2042EE"/>
                  </a:solidFill>
                  <a:latin typeface="Calibri" pitchFamily="34" charset="0"/>
                </a:rPr>
                <a:t>Sorted by name</a:t>
              </a:r>
            </a:p>
          </p:txBody>
        </p:sp>
      </p:grpSp>
      <p:sp>
        <p:nvSpPr>
          <p:cNvPr id="20" name="Rounded Rectangular Callout 19"/>
          <p:cNvSpPr/>
          <p:nvPr/>
        </p:nvSpPr>
        <p:spPr bwMode="auto">
          <a:xfrm>
            <a:off x="533400" y="4114800"/>
            <a:ext cx="2286000" cy="1447800"/>
          </a:xfrm>
          <a:prstGeom prst="wedgeRoundRectCallout">
            <a:avLst>
              <a:gd name="adj1" fmla="val 64953"/>
              <a:gd name="adj2" fmla="val -9948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bIns="0"/>
          <a:lstStyle/>
          <a:p>
            <a:pPr eaLnBrk="0" hangingPunct="0">
              <a:defRPr/>
            </a:pPr>
            <a:r>
              <a:rPr lang="en-US" sz="2000" dirty="0">
                <a:solidFill>
                  <a:srgbClr val="111111"/>
                </a:solidFill>
                <a:latin typeface="Calibri" pitchFamily="34" charset="0"/>
                <a:cs typeface="+mn-cs"/>
              </a:rPr>
              <a:t>Fields in ORDER BY clause must also appear in SELECT clause</a:t>
            </a:r>
          </a:p>
        </p:txBody>
      </p:sp>
      <p:sp>
        <p:nvSpPr>
          <p:cNvPr id="11280" name="Isosceles Triangle 10"/>
          <p:cNvSpPr>
            <a:spLocks noChangeArrowheads="1"/>
          </p:cNvSpPr>
          <p:nvPr/>
        </p:nvSpPr>
        <p:spPr bwMode="auto">
          <a:xfrm rot="5400000">
            <a:off x="3355848" y="4227576"/>
            <a:ext cx="304800" cy="304800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1282" name="Isosceles Triangle 21"/>
          <p:cNvSpPr>
            <a:spLocks noChangeArrowheads="1"/>
          </p:cNvSpPr>
          <p:nvPr/>
        </p:nvSpPr>
        <p:spPr bwMode="auto">
          <a:xfrm rot="5400000">
            <a:off x="3355848" y="4837176"/>
            <a:ext cx="304800" cy="304800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1284" name="Isosceles Triangle 23"/>
          <p:cNvSpPr>
            <a:spLocks noChangeArrowheads="1"/>
          </p:cNvSpPr>
          <p:nvPr/>
        </p:nvSpPr>
        <p:spPr bwMode="auto">
          <a:xfrm rot="5400000">
            <a:off x="3355848" y="5446776"/>
            <a:ext cx="304800" cy="304800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1286" name="Isosceles Triangle 25"/>
          <p:cNvSpPr>
            <a:spLocks noChangeArrowheads="1"/>
          </p:cNvSpPr>
          <p:nvPr/>
        </p:nvSpPr>
        <p:spPr bwMode="auto">
          <a:xfrm rot="5400000">
            <a:off x="3355848" y="6056376"/>
            <a:ext cx="304800" cy="304800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/>
            <a:endParaRPr lang="en-US"/>
          </a:p>
        </p:txBody>
      </p:sp>
      <p:grpSp>
        <p:nvGrpSpPr>
          <p:cNvPr id="7" name="Group 3"/>
          <p:cNvGrpSpPr/>
          <p:nvPr/>
        </p:nvGrpSpPr>
        <p:grpSpPr>
          <a:xfrm>
            <a:off x="781799" y="2133600"/>
            <a:ext cx="536448" cy="914400"/>
            <a:chOff x="609600" y="2156619"/>
            <a:chExt cx="536448" cy="914400"/>
          </a:xfrm>
        </p:grpSpPr>
        <p:sp>
          <p:nvSpPr>
            <p:cNvPr id="3" name="Left Brace 2"/>
            <p:cNvSpPr/>
            <p:nvPr/>
          </p:nvSpPr>
          <p:spPr bwMode="auto">
            <a:xfrm>
              <a:off x="990600" y="2156619"/>
              <a:ext cx="155448" cy="914400"/>
            </a:xfrm>
            <a:prstGeom prst="leftBrace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" name="Isosceles Triangle 10"/>
            <p:cNvSpPr>
              <a:spLocks noChangeArrowheads="1"/>
            </p:cNvSpPr>
            <p:nvPr/>
          </p:nvSpPr>
          <p:spPr bwMode="auto">
            <a:xfrm rot="5400000">
              <a:off x="609600" y="2461419"/>
              <a:ext cx="304800" cy="304800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vert="vert270" lIns="91440" tIns="27432" bIns="0" anchor="ctr" anchorCtr="0"/>
            <a:lstStyle/>
            <a:p>
              <a:pPr eaLnBrk="0" hangingPunct="0"/>
              <a:endParaRPr lang="en-US" sz="1600" dirty="0">
                <a:solidFill>
                  <a:srgbClr val="F8F8F8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" name="Isosceles Triangle 10"/>
          <p:cNvSpPr>
            <a:spLocks noChangeArrowheads="1"/>
          </p:cNvSpPr>
          <p:nvPr/>
        </p:nvSpPr>
        <p:spPr bwMode="auto">
          <a:xfrm rot="5400000">
            <a:off x="1133843" y="3081528"/>
            <a:ext cx="304800" cy="304800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3" name="Isosceles Triangle 10"/>
          <p:cNvSpPr>
            <a:spLocks noChangeArrowheads="1"/>
          </p:cNvSpPr>
          <p:nvPr/>
        </p:nvSpPr>
        <p:spPr bwMode="auto">
          <a:xfrm rot="5400000">
            <a:off x="294619" y="1733862"/>
            <a:ext cx="304800" cy="304800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7115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280" grpId="0" animBg="1"/>
      <p:bldP spid="11282" grpId="0" animBg="1"/>
      <p:bldP spid="11284" grpId="0" animBg="1"/>
      <p:bldP spid="11286" grpId="0" animBg="1"/>
      <p:bldP spid="22" grpId="0" animBg="1"/>
      <p:bldP spid="22" grpId="1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772400" cy="1104900"/>
          </a:xfrm>
        </p:spPr>
        <p:txBody>
          <a:bodyPr/>
          <a:lstStyle/>
          <a:p>
            <a:r>
              <a:rPr lang="en-US" b="1" dirty="0"/>
              <a:t>Relations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647700" y="1543050"/>
            <a:ext cx="8153400" cy="2743200"/>
          </a:xfrm>
        </p:spPr>
        <p:txBody>
          <a:bodyPr/>
          <a:lstStyle/>
          <a:p>
            <a:pPr>
              <a:lnSpc>
                <a:spcPts val="3100"/>
              </a:lnSpc>
              <a:spcAft>
                <a:spcPts val="2400"/>
              </a:spcAft>
              <a:buFont typeface="Monotype Sorts"/>
              <a:buNone/>
              <a:defRPr/>
            </a:pPr>
            <a:r>
              <a:rPr lang="en-US" sz="2800" dirty="0">
                <a:solidFill>
                  <a:srgbClr val="180BC7"/>
                </a:solidFill>
                <a:latin typeface="Calibri" pitchFamily="34" charset="0"/>
              </a:rPr>
              <a:t>We will use these table definitions in </a:t>
            </a:r>
            <a:r>
              <a:rPr lang="en-US" dirty="0">
                <a:solidFill>
                  <a:srgbClr val="180BC7"/>
                </a:solidFill>
                <a:latin typeface="Calibri" pitchFamily="34" charset="0"/>
              </a:rPr>
              <a:t>this module</a:t>
            </a:r>
            <a:endParaRPr lang="en-US" sz="2800" dirty="0">
              <a:solidFill>
                <a:srgbClr val="180BC7"/>
              </a:solidFill>
              <a:latin typeface="Calibri" pitchFamily="34" charset="0"/>
            </a:endParaRPr>
          </a:p>
          <a:p>
            <a:pPr lvl="1">
              <a:lnSpc>
                <a:spcPts val="3100"/>
              </a:lnSpc>
              <a:spcAft>
                <a:spcPts val="1200"/>
              </a:spcAft>
              <a:buFontTx/>
              <a:buNone/>
              <a:defRPr/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Sailors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en-US" sz="2400" i="1" u="sng" dirty="0" err="1">
                <a:solidFill>
                  <a:srgbClr val="000000"/>
                </a:solidFill>
                <a:latin typeface="Calibri" pitchFamily="34" charset="0"/>
              </a:rPr>
              <a:t>sid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: </a:t>
            </a:r>
            <a:r>
              <a:rPr lang="en-US" sz="2400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itchFamily="34" charset="0"/>
              </a:rPr>
              <a:t>integer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2400" i="1" dirty="0" err="1">
                <a:solidFill>
                  <a:srgbClr val="000000"/>
                </a:solidFill>
                <a:latin typeface="Calibri" pitchFamily="34" charset="0"/>
              </a:rPr>
              <a:t>sname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: </a:t>
            </a:r>
            <a:r>
              <a:rPr lang="en-US" sz="2400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itchFamily="34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2400" i="1" dirty="0">
                <a:solidFill>
                  <a:srgbClr val="000000"/>
                </a:solidFill>
                <a:latin typeface="Calibri" pitchFamily="34" charset="0"/>
              </a:rPr>
              <a:t>rating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: </a:t>
            </a:r>
            <a:r>
              <a:rPr lang="en-US" sz="2400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itchFamily="34" charset="0"/>
              </a:rPr>
              <a:t>integer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2400" i="1" dirty="0">
                <a:solidFill>
                  <a:srgbClr val="000000"/>
                </a:solidFill>
                <a:latin typeface="Calibri" pitchFamily="34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: </a:t>
            </a:r>
            <a:r>
              <a:rPr lang="en-US" sz="2400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itchFamily="34" charset="0"/>
              </a:rPr>
              <a:t>real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lvl="1">
              <a:lnSpc>
                <a:spcPts val="3100"/>
              </a:lnSpc>
              <a:spcAft>
                <a:spcPts val="1200"/>
              </a:spcAft>
              <a:buFontTx/>
              <a:buNone/>
              <a:defRPr/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Boats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en-US" sz="2400" i="1" u="sng" dirty="0">
                <a:solidFill>
                  <a:srgbClr val="000000"/>
                </a:solidFill>
                <a:latin typeface="Calibri" pitchFamily="34" charset="0"/>
              </a:rPr>
              <a:t>bid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: </a:t>
            </a:r>
            <a:r>
              <a:rPr lang="en-US" sz="2400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itchFamily="34" charset="0"/>
              </a:rPr>
              <a:t>integer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2400" i="1" dirty="0" err="1">
                <a:solidFill>
                  <a:srgbClr val="000000"/>
                </a:solidFill>
                <a:latin typeface="Calibri" pitchFamily="34" charset="0"/>
              </a:rPr>
              <a:t>bname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: </a:t>
            </a:r>
            <a:r>
              <a:rPr lang="en-US" sz="2400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itchFamily="34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2400" i="1" dirty="0">
                <a:solidFill>
                  <a:srgbClr val="000000"/>
                </a:solidFill>
                <a:latin typeface="Calibri" pitchFamily="34" charset="0"/>
              </a:rPr>
              <a:t>color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: </a:t>
            </a:r>
            <a:r>
              <a:rPr lang="en-US" sz="2400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itchFamily="34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lvl="1">
              <a:lnSpc>
                <a:spcPts val="3100"/>
              </a:lnSpc>
              <a:spcAft>
                <a:spcPts val="1200"/>
              </a:spcAft>
              <a:buFontTx/>
              <a:buNone/>
              <a:defRPr/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Reserves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en-US" sz="2400" i="1" u="sng" dirty="0" err="1">
                <a:solidFill>
                  <a:srgbClr val="000000"/>
                </a:solidFill>
                <a:latin typeface="Calibri" pitchFamily="34" charset="0"/>
              </a:rPr>
              <a:t>sid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: </a:t>
            </a:r>
            <a:r>
              <a:rPr lang="en-US" sz="2400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itchFamily="34" charset="0"/>
              </a:rPr>
              <a:t>integer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2400" i="1" u="sng" dirty="0">
                <a:solidFill>
                  <a:srgbClr val="000000"/>
                </a:solidFill>
                <a:latin typeface="Calibri" pitchFamily="34" charset="0"/>
              </a:rPr>
              <a:t>bid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: </a:t>
            </a:r>
            <a:r>
              <a:rPr lang="en-US" sz="2400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itchFamily="34" charset="0"/>
              </a:rPr>
              <a:t>integer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2400" i="1" u="sng" dirty="0">
                <a:solidFill>
                  <a:srgbClr val="000000"/>
                </a:solidFill>
                <a:latin typeface="Calibri" pitchFamily="34" charset="0"/>
              </a:rPr>
              <a:t>day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: </a:t>
            </a:r>
            <a:r>
              <a:rPr lang="en-US" sz="2400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itchFamily="34" charset="0"/>
              </a:rPr>
              <a:t>date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71600" y="4575289"/>
            <a:ext cx="2420882" cy="2130311"/>
            <a:chOff x="1885384" y="4472294"/>
            <a:chExt cx="2116082" cy="1849925"/>
          </a:xfrm>
        </p:grpSpPr>
        <p:pic>
          <p:nvPicPr>
            <p:cNvPr id="4104" name="Picture 8" descr="C:\Users\Kien\AppData\Local\Microsoft\Windows\Temporary Internet Files\Content.IE5\UKY8VR08\MC900296358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3106" y="4472294"/>
              <a:ext cx="2008360" cy="1849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3" name="Picture 7" descr="C:\Users\Kien\AppData\Local\Microsoft\Windows\Temporary Internet Files\Content.IE5\1ZZKVPOX\MC900352103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5384" y="4516170"/>
              <a:ext cx="1791077" cy="1788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4876800" y="4572000"/>
            <a:ext cx="1981200" cy="1600200"/>
            <a:chOff x="2057400" y="4724400"/>
            <a:chExt cx="1981200" cy="1600200"/>
          </a:xfrm>
        </p:grpSpPr>
        <p:pic>
          <p:nvPicPr>
            <p:cNvPr id="4098" name="Picture 2" descr="C:\Users\Kien\AppData\Local\Microsoft\Windows\Temporary Internet Files\Content.IE5\6MIJVT1P\MC900433952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724400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9" name="Picture 3" descr="C:\Users\Kien\AppData\Local\Microsoft\Windows\Temporary Internet Files\Content.IE5\4IUU1NJ8\MC900433951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4953000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3194555" y="5277071"/>
            <a:ext cx="1835138" cy="658393"/>
            <a:chOff x="3575555" y="5277071"/>
            <a:chExt cx="1835138" cy="658393"/>
          </a:xfrm>
        </p:grpSpPr>
        <p:sp>
          <p:nvSpPr>
            <p:cNvPr id="11" name="Down Arrow 10"/>
            <p:cNvSpPr/>
            <p:nvPr/>
          </p:nvSpPr>
          <p:spPr>
            <a:xfrm rot="5117821">
              <a:off x="4163927" y="4688699"/>
              <a:ext cx="658393" cy="1835138"/>
            </a:xfrm>
            <a:prstGeom prst="downArrow">
              <a:avLst/>
            </a:prstGeom>
            <a:solidFill>
              <a:srgbClr val="92D05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21355274">
              <a:off x="3754734" y="5425253"/>
              <a:ext cx="1646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Make reservations</a:t>
              </a:r>
              <a:endPara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58000" y="4267200"/>
            <a:ext cx="1752600" cy="1066800"/>
            <a:chOff x="6858000" y="4267200"/>
            <a:chExt cx="1752600" cy="1066800"/>
          </a:xfrm>
        </p:grpSpPr>
        <p:sp>
          <p:nvSpPr>
            <p:cNvPr id="15" name="Cloud Callout 14"/>
            <p:cNvSpPr/>
            <p:nvPr/>
          </p:nvSpPr>
          <p:spPr>
            <a:xfrm>
              <a:off x="6858000" y="4267200"/>
              <a:ext cx="1752600" cy="1066800"/>
            </a:xfrm>
            <a:prstGeom prst="cloudCallout">
              <a:avLst>
                <a:gd name="adj1" fmla="val -70345"/>
                <a:gd name="adj2" fmla="val 4325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pic>
          <p:nvPicPr>
            <p:cNvPr id="3073" name="Picture 1" descr="C:\Users\hkpuadmin\AppData\Local\Microsoft\Windows\Temporary Internet Files\Content.IE5\F948V0PU\MP900384786[1]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315200" y="4419600"/>
              <a:ext cx="838200" cy="71686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307598952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>
          <a:xfrm>
            <a:off x="1143000" y="2590800"/>
            <a:ext cx="7086600" cy="106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Print names and ages of sailors of a certain rating level, sorted by names.</a:t>
            </a: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>
          <a:xfrm>
            <a:off x="790630" y="152400"/>
            <a:ext cx="7772400" cy="800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Embedding SQL in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242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640712" y="5176314"/>
            <a:ext cx="1988688" cy="310086"/>
            <a:chOff x="4640712" y="5029200"/>
            <a:chExt cx="1988688" cy="310086"/>
          </a:xfrm>
        </p:grpSpPr>
        <p:sp>
          <p:nvSpPr>
            <p:cNvPr id="9" name="Rectangle 8"/>
            <p:cNvSpPr/>
            <p:nvPr/>
          </p:nvSpPr>
          <p:spPr bwMode="auto">
            <a:xfrm>
              <a:off x="5893387" y="5029200"/>
              <a:ext cx="736013" cy="304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4640712" y="5034486"/>
              <a:ext cx="1139036" cy="304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451764" y="1828800"/>
            <a:ext cx="3900736" cy="305681"/>
            <a:chOff x="1451764" y="1879894"/>
            <a:chExt cx="3900736" cy="305681"/>
          </a:xfrm>
        </p:grpSpPr>
        <p:sp>
          <p:nvSpPr>
            <p:cNvPr id="7" name="Rectangle 6"/>
            <p:cNvSpPr/>
            <p:nvPr/>
          </p:nvSpPr>
          <p:spPr bwMode="auto">
            <a:xfrm>
              <a:off x="4001161" y="1879894"/>
              <a:ext cx="1351339" cy="304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" name="Rectangle 1"/>
            <p:cNvSpPr/>
            <p:nvPr/>
          </p:nvSpPr>
          <p:spPr bwMode="auto">
            <a:xfrm>
              <a:off x="1451764" y="1880775"/>
              <a:ext cx="1443836" cy="304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509615" y="128502"/>
            <a:ext cx="4771970" cy="800100"/>
          </a:xfrm>
        </p:spPr>
        <p:txBody>
          <a:bodyPr/>
          <a:lstStyle/>
          <a:p>
            <a:r>
              <a:rPr lang="en-US" dirty="0"/>
              <a:t>Embedding SQL in C</a:t>
            </a:r>
          </a:p>
        </p:txBody>
      </p:sp>
      <p:sp>
        <p:nvSpPr>
          <p:cNvPr id="76805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924800" cy="5638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000" dirty="0">
                <a:latin typeface="Arial Unicode MS" pitchFamily="34" charset="-128"/>
              </a:rPr>
              <a:t>char SQLSTATE[6];      </a:t>
            </a:r>
            <a:r>
              <a:rPr lang="en-US" sz="2000" dirty="0">
                <a:solidFill>
                  <a:srgbClr val="FF0000"/>
                </a:solidFill>
                <a:latin typeface="Arial Unicode MS" pitchFamily="34" charset="-128"/>
              </a:rPr>
              <a:t>/* “error” variable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EXEC SQL </a:t>
            </a:r>
            <a:r>
              <a:rPr lang="en-US" sz="2000" dirty="0">
                <a:solidFill>
                  <a:srgbClr val="2042EE"/>
                </a:solidFill>
                <a:latin typeface="Arial Unicode MS" pitchFamily="34" charset="-128"/>
              </a:rPr>
              <a:t>BEGIN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 </a:t>
            </a:r>
            <a:r>
              <a:rPr lang="en-US" sz="2000" dirty="0">
                <a:solidFill>
                  <a:srgbClr val="2042EE"/>
                </a:solidFill>
                <a:latin typeface="Arial Unicode MS" pitchFamily="34" charset="-128"/>
              </a:rPr>
              <a:t>DECLARE SECTION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>
                <a:latin typeface="Arial Unicode MS" pitchFamily="34" charset="-128"/>
              </a:rPr>
              <a:t>char   </a:t>
            </a:r>
            <a:r>
              <a:rPr lang="en-US" sz="2000" dirty="0" err="1">
                <a:latin typeface="Arial Unicode MS" pitchFamily="34" charset="-128"/>
              </a:rPr>
              <a:t>c_sname</a:t>
            </a:r>
            <a:r>
              <a:rPr lang="en-US" sz="2000" dirty="0">
                <a:latin typeface="Arial Unicode MS" pitchFamily="34" charset="-128"/>
              </a:rPr>
              <a:t>[20];    short   </a:t>
            </a:r>
            <a:r>
              <a:rPr lang="en-US" sz="2000" dirty="0" err="1">
                <a:latin typeface="Arial Unicode MS" pitchFamily="34" charset="-128"/>
              </a:rPr>
              <a:t>c_minrating</a:t>
            </a:r>
            <a:r>
              <a:rPr lang="en-US" sz="2000" dirty="0">
                <a:latin typeface="Arial Unicode MS" pitchFamily="34" charset="-128"/>
              </a:rPr>
              <a:t>;     float   </a:t>
            </a:r>
            <a:r>
              <a:rPr lang="en-US" sz="2000" dirty="0" err="1">
                <a:latin typeface="Arial Unicode MS" pitchFamily="34" charset="-128"/>
              </a:rPr>
              <a:t>c_age</a:t>
            </a:r>
            <a:r>
              <a:rPr lang="en-US" sz="2000" dirty="0">
                <a:latin typeface="Arial Unicode MS" pitchFamily="34" charset="-128"/>
              </a:rPr>
              <a:t>;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EXEC SQL </a:t>
            </a:r>
            <a:r>
              <a:rPr lang="en-US" sz="2000" dirty="0">
                <a:solidFill>
                  <a:srgbClr val="2042EE"/>
                </a:solidFill>
                <a:latin typeface="Arial Unicode MS" pitchFamily="34" charset="-128"/>
              </a:rPr>
              <a:t>END DECLARE SECTION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000" dirty="0" err="1">
                <a:latin typeface="Arial Unicode MS" pitchFamily="34" charset="-128"/>
              </a:rPr>
              <a:t>c_minrating</a:t>
            </a:r>
            <a:r>
              <a:rPr lang="en-US" sz="2000" dirty="0">
                <a:latin typeface="Arial Unicode MS" pitchFamily="34" charset="-128"/>
              </a:rPr>
              <a:t> = random();        </a:t>
            </a:r>
            <a:r>
              <a:rPr lang="en-US" sz="2000" dirty="0">
                <a:solidFill>
                  <a:srgbClr val="FF0000"/>
                </a:solidFill>
                <a:latin typeface="Arial Unicode MS" pitchFamily="34" charset="-128"/>
              </a:rPr>
              <a:t>/* initialize </a:t>
            </a:r>
            <a:r>
              <a:rPr lang="en-US" sz="2000" dirty="0" err="1">
                <a:solidFill>
                  <a:srgbClr val="FF0000"/>
                </a:solidFill>
                <a:latin typeface="Arial Unicode MS" pitchFamily="34" charset="-128"/>
              </a:rPr>
              <a:t>c_minrating</a:t>
            </a:r>
            <a:endParaRPr lang="en-US" sz="2000" dirty="0">
              <a:solidFill>
                <a:srgbClr val="FF0000"/>
              </a:solidFill>
              <a:latin typeface="Arial Unicode MS" pitchFamily="34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EXEC SQL </a:t>
            </a:r>
            <a:r>
              <a:rPr lang="en-US" sz="2000" dirty="0">
                <a:solidFill>
                  <a:srgbClr val="2042EE"/>
                </a:solidFill>
                <a:latin typeface="Arial Unicode MS" pitchFamily="34" charset="-128"/>
              </a:rPr>
              <a:t>DECLARE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sinfo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 </a:t>
            </a:r>
            <a:r>
              <a:rPr lang="en-US" sz="2000" dirty="0">
                <a:solidFill>
                  <a:srgbClr val="2042EE"/>
                </a:solidFill>
                <a:latin typeface="Arial Unicode MS" pitchFamily="34" charset="-128"/>
              </a:rPr>
              <a:t>CURSOR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 FOR    </a:t>
            </a:r>
            <a:r>
              <a:rPr lang="en-US" sz="2000" dirty="0">
                <a:solidFill>
                  <a:srgbClr val="FF0000"/>
                </a:solidFill>
                <a:latin typeface="Arial Unicode MS" pitchFamily="34" charset="-128"/>
              </a:rPr>
              <a:t>/* declare cursor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>
                <a:latin typeface="Arial Unicode MS" pitchFamily="34" charset="-128"/>
              </a:rPr>
              <a:t>	SELECT </a:t>
            </a:r>
            <a:r>
              <a:rPr lang="en-US" sz="2000" dirty="0" err="1">
                <a:latin typeface="Arial Unicode MS" pitchFamily="34" charset="-128"/>
              </a:rPr>
              <a:t>S.sname</a:t>
            </a:r>
            <a:r>
              <a:rPr lang="en-US" sz="2000" dirty="0">
                <a:latin typeface="Arial Unicode MS" pitchFamily="34" charset="-128"/>
              </a:rPr>
              <a:t>, </a:t>
            </a:r>
            <a:r>
              <a:rPr lang="en-US" sz="2000" dirty="0" err="1">
                <a:latin typeface="Arial Unicode MS" pitchFamily="34" charset="-128"/>
              </a:rPr>
              <a:t>S.age</a:t>
            </a:r>
            <a:r>
              <a:rPr lang="en-US" sz="2000" dirty="0">
                <a:latin typeface="Arial Unicode MS" pitchFamily="34" charset="-128"/>
              </a:rPr>
              <a:t>	FROM Sailors 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>
                <a:latin typeface="Arial Unicode MS" pitchFamily="34" charset="-128"/>
              </a:rPr>
              <a:t>	WHERE </a:t>
            </a:r>
            <a:r>
              <a:rPr lang="en-US" sz="2000" dirty="0" err="1">
                <a:latin typeface="Arial Unicode MS" pitchFamily="34" charset="-128"/>
              </a:rPr>
              <a:t>S.rating</a:t>
            </a:r>
            <a:r>
              <a:rPr lang="en-US" sz="2000" dirty="0">
                <a:latin typeface="Arial Unicode MS" pitchFamily="34" charset="-128"/>
              </a:rPr>
              <a:t> &gt; :</a:t>
            </a:r>
            <a:r>
              <a:rPr lang="en-US" sz="2000" dirty="0" err="1">
                <a:latin typeface="Arial Unicode MS" pitchFamily="34" charset="-128"/>
              </a:rPr>
              <a:t>c_minrating</a:t>
            </a:r>
            <a:r>
              <a:rPr lang="en-US" sz="2000" dirty="0">
                <a:latin typeface="Arial Unicode MS" pitchFamily="34" charset="-128"/>
              </a:rPr>
              <a:t>      </a:t>
            </a:r>
            <a:r>
              <a:rPr lang="en-US" sz="2000" dirty="0">
                <a:solidFill>
                  <a:srgbClr val="FF0000"/>
                </a:solidFill>
                <a:latin typeface="Arial Unicode MS" pitchFamily="34" charset="-128"/>
              </a:rPr>
              <a:t>/* retrieve good sailors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000" dirty="0">
                <a:latin typeface="Arial Unicode MS" pitchFamily="34" charset="-128"/>
              </a:rPr>
              <a:t>	ORDER BY </a:t>
            </a:r>
            <a:r>
              <a:rPr lang="en-US" sz="2000" dirty="0" err="1">
                <a:latin typeface="Arial Unicode MS" pitchFamily="34" charset="-128"/>
              </a:rPr>
              <a:t>S.sname</a:t>
            </a:r>
            <a:r>
              <a:rPr lang="en-US" sz="2000" dirty="0">
                <a:latin typeface="Arial Unicode MS" pitchFamily="34" charset="-128"/>
              </a:rPr>
              <a:t>;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EXEC SQL </a:t>
            </a:r>
            <a:r>
              <a:rPr lang="en-US" sz="2000" dirty="0">
                <a:solidFill>
                  <a:srgbClr val="2042EE"/>
                </a:solidFill>
                <a:latin typeface="Arial Unicode MS" pitchFamily="34" charset="-128"/>
              </a:rPr>
              <a:t>OPEN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sinfo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;      </a:t>
            </a:r>
            <a:r>
              <a:rPr lang="en-US" sz="2000" dirty="0">
                <a:solidFill>
                  <a:srgbClr val="FF0000"/>
                </a:solidFill>
                <a:latin typeface="Arial Unicode MS" pitchFamily="34" charset="-128"/>
              </a:rPr>
              <a:t>/* open cursor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do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	EXEC SQL </a:t>
            </a:r>
            <a:r>
              <a:rPr lang="en-US" sz="2000" dirty="0">
                <a:solidFill>
                  <a:srgbClr val="2042EE"/>
                </a:solidFill>
                <a:latin typeface="Arial Unicode MS" pitchFamily="34" charset="-128"/>
              </a:rPr>
              <a:t>FETCH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sinfo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 INTO :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c_sname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, :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c_age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;    </a:t>
            </a:r>
            <a:r>
              <a:rPr lang="en-US" sz="2000" dirty="0">
                <a:solidFill>
                  <a:srgbClr val="FF0000"/>
                </a:solidFill>
                <a:latin typeface="Arial Unicode MS" pitchFamily="34" charset="-128"/>
              </a:rPr>
              <a:t>/*fetch cursor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	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printf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(“%s is %d years old\n”,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c_sname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c_age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);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} while (SQLSTATE != ‘02000’);    </a:t>
            </a:r>
            <a:r>
              <a:rPr lang="en-US" sz="2000" dirty="0">
                <a:solidFill>
                  <a:srgbClr val="FF0000"/>
                </a:solidFill>
                <a:latin typeface="Arial Unicode MS" pitchFamily="34" charset="-128"/>
              </a:rPr>
              <a:t>/* no data -  no more rows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EXEC SQL </a:t>
            </a:r>
            <a:r>
              <a:rPr lang="en-US" sz="2000" dirty="0">
                <a:solidFill>
                  <a:srgbClr val="2042EE"/>
                </a:solidFill>
                <a:latin typeface="Arial Unicode MS" pitchFamily="34" charset="-128"/>
              </a:rPr>
              <a:t>CLOSE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sinfo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;     </a:t>
            </a:r>
            <a:r>
              <a:rPr lang="en-US" sz="2000" dirty="0">
                <a:solidFill>
                  <a:srgbClr val="FF0000"/>
                </a:solidFill>
                <a:latin typeface="Arial Unicode MS" pitchFamily="34" charset="-128"/>
              </a:rPr>
              <a:t>/* close cursor</a:t>
            </a:r>
          </a:p>
        </p:txBody>
      </p:sp>
      <p:sp>
        <p:nvSpPr>
          <p:cNvPr id="5" name="Down Arrow 4"/>
          <p:cNvSpPr/>
          <p:nvPr/>
        </p:nvSpPr>
        <p:spPr>
          <a:xfrm rot="18591111">
            <a:off x="3986019" y="3112406"/>
            <a:ext cx="256032" cy="2560365"/>
          </a:xfrm>
          <a:prstGeom prst="downArrow">
            <a:avLst/>
          </a:prstGeom>
          <a:solidFill>
            <a:srgbClr val="00B05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8392970">
            <a:off x="4813561" y="3030903"/>
            <a:ext cx="256032" cy="2730249"/>
          </a:xfrm>
          <a:prstGeom prst="downArrow">
            <a:avLst/>
          </a:prstGeom>
          <a:solidFill>
            <a:srgbClr val="00B05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C0EF508-2B0D-42DB-87FF-7526EF77EEC7}"/>
              </a:ext>
            </a:extLst>
          </p:cNvPr>
          <p:cNvSpPr txBox="1">
            <a:spLocks/>
          </p:cNvSpPr>
          <p:nvPr/>
        </p:nvSpPr>
        <p:spPr>
          <a:xfrm>
            <a:off x="5638800" y="358674"/>
            <a:ext cx="3333333" cy="1066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Print </a:t>
            </a:r>
            <a:r>
              <a:rPr lang="en-US" sz="2400" b="1" dirty="0"/>
              <a:t>names</a:t>
            </a:r>
            <a:r>
              <a:rPr lang="en-US" sz="2400" dirty="0"/>
              <a:t> and </a:t>
            </a:r>
            <a:r>
              <a:rPr lang="en-US" sz="2400" b="1" dirty="0"/>
              <a:t>ages</a:t>
            </a:r>
            <a:r>
              <a:rPr lang="en-US" sz="2400" dirty="0"/>
              <a:t> of sailors of a certain </a:t>
            </a:r>
            <a:r>
              <a:rPr lang="en-US" sz="2400" b="1" dirty="0"/>
              <a:t>rating</a:t>
            </a:r>
            <a:r>
              <a:rPr lang="en-US" sz="2400" dirty="0"/>
              <a:t> level, sorted by names.</a:t>
            </a:r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A5A432CB-729A-4984-9B03-748731CBCBCE}"/>
              </a:ext>
            </a:extLst>
          </p:cNvPr>
          <p:cNvSpPr/>
          <p:nvPr/>
        </p:nvSpPr>
        <p:spPr>
          <a:xfrm rot="18828379">
            <a:off x="3986862" y="2108952"/>
            <a:ext cx="695800" cy="1736129"/>
          </a:xfrm>
          <a:prstGeom prst="curvedLef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6167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6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6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6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6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6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6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6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6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6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6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6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6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6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6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6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6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6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68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68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68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68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68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68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68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68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68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68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68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68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68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68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68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768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68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68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68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68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68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680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680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680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uiExpand="1" build="p" autoUpdateAnimBg="0"/>
      <p:bldP spid="5" grpId="0" animBg="1"/>
      <p:bldP spid="13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7250"/>
          </a:xfrm>
        </p:spPr>
        <p:txBody>
          <a:bodyPr/>
          <a:lstStyle/>
          <a:p>
            <a:r>
              <a:rPr lang="en-US" dirty="0"/>
              <a:t>Update/Delete Commands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7924800" cy="457200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Calibri" pitchFamily="34" charset="0"/>
              </a:rPr>
              <a:t>Modify the rating value of the row currently pointed to by cursor </a:t>
            </a:r>
            <a:r>
              <a:rPr lang="en-US" b="1" i="1" dirty="0" err="1">
                <a:latin typeface="Calibri" pitchFamily="34" charset="0"/>
              </a:rPr>
              <a:t>sinfo</a:t>
            </a:r>
            <a:endParaRPr lang="en-US" b="1" i="1" dirty="0">
              <a:latin typeface="Calibri" pitchFamily="34" charset="0"/>
            </a:endParaRPr>
          </a:p>
          <a:p>
            <a:pPr lvl="1">
              <a:lnSpc>
                <a:spcPts val="2500"/>
              </a:lnSpc>
              <a:buFont typeface="Wingdings" pitchFamily="2" charset="2"/>
              <a:buNone/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UPDATE   Sailors S</a:t>
            </a:r>
          </a:p>
          <a:p>
            <a:pPr lvl="1">
              <a:lnSpc>
                <a:spcPts val="25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	SET	    </a:t>
            </a:r>
            <a:r>
              <a:rPr lang="en-US" dirty="0" err="1">
                <a:solidFill>
                  <a:srgbClr val="2042EE"/>
                </a:solidFill>
                <a:latin typeface="Calibri" pitchFamily="34" charset="0"/>
              </a:rPr>
              <a:t>S.rating</a:t>
            </a: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 = </a:t>
            </a:r>
            <a:r>
              <a:rPr lang="en-US" dirty="0" err="1">
                <a:solidFill>
                  <a:srgbClr val="2042EE"/>
                </a:solidFill>
                <a:latin typeface="Calibri" pitchFamily="34" charset="0"/>
              </a:rPr>
              <a:t>S.rating</a:t>
            </a: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 + 1</a:t>
            </a:r>
          </a:p>
          <a:p>
            <a:pPr lvl="1">
              <a:lnSpc>
                <a:spcPts val="2500"/>
              </a:lnSpc>
              <a:spcAft>
                <a:spcPts val="240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	WHERE	    </a:t>
            </a:r>
            <a:r>
              <a:rPr lang="en-US" dirty="0">
                <a:solidFill>
                  <a:srgbClr val="00B050"/>
                </a:solidFill>
                <a:latin typeface="Calibri" pitchFamily="34" charset="0"/>
              </a:rPr>
              <a:t>CURRENT of </a:t>
            </a:r>
            <a:r>
              <a:rPr lang="en-US" dirty="0" err="1">
                <a:solidFill>
                  <a:srgbClr val="00B050"/>
                </a:solidFill>
                <a:latin typeface="Calibri" pitchFamily="34" charset="0"/>
              </a:rPr>
              <a:t>sinfo</a:t>
            </a: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alibri" pitchFamily="34" charset="0"/>
              </a:rPr>
              <a:t>Delete the row currently pointed to by cursor </a:t>
            </a:r>
            <a:r>
              <a:rPr lang="en-US" b="1" i="1" dirty="0" err="1">
                <a:latin typeface="Calibri" pitchFamily="34" charset="0"/>
              </a:rPr>
              <a:t>sinfo</a:t>
            </a:r>
            <a:endParaRPr lang="en-US" b="1" i="1" dirty="0">
              <a:latin typeface="Calibri" pitchFamily="34" charset="0"/>
            </a:endParaRPr>
          </a:p>
          <a:p>
            <a:pPr>
              <a:lnSpc>
                <a:spcPts val="2500"/>
              </a:lnSpc>
              <a:buFont typeface="Wingdings" pitchFamily="2" charset="2"/>
              <a:buNone/>
            </a:pPr>
            <a:r>
              <a:rPr lang="en-US" sz="2400" dirty="0">
                <a:latin typeface="Calibri" pitchFamily="34" charset="0"/>
              </a:rPr>
              <a:t>	      </a:t>
            </a:r>
            <a:r>
              <a:rPr lang="en-US" sz="2800" dirty="0">
                <a:solidFill>
                  <a:srgbClr val="2042EE"/>
                </a:solidFill>
                <a:latin typeface="Calibri" pitchFamily="34" charset="0"/>
              </a:rPr>
              <a:t>DELETE Sailors S</a:t>
            </a:r>
          </a:p>
          <a:p>
            <a:pPr>
              <a:lnSpc>
                <a:spcPts val="25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2042EE"/>
                </a:solidFill>
                <a:latin typeface="Calibri" pitchFamily="34" charset="0"/>
              </a:rPr>
              <a:t>	     FROM   </a:t>
            </a:r>
            <a:r>
              <a:rPr lang="en-US" sz="2800" dirty="0">
                <a:solidFill>
                  <a:srgbClr val="00B050"/>
                </a:solidFill>
                <a:latin typeface="Calibri" pitchFamily="34" charset="0"/>
              </a:rPr>
              <a:t>CURRENT of </a:t>
            </a:r>
            <a:r>
              <a:rPr lang="en-US" sz="2800" dirty="0" err="1">
                <a:solidFill>
                  <a:srgbClr val="00B050"/>
                </a:solidFill>
                <a:latin typeface="Calibri" pitchFamily="34" charset="0"/>
              </a:rPr>
              <a:t>sinfo</a:t>
            </a:r>
            <a:r>
              <a:rPr lang="en-US" sz="2800" dirty="0">
                <a:solidFill>
                  <a:srgbClr val="2042EE"/>
                </a:solidFill>
                <a:latin typeface="Calibri" pitchFamily="34" charset="0"/>
              </a:rPr>
              <a:t>;</a:t>
            </a:r>
            <a:r>
              <a:rPr lang="en-US" dirty="0">
                <a:latin typeface="Calibri" pitchFamily="34" charset="0"/>
              </a:rPr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216146"/>
              </p:ext>
            </p:extLst>
          </p:nvPr>
        </p:nvGraphicFramePr>
        <p:xfrm>
          <a:off x="6720840" y="2408238"/>
          <a:ext cx="1752600" cy="1249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8526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526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526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526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526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526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526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339840" y="2514920"/>
            <a:ext cx="2194560" cy="658368"/>
            <a:chOff x="6400800" y="2743200"/>
            <a:chExt cx="2194560" cy="658368"/>
          </a:xfrm>
        </p:grpSpPr>
        <p:sp>
          <p:nvSpPr>
            <p:cNvPr id="5" name="Rounded Rectangle 4"/>
            <p:cNvSpPr/>
            <p:nvPr/>
          </p:nvSpPr>
          <p:spPr>
            <a:xfrm>
              <a:off x="6629400" y="3124200"/>
              <a:ext cx="1965960" cy="277368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Isosceles Triangle 5"/>
            <p:cNvSpPr/>
            <p:nvPr/>
          </p:nvSpPr>
          <p:spPr>
            <a:xfrm rot="5400000">
              <a:off x="6518148" y="3083052"/>
              <a:ext cx="149352" cy="38404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Oval Callout 6"/>
            <p:cNvSpPr/>
            <p:nvPr/>
          </p:nvSpPr>
          <p:spPr>
            <a:xfrm>
              <a:off x="7696200" y="2743200"/>
              <a:ext cx="609600" cy="384048"/>
            </a:xfrm>
            <a:prstGeom prst="wedgeEllipseCallout">
              <a:avLst>
                <a:gd name="adj1" fmla="val -29833"/>
                <a:gd name="adj2" fmla="val 86310"/>
              </a:avLst>
            </a:prstGeom>
            <a:solidFill>
              <a:schemeClr val="accent6">
                <a:lumMod val="75000"/>
              </a:schemeClr>
            </a:solidFill>
            <a:ln w="127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+1</a:t>
              </a:r>
              <a:endParaRPr lang="zh-TW" altLang="en-US" dirty="0"/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089200"/>
              </p:ext>
            </p:extLst>
          </p:nvPr>
        </p:nvGraphicFramePr>
        <p:xfrm>
          <a:off x="6096000" y="4770438"/>
          <a:ext cx="1752600" cy="1249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8526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526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526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526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526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526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526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5943600" y="5258120"/>
            <a:ext cx="1965960" cy="277368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`</a:t>
            </a:r>
            <a:endParaRPr lang="zh-TW" altLang="en-US" dirty="0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5832348" y="5216972"/>
            <a:ext cx="149352" cy="384048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7" name="Picture 3" descr="C:\Users\hkpuadmin\AppData\Local\Microsoft\Windows\Temporary Internet Files\Content.IE5\UM25ZDFB\MC900431636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0050" y="5667695"/>
            <a:ext cx="857250" cy="857250"/>
          </a:xfrm>
          <a:prstGeom prst="rect">
            <a:avLst/>
          </a:prstGeom>
          <a:noFill/>
        </p:spPr>
      </p:pic>
      <p:sp>
        <p:nvSpPr>
          <p:cNvPr id="16" name="Bent Arrow 15"/>
          <p:cNvSpPr/>
          <p:nvPr/>
        </p:nvSpPr>
        <p:spPr>
          <a:xfrm rot="5400000">
            <a:off x="7973008" y="5291396"/>
            <a:ext cx="497632" cy="594050"/>
          </a:xfrm>
          <a:prstGeom prst="bentArrow">
            <a:avLst/>
          </a:prstGeom>
          <a:solidFill>
            <a:schemeClr val="accent6">
              <a:lumMod val="75000"/>
            </a:schemeClr>
          </a:solidFill>
          <a:ln w="952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D2AEC0-5A97-4B3C-9042-0C0136BA17AA}"/>
              </a:ext>
            </a:extLst>
          </p:cNvPr>
          <p:cNvSpPr/>
          <p:nvPr/>
        </p:nvSpPr>
        <p:spPr>
          <a:xfrm>
            <a:off x="2086187" y="5917765"/>
            <a:ext cx="4072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After </a:t>
            </a:r>
            <a:r>
              <a:rPr lang="en-US" b="1" dirty="0"/>
              <a:t>delete</a:t>
            </a:r>
            <a:r>
              <a:rPr lang="en-US" dirty="0"/>
              <a:t>, the </a:t>
            </a:r>
            <a:r>
              <a:rPr lang="en-US" b="1" dirty="0"/>
              <a:t>cursor</a:t>
            </a:r>
            <a:r>
              <a:rPr lang="en-US" dirty="0"/>
              <a:t> is positioned before the next row of its result table.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C0BC856-3987-4B3C-A40F-11E8A4899096}"/>
              </a:ext>
            </a:extLst>
          </p:cNvPr>
          <p:cNvSpPr/>
          <p:nvPr/>
        </p:nvSpPr>
        <p:spPr>
          <a:xfrm rot="5400000">
            <a:off x="5832348" y="5015804"/>
            <a:ext cx="149352" cy="384048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01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  <p:bldP spid="2" grpId="0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Magnetic Disk 23"/>
          <p:cNvSpPr/>
          <p:nvPr/>
        </p:nvSpPr>
        <p:spPr bwMode="auto">
          <a:xfrm>
            <a:off x="684590" y="3396021"/>
            <a:ext cx="1657350" cy="2459315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t" anchorCtr="1"/>
          <a:lstStyle/>
          <a:p>
            <a:pPr algn="ctr" eaLnBrk="0" hangingPunct="0">
              <a:defRPr/>
            </a:pPr>
            <a:endParaRPr lang="en-US" sz="2000" dirty="0">
              <a:latin typeface="Calibri" pitchFamily="34" charset="0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94390" y="2992103"/>
            <a:ext cx="1447800" cy="13206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42900" y="37936"/>
            <a:ext cx="8458200" cy="1104900"/>
          </a:xfrm>
        </p:spPr>
        <p:txBody>
          <a:bodyPr>
            <a:normAutofit fontScale="90000"/>
          </a:bodyPr>
          <a:lstStyle/>
          <a:p>
            <a:r>
              <a:rPr lang="en-US"/>
              <a:t>Protecting Against Concurrent Updates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685800" y="1066800"/>
            <a:ext cx="868731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latin typeface="Arial Unicode MS" pitchFamily="34" charset="-128"/>
              </a:rPr>
              <a:t>EXEC SQL DECLARE </a:t>
            </a:r>
            <a:r>
              <a:rPr lang="en-US" sz="2000" b="1" dirty="0" err="1">
                <a:latin typeface="Arial Unicode MS" pitchFamily="34" charset="-128"/>
              </a:rPr>
              <a:t>sinfo</a:t>
            </a:r>
            <a:r>
              <a:rPr lang="en-US" sz="2000" dirty="0">
                <a:latin typeface="Arial Unicode MS" pitchFamily="34" charset="-128"/>
              </a:rPr>
              <a:t> </a:t>
            </a:r>
            <a:r>
              <a:rPr lang="en-US" sz="2000" dirty="0">
                <a:solidFill>
                  <a:srgbClr val="2042EE"/>
                </a:solidFill>
                <a:latin typeface="Arial Unicode MS" pitchFamily="34" charset="-128"/>
              </a:rPr>
              <a:t>INSENSITIVE</a:t>
            </a:r>
            <a:r>
              <a:rPr lang="en-US" sz="2000" dirty="0">
                <a:latin typeface="Arial Unicode MS" pitchFamily="34" charset="-128"/>
              </a:rPr>
              <a:t> CURSOR FOR</a:t>
            </a:r>
          </a:p>
          <a:p>
            <a:pPr eaLnBrk="0" hangingPunct="0"/>
            <a:r>
              <a:rPr lang="en-US" sz="2000" dirty="0">
                <a:latin typeface="Arial Unicode MS" pitchFamily="34" charset="-128"/>
              </a:rPr>
              <a:t>	SELECT</a:t>
            </a:r>
            <a:r>
              <a:rPr lang="en-US" dirty="0">
                <a:latin typeface="Arial Unicode MS" pitchFamily="34" charset="-128"/>
              </a:rPr>
              <a:t>  </a:t>
            </a:r>
            <a:r>
              <a:rPr lang="en-US" dirty="0" err="1">
                <a:latin typeface="Arial Unicode MS" pitchFamily="34" charset="-128"/>
              </a:rPr>
              <a:t>S.sname</a:t>
            </a:r>
            <a:r>
              <a:rPr lang="en-US" dirty="0">
                <a:latin typeface="Arial Unicode MS" pitchFamily="34" charset="-128"/>
              </a:rPr>
              <a:t>    </a:t>
            </a:r>
            <a:r>
              <a:rPr lang="en-US" dirty="0">
                <a:solidFill>
                  <a:srgbClr val="FF0000"/>
                </a:solidFill>
                <a:latin typeface="Arial Unicode MS" pitchFamily="34" charset="-128"/>
              </a:rPr>
              <a:t>/* Retrieve sailor who reserves red boats</a:t>
            </a:r>
          </a:p>
          <a:p>
            <a:pPr eaLnBrk="0" hangingPunct="0"/>
            <a:r>
              <a:rPr lang="en-US" sz="2000" dirty="0">
                <a:latin typeface="Arial Unicode MS" pitchFamily="34" charset="-128"/>
              </a:rPr>
              <a:t>	FROM</a:t>
            </a:r>
            <a:r>
              <a:rPr lang="en-US" dirty="0">
                <a:latin typeface="Arial Unicode MS" pitchFamily="34" charset="-128"/>
              </a:rPr>
              <a:t>  Sailors S, Boats B, Reserves R</a:t>
            </a:r>
          </a:p>
          <a:p>
            <a:pPr eaLnBrk="0" hangingPunct="0"/>
            <a:r>
              <a:rPr lang="en-US" sz="2000" dirty="0">
                <a:latin typeface="Arial Unicode MS" pitchFamily="34" charset="-128"/>
              </a:rPr>
              <a:t>	WHERE</a:t>
            </a:r>
            <a:r>
              <a:rPr lang="en-US" dirty="0">
                <a:latin typeface="Arial Unicode MS" pitchFamily="34" charset="-128"/>
              </a:rPr>
              <a:t>  S.sid=R.sid </a:t>
            </a:r>
            <a:r>
              <a:rPr lang="en-US" sz="2000" dirty="0">
                <a:latin typeface="Arial Unicode MS" pitchFamily="34" charset="-128"/>
              </a:rPr>
              <a:t>AND</a:t>
            </a:r>
            <a:r>
              <a:rPr lang="en-US" dirty="0">
                <a:latin typeface="Arial Unicode MS" pitchFamily="34" charset="-128"/>
              </a:rPr>
              <a:t> R.bid=B.bid </a:t>
            </a:r>
            <a:r>
              <a:rPr lang="en-US" sz="2000" dirty="0">
                <a:latin typeface="Arial Unicode MS" pitchFamily="34" charset="-128"/>
              </a:rPr>
              <a:t>AND</a:t>
            </a:r>
            <a:r>
              <a:rPr lang="en-US" dirty="0">
                <a:latin typeface="Arial Unicode MS" pitchFamily="34" charset="-128"/>
              </a:rPr>
              <a:t> </a:t>
            </a:r>
            <a:r>
              <a:rPr lang="en-US" dirty="0" err="1">
                <a:latin typeface="Arial Unicode MS" pitchFamily="34" charset="-128"/>
              </a:rPr>
              <a:t>B.color</a:t>
            </a:r>
            <a:r>
              <a:rPr lang="en-US" dirty="0">
                <a:latin typeface="Arial Unicode MS" pitchFamily="34" charset="-128"/>
              </a:rPr>
              <a:t>=‘red’</a:t>
            </a:r>
          </a:p>
          <a:p>
            <a:pPr eaLnBrk="0" hangingPunct="0"/>
            <a:r>
              <a:rPr lang="en-US" sz="2000" dirty="0">
                <a:latin typeface="Arial Unicode MS" pitchFamily="34" charset="-128"/>
              </a:rPr>
              <a:t>	ORDER BY  </a:t>
            </a:r>
            <a:r>
              <a:rPr lang="en-US" dirty="0" err="1">
                <a:latin typeface="Arial Unicode MS" pitchFamily="34" charset="-128"/>
              </a:rPr>
              <a:t>S.sname</a:t>
            </a:r>
            <a:endParaRPr lang="en-US" dirty="0">
              <a:latin typeface="Arial Unicode MS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284467"/>
              </p:ext>
            </p:extLst>
          </p:nvPr>
        </p:nvGraphicFramePr>
        <p:xfrm>
          <a:off x="836990" y="4788536"/>
          <a:ext cx="1371600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550909"/>
              </p:ext>
            </p:extLst>
          </p:nvPr>
        </p:nvGraphicFramePr>
        <p:xfrm>
          <a:off x="2918191" y="4800600"/>
          <a:ext cx="1371600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1522790" y="3931658"/>
            <a:ext cx="1692352" cy="902916"/>
            <a:chOff x="6019800" y="3791322"/>
            <a:chExt cx="1447800" cy="902916"/>
          </a:xfrm>
        </p:grpSpPr>
        <p:sp>
          <p:nvSpPr>
            <p:cNvPr id="14385" name="Curved Down Arrow 6"/>
            <p:cNvSpPr>
              <a:spLocks noChangeArrowheads="1"/>
            </p:cNvSpPr>
            <p:nvPr/>
          </p:nvSpPr>
          <p:spPr bwMode="auto">
            <a:xfrm>
              <a:off x="6019800" y="4191000"/>
              <a:ext cx="1447800" cy="503238"/>
            </a:xfrm>
            <a:prstGeom prst="curvedDownArrow">
              <a:avLst>
                <a:gd name="adj1" fmla="val 24987"/>
                <a:gd name="adj2" fmla="val 49974"/>
                <a:gd name="adj3" fmla="val 25000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14386" name="TextBox 7"/>
            <p:cNvSpPr txBox="1">
              <a:spLocks noChangeArrowheads="1"/>
            </p:cNvSpPr>
            <p:nvPr/>
          </p:nvSpPr>
          <p:spPr bwMode="auto">
            <a:xfrm>
              <a:off x="6481763" y="3791322"/>
              <a:ext cx="8096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  <a:t>Copy</a:t>
              </a: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3122990" y="3550723"/>
            <a:ext cx="1066800" cy="60960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tIns="64008" anchor="ctr" anchorCtr="1"/>
          <a:lstStyle/>
          <a:p>
            <a:pPr algn="ctr" eaLnBrk="0" hangingPunct="0">
              <a:lnSpc>
                <a:spcPts val="1700"/>
              </a:lnSpc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Using Cursor</a:t>
            </a:r>
          </a:p>
        </p:txBody>
      </p:sp>
      <p:sp>
        <p:nvSpPr>
          <p:cNvPr id="14390" name="Flowchart: Merge 9"/>
          <p:cNvSpPr>
            <a:spLocks noChangeArrowheads="1"/>
          </p:cNvSpPr>
          <p:nvPr/>
        </p:nvSpPr>
        <p:spPr bwMode="auto">
          <a:xfrm rot="-5400000">
            <a:off x="2670541" y="4929188"/>
            <a:ext cx="304800" cy="304800"/>
          </a:xfrm>
          <a:prstGeom prst="flowChartMerge">
            <a:avLst/>
          </a:prstGeom>
          <a:solidFill>
            <a:schemeClr val="accent2"/>
          </a:solidFill>
          <a:ln w="12700" algn="ctr">
            <a:noFill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14391" name="Up Arrow 10"/>
          <p:cNvSpPr>
            <a:spLocks noChangeArrowheads="1"/>
          </p:cNvSpPr>
          <p:nvPr/>
        </p:nvSpPr>
        <p:spPr bwMode="auto">
          <a:xfrm>
            <a:off x="3460372" y="4084600"/>
            <a:ext cx="484188" cy="694629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algn="ctr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12" name="Up-Down Arrow 11"/>
          <p:cNvSpPr/>
          <p:nvPr/>
        </p:nvSpPr>
        <p:spPr bwMode="auto">
          <a:xfrm>
            <a:off x="913190" y="5474336"/>
            <a:ext cx="304800" cy="530225"/>
          </a:xfrm>
          <a:prstGeom prst="upDownArrow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14393" name="Up-Down Arrow 12"/>
          <p:cNvSpPr>
            <a:spLocks noChangeArrowheads="1"/>
          </p:cNvSpPr>
          <p:nvPr/>
        </p:nvSpPr>
        <p:spPr bwMode="auto">
          <a:xfrm>
            <a:off x="1217990" y="5474336"/>
            <a:ext cx="304800" cy="530225"/>
          </a:xfrm>
          <a:prstGeom prst="upDownArrow">
            <a:avLst>
              <a:gd name="adj1" fmla="val 50000"/>
              <a:gd name="adj2" fmla="val 49989"/>
            </a:avLst>
          </a:prstGeom>
          <a:solidFill>
            <a:srgbClr val="00B0F0"/>
          </a:solidFill>
          <a:ln w="12700" algn="ctr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14394" name="Up-Down Arrow 13"/>
          <p:cNvSpPr>
            <a:spLocks noChangeArrowheads="1"/>
          </p:cNvSpPr>
          <p:nvPr/>
        </p:nvSpPr>
        <p:spPr bwMode="auto">
          <a:xfrm>
            <a:off x="1522790" y="5474336"/>
            <a:ext cx="304800" cy="530225"/>
          </a:xfrm>
          <a:prstGeom prst="upDownArrow">
            <a:avLst>
              <a:gd name="adj1" fmla="val 50000"/>
              <a:gd name="adj2" fmla="val 49989"/>
            </a:avLst>
          </a:prstGeom>
          <a:solidFill>
            <a:srgbClr val="7030A0"/>
          </a:solidFill>
          <a:ln w="12700" algn="ctr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14395" name="Up-Down Arrow 14"/>
          <p:cNvSpPr>
            <a:spLocks noChangeArrowheads="1"/>
          </p:cNvSpPr>
          <p:nvPr/>
        </p:nvSpPr>
        <p:spPr bwMode="auto">
          <a:xfrm>
            <a:off x="1827590" y="5474336"/>
            <a:ext cx="304800" cy="530225"/>
          </a:xfrm>
          <a:prstGeom prst="upDownArrow">
            <a:avLst>
              <a:gd name="adj1" fmla="val 50000"/>
              <a:gd name="adj2" fmla="val 49989"/>
            </a:avLst>
          </a:prstGeom>
          <a:solidFill>
            <a:srgbClr val="0070C0"/>
          </a:solidFill>
          <a:ln w="12700" algn="ctr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51933" y="6002274"/>
            <a:ext cx="1905000" cy="6096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ts val="2000"/>
              </a:lnSpc>
              <a:defRPr/>
            </a:pPr>
            <a:r>
              <a:rPr lang="en-US" sz="20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Other applications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62400" y="1066800"/>
            <a:ext cx="1814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INSENSITIVE</a:t>
            </a:r>
            <a:endParaRPr lang="zh-TW" altLang="en-US" sz="2000" dirty="0">
              <a:solidFill>
                <a:srgbClr val="00B05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841991" y="5638800"/>
            <a:ext cx="1524000" cy="597932"/>
            <a:chOff x="7086600" y="5486400"/>
            <a:chExt cx="1524000" cy="597932"/>
          </a:xfrm>
        </p:grpSpPr>
        <p:sp>
          <p:nvSpPr>
            <p:cNvPr id="19" name="Right Brace 18"/>
            <p:cNvSpPr/>
            <p:nvPr/>
          </p:nvSpPr>
          <p:spPr>
            <a:xfrm rot="5400000">
              <a:off x="7696200" y="4876800"/>
              <a:ext cx="304800" cy="1524000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03458" y="5715000"/>
              <a:ext cx="1358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Private copy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894390" y="3034549"/>
            <a:ext cx="1482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This application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4894640" y="3017503"/>
            <a:ext cx="3564770" cy="3078497"/>
          </a:xfrm>
          <a:prstGeom prst="wedgeRoundRectCallout">
            <a:avLst>
              <a:gd name="adj1" fmla="val -65535"/>
              <a:gd name="adj2" fmla="val 23970"/>
              <a:gd name="adj3" fmla="val 16667"/>
            </a:avLst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ts val="26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cursor operates over a private copy of the answer rows, i.e., insensitive to concurrent updates</a:t>
            </a:r>
          </a:p>
          <a:p>
            <a:pPr marL="228600" indent="-2286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Read only</a:t>
            </a:r>
            <a:r>
              <a:rPr lang="en-US" sz="2400" dirty="0"/>
              <a:t>, can’t make changes to the underlying tables</a:t>
            </a:r>
          </a:p>
        </p:txBody>
      </p:sp>
    </p:spTree>
    <p:extLst>
      <p:ext uri="{BB962C8B-B14F-4D97-AF65-F5344CB8AC3E}">
        <p14:creationId xmlns:p14="http://schemas.microsoft.com/office/powerpoint/2010/main" val="414352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390" grpId="0" animBg="1"/>
      <p:bldP spid="14391" grpId="0" animBg="1"/>
      <p:bldP spid="18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772400" cy="43815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alibri" pitchFamily="34" charset="0"/>
              </a:rPr>
              <a:t>SQL in application code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alibri" pitchFamily="34" charset="0"/>
              </a:rPr>
              <a:t>Embedded SQL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alibri" pitchFamily="34" charset="0"/>
              </a:rPr>
              <a:t>Cursors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alibri" pitchFamily="34" charset="0"/>
              </a:rPr>
              <a:t>Dynamic SQL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alibri" pitchFamily="34" charset="0"/>
              </a:rPr>
              <a:t>JDBC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alibri" pitchFamily="34" charset="0"/>
              </a:rPr>
              <a:t>SQLJ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alibri" pitchFamily="34" charset="0"/>
              </a:rPr>
              <a:t>Stored procedures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819400"/>
            <a:ext cx="4375809" cy="1781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 descr="C:\Users\hkpuadmin\AppData\Local\Microsoft\Windows\Temporary Internet Files\Content.IE5\OD5SO6LJ\MC900441898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4419600"/>
            <a:ext cx="1758950" cy="1552575"/>
          </a:xfrm>
          <a:prstGeom prst="rect">
            <a:avLst/>
          </a:prstGeom>
          <a:noFill/>
        </p:spPr>
      </p:pic>
      <p:sp>
        <p:nvSpPr>
          <p:cNvPr id="3" name="Oval Callout 2"/>
          <p:cNvSpPr/>
          <p:nvPr/>
        </p:nvSpPr>
        <p:spPr>
          <a:xfrm>
            <a:off x="6096000" y="4367352"/>
            <a:ext cx="914400" cy="553331"/>
          </a:xfrm>
          <a:prstGeom prst="wedgeEllipseCallout">
            <a:avLst>
              <a:gd name="adj1" fmla="val -42416"/>
              <a:gd name="adj2" fmla="val 518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scene3d>
              <a:camera prst="orthographicFront"/>
              <a:lightRig rig="threePt" dir="t"/>
            </a:scene3d>
            <a:sp3d prstMaterial="softEdge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Done!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153147" y="1214425"/>
            <a:ext cx="3827125" cy="1657220"/>
            <a:chOff x="6363138" y="1378674"/>
            <a:chExt cx="3827125" cy="1657220"/>
          </a:xfrm>
        </p:grpSpPr>
        <p:pic>
          <p:nvPicPr>
            <p:cNvPr id="1026" name="Picture 2" descr="http://i123.photobucket.com/albums/o288/scarru/Smilies/FINGER-HAND-POINTING-DOWN_zps6d6e4d6b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3138" y="2106487"/>
              <a:ext cx="929406" cy="929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618072" y="1378674"/>
              <a:ext cx="35721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This chapter – How to use DBMS from applications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53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04900"/>
          </a:xfrm>
        </p:spPr>
        <p:txBody>
          <a:bodyPr/>
          <a:lstStyle/>
          <a:p>
            <a:r>
              <a:rPr lang="en-US"/>
              <a:t>Scrolling 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429000"/>
            <a:ext cx="8229600" cy="29718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solidFill>
                  <a:srgbClr val="2042EE"/>
                </a:solidFill>
                <a:latin typeface="Calibri" pitchFamily="34" charset="0"/>
              </a:rPr>
              <a:t>SCROLL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>
                <a:solidFill>
                  <a:srgbClr val="111111"/>
                </a:solidFill>
                <a:latin typeface="Calibri" pitchFamily="34" charset="0"/>
              </a:rPr>
              <a:t>– The result tuples can be fetch in flexible orders</a:t>
            </a:r>
          </a:p>
          <a:p>
            <a:pPr lvl="1"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+mn-cs"/>
              </a:rPr>
              <a:t>FETCH NEXT/PRIOR</a:t>
            </a:r>
            <a:r>
              <a:rPr lang="en-US" sz="2000" dirty="0">
                <a:solidFill>
                  <a:srgbClr val="111111"/>
                </a:solidFill>
                <a:latin typeface="Calibri" pitchFamily="34" charset="0"/>
                <a:cs typeface="+mn-cs"/>
              </a:rPr>
              <a:t>:  gets the next or previous tuple</a:t>
            </a:r>
          </a:p>
          <a:p>
            <a:pPr lvl="1"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+mn-cs"/>
              </a:rPr>
              <a:t>FETCH FIRST/LAST</a:t>
            </a:r>
            <a:r>
              <a:rPr lang="en-US" sz="2000" dirty="0">
                <a:solidFill>
                  <a:srgbClr val="111111"/>
                </a:solidFill>
                <a:latin typeface="Calibri" pitchFamily="34" charset="0"/>
                <a:cs typeface="+mn-cs"/>
              </a:rPr>
              <a:t>:  gets the first or last tuple </a:t>
            </a:r>
          </a:p>
          <a:p>
            <a:pPr lvl="1"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+mn-cs"/>
              </a:rPr>
              <a:t>FETCH RELATIVE 3 (-3)</a:t>
            </a:r>
            <a:r>
              <a:rPr lang="en-US" sz="2000" dirty="0">
                <a:solidFill>
                  <a:srgbClr val="111111"/>
                </a:solidFill>
                <a:latin typeface="Calibri" pitchFamily="34" charset="0"/>
                <a:cs typeface="+mn-cs"/>
              </a:rPr>
              <a:t>:   gets the row 3 rows beyond (prior to) cursor</a:t>
            </a:r>
          </a:p>
          <a:p>
            <a:pPr lvl="1"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+mn-cs"/>
              </a:rPr>
              <a:t>FETCH ABSOLUTE 3 (-3)</a:t>
            </a:r>
            <a:r>
              <a:rPr lang="en-US" sz="2000" dirty="0">
                <a:solidFill>
                  <a:srgbClr val="111111"/>
                </a:solidFill>
                <a:latin typeface="Calibri" pitchFamily="34" charset="0"/>
                <a:cs typeface="+mn-cs"/>
              </a:rPr>
              <a:t>:  gets the row 3 rows from the beginning (end) of the result table</a:t>
            </a:r>
          </a:p>
          <a:p>
            <a:pPr lvl="2">
              <a:defRPr/>
            </a:pPr>
            <a:r>
              <a:rPr lang="en-US" sz="1600" dirty="0">
                <a:solidFill>
                  <a:srgbClr val="111111"/>
                </a:solidFill>
                <a:latin typeface="Calibri" pitchFamily="34" charset="0"/>
                <a:cs typeface="+mn-cs"/>
              </a:rPr>
              <a:t>ABSOLUTE 1 is synonym for FIRST</a:t>
            </a:r>
          </a:p>
          <a:p>
            <a:pPr lvl="2">
              <a:defRPr/>
            </a:pPr>
            <a:r>
              <a:rPr lang="en-US" sz="1600" dirty="0">
                <a:solidFill>
                  <a:srgbClr val="111111"/>
                </a:solidFill>
                <a:latin typeface="Calibri" pitchFamily="34" charset="0"/>
                <a:cs typeface="+mn-cs"/>
              </a:rPr>
              <a:t>ABSOLUTE -1 is synonym for LAST  </a:t>
            </a:r>
            <a:endParaRPr lang="en-US" sz="1600" dirty="0">
              <a:solidFill>
                <a:srgbClr val="111111"/>
              </a:solidFill>
              <a:latin typeface="Calibri" pitchFamily="34" charset="0"/>
              <a:cs typeface="Times New Roman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04800" y="1371600"/>
            <a:ext cx="85344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 dirty="0">
                <a:latin typeface="Arial Unicode MS" pitchFamily="34" charset="-128"/>
              </a:rPr>
              <a:t>EXEC SQL DECLARE </a:t>
            </a:r>
            <a:r>
              <a:rPr lang="en-US" sz="2000" b="1" dirty="0" err="1">
                <a:latin typeface="Arial Unicode MS" pitchFamily="34" charset="-128"/>
              </a:rPr>
              <a:t>sinfo</a:t>
            </a:r>
            <a:r>
              <a:rPr lang="en-US" sz="2000" dirty="0">
                <a:latin typeface="Arial Unicode MS" pitchFamily="34" charset="-128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Arial Unicode MS" pitchFamily="34" charset="-128"/>
              </a:rPr>
              <a:t>SCROLL</a:t>
            </a:r>
            <a:r>
              <a:rPr lang="en-US" sz="2000" dirty="0">
                <a:latin typeface="Arial Unicode MS" pitchFamily="34" charset="-128"/>
              </a:rPr>
              <a:t> CURSOR FOR</a:t>
            </a:r>
          </a:p>
          <a:p>
            <a:pPr eaLnBrk="0" hangingPunct="0"/>
            <a:r>
              <a:rPr lang="en-US" sz="2000" dirty="0">
                <a:latin typeface="Arial Unicode MS" pitchFamily="34" charset="-128"/>
              </a:rPr>
              <a:t>	SELECT</a:t>
            </a:r>
            <a:r>
              <a:rPr lang="en-US" dirty="0">
                <a:latin typeface="Arial Unicode MS" pitchFamily="34" charset="-128"/>
              </a:rPr>
              <a:t>  </a:t>
            </a:r>
            <a:r>
              <a:rPr lang="en-US" dirty="0" err="1">
                <a:latin typeface="Arial Unicode MS" pitchFamily="34" charset="-128"/>
              </a:rPr>
              <a:t>S.sname</a:t>
            </a:r>
            <a:endParaRPr lang="en-US" dirty="0">
              <a:latin typeface="Arial Unicode MS" pitchFamily="34" charset="-128"/>
            </a:endParaRPr>
          </a:p>
          <a:p>
            <a:pPr eaLnBrk="0" hangingPunct="0"/>
            <a:r>
              <a:rPr lang="en-US" sz="2000" dirty="0">
                <a:latin typeface="Arial Unicode MS" pitchFamily="34" charset="-128"/>
              </a:rPr>
              <a:t>	FROM</a:t>
            </a:r>
            <a:r>
              <a:rPr lang="en-US" dirty="0">
                <a:latin typeface="Arial Unicode MS" pitchFamily="34" charset="-128"/>
              </a:rPr>
              <a:t>  Sailors S, Boats B, Reserves R</a:t>
            </a:r>
          </a:p>
          <a:p>
            <a:pPr eaLnBrk="0" hangingPunct="0"/>
            <a:r>
              <a:rPr lang="en-US" sz="2000" dirty="0">
                <a:latin typeface="Arial Unicode MS" pitchFamily="34" charset="-128"/>
              </a:rPr>
              <a:t>	WHERE</a:t>
            </a:r>
            <a:r>
              <a:rPr lang="en-US" dirty="0">
                <a:latin typeface="Arial Unicode MS" pitchFamily="34" charset="-128"/>
              </a:rPr>
              <a:t>  </a:t>
            </a:r>
            <a:r>
              <a:rPr lang="en-US" dirty="0" err="1">
                <a:latin typeface="Arial Unicode MS" pitchFamily="34" charset="-128"/>
              </a:rPr>
              <a:t>S.sid</a:t>
            </a:r>
            <a:r>
              <a:rPr lang="en-US" dirty="0">
                <a:latin typeface="Arial Unicode MS" pitchFamily="34" charset="-128"/>
              </a:rPr>
              <a:t>=</a:t>
            </a:r>
            <a:r>
              <a:rPr lang="en-US" dirty="0" err="1">
                <a:latin typeface="Arial Unicode MS" pitchFamily="34" charset="-128"/>
              </a:rPr>
              <a:t>R.sid</a:t>
            </a:r>
            <a:r>
              <a:rPr lang="en-US" dirty="0">
                <a:latin typeface="Arial Unicode MS" pitchFamily="34" charset="-128"/>
              </a:rPr>
              <a:t> </a:t>
            </a:r>
            <a:r>
              <a:rPr lang="en-US" sz="2000" dirty="0">
                <a:latin typeface="Arial Unicode MS" pitchFamily="34" charset="-128"/>
              </a:rPr>
              <a:t>AND</a:t>
            </a:r>
            <a:r>
              <a:rPr lang="en-US" dirty="0">
                <a:latin typeface="Arial Unicode MS" pitchFamily="34" charset="-128"/>
              </a:rPr>
              <a:t> </a:t>
            </a:r>
            <a:r>
              <a:rPr lang="en-US" dirty="0" err="1">
                <a:latin typeface="Arial Unicode MS" pitchFamily="34" charset="-128"/>
              </a:rPr>
              <a:t>R.bid</a:t>
            </a:r>
            <a:r>
              <a:rPr lang="en-US" dirty="0">
                <a:latin typeface="Arial Unicode MS" pitchFamily="34" charset="-128"/>
              </a:rPr>
              <a:t>=</a:t>
            </a:r>
            <a:r>
              <a:rPr lang="en-US" dirty="0" err="1">
                <a:latin typeface="Arial Unicode MS" pitchFamily="34" charset="-128"/>
              </a:rPr>
              <a:t>B.bid</a:t>
            </a:r>
            <a:r>
              <a:rPr lang="en-US" dirty="0">
                <a:latin typeface="Arial Unicode MS" pitchFamily="34" charset="-128"/>
              </a:rPr>
              <a:t> </a:t>
            </a:r>
            <a:r>
              <a:rPr lang="en-US" sz="2000" dirty="0">
                <a:latin typeface="Arial Unicode MS" pitchFamily="34" charset="-128"/>
              </a:rPr>
              <a:t>AND</a:t>
            </a:r>
            <a:r>
              <a:rPr lang="en-US" dirty="0">
                <a:latin typeface="Arial Unicode MS" pitchFamily="34" charset="-128"/>
              </a:rPr>
              <a:t> </a:t>
            </a:r>
            <a:r>
              <a:rPr lang="en-US" dirty="0" err="1">
                <a:latin typeface="Arial Unicode MS" pitchFamily="34" charset="-128"/>
              </a:rPr>
              <a:t>B.color</a:t>
            </a:r>
            <a:r>
              <a:rPr lang="en-US" dirty="0">
                <a:latin typeface="Arial Unicode MS" pitchFamily="34" charset="-128"/>
              </a:rPr>
              <a:t>=‘red’</a:t>
            </a:r>
          </a:p>
          <a:p>
            <a:pPr eaLnBrk="0" hangingPunct="0"/>
            <a:r>
              <a:rPr lang="en-US" sz="2000" dirty="0">
                <a:latin typeface="Arial Unicode MS" pitchFamily="34" charset="-128"/>
              </a:rPr>
              <a:t>	ORDER BY  </a:t>
            </a:r>
            <a:r>
              <a:rPr lang="en-US" dirty="0" err="1">
                <a:latin typeface="Arial Unicode MS" pitchFamily="34" charset="-128"/>
              </a:rPr>
              <a:t>S.sname</a:t>
            </a:r>
            <a:endParaRPr lang="en-US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219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04900"/>
          </a:xfrm>
        </p:spPr>
        <p:txBody>
          <a:bodyPr>
            <a:normAutofit/>
          </a:bodyPr>
          <a:lstStyle/>
          <a:p>
            <a:r>
              <a:rPr lang="en-US" sz="5400" b="1" dirty="0"/>
              <a:t>Read-Only Cursor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768773" y="5410200"/>
            <a:ext cx="7537027" cy="990600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ts val="3600"/>
              </a:lnSpc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50"/>
                </a:solidFill>
                <a:latin typeface="Calibri" pitchFamily="34" charset="0"/>
              </a:rPr>
              <a:t>FOR READ ONLY </a:t>
            </a:r>
            <a:r>
              <a:rPr lang="en-US" dirty="0">
                <a:solidFill>
                  <a:srgbClr val="111111"/>
                </a:solidFill>
                <a:latin typeface="Calibri" pitchFamily="34" charset="0"/>
              </a:rPr>
              <a:t>–  Any attempt to update or delete through the cursor will cause an error </a:t>
            </a:r>
            <a:endParaRPr lang="en-US" dirty="0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762000" y="2269389"/>
            <a:ext cx="8382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latin typeface="Arial Unicode MS" pitchFamily="34" charset="-128"/>
              </a:rPr>
              <a:t>EXEC SQL DECLARE </a:t>
            </a:r>
            <a:r>
              <a:rPr lang="en-US" sz="2400" dirty="0" err="1">
                <a:latin typeface="Arial Unicode MS" pitchFamily="34" charset="-128"/>
              </a:rPr>
              <a:t>sinfo</a:t>
            </a:r>
            <a:r>
              <a:rPr lang="en-US" sz="2400" dirty="0">
                <a:latin typeface="Arial Unicode MS" pitchFamily="34" charset="-128"/>
              </a:rPr>
              <a:t> CURSOR FOR</a:t>
            </a:r>
          </a:p>
          <a:p>
            <a:pPr eaLnBrk="0" hangingPunct="0">
              <a:defRPr/>
            </a:pPr>
            <a:r>
              <a:rPr lang="en-US" sz="2400" dirty="0">
                <a:latin typeface="Arial Unicode MS" pitchFamily="34" charset="-128"/>
              </a:rPr>
              <a:t>	SELECT  </a:t>
            </a:r>
            <a:r>
              <a:rPr lang="en-US" sz="2400" dirty="0" err="1">
                <a:latin typeface="Arial Unicode MS" pitchFamily="34" charset="-128"/>
              </a:rPr>
              <a:t>S.sname</a:t>
            </a:r>
            <a:endParaRPr lang="en-US" sz="2400" dirty="0">
              <a:latin typeface="Arial Unicode MS" pitchFamily="34" charset="-128"/>
            </a:endParaRPr>
          </a:p>
          <a:p>
            <a:pPr eaLnBrk="0" hangingPunct="0">
              <a:defRPr/>
            </a:pPr>
            <a:r>
              <a:rPr lang="en-US" sz="2400" dirty="0">
                <a:latin typeface="Arial Unicode MS" pitchFamily="34" charset="-128"/>
              </a:rPr>
              <a:t>	FROM  Sailors S, Boats B, Reserves R</a:t>
            </a:r>
          </a:p>
          <a:p>
            <a:pPr eaLnBrk="0" hangingPunct="0">
              <a:defRPr/>
            </a:pPr>
            <a:r>
              <a:rPr lang="en-US" sz="2400" dirty="0">
                <a:latin typeface="Arial Unicode MS" pitchFamily="34" charset="-128"/>
              </a:rPr>
              <a:t>	WHERE  S.sid=R.sid AND R.bid=B.bid AND    </a:t>
            </a:r>
          </a:p>
          <a:p>
            <a:pPr eaLnBrk="0" hangingPunct="0">
              <a:defRPr/>
            </a:pPr>
            <a:r>
              <a:rPr lang="en-US" sz="2400" dirty="0">
                <a:latin typeface="Arial Unicode MS" pitchFamily="34" charset="-128"/>
              </a:rPr>
              <a:t>                           </a:t>
            </a:r>
            <a:r>
              <a:rPr lang="en-US" sz="2400" dirty="0" err="1">
                <a:latin typeface="Arial Unicode MS" pitchFamily="34" charset="-128"/>
              </a:rPr>
              <a:t>B.color</a:t>
            </a:r>
            <a:r>
              <a:rPr lang="en-US" sz="2400" dirty="0">
                <a:latin typeface="Arial Unicode MS" pitchFamily="34" charset="-128"/>
              </a:rPr>
              <a:t>=‘red’</a:t>
            </a:r>
          </a:p>
          <a:p>
            <a:pPr eaLnBrk="0" hangingPunct="0">
              <a:defRPr/>
            </a:pPr>
            <a:r>
              <a:rPr lang="en-US" sz="2400" dirty="0">
                <a:latin typeface="Arial Unicode MS" pitchFamily="34" charset="-128"/>
              </a:rPr>
              <a:t>	ORDER BY  </a:t>
            </a:r>
            <a:r>
              <a:rPr lang="en-US" sz="2400" dirty="0" err="1">
                <a:latin typeface="Arial Unicode MS" pitchFamily="34" charset="-128"/>
              </a:rPr>
              <a:t>S.sname</a:t>
            </a:r>
            <a:endParaRPr lang="en-US" sz="2400" dirty="0">
              <a:latin typeface="Arial Unicode MS" pitchFamily="34" charset="-128"/>
            </a:endParaRPr>
          </a:p>
          <a:p>
            <a:pPr eaLnBrk="0" hangingPunct="0">
              <a:defRPr/>
            </a:pPr>
            <a:r>
              <a:rPr lang="en-US" sz="2400" dirty="0">
                <a:latin typeface="Arial Unicode MS" pitchFamily="34" charset="-128"/>
              </a:rPr>
              <a:t>          	</a:t>
            </a:r>
            <a:r>
              <a:rPr lang="en-US" sz="2400" b="1" dirty="0">
                <a:solidFill>
                  <a:srgbClr val="00B050"/>
                </a:solidFill>
                <a:latin typeface="Arial Unicode MS" pitchFamily="34" charset="-128"/>
              </a:rPr>
              <a:t>FOR READ ONLY</a:t>
            </a:r>
            <a:r>
              <a:rPr lang="en-US" sz="2400" dirty="0">
                <a:latin typeface="Arial Unicode MS" pitchFamily="34" charset="-128"/>
              </a:rPr>
              <a:t>	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86600" y="1295400"/>
            <a:ext cx="1447800" cy="1456910"/>
            <a:chOff x="4724400" y="5027230"/>
            <a:chExt cx="1447800" cy="1456910"/>
          </a:xfrm>
        </p:grpSpPr>
        <p:pic>
          <p:nvPicPr>
            <p:cNvPr id="2" name="Picture 1" descr="BU005294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925610">
              <a:off x="4800600" y="5181600"/>
              <a:ext cx="1456910" cy="1148170"/>
            </a:xfrm>
            <a:prstGeom prst="rect">
              <a:avLst/>
            </a:prstGeom>
          </p:spPr>
        </p:pic>
        <p:sp>
          <p:nvSpPr>
            <p:cNvPr id="6" name="&quot;No&quot; Symbol 5"/>
            <p:cNvSpPr/>
            <p:nvPr/>
          </p:nvSpPr>
          <p:spPr>
            <a:xfrm>
              <a:off x="4724400" y="5029200"/>
              <a:ext cx="1447800" cy="1380913"/>
            </a:xfrm>
            <a:prstGeom prst="noSmoking">
              <a:avLst>
                <a:gd name="adj" fmla="val 7701"/>
              </a:avLst>
            </a:prstGeom>
            <a:solidFill>
              <a:srgbClr val="FF0000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921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/>
              <a:t>Dynamic SQL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396240" y="1143000"/>
            <a:ext cx="8305800" cy="50292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latin typeface="Calibri" pitchFamily="34" charset="0"/>
              </a:rPr>
              <a:t>SQL query strings are not always known at compile time (e.g., spreadsheet, graphical DBMS frontend).</a:t>
            </a:r>
          </a:p>
          <a:p>
            <a:pPr lvl="1">
              <a:defRPr/>
            </a:pPr>
            <a:r>
              <a:rPr lang="en-US" dirty="0">
                <a:latin typeface="Calibri" pitchFamily="34" charset="0"/>
              </a:rPr>
              <a:t>Such application must accept commands from the user; and based on what the user needs, generate appropriate SQL statements.</a:t>
            </a:r>
          </a:p>
          <a:p>
            <a:pPr lvl="1">
              <a:spcAft>
                <a:spcPts val="600"/>
              </a:spcAft>
              <a:defRPr/>
            </a:pPr>
            <a:r>
              <a:rPr lang="en-US" dirty="0">
                <a:latin typeface="Calibri" pitchFamily="34" charset="0"/>
              </a:rPr>
              <a:t>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SQL statements are constructed on-the-fly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2800" b="1" u="sng" dirty="0">
                <a:solidFill>
                  <a:srgbClr val="002060"/>
                </a:solidFill>
                <a:latin typeface="Calibri" pitchFamily="34" charset="0"/>
              </a:rPr>
              <a:t>Example</a:t>
            </a:r>
            <a:r>
              <a:rPr lang="en-US" sz="2800" dirty="0">
                <a:latin typeface="Calibri" pitchFamily="34" charset="0"/>
              </a:rPr>
              <a:t>:</a:t>
            </a:r>
          </a:p>
          <a:p>
            <a:pPr>
              <a:spcBef>
                <a:spcPts val="275"/>
              </a:spcBef>
              <a:buFont typeface="Wingdings" pitchFamily="2" charset="2"/>
              <a:buNone/>
              <a:defRPr/>
            </a:pPr>
            <a:r>
              <a:rPr lang="en-US" sz="2400" dirty="0">
                <a:latin typeface="Arial Unicode MS" pitchFamily="34" charset="-128"/>
              </a:rPr>
              <a:t>	  </a:t>
            </a:r>
            <a:r>
              <a:rPr lang="en-US" sz="2000" dirty="0">
                <a:solidFill>
                  <a:srgbClr val="002060"/>
                </a:solidFill>
                <a:latin typeface="Arial Unicode MS" pitchFamily="34" charset="-128"/>
              </a:rPr>
              <a:t>char </a:t>
            </a:r>
            <a:r>
              <a:rPr lang="en-US" sz="2000" b="1" dirty="0" err="1">
                <a:solidFill>
                  <a:srgbClr val="2042EE"/>
                </a:solidFill>
                <a:latin typeface="Arial Unicode MS" pitchFamily="34" charset="-128"/>
              </a:rPr>
              <a:t>c_sqlstring</a:t>
            </a:r>
            <a:r>
              <a:rPr lang="en-US" sz="2000" dirty="0">
                <a:solidFill>
                  <a:srgbClr val="002060"/>
                </a:solidFill>
                <a:latin typeface="Arial Unicode MS" pitchFamily="34" charset="-128"/>
              </a:rPr>
              <a:t>[ ]= {“DELETE FROM Sailors WHERE </a:t>
            </a:r>
            <a:r>
              <a:rPr lang="en-US" sz="2000" dirty="0" err="1">
                <a:solidFill>
                  <a:srgbClr val="002060"/>
                </a:solidFill>
                <a:latin typeface="Arial Unicode MS" pitchFamily="34" charset="-128"/>
              </a:rPr>
              <a:t>raiting</a:t>
            </a:r>
            <a:r>
              <a:rPr lang="en-US" sz="2000" dirty="0">
                <a:solidFill>
                  <a:srgbClr val="002060"/>
                </a:solidFill>
                <a:latin typeface="Arial Unicode MS" pitchFamily="34" charset="-128"/>
              </a:rPr>
              <a:t>&gt;5”};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2060"/>
                </a:solidFill>
                <a:latin typeface="Arial Unicode MS" pitchFamily="34" charset="-128"/>
              </a:rPr>
              <a:t>	   EXEC SQL </a:t>
            </a:r>
            <a:r>
              <a:rPr lang="en-US" sz="2000" b="1" dirty="0">
                <a:solidFill>
                  <a:srgbClr val="00B050"/>
                </a:solidFill>
                <a:latin typeface="Arial Unicode MS" pitchFamily="34" charset="-128"/>
              </a:rPr>
              <a:t>PREPARE</a:t>
            </a:r>
            <a:r>
              <a:rPr lang="en-US" sz="2000" dirty="0">
                <a:solidFill>
                  <a:srgbClr val="002060"/>
                </a:solidFill>
                <a:latin typeface="Arial Unicode MS" pitchFamily="34" charset="-128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readytogo</a:t>
            </a:r>
            <a:r>
              <a:rPr lang="en-US" sz="2000" dirty="0">
                <a:solidFill>
                  <a:srgbClr val="002060"/>
                </a:solidFill>
                <a:latin typeface="Arial Unicode MS" pitchFamily="34" charset="-128"/>
              </a:rPr>
              <a:t> FROM </a:t>
            </a:r>
            <a:r>
              <a:rPr lang="en-US" sz="2000" b="1" dirty="0">
                <a:solidFill>
                  <a:srgbClr val="2042EE"/>
                </a:solidFill>
                <a:latin typeface="Arial Unicode MS" pitchFamily="34" charset="-128"/>
              </a:rPr>
              <a:t>:</a:t>
            </a:r>
            <a:r>
              <a:rPr lang="en-US" sz="2000" b="1" dirty="0" err="1">
                <a:solidFill>
                  <a:srgbClr val="2042EE"/>
                </a:solidFill>
                <a:latin typeface="Arial Unicode MS" pitchFamily="34" charset="-128"/>
              </a:rPr>
              <a:t>c_sqlstring</a:t>
            </a:r>
            <a:r>
              <a:rPr lang="en-US" sz="2000" dirty="0">
                <a:solidFill>
                  <a:srgbClr val="002060"/>
                </a:solidFill>
                <a:latin typeface="Arial Unicode MS" pitchFamily="34" charset="-128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2060"/>
                </a:solidFill>
                <a:latin typeface="Arial Unicode MS" pitchFamily="34" charset="-128"/>
              </a:rPr>
              <a:t>	   EXEC SQL </a:t>
            </a:r>
            <a:r>
              <a:rPr lang="en-US" sz="2000" b="1" dirty="0">
                <a:solidFill>
                  <a:srgbClr val="00B050"/>
                </a:solidFill>
                <a:latin typeface="Arial Unicode MS" pitchFamily="34" charset="-128"/>
              </a:rPr>
              <a:t>EXECUTE</a:t>
            </a:r>
            <a:r>
              <a:rPr lang="en-US" sz="2000" dirty="0">
                <a:solidFill>
                  <a:srgbClr val="002060"/>
                </a:solidFill>
                <a:latin typeface="Arial Unicode MS" pitchFamily="34" charset="-128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readytogo</a:t>
            </a:r>
            <a:r>
              <a:rPr lang="en-US" sz="2000" dirty="0">
                <a:solidFill>
                  <a:srgbClr val="002060"/>
                </a:solidFill>
                <a:latin typeface="Arial Unicode MS" pitchFamily="34" charset="-128"/>
              </a:rPr>
              <a:t>;</a:t>
            </a:r>
          </a:p>
        </p:txBody>
      </p:sp>
      <p:sp>
        <p:nvSpPr>
          <p:cNvPr id="4" name="Rectangular Callout 3"/>
          <p:cNvSpPr/>
          <p:nvPr/>
        </p:nvSpPr>
        <p:spPr bwMode="auto">
          <a:xfrm>
            <a:off x="5867402" y="5715000"/>
            <a:ext cx="2667000" cy="685800"/>
          </a:xfrm>
          <a:prstGeom prst="wedgeRectCallout">
            <a:avLst>
              <a:gd name="adj1" fmla="val -31289"/>
              <a:gd name="adj2" fmla="val -106415"/>
            </a:avLst>
          </a:prstGeom>
          <a:solidFill>
            <a:srgbClr val="005A58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eaLnBrk="0" hangingPunct="0">
              <a:defRPr/>
            </a:pPr>
            <a:r>
              <a:rPr lang="en-US" sz="2000" dirty="0">
                <a:solidFill>
                  <a:srgbClr val="F8F8F8"/>
                </a:solidFill>
                <a:latin typeface="Calibri" pitchFamily="34" charset="0"/>
                <a:cs typeface="+mn-cs"/>
              </a:rPr>
              <a:t>Inform SQL system to take the string as query</a:t>
            </a:r>
          </a:p>
        </p:txBody>
      </p:sp>
      <p:sp>
        <p:nvSpPr>
          <p:cNvPr id="5" name="Rectangular Callout 4"/>
          <p:cNvSpPr/>
          <p:nvPr/>
        </p:nvSpPr>
        <p:spPr bwMode="auto">
          <a:xfrm>
            <a:off x="762000" y="5862743"/>
            <a:ext cx="2514600" cy="685800"/>
          </a:xfrm>
          <a:prstGeom prst="wedgeRectCallout">
            <a:avLst>
              <a:gd name="adj1" fmla="val 32203"/>
              <a:gd name="adj2" fmla="val -80916"/>
            </a:avLst>
          </a:prstGeom>
          <a:solidFill>
            <a:srgbClr val="005A58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eaLnBrk="0" hangingPunct="0">
              <a:defRPr/>
            </a:pPr>
            <a:r>
              <a:rPr lang="en-US" sz="2000" dirty="0">
                <a:solidFill>
                  <a:srgbClr val="F8F8F8"/>
                </a:solidFill>
                <a:latin typeface="Calibri" pitchFamily="34" charset="0"/>
                <a:cs typeface="+mn-cs"/>
              </a:rPr>
              <a:t>Instruct SQL system to execute the query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CFE10378-1C35-41CD-A76C-790EA4071C3B}"/>
              </a:ext>
            </a:extLst>
          </p:cNvPr>
          <p:cNvSpPr/>
          <p:nvPr/>
        </p:nvSpPr>
        <p:spPr>
          <a:xfrm>
            <a:off x="7200902" y="3962400"/>
            <a:ext cx="1066800" cy="536448"/>
          </a:xfrm>
          <a:prstGeom prst="wedgeRoundRectCallout">
            <a:avLst>
              <a:gd name="adj1" fmla="val 35559"/>
              <a:gd name="adj2" fmla="val 74462"/>
              <a:gd name="adj3" fmla="val 16667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sz="1600" dirty="0"/>
              <a:t>Can be a variable</a:t>
            </a:r>
          </a:p>
        </p:txBody>
      </p:sp>
    </p:spTree>
    <p:extLst>
      <p:ext uri="{BB962C8B-B14F-4D97-AF65-F5344CB8AC3E}">
        <p14:creationId xmlns:p14="http://schemas.microsoft.com/office/powerpoint/2010/main" val="108852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800100"/>
          </a:xfrm>
        </p:spPr>
        <p:txBody>
          <a:bodyPr/>
          <a:lstStyle/>
          <a:p>
            <a:r>
              <a:rPr lang="en-US" dirty="0"/>
              <a:t>Limitation of Embedded SQL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33400" y="4832604"/>
            <a:ext cx="1752600" cy="16764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685800" y="5213604"/>
            <a:ext cx="11096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9064E"/>
                </a:solidFill>
                <a:latin typeface="Calibri" pitchFamily="34" charset="0"/>
                <a:cs typeface="Calibri" pitchFamily="34" charset="0"/>
              </a:rPr>
              <a:t>EXEC  SQL  …</a:t>
            </a:r>
          </a:p>
          <a:p>
            <a:pPr eaLnBrk="1" hangingPunct="1"/>
            <a:r>
              <a:rPr lang="en-US" sz="1400">
                <a:solidFill>
                  <a:srgbClr val="09064E"/>
                </a:solidFill>
                <a:latin typeface="Calibri" pitchFamily="34" charset="0"/>
                <a:cs typeface="Calibri" pitchFamily="34" charset="0"/>
              </a:rPr>
              <a:t>     SELECT …</a:t>
            </a:r>
          </a:p>
          <a:p>
            <a:pPr eaLnBrk="1" hangingPunct="1"/>
            <a:r>
              <a:rPr lang="en-US" sz="1400">
                <a:solidFill>
                  <a:srgbClr val="09064E"/>
                </a:solidFill>
                <a:latin typeface="Calibri" pitchFamily="34" charset="0"/>
                <a:cs typeface="Calibri" pitchFamily="34" charset="0"/>
              </a:rPr>
              <a:t>     FROM …</a:t>
            </a:r>
          </a:p>
          <a:p>
            <a:pPr eaLnBrk="1" hangingPunct="1"/>
            <a:r>
              <a:rPr lang="en-US" sz="1400">
                <a:solidFill>
                  <a:srgbClr val="09064E"/>
                </a:solidFill>
                <a:latin typeface="Calibri" pitchFamily="34" charset="0"/>
                <a:cs typeface="Calibri" pitchFamily="34" charset="0"/>
              </a:rPr>
              <a:t>     WHERE …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743200" y="4985004"/>
            <a:ext cx="1295400" cy="609600"/>
          </a:xfrm>
          <a:prstGeom prst="rect">
            <a:avLst/>
          </a:prstGeom>
          <a:solidFill>
            <a:srgbClr val="FF522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0" hangingPunct="0">
              <a:defRPr/>
            </a:pPr>
            <a:r>
              <a:rPr lang="en-US" sz="1600" b="1" dirty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Preprocessor 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495800" y="4832604"/>
            <a:ext cx="1752600" cy="16764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18442" name="TextBox 7"/>
          <p:cNvSpPr txBox="1">
            <a:spLocks noChangeArrowheads="1"/>
          </p:cNvSpPr>
          <p:nvPr/>
        </p:nvSpPr>
        <p:spPr bwMode="auto">
          <a:xfrm>
            <a:off x="4648200" y="5213604"/>
            <a:ext cx="992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9064E"/>
                </a:solidFill>
                <a:latin typeface="Calibri" pitchFamily="34" charset="0"/>
                <a:cs typeface="Calibri" pitchFamily="34" charset="0"/>
              </a:rPr>
              <a:t>API CALL …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2286000" y="5137404"/>
            <a:ext cx="457200" cy="331788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10" name="Right Arrow 9"/>
          <p:cNvSpPr/>
          <p:nvPr/>
        </p:nvSpPr>
        <p:spPr bwMode="auto">
          <a:xfrm>
            <a:off x="4038600" y="5137404"/>
            <a:ext cx="457200" cy="331788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6781800" y="5097399"/>
            <a:ext cx="1524000" cy="4572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0" hangingPunct="0">
              <a:lnSpc>
                <a:spcPts val="2000"/>
              </a:lnSpc>
              <a:defRPr/>
            </a:pPr>
            <a:r>
              <a:rPr lang="en-US" sz="2000" dirty="0">
                <a:solidFill>
                  <a:srgbClr val="111111"/>
                </a:solidFill>
                <a:latin typeface="Calibri" pitchFamily="34" charset="0"/>
                <a:cs typeface="+mn-cs"/>
              </a:rPr>
              <a:t>Native API </a:t>
            </a:r>
          </a:p>
        </p:txBody>
      </p:sp>
      <p:sp>
        <p:nvSpPr>
          <p:cNvPr id="13" name="Flowchart: Magnetic Disk 12"/>
          <p:cNvSpPr/>
          <p:nvPr/>
        </p:nvSpPr>
        <p:spPr bwMode="auto">
          <a:xfrm>
            <a:off x="7011988" y="5823204"/>
            <a:ext cx="1143000" cy="838200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latin typeface="Calibri" pitchFamily="34" charset="0"/>
                <a:cs typeface="+mn-cs"/>
              </a:rPr>
              <a:t>DBMS</a:t>
            </a:r>
          </a:p>
        </p:txBody>
      </p:sp>
      <p:sp>
        <p:nvSpPr>
          <p:cNvPr id="18449" name="Up-Down Arrow 12"/>
          <p:cNvSpPr>
            <a:spLocks noChangeArrowheads="1"/>
          </p:cNvSpPr>
          <p:nvPr/>
        </p:nvSpPr>
        <p:spPr bwMode="auto">
          <a:xfrm>
            <a:off x="7467600" y="5554917"/>
            <a:ext cx="228600" cy="4572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5" name="Right Arrow 14"/>
          <p:cNvSpPr/>
          <p:nvPr/>
        </p:nvSpPr>
        <p:spPr bwMode="auto">
          <a:xfrm>
            <a:off x="5562600" y="5213604"/>
            <a:ext cx="1219200" cy="304800"/>
          </a:xfrm>
          <a:prstGeom prst="rightArrow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16" name="Oval Callout 10"/>
          <p:cNvSpPr>
            <a:spLocks noChangeArrowheads="1"/>
          </p:cNvSpPr>
          <p:nvPr/>
        </p:nvSpPr>
        <p:spPr bwMode="auto">
          <a:xfrm>
            <a:off x="4777909" y="5670804"/>
            <a:ext cx="1295400" cy="609600"/>
          </a:xfrm>
          <a:prstGeom prst="wedgeEllipseCallout">
            <a:avLst>
              <a:gd name="adj1" fmla="val -33060"/>
              <a:gd name="adj2" fmla="val -83829"/>
            </a:avLst>
          </a:prstGeom>
          <a:solidFill>
            <a:srgbClr val="2042EE"/>
          </a:solidFill>
          <a:ln w="12700" algn="ctr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0" tIns="91440" rIns="0" anchor="ctr"/>
          <a:lstStyle/>
          <a:p>
            <a:pPr algn="ctr" eaLnBrk="0" hangingPunct="0">
              <a:lnSpc>
                <a:spcPts val="1700"/>
              </a:lnSpc>
              <a:defRPr/>
            </a:pPr>
            <a:r>
              <a:rPr lang="en-US" sz="1800" dirty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Database specific</a:t>
            </a:r>
          </a:p>
        </p:txBody>
      </p:sp>
      <p:sp>
        <p:nvSpPr>
          <p:cNvPr id="18" name="Oval Callout 10"/>
          <p:cNvSpPr>
            <a:spLocks noChangeArrowheads="1"/>
          </p:cNvSpPr>
          <p:nvPr/>
        </p:nvSpPr>
        <p:spPr bwMode="auto">
          <a:xfrm>
            <a:off x="3390900" y="4375404"/>
            <a:ext cx="1295400" cy="609600"/>
          </a:xfrm>
          <a:prstGeom prst="wedgeEllipseCallout">
            <a:avLst>
              <a:gd name="adj1" fmla="val -34292"/>
              <a:gd name="adj2" fmla="val 60378"/>
            </a:avLst>
          </a:prstGeom>
          <a:solidFill>
            <a:srgbClr val="2042EE"/>
          </a:solidFill>
          <a:ln w="12700" algn="ctr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0" tIns="91440" rIns="0" anchor="ctr"/>
          <a:lstStyle/>
          <a:p>
            <a:pPr algn="ctr" eaLnBrk="0" hangingPunct="0">
              <a:lnSpc>
                <a:spcPts val="1700"/>
              </a:lnSpc>
              <a:defRPr/>
            </a:pPr>
            <a:r>
              <a:rPr lang="en-US" sz="1800" dirty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Database specific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50EED834-9E93-47DD-ABDB-2E5CE916ABF1}"/>
              </a:ext>
            </a:extLst>
          </p:cNvPr>
          <p:cNvSpPr/>
          <p:nvPr/>
        </p:nvSpPr>
        <p:spPr>
          <a:xfrm>
            <a:off x="4267200" y="1523999"/>
            <a:ext cx="4572000" cy="2625885"/>
          </a:xfrm>
          <a:prstGeom prst="wedgeRoundRectCallout">
            <a:avLst>
              <a:gd name="adj1" fmla="val -33169"/>
              <a:gd name="adj2" fmla="val 91796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ts val="2400"/>
              </a:lnSpc>
              <a:spcAft>
                <a:spcPts val="1200"/>
              </a:spcAft>
              <a:buFont typeface="+mj-lt"/>
              <a:buAutoNum type="arabicParenR"/>
            </a:pPr>
            <a:r>
              <a:rPr lang="en-US" sz="2400" dirty="0"/>
              <a:t>DBMS-specific preprocessor transform the Embedded SQL statements into function calls in the host language</a:t>
            </a:r>
          </a:p>
          <a:p>
            <a:pPr marL="457200" indent="-457200">
              <a:lnSpc>
                <a:spcPts val="2400"/>
              </a:lnSpc>
              <a:buFont typeface="+mj-lt"/>
              <a:buAutoNum type="arabicParenR"/>
            </a:pPr>
            <a:r>
              <a:rPr lang="en-US" sz="2400" dirty="0"/>
              <a:t>This translation varies across DBMS’s (API calls vary among different DBMS’s)</a:t>
            </a:r>
          </a:p>
        </p:txBody>
      </p:sp>
      <p:sp>
        <p:nvSpPr>
          <p:cNvPr id="17" name="Oval Callout 10"/>
          <p:cNvSpPr>
            <a:spLocks noChangeArrowheads="1"/>
          </p:cNvSpPr>
          <p:nvPr/>
        </p:nvSpPr>
        <p:spPr bwMode="auto">
          <a:xfrm>
            <a:off x="7507288" y="4299204"/>
            <a:ext cx="1295400" cy="609600"/>
          </a:xfrm>
          <a:prstGeom prst="wedgeEllipseCallout">
            <a:avLst>
              <a:gd name="adj1" fmla="val -29530"/>
              <a:gd name="adj2" fmla="val 93116"/>
            </a:avLst>
          </a:prstGeom>
          <a:solidFill>
            <a:srgbClr val="2042EE"/>
          </a:solidFill>
          <a:ln w="12700" algn="ctr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0" tIns="91440" rIns="0" anchor="ctr"/>
          <a:lstStyle/>
          <a:p>
            <a:pPr algn="ctr" eaLnBrk="0" hangingPunct="0">
              <a:lnSpc>
                <a:spcPts val="1700"/>
              </a:lnSpc>
              <a:defRPr/>
            </a:pPr>
            <a:r>
              <a:rPr lang="en-US" sz="1800" dirty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Database specific</a:t>
            </a:r>
          </a:p>
        </p:txBody>
      </p:sp>
      <p:sp>
        <p:nvSpPr>
          <p:cNvPr id="8" name="Oval 7"/>
          <p:cNvSpPr/>
          <p:nvPr/>
        </p:nvSpPr>
        <p:spPr>
          <a:xfrm>
            <a:off x="2782909" y="4624641"/>
            <a:ext cx="457200" cy="415925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24" name="Oval 23"/>
          <p:cNvSpPr/>
          <p:nvPr/>
        </p:nvSpPr>
        <p:spPr>
          <a:xfrm>
            <a:off x="5723265" y="4913519"/>
            <a:ext cx="457200" cy="415925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5505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800100"/>
          </a:xfrm>
        </p:spPr>
        <p:txBody>
          <a:bodyPr/>
          <a:lstStyle/>
          <a:p>
            <a:r>
              <a:rPr lang="en-US" dirty="0"/>
              <a:t>Limitation of Embedded SQL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33400" y="4832604"/>
            <a:ext cx="1752600" cy="16764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685800" y="5213604"/>
            <a:ext cx="11096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9064E"/>
                </a:solidFill>
                <a:latin typeface="Calibri" pitchFamily="34" charset="0"/>
                <a:cs typeface="Calibri" pitchFamily="34" charset="0"/>
              </a:rPr>
              <a:t>EXEC  SQL  …</a:t>
            </a:r>
          </a:p>
          <a:p>
            <a:pPr eaLnBrk="1" hangingPunct="1"/>
            <a:r>
              <a:rPr lang="en-US" sz="1400">
                <a:solidFill>
                  <a:srgbClr val="09064E"/>
                </a:solidFill>
                <a:latin typeface="Calibri" pitchFamily="34" charset="0"/>
                <a:cs typeface="Calibri" pitchFamily="34" charset="0"/>
              </a:rPr>
              <a:t>     SELECT …</a:t>
            </a:r>
          </a:p>
          <a:p>
            <a:pPr eaLnBrk="1" hangingPunct="1"/>
            <a:r>
              <a:rPr lang="en-US" sz="1400">
                <a:solidFill>
                  <a:srgbClr val="09064E"/>
                </a:solidFill>
                <a:latin typeface="Calibri" pitchFamily="34" charset="0"/>
                <a:cs typeface="Calibri" pitchFamily="34" charset="0"/>
              </a:rPr>
              <a:t>     FROM …</a:t>
            </a:r>
          </a:p>
          <a:p>
            <a:pPr eaLnBrk="1" hangingPunct="1"/>
            <a:r>
              <a:rPr lang="en-US" sz="1400">
                <a:solidFill>
                  <a:srgbClr val="09064E"/>
                </a:solidFill>
                <a:latin typeface="Calibri" pitchFamily="34" charset="0"/>
                <a:cs typeface="Calibri" pitchFamily="34" charset="0"/>
              </a:rPr>
              <a:t>     WHERE …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743200" y="4985004"/>
            <a:ext cx="1295400" cy="609600"/>
          </a:xfrm>
          <a:prstGeom prst="rect">
            <a:avLst/>
          </a:prstGeom>
          <a:solidFill>
            <a:srgbClr val="FF522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0" hangingPunct="0">
              <a:defRPr/>
            </a:pPr>
            <a:r>
              <a:rPr lang="en-US" sz="1600" b="1" dirty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Preprocessor 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495800" y="4832604"/>
            <a:ext cx="1752600" cy="16764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18442" name="TextBox 7"/>
          <p:cNvSpPr txBox="1">
            <a:spLocks noChangeArrowheads="1"/>
          </p:cNvSpPr>
          <p:nvPr/>
        </p:nvSpPr>
        <p:spPr bwMode="auto">
          <a:xfrm>
            <a:off x="4648200" y="5213604"/>
            <a:ext cx="992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9064E"/>
                </a:solidFill>
                <a:latin typeface="Calibri" pitchFamily="34" charset="0"/>
                <a:cs typeface="Calibri" pitchFamily="34" charset="0"/>
              </a:rPr>
              <a:t>API CALL …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2286000" y="5137404"/>
            <a:ext cx="457200" cy="331788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10" name="Right Arrow 9"/>
          <p:cNvSpPr/>
          <p:nvPr/>
        </p:nvSpPr>
        <p:spPr bwMode="auto">
          <a:xfrm>
            <a:off x="4038600" y="5137404"/>
            <a:ext cx="457200" cy="331788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6781800" y="5097399"/>
            <a:ext cx="1524000" cy="4572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0" hangingPunct="0">
              <a:lnSpc>
                <a:spcPts val="2000"/>
              </a:lnSpc>
              <a:defRPr/>
            </a:pPr>
            <a:r>
              <a:rPr lang="en-US" sz="2000" dirty="0">
                <a:solidFill>
                  <a:srgbClr val="111111"/>
                </a:solidFill>
                <a:latin typeface="Calibri" pitchFamily="34" charset="0"/>
                <a:cs typeface="+mn-cs"/>
              </a:rPr>
              <a:t>Native API </a:t>
            </a:r>
          </a:p>
        </p:txBody>
      </p:sp>
      <p:sp>
        <p:nvSpPr>
          <p:cNvPr id="13" name="Flowchart: Magnetic Disk 12"/>
          <p:cNvSpPr/>
          <p:nvPr/>
        </p:nvSpPr>
        <p:spPr bwMode="auto">
          <a:xfrm>
            <a:off x="7011988" y="5823204"/>
            <a:ext cx="1143000" cy="838200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latin typeface="Calibri" pitchFamily="34" charset="0"/>
                <a:cs typeface="+mn-cs"/>
              </a:rPr>
              <a:t>DBMS</a:t>
            </a:r>
          </a:p>
        </p:txBody>
      </p:sp>
      <p:sp>
        <p:nvSpPr>
          <p:cNvPr id="18449" name="Up-Down Arrow 12"/>
          <p:cNvSpPr>
            <a:spLocks noChangeArrowheads="1"/>
          </p:cNvSpPr>
          <p:nvPr/>
        </p:nvSpPr>
        <p:spPr bwMode="auto">
          <a:xfrm>
            <a:off x="7467600" y="5554917"/>
            <a:ext cx="228600" cy="4572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5" name="Right Arrow 14"/>
          <p:cNvSpPr/>
          <p:nvPr/>
        </p:nvSpPr>
        <p:spPr bwMode="auto">
          <a:xfrm>
            <a:off x="5562600" y="5213604"/>
            <a:ext cx="1219200" cy="304800"/>
          </a:xfrm>
          <a:prstGeom prst="rightArrow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16" name="Oval Callout 10"/>
          <p:cNvSpPr>
            <a:spLocks noChangeArrowheads="1"/>
          </p:cNvSpPr>
          <p:nvPr/>
        </p:nvSpPr>
        <p:spPr bwMode="auto">
          <a:xfrm>
            <a:off x="4777909" y="5670804"/>
            <a:ext cx="1295400" cy="609600"/>
          </a:xfrm>
          <a:prstGeom prst="wedgeEllipseCallout">
            <a:avLst>
              <a:gd name="adj1" fmla="val -33060"/>
              <a:gd name="adj2" fmla="val -83829"/>
            </a:avLst>
          </a:prstGeom>
          <a:solidFill>
            <a:srgbClr val="2042EE"/>
          </a:solidFill>
          <a:ln w="12700" algn="ctr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0" tIns="91440" rIns="0" anchor="ctr"/>
          <a:lstStyle/>
          <a:p>
            <a:pPr algn="ctr" eaLnBrk="0" hangingPunct="0">
              <a:lnSpc>
                <a:spcPts val="1700"/>
              </a:lnSpc>
              <a:defRPr/>
            </a:pPr>
            <a:r>
              <a:rPr lang="en-US" sz="1800" dirty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Database specific</a:t>
            </a:r>
          </a:p>
        </p:txBody>
      </p:sp>
      <p:sp>
        <p:nvSpPr>
          <p:cNvPr id="18" name="Oval Callout 10"/>
          <p:cNvSpPr>
            <a:spLocks noChangeArrowheads="1"/>
          </p:cNvSpPr>
          <p:nvPr/>
        </p:nvSpPr>
        <p:spPr bwMode="auto">
          <a:xfrm>
            <a:off x="3390900" y="4375404"/>
            <a:ext cx="1295400" cy="609600"/>
          </a:xfrm>
          <a:prstGeom prst="wedgeEllipseCallout">
            <a:avLst>
              <a:gd name="adj1" fmla="val -34292"/>
              <a:gd name="adj2" fmla="val 60378"/>
            </a:avLst>
          </a:prstGeom>
          <a:solidFill>
            <a:srgbClr val="2042EE"/>
          </a:solidFill>
          <a:ln w="12700" algn="ctr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0" tIns="91440" rIns="0" anchor="ctr"/>
          <a:lstStyle/>
          <a:p>
            <a:pPr algn="ctr" eaLnBrk="0" hangingPunct="0">
              <a:lnSpc>
                <a:spcPts val="1700"/>
              </a:lnSpc>
              <a:defRPr/>
            </a:pPr>
            <a:r>
              <a:rPr lang="en-US" sz="1800" dirty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Database specific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86000" y="5670804"/>
            <a:ext cx="1752600" cy="1034796"/>
            <a:chOff x="2514600" y="5410200"/>
            <a:chExt cx="1752600" cy="1034796"/>
          </a:xfrm>
        </p:grpSpPr>
        <p:sp>
          <p:nvSpPr>
            <p:cNvPr id="19" name="Rectangle 18"/>
            <p:cNvSpPr/>
            <p:nvPr/>
          </p:nvSpPr>
          <p:spPr bwMode="auto">
            <a:xfrm>
              <a:off x="2971800" y="5410200"/>
              <a:ext cx="1295400" cy="609600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1600" b="1" dirty="0">
                  <a:solidFill>
                    <a:srgbClr val="F8F8F8"/>
                  </a:solidFill>
                  <a:latin typeface="Calibri" pitchFamily="34" charset="0"/>
                  <a:cs typeface="Calibri" pitchFamily="34" charset="0"/>
                </a:rPr>
                <a:t>Preprocessor 2</a:t>
              </a:r>
            </a:p>
          </p:txBody>
        </p:sp>
        <p:sp>
          <p:nvSpPr>
            <p:cNvPr id="20" name="Right Arrow 19"/>
            <p:cNvSpPr/>
            <p:nvPr/>
          </p:nvSpPr>
          <p:spPr bwMode="auto">
            <a:xfrm>
              <a:off x="2514600" y="5562600"/>
              <a:ext cx="457200" cy="331788"/>
            </a:xfrm>
            <a:prstGeom prst="rightArrow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2" name="Bent-Up Arrow 1"/>
            <p:cNvSpPr/>
            <p:nvPr/>
          </p:nvSpPr>
          <p:spPr bwMode="auto">
            <a:xfrm rot="5400000">
              <a:off x="3548634" y="5976366"/>
              <a:ext cx="425196" cy="512064"/>
            </a:xfrm>
            <a:prstGeom prst="bentUpArrow">
              <a:avLst>
                <a:gd name="adj1" fmla="val 36947"/>
                <a:gd name="adj2" fmla="val 28414"/>
                <a:gd name="adj3" fmla="val 43775"/>
              </a:avLst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7" name="Oval Callout 10"/>
          <p:cNvSpPr>
            <a:spLocks noChangeArrowheads="1"/>
          </p:cNvSpPr>
          <p:nvPr/>
        </p:nvSpPr>
        <p:spPr bwMode="auto">
          <a:xfrm>
            <a:off x="7507288" y="4299204"/>
            <a:ext cx="1295400" cy="609600"/>
          </a:xfrm>
          <a:prstGeom prst="wedgeEllipseCallout">
            <a:avLst>
              <a:gd name="adj1" fmla="val -29530"/>
              <a:gd name="adj2" fmla="val 93116"/>
            </a:avLst>
          </a:prstGeom>
          <a:solidFill>
            <a:srgbClr val="2042EE"/>
          </a:solidFill>
          <a:ln w="12700" algn="ctr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0" tIns="91440" rIns="0" anchor="ctr"/>
          <a:lstStyle/>
          <a:p>
            <a:pPr algn="ctr" eaLnBrk="0" hangingPunct="0">
              <a:lnSpc>
                <a:spcPts val="1700"/>
              </a:lnSpc>
              <a:defRPr/>
            </a:pPr>
            <a:r>
              <a:rPr lang="en-US" sz="1800" dirty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Database specific</a:t>
            </a:r>
          </a:p>
        </p:txBody>
      </p:sp>
      <p:sp>
        <p:nvSpPr>
          <p:cNvPr id="8" name="Oval 7"/>
          <p:cNvSpPr/>
          <p:nvPr/>
        </p:nvSpPr>
        <p:spPr>
          <a:xfrm>
            <a:off x="2782909" y="4624641"/>
            <a:ext cx="457200" cy="415925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24" name="Oval 23"/>
          <p:cNvSpPr/>
          <p:nvPr/>
        </p:nvSpPr>
        <p:spPr>
          <a:xfrm>
            <a:off x="5723265" y="4913519"/>
            <a:ext cx="457200" cy="415925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9A9BE2BE-017A-4CD5-8681-F262973F342C}"/>
              </a:ext>
            </a:extLst>
          </p:cNvPr>
          <p:cNvSpPr/>
          <p:nvPr/>
        </p:nvSpPr>
        <p:spPr>
          <a:xfrm>
            <a:off x="1812396" y="1293074"/>
            <a:ext cx="5620544" cy="2647053"/>
          </a:xfrm>
          <a:prstGeom prst="wedgeRoundRectCallout">
            <a:avLst>
              <a:gd name="adj1" fmla="val 7100"/>
              <a:gd name="adj2" fmla="val 99612"/>
              <a:gd name="adj3" fmla="val 16667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alibri" pitchFamily="34" charset="0"/>
              </a:rPr>
              <a:t>Even the source code can be compiled to work with different DBMS’s, the final executable works only with one specific DBMS.</a:t>
            </a:r>
          </a:p>
          <a:p>
            <a:pPr marL="230188" indent="-230188">
              <a:spcBef>
                <a:spcPts val="500"/>
              </a:spcBef>
              <a:buFont typeface="Wingdings" pitchFamily="2" charset="2"/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→  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cs typeface="Times New Roman" pitchFamily="18" charset="0"/>
              </a:rPr>
              <a:t>DBMS-independent only at the source code level</a:t>
            </a:r>
            <a:endParaRPr lang="en-US" sz="2400" dirty="0">
              <a:solidFill>
                <a:srgbClr val="FFC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49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421688" cy="800100"/>
          </a:xfrm>
        </p:spPr>
        <p:txBody>
          <a:bodyPr>
            <a:normAutofit/>
          </a:bodyPr>
          <a:lstStyle/>
          <a:p>
            <a:r>
              <a:rPr lang="en-US" dirty="0"/>
              <a:t>Another Approach:   Database API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33400" y="1788544"/>
            <a:ext cx="1752600" cy="16764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685800" y="2169544"/>
            <a:ext cx="11096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9064E"/>
                </a:solidFill>
                <a:latin typeface="Calibri" pitchFamily="34" charset="0"/>
                <a:cs typeface="Calibri" pitchFamily="34" charset="0"/>
              </a:rPr>
              <a:t>EXEC  SQL  …</a:t>
            </a:r>
          </a:p>
          <a:p>
            <a:pPr eaLnBrk="1" hangingPunct="1"/>
            <a:r>
              <a:rPr lang="en-US" sz="1400">
                <a:solidFill>
                  <a:srgbClr val="09064E"/>
                </a:solidFill>
                <a:latin typeface="Calibri" pitchFamily="34" charset="0"/>
                <a:cs typeface="Calibri" pitchFamily="34" charset="0"/>
              </a:rPr>
              <a:t>     SELECT …</a:t>
            </a:r>
          </a:p>
          <a:p>
            <a:pPr eaLnBrk="1" hangingPunct="1"/>
            <a:r>
              <a:rPr lang="en-US" sz="1400">
                <a:solidFill>
                  <a:srgbClr val="09064E"/>
                </a:solidFill>
                <a:latin typeface="Calibri" pitchFamily="34" charset="0"/>
                <a:cs typeface="Calibri" pitchFamily="34" charset="0"/>
              </a:rPr>
              <a:t>     FROM …</a:t>
            </a:r>
          </a:p>
          <a:p>
            <a:pPr eaLnBrk="1" hangingPunct="1"/>
            <a:r>
              <a:rPr lang="en-US" sz="1400">
                <a:solidFill>
                  <a:srgbClr val="09064E"/>
                </a:solidFill>
                <a:latin typeface="Calibri" pitchFamily="34" charset="0"/>
                <a:cs typeface="Calibri" pitchFamily="34" charset="0"/>
              </a:rPr>
              <a:t>     WHERE …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743200" y="1940944"/>
            <a:ext cx="1295400" cy="609600"/>
          </a:xfrm>
          <a:prstGeom prst="rect">
            <a:avLst/>
          </a:prstGeom>
          <a:solidFill>
            <a:srgbClr val="FF522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0" hangingPunct="0">
              <a:defRPr/>
            </a:pPr>
            <a:r>
              <a:rPr lang="en-US" sz="1600" b="1" dirty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Preprocessor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495800" y="1788544"/>
            <a:ext cx="1752600" cy="16764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18442" name="TextBox 7"/>
          <p:cNvSpPr txBox="1">
            <a:spLocks noChangeArrowheads="1"/>
          </p:cNvSpPr>
          <p:nvPr/>
        </p:nvSpPr>
        <p:spPr bwMode="auto">
          <a:xfrm>
            <a:off x="4648200" y="2169544"/>
            <a:ext cx="992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9064E"/>
                </a:solidFill>
                <a:latin typeface="Calibri" pitchFamily="34" charset="0"/>
                <a:cs typeface="Calibri" pitchFamily="34" charset="0"/>
              </a:rPr>
              <a:t>API CALL …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2286000" y="2093344"/>
            <a:ext cx="457200" cy="331788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10" name="Right Arrow 9"/>
          <p:cNvSpPr/>
          <p:nvPr/>
        </p:nvSpPr>
        <p:spPr bwMode="auto">
          <a:xfrm>
            <a:off x="4038600" y="2093344"/>
            <a:ext cx="457200" cy="331788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6781800" y="2053339"/>
            <a:ext cx="1524000" cy="4572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0" hangingPunct="0">
              <a:lnSpc>
                <a:spcPts val="2000"/>
              </a:lnSpc>
              <a:defRPr/>
            </a:pPr>
            <a:r>
              <a:rPr lang="en-US" sz="2000" dirty="0">
                <a:solidFill>
                  <a:srgbClr val="111111"/>
                </a:solidFill>
                <a:latin typeface="Calibri" pitchFamily="34" charset="0"/>
                <a:cs typeface="+mn-cs"/>
              </a:rPr>
              <a:t>Native API </a:t>
            </a:r>
          </a:p>
        </p:txBody>
      </p:sp>
      <p:sp>
        <p:nvSpPr>
          <p:cNvPr id="13" name="Flowchart: Magnetic Disk 12"/>
          <p:cNvSpPr/>
          <p:nvPr/>
        </p:nvSpPr>
        <p:spPr bwMode="auto">
          <a:xfrm>
            <a:off x="7011988" y="2779144"/>
            <a:ext cx="1143000" cy="838200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latin typeface="Calibri" pitchFamily="34" charset="0"/>
                <a:cs typeface="+mn-cs"/>
              </a:rPr>
              <a:t>DBMS</a:t>
            </a:r>
          </a:p>
        </p:txBody>
      </p:sp>
      <p:sp>
        <p:nvSpPr>
          <p:cNvPr id="18449" name="Up-Down Arrow 12"/>
          <p:cNvSpPr>
            <a:spLocks noChangeArrowheads="1"/>
          </p:cNvSpPr>
          <p:nvPr/>
        </p:nvSpPr>
        <p:spPr bwMode="auto">
          <a:xfrm>
            <a:off x="7467600" y="2510857"/>
            <a:ext cx="228600" cy="4572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5" name="Right Arrow 14"/>
          <p:cNvSpPr/>
          <p:nvPr/>
        </p:nvSpPr>
        <p:spPr bwMode="auto">
          <a:xfrm>
            <a:off x="5562600" y="2169544"/>
            <a:ext cx="1219200" cy="304800"/>
          </a:xfrm>
          <a:prstGeom prst="rightArrow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16" name="Oval Callout 10"/>
          <p:cNvSpPr>
            <a:spLocks noChangeArrowheads="1"/>
          </p:cNvSpPr>
          <p:nvPr/>
        </p:nvSpPr>
        <p:spPr bwMode="auto">
          <a:xfrm>
            <a:off x="4777909" y="2626744"/>
            <a:ext cx="1295400" cy="609600"/>
          </a:xfrm>
          <a:prstGeom prst="wedgeEllipseCallout">
            <a:avLst>
              <a:gd name="adj1" fmla="val -33060"/>
              <a:gd name="adj2" fmla="val -83829"/>
            </a:avLst>
          </a:prstGeom>
          <a:solidFill>
            <a:srgbClr val="2042EE"/>
          </a:solidFill>
          <a:ln w="12700" algn="ctr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0" tIns="91440" rIns="0" anchor="ctr"/>
          <a:lstStyle/>
          <a:p>
            <a:pPr algn="ctr" eaLnBrk="0" hangingPunct="0">
              <a:lnSpc>
                <a:spcPts val="1700"/>
              </a:lnSpc>
              <a:defRPr/>
            </a:pPr>
            <a:r>
              <a:rPr lang="en-US" sz="1800" dirty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Database specific</a:t>
            </a:r>
          </a:p>
        </p:txBody>
      </p:sp>
      <p:sp>
        <p:nvSpPr>
          <p:cNvPr id="18" name="Oval Callout 10"/>
          <p:cNvSpPr>
            <a:spLocks noChangeArrowheads="1"/>
          </p:cNvSpPr>
          <p:nvPr/>
        </p:nvSpPr>
        <p:spPr bwMode="auto">
          <a:xfrm>
            <a:off x="3023721" y="2693737"/>
            <a:ext cx="1295400" cy="609600"/>
          </a:xfrm>
          <a:prstGeom prst="wedgeEllipseCallout">
            <a:avLst>
              <a:gd name="adj1" fmla="val -22789"/>
              <a:gd name="adj2" fmla="val -81844"/>
            </a:avLst>
          </a:prstGeom>
          <a:solidFill>
            <a:srgbClr val="2042EE"/>
          </a:solidFill>
          <a:ln w="12700" algn="ctr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0" tIns="91440" rIns="0" anchor="ctr"/>
          <a:lstStyle/>
          <a:p>
            <a:pPr algn="ctr" eaLnBrk="0" hangingPunct="0">
              <a:lnSpc>
                <a:spcPts val="1700"/>
              </a:lnSpc>
              <a:defRPr/>
            </a:pPr>
            <a:r>
              <a:rPr lang="en-US" sz="1800" dirty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Database specific</a:t>
            </a:r>
          </a:p>
        </p:txBody>
      </p:sp>
      <p:sp>
        <p:nvSpPr>
          <p:cNvPr id="17" name="Oval Callout 10"/>
          <p:cNvSpPr>
            <a:spLocks noChangeArrowheads="1"/>
          </p:cNvSpPr>
          <p:nvPr/>
        </p:nvSpPr>
        <p:spPr bwMode="auto">
          <a:xfrm>
            <a:off x="7507288" y="1255144"/>
            <a:ext cx="1295400" cy="609600"/>
          </a:xfrm>
          <a:prstGeom prst="wedgeEllipseCallout">
            <a:avLst>
              <a:gd name="adj1" fmla="val -29530"/>
              <a:gd name="adj2" fmla="val 93116"/>
            </a:avLst>
          </a:prstGeom>
          <a:solidFill>
            <a:srgbClr val="2042EE"/>
          </a:solidFill>
          <a:ln w="12700" algn="ctr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0" tIns="91440" rIns="0" anchor="ctr"/>
          <a:lstStyle/>
          <a:p>
            <a:pPr algn="ctr" eaLnBrk="0" hangingPunct="0">
              <a:lnSpc>
                <a:spcPts val="1700"/>
              </a:lnSpc>
              <a:defRPr/>
            </a:pPr>
            <a:r>
              <a:rPr lang="en-US" sz="1800" dirty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Database specific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682185-02C1-473C-9FE4-6AA541A98B5E}"/>
              </a:ext>
            </a:extLst>
          </p:cNvPr>
          <p:cNvSpPr/>
          <p:nvPr/>
        </p:nvSpPr>
        <p:spPr bwMode="auto">
          <a:xfrm>
            <a:off x="533400" y="4730221"/>
            <a:ext cx="1752600" cy="16764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27" name="TextBox 4">
            <a:extLst>
              <a:ext uri="{FF2B5EF4-FFF2-40B4-BE49-F238E27FC236}">
                <a16:creationId xmlns:a16="http://schemas.microsoft.com/office/drawing/2014/main" id="{DD168459-9107-4DB4-BC53-0527C0339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111221"/>
            <a:ext cx="11096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9064E"/>
                </a:solidFill>
                <a:latin typeface="Calibri" pitchFamily="34" charset="0"/>
                <a:cs typeface="Calibri" pitchFamily="34" charset="0"/>
              </a:rPr>
              <a:t>EXEC  SQL  …</a:t>
            </a:r>
          </a:p>
          <a:p>
            <a:pPr eaLnBrk="1" hangingPunct="1"/>
            <a:r>
              <a:rPr lang="en-US" sz="1400" dirty="0">
                <a:solidFill>
                  <a:srgbClr val="09064E"/>
                </a:solidFill>
                <a:latin typeface="Calibri" pitchFamily="34" charset="0"/>
                <a:cs typeface="Calibri" pitchFamily="34" charset="0"/>
              </a:rPr>
              <a:t>     SELECT …</a:t>
            </a:r>
          </a:p>
          <a:p>
            <a:pPr eaLnBrk="1" hangingPunct="1"/>
            <a:r>
              <a:rPr lang="en-US" sz="1400" dirty="0">
                <a:solidFill>
                  <a:srgbClr val="09064E"/>
                </a:solidFill>
                <a:latin typeface="Calibri" pitchFamily="34" charset="0"/>
                <a:cs typeface="Calibri" pitchFamily="34" charset="0"/>
              </a:rPr>
              <a:t>     FROM …</a:t>
            </a:r>
          </a:p>
          <a:p>
            <a:pPr eaLnBrk="1" hangingPunct="1"/>
            <a:r>
              <a:rPr lang="en-US" sz="1400" dirty="0">
                <a:solidFill>
                  <a:srgbClr val="09064E"/>
                </a:solidFill>
                <a:latin typeface="Calibri" pitchFamily="34" charset="0"/>
                <a:cs typeface="Calibri" pitchFamily="34" charset="0"/>
              </a:rPr>
              <a:t>     WHERE …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9AC8C7-BC28-476D-B105-F6F740A9F8B4}"/>
              </a:ext>
            </a:extLst>
          </p:cNvPr>
          <p:cNvSpPr/>
          <p:nvPr/>
        </p:nvSpPr>
        <p:spPr bwMode="auto">
          <a:xfrm>
            <a:off x="6781800" y="4995016"/>
            <a:ext cx="1524000" cy="4572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0" hangingPunct="0">
              <a:lnSpc>
                <a:spcPts val="2000"/>
              </a:lnSpc>
              <a:defRPr/>
            </a:pPr>
            <a:r>
              <a:rPr lang="en-US" dirty="0">
                <a:solidFill>
                  <a:srgbClr val="111111"/>
                </a:solidFill>
                <a:latin typeface="Calibri" pitchFamily="34" charset="0"/>
              </a:rPr>
              <a:t>Database</a:t>
            </a:r>
            <a:r>
              <a:rPr lang="en-US" sz="2000" dirty="0">
                <a:solidFill>
                  <a:srgbClr val="111111"/>
                </a:solidFill>
                <a:latin typeface="Calibri" pitchFamily="34" charset="0"/>
                <a:cs typeface="+mn-cs"/>
              </a:rPr>
              <a:t> API </a:t>
            </a:r>
          </a:p>
        </p:txBody>
      </p: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C5B16FBD-9A96-419B-8D1C-A8807EE3A005}"/>
              </a:ext>
            </a:extLst>
          </p:cNvPr>
          <p:cNvSpPr/>
          <p:nvPr/>
        </p:nvSpPr>
        <p:spPr bwMode="auto">
          <a:xfrm>
            <a:off x="7011988" y="5720821"/>
            <a:ext cx="1143000" cy="838200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latin typeface="Calibri" pitchFamily="34" charset="0"/>
                <a:cs typeface="+mn-cs"/>
              </a:rPr>
              <a:t>DBMS</a:t>
            </a:r>
          </a:p>
        </p:txBody>
      </p:sp>
      <p:sp>
        <p:nvSpPr>
          <p:cNvPr id="35" name="Up-Down Arrow 12">
            <a:extLst>
              <a:ext uri="{FF2B5EF4-FFF2-40B4-BE49-F238E27FC236}">
                <a16:creationId xmlns:a16="http://schemas.microsoft.com/office/drawing/2014/main" id="{066C0CB3-B745-4B22-A853-6BD83874E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52534"/>
            <a:ext cx="228600" cy="4572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0" hangingPunct="0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5710FE-7028-455C-8120-97E57277C701}"/>
              </a:ext>
            </a:extLst>
          </p:cNvPr>
          <p:cNvGrpSpPr/>
          <p:nvPr/>
        </p:nvGrpSpPr>
        <p:grpSpPr>
          <a:xfrm>
            <a:off x="2286000" y="4730221"/>
            <a:ext cx="4495800" cy="1676400"/>
            <a:chOff x="2286000" y="4730221"/>
            <a:chExt cx="4495800" cy="16764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59A9038-C006-45FD-A2BF-CE58B61586AF}"/>
                </a:ext>
              </a:extLst>
            </p:cNvPr>
            <p:cNvSpPr/>
            <p:nvPr/>
          </p:nvSpPr>
          <p:spPr bwMode="auto">
            <a:xfrm>
              <a:off x="2743200" y="4882621"/>
              <a:ext cx="1295400" cy="609600"/>
            </a:xfrm>
            <a:prstGeom prst="rect">
              <a:avLst/>
            </a:prstGeom>
            <a:solidFill>
              <a:srgbClr val="FF5229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1600" b="1" dirty="0">
                  <a:solidFill>
                    <a:srgbClr val="F8F8F8"/>
                  </a:solidFill>
                  <a:latin typeface="Calibri" pitchFamily="34" charset="0"/>
                  <a:cs typeface="Calibri" pitchFamily="34" charset="0"/>
                </a:rPr>
                <a:t>Preprocessor 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415F3B8-12F3-4B5E-B7F0-BE67C730EDA5}"/>
                </a:ext>
              </a:extLst>
            </p:cNvPr>
            <p:cNvSpPr/>
            <p:nvPr/>
          </p:nvSpPr>
          <p:spPr bwMode="auto">
            <a:xfrm>
              <a:off x="4495800" y="4730221"/>
              <a:ext cx="1752600" cy="16764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0" name="TextBox 7">
              <a:extLst>
                <a:ext uri="{FF2B5EF4-FFF2-40B4-BE49-F238E27FC236}">
                  <a16:creationId xmlns:a16="http://schemas.microsoft.com/office/drawing/2014/main" id="{25E3B4D2-CE98-4C75-854A-D8C85A1DB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5111221"/>
              <a:ext cx="99218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rgbClr val="09064E"/>
                  </a:solidFill>
                  <a:latin typeface="Calibri" pitchFamily="34" charset="0"/>
                  <a:cs typeface="Calibri" pitchFamily="34" charset="0"/>
                </a:rPr>
                <a:t>API CALL …</a:t>
              </a:r>
            </a:p>
          </p:txBody>
        </p:sp>
        <p:sp>
          <p:nvSpPr>
            <p:cNvPr id="31" name="Right Arrow 8">
              <a:extLst>
                <a:ext uri="{FF2B5EF4-FFF2-40B4-BE49-F238E27FC236}">
                  <a16:creationId xmlns:a16="http://schemas.microsoft.com/office/drawing/2014/main" id="{5BD275FE-5C98-478F-8F45-03DDDD8A1CB1}"/>
                </a:ext>
              </a:extLst>
            </p:cNvPr>
            <p:cNvSpPr/>
            <p:nvPr/>
          </p:nvSpPr>
          <p:spPr bwMode="auto">
            <a:xfrm>
              <a:off x="2286000" y="5035021"/>
              <a:ext cx="457200" cy="331788"/>
            </a:xfrm>
            <a:prstGeom prst="rightArrow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2" name="Right Arrow 9">
              <a:extLst>
                <a:ext uri="{FF2B5EF4-FFF2-40B4-BE49-F238E27FC236}">
                  <a16:creationId xmlns:a16="http://schemas.microsoft.com/office/drawing/2014/main" id="{E62069C6-6E3B-4D2B-9C2F-838BF2CBCBAD}"/>
                </a:ext>
              </a:extLst>
            </p:cNvPr>
            <p:cNvSpPr/>
            <p:nvPr/>
          </p:nvSpPr>
          <p:spPr bwMode="auto">
            <a:xfrm>
              <a:off x="4038600" y="5035021"/>
              <a:ext cx="457200" cy="331788"/>
            </a:xfrm>
            <a:prstGeom prst="rightArrow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6" name="Right Arrow 14">
              <a:extLst>
                <a:ext uri="{FF2B5EF4-FFF2-40B4-BE49-F238E27FC236}">
                  <a16:creationId xmlns:a16="http://schemas.microsoft.com/office/drawing/2014/main" id="{8D87289E-9E85-47F1-AB0B-A1432E6AEAE8}"/>
                </a:ext>
              </a:extLst>
            </p:cNvPr>
            <p:cNvSpPr/>
            <p:nvPr/>
          </p:nvSpPr>
          <p:spPr bwMode="auto">
            <a:xfrm>
              <a:off x="5562600" y="5111221"/>
              <a:ext cx="1219200" cy="304800"/>
            </a:xfrm>
            <a:prstGeom prst="rightArrow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7" name="Oval Callout 10">
              <a:extLst>
                <a:ext uri="{FF2B5EF4-FFF2-40B4-BE49-F238E27FC236}">
                  <a16:creationId xmlns:a16="http://schemas.microsoft.com/office/drawing/2014/main" id="{48EEB98A-E6CF-424F-8751-7402889C2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909" y="5568421"/>
              <a:ext cx="1295400" cy="609600"/>
            </a:xfrm>
            <a:prstGeom prst="wedgeEllipseCallout">
              <a:avLst>
                <a:gd name="adj1" fmla="val -33060"/>
                <a:gd name="adj2" fmla="val -83829"/>
              </a:avLst>
            </a:prstGeom>
            <a:solidFill>
              <a:srgbClr val="2042EE"/>
            </a:solidFill>
            <a:ln w="12700" algn="ctr">
              <a:noFill/>
              <a:round/>
              <a:headEnd type="none" w="sm" len="sm"/>
              <a:tailEnd type="none" w="sm" len="sm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91440" rIns="0" anchor="ctr"/>
            <a:lstStyle/>
            <a:p>
              <a:pPr algn="ctr" eaLnBrk="0" hangingPunct="0">
                <a:lnSpc>
                  <a:spcPts val="1700"/>
                </a:lnSpc>
                <a:defRPr/>
              </a:pPr>
              <a:r>
                <a:rPr lang="en-US" sz="1800" dirty="0">
                  <a:solidFill>
                    <a:srgbClr val="F8F8F8"/>
                  </a:solidFill>
                  <a:latin typeface="Calibri" pitchFamily="34" charset="0"/>
                  <a:cs typeface="Calibri" pitchFamily="34" charset="0"/>
                </a:rPr>
                <a:t>Database specific</a:t>
              </a:r>
            </a:p>
          </p:txBody>
        </p:sp>
        <p:sp>
          <p:nvSpPr>
            <p:cNvPr id="38" name="Oval Callout 10">
              <a:extLst>
                <a:ext uri="{FF2B5EF4-FFF2-40B4-BE49-F238E27FC236}">
                  <a16:creationId xmlns:a16="http://schemas.microsoft.com/office/drawing/2014/main" id="{8C4A90A4-D596-4E4D-8FC0-4303A3BCA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3721" y="5635414"/>
              <a:ext cx="1295400" cy="609600"/>
            </a:xfrm>
            <a:prstGeom prst="wedgeEllipseCallout">
              <a:avLst>
                <a:gd name="adj1" fmla="val -22789"/>
                <a:gd name="adj2" fmla="val -81844"/>
              </a:avLst>
            </a:prstGeom>
            <a:solidFill>
              <a:srgbClr val="2042EE"/>
            </a:solidFill>
            <a:ln w="12700" algn="ctr">
              <a:noFill/>
              <a:round/>
              <a:headEnd type="none" w="sm" len="sm"/>
              <a:tailEnd type="none" w="sm" len="sm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91440" rIns="0" anchor="ctr"/>
            <a:lstStyle/>
            <a:p>
              <a:pPr algn="ctr" eaLnBrk="0" hangingPunct="0">
                <a:lnSpc>
                  <a:spcPts val="1700"/>
                </a:lnSpc>
                <a:defRPr/>
              </a:pPr>
              <a:r>
                <a:rPr lang="en-US" sz="1800" dirty="0">
                  <a:solidFill>
                    <a:srgbClr val="F8F8F8"/>
                  </a:solidFill>
                  <a:latin typeface="Calibri" pitchFamily="34" charset="0"/>
                  <a:cs typeface="Calibri" pitchFamily="34" charset="0"/>
                </a:rPr>
                <a:t>Database specific</a:t>
              </a:r>
            </a:p>
          </p:txBody>
        </p:sp>
      </p:grpSp>
      <p:sp>
        <p:nvSpPr>
          <p:cNvPr id="39" name="Oval Callout 10">
            <a:extLst>
              <a:ext uri="{FF2B5EF4-FFF2-40B4-BE49-F238E27FC236}">
                <a16:creationId xmlns:a16="http://schemas.microsoft.com/office/drawing/2014/main" id="{D2F97751-8C5E-48C9-8989-A323BE1D4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7288" y="4196821"/>
            <a:ext cx="1295400" cy="609600"/>
          </a:xfrm>
          <a:prstGeom prst="wedgeEllipseCallout">
            <a:avLst>
              <a:gd name="adj1" fmla="val -29530"/>
              <a:gd name="adj2" fmla="val 93116"/>
            </a:avLst>
          </a:prstGeom>
          <a:solidFill>
            <a:srgbClr val="2042EE"/>
          </a:solidFill>
          <a:ln w="12700" algn="ctr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0" tIns="91440" rIns="0" anchor="ctr"/>
          <a:lstStyle/>
          <a:p>
            <a:pPr algn="ctr" eaLnBrk="0" hangingPunct="0">
              <a:lnSpc>
                <a:spcPts val="1700"/>
              </a:lnSpc>
              <a:defRPr/>
            </a:pPr>
            <a:r>
              <a:rPr lang="en-US" sz="1800" dirty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Database specific</a:t>
            </a: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id="{21F19339-C27D-4380-854F-292E45BEC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24" y="5223616"/>
            <a:ext cx="992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9064E"/>
                </a:solidFill>
                <a:latin typeface="Calibri" pitchFamily="34" charset="0"/>
                <a:cs typeface="Calibri" pitchFamily="34" charset="0"/>
              </a:rPr>
              <a:t>API CALL …</a:t>
            </a: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63106C0D-4D2B-48B3-BE61-78C790524A97}"/>
              </a:ext>
            </a:extLst>
          </p:cNvPr>
          <p:cNvSpPr/>
          <p:nvPr/>
        </p:nvSpPr>
        <p:spPr>
          <a:xfrm rot="21440207">
            <a:off x="1161528" y="4268980"/>
            <a:ext cx="6434328" cy="843551"/>
          </a:xfrm>
          <a:prstGeom prst="curvedDownArrow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00527-CD29-4F13-AFAE-187445C52F78}"/>
              </a:ext>
            </a:extLst>
          </p:cNvPr>
          <p:cNvSpPr txBox="1"/>
          <p:nvPr/>
        </p:nvSpPr>
        <p:spPr>
          <a:xfrm>
            <a:off x="457200" y="1143000"/>
            <a:ext cx="2398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Embedded SQL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147915-2DB1-4F15-A66B-019998DCC39D}"/>
              </a:ext>
            </a:extLst>
          </p:cNvPr>
          <p:cNvSpPr txBox="1"/>
          <p:nvPr/>
        </p:nvSpPr>
        <p:spPr>
          <a:xfrm>
            <a:off x="457200" y="3891022"/>
            <a:ext cx="210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Database API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249CB2-F624-4ED4-98C4-C544C893EE14}"/>
              </a:ext>
            </a:extLst>
          </p:cNvPr>
          <p:cNvSpPr/>
          <p:nvPr/>
        </p:nvSpPr>
        <p:spPr>
          <a:xfrm>
            <a:off x="3365944" y="4902656"/>
            <a:ext cx="2971802" cy="114161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Preprocessor not needed</a:t>
            </a:r>
          </a:p>
        </p:txBody>
      </p:sp>
    </p:spTree>
    <p:extLst>
      <p:ext uri="{BB962C8B-B14F-4D97-AF65-F5344CB8AC3E}">
        <p14:creationId xmlns:p14="http://schemas.microsoft.com/office/powerpoint/2010/main" val="391163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0" grpId="0"/>
      <p:bldP spid="14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421688" cy="800100"/>
          </a:xfrm>
        </p:spPr>
        <p:txBody>
          <a:bodyPr>
            <a:normAutofit/>
          </a:bodyPr>
          <a:lstStyle/>
          <a:p>
            <a:r>
              <a:rPr lang="en-US" dirty="0"/>
              <a:t>A Potential Issue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E141D43-6D92-4920-8B9F-9500FB55FB5B}"/>
              </a:ext>
            </a:extLst>
          </p:cNvPr>
          <p:cNvGrpSpPr/>
          <p:nvPr/>
        </p:nvGrpSpPr>
        <p:grpSpPr>
          <a:xfrm>
            <a:off x="457200" y="3962400"/>
            <a:ext cx="8345488" cy="2596621"/>
            <a:chOff x="457200" y="3962400"/>
            <a:chExt cx="8345488" cy="259662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F682185-02C1-473C-9FE4-6AA541A98B5E}"/>
                </a:ext>
              </a:extLst>
            </p:cNvPr>
            <p:cNvSpPr/>
            <p:nvPr/>
          </p:nvSpPr>
          <p:spPr bwMode="auto">
            <a:xfrm>
              <a:off x="533400" y="4730221"/>
              <a:ext cx="1752600" cy="16764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89AC8C7-BC28-476D-B105-F6F740A9F8B4}"/>
                </a:ext>
              </a:extLst>
            </p:cNvPr>
            <p:cNvSpPr/>
            <p:nvPr/>
          </p:nvSpPr>
          <p:spPr bwMode="auto">
            <a:xfrm>
              <a:off x="6781800" y="4995016"/>
              <a:ext cx="1524000" cy="4572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eaLnBrk="0" hangingPunct="0">
                <a:lnSpc>
                  <a:spcPts val="2000"/>
                </a:lnSpc>
                <a:defRPr/>
              </a:pPr>
              <a:r>
                <a:rPr lang="en-US" dirty="0">
                  <a:solidFill>
                    <a:srgbClr val="111111"/>
                  </a:solidFill>
                  <a:latin typeface="Calibri" pitchFamily="34" charset="0"/>
                </a:rPr>
                <a:t>Database</a:t>
              </a:r>
              <a:r>
                <a:rPr lang="en-US" sz="2000" dirty="0">
                  <a:solidFill>
                    <a:srgbClr val="111111"/>
                  </a:solidFill>
                  <a:latin typeface="Calibri" pitchFamily="34" charset="0"/>
                  <a:cs typeface="+mn-cs"/>
                </a:rPr>
                <a:t> API </a:t>
              </a:r>
            </a:p>
          </p:txBody>
        </p:sp>
        <p:sp>
          <p:nvSpPr>
            <p:cNvPr id="34" name="Flowchart: Magnetic Disk 33">
              <a:extLst>
                <a:ext uri="{FF2B5EF4-FFF2-40B4-BE49-F238E27FC236}">
                  <a16:creationId xmlns:a16="http://schemas.microsoft.com/office/drawing/2014/main" id="{C5B16FBD-9A96-419B-8D1C-A8807EE3A005}"/>
                </a:ext>
              </a:extLst>
            </p:cNvPr>
            <p:cNvSpPr/>
            <p:nvPr/>
          </p:nvSpPr>
          <p:spPr bwMode="auto">
            <a:xfrm>
              <a:off x="7011988" y="5720821"/>
              <a:ext cx="1143000" cy="838200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2000" dirty="0">
                  <a:latin typeface="Calibri" pitchFamily="34" charset="0"/>
                  <a:cs typeface="+mn-cs"/>
                </a:rPr>
                <a:t>DBMS</a:t>
              </a:r>
            </a:p>
          </p:txBody>
        </p:sp>
        <p:sp>
          <p:nvSpPr>
            <p:cNvPr id="35" name="Up-Down Arrow 12">
              <a:extLst>
                <a:ext uri="{FF2B5EF4-FFF2-40B4-BE49-F238E27FC236}">
                  <a16:creationId xmlns:a16="http://schemas.microsoft.com/office/drawing/2014/main" id="{066C0CB3-B745-4B22-A853-6BD83874E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7600" y="5452534"/>
              <a:ext cx="228600" cy="4572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39" name="Oval Callout 10">
              <a:extLst>
                <a:ext uri="{FF2B5EF4-FFF2-40B4-BE49-F238E27FC236}">
                  <a16:creationId xmlns:a16="http://schemas.microsoft.com/office/drawing/2014/main" id="{D2F97751-8C5E-48C9-8989-A323BE1D4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7288" y="4196821"/>
              <a:ext cx="1295400" cy="609600"/>
            </a:xfrm>
            <a:prstGeom prst="wedgeEllipseCallout">
              <a:avLst>
                <a:gd name="adj1" fmla="val -29530"/>
                <a:gd name="adj2" fmla="val 93116"/>
              </a:avLst>
            </a:prstGeom>
            <a:solidFill>
              <a:srgbClr val="2042EE"/>
            </a:solidFill>
            <a:ln w="12700" algn="ctr">
              <a:noFill/>
              <a:round/>
              <a:headEnd type="none" w="sm" len="sm"/>
              <a:tailEnd type="none" w="sm" len="sm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91440" rIns="0" anchor="ctr"/>
            <a:lstStyle/>
            <a:p>
              <a:pPr algn="ctr" eaLnBrk="0" hangingPunct="0">
                <a:lnSpc>
                  <a:spcPts val="1700"/>
                </a:lnSpc>
                <a:defRPr/>
              </a:pPr>
              <a:r>
                <a:rPr lang="en-US" sz="1800" dirty="0">
                  <a:solidFill>
                    <a:srgbClr val="F8F8F8"/>
                  </a:solidFill>
                  <a:latin typeface="Calibri" pitchFamily="34" charset="0"/>
                  <a:cs typeface="Calibri" pitchFamily="34" charset="0"/>
                </a:rPr>
                <a:t>Database specific</a:t>
              </a:r>
            </a:p>
          </p:txBody>
        </p:sp>
        <p:sp>
          <p:nvSpPr>
            <p:cNvPr id="40" name="TextBox 7">
              <a:extLst>
                <a:ext uri="{FF2B5EF4-FFF2-40B4-BE49-F238E27FC236}">
                  <a16:creationId xmlns:a16="http://schemas.microsoft.com/office/drawing/2014/main" id="{21F19339-C27D-4380-854F-292E45BEC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5024" y="5223616"/>
              <a:ext cx="99218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rgbClr val="09064E"/>
                  </a:solidFill>
                  <a:latin typeface="Calibri" pitchFamily="34" charset="0"/>
                  <a:cs typeface="Calibri" pitchFamily="34" charset="0"/>
                </a:rPr>
                <a:t>API CALL …</a:t>
              </a:r>
            </a:p>
          </p:txBody>
        </p:sp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3106C0D-4D2B-48B3-BE61-78C790524A97}"/>
                </a:ext>
              </a:extLst>
            </p:cNvPr>
            <p:cNvSpPr/>
            <p:nvPr/>
          </p:nvSpPr>
          <p:spPr>
            <a:xfrm rot="21440207">
              <a:off x="1161528" y="4268980"/>
              <a:ext cx="6434328" cy="843551"/>
            </a:xfrm>
            <a:prstGeom prst="curvedDownArrow">
              <a:avLst/>
            </a:prstGeom>
            <a:solidFill>
              <a:srgbClr val="00B0F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1147915-2DB1-4F15-A66B-019998DCC39D}"/>
                </a:ext>
              </a:extLst>
            </p:cNvPr>
            <p:cNvSpPr txBox="1"/>
            <p:nvPr/>
          </p:nvSpPr>
          <p:spPr>
            <a:xfrm>
              <a:off x="457200" y="3962400"/>
              <a:ext cx="2106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7030A0"/>
                  </a:solidFill>
                </a:rPr>
                <a:t>Database API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6249CB2-F624-4ED4-98C4-C544C893EE14}"/>
                </a:ext>
              </a:extLst>
            </p:cNvPr>
            <p:cNvSpPr/>
            <p:nvPr/>
          </p:nvSpPr>
          <p:spPr>
            <a:xfrm>
              <a:off x="3365944" y="4902656"/>
              <a:ext cx="2971802" cy="11416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Preprocessor not needed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C7D3E5A-993A-4B3F-888F-37B6EA7AF5E6}"/>
              </a:ext>
            </a:extLst>
          </p:cNvPr>
          <p:cNvGrpSpPr/>
          <p:nvPr/>
        </p:nvGrpSpPr>
        <p:grpSpPr>
          <a:xfrm>
            <a:off x="609600" y="1401581"/>
            <a:ext cx="8269288" cy="2362200"/>
            <a:chOff x="609600" y="1401581"/>
            <a:chExt cx="8269288" cy="23622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6B2CBBE-BA4A-4E8E-9DDA-E9258A348ADE}"/>
                </a:ext>
              </a:extLst>
            </p:cNvPr>
            <p:cNvSpPr/>
            <p:nvPr/>
          </p:nvSpPr>
          <p:spPr bwMode="auto">
            <a:xfrm>
              <a:off x="609600" y="1934981"/>
              <a:ext cx="1752600" cy="16764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92FE2BC-1F3F-42D2-B90C-13160E6050B1}"/>
                </a:ext>
              </a:extLst>
            </p:cNvPr>
            <p:cNvSpPr/>
            <p:nvPr/>
          </p:nvSpPr>
          <p:spPr bwMode="auto">
            <a:xfrm>
              <a:off x="6858000" y="2199776"/>
              <a:ext cx="1524000" cy="4572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eaLnBrk="0" hangingPunct="0">
                <a:lnSpc>
                  <a:spcPts val="2000"/>
                </a:lnSpc>
                <a:defRPr/>
              </a:pPr>
              <a:r>
                <a:rPr lang="en-US" dirty="0">
                  <a:solidFill>
                    <a:srgbClr val="111111"/>
                  </a:solidFill>
                  <a:latin typeface="Calibri" pitchFamily="34" charset="0"/>
                </a:rPr>
                <a:t>Database</a:t>
              </a:r>
              <a:r>
                <a:rPr lang="en-US" sz="2000" dirty="0">
                  <a:solidFill>
                    <a:srgbClr val="111111"/>
                  </a:solidFill>
                  <a:latin typeface="Calibri" pitchFamily="34" charset="0"/>
                  <a:cs typeface="+mn-cs"/>
                </a:rPr>
                <a:t> API </a:t>
              </a:r>
            </a:p>
          </p:txBody>
        </p:sp>
        <p:sp>
          <p:nvSpPr>
            <p:cNvPr id="45" name="Flowchart: Magnetic Disk 44">
              <a:extLst>
                <a:ext uri="{FF2B5EF4-FFF2-40B4-BE49-F238E27FC236}">
                  <a16:creationId xmlns:a16="http://schemas.microsoft.com/office/drawing/2014/main" id="{7C09D60C-7698-44F3-AA0F-4B3C32E9496F}"/>
                </a:ext>
              </a:extLst>
            </p:cNvPr>
            <p:cNvSpPr/>
            <p:nvPr/>
          </p:nvSpPr>
          <p:spPr bwMode="auto">
            <a:xfrm>
              <a:off x="7088188" y="2925581"/>
              <a:ext cx="1143000" cy="838200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eaLnBrk="0" hangingPunct="0">
                <a:lnSpc>
                  <a:spcPts val="2000"/>
                </a:lnSpc>
                <a:defRPr/>
              </a:pPr>
              <a:r>
                <a:rPr lang="en-US" sz="2000" dirty="0" err="1">
                  <a:latin typeface="Calibri" pitchFamily="34" charset="0"/>
                  <a:cs typeface="+mn-cs"/>
                </a:rPr>
                <a:t>AnotherDBMS</a:t>
              </a:r>
              <a:endParaRPr lang="en-US" sz="20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46" name="Up-Down Arrow 12">
              <a:extLst>
                <a:ext uri="{FF2B5EF4-FFF2-40B4-BE49-F238E27FC236}">
                  <a16:creationId xmlns:a16="http://schemas.microsoft.com/office/drawing/2014/main" id="{BE0159FD-C12A-462A-B544-4B885E8E3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2657294"/>
              <a:ext cx="228600" cy="4572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47" name="Oval Callout 10">
              <a:extLst>
                <a:ext uri="{FF2B5EF4-FFF2-40B4-BE49-F238E27FC236}">
                  <a16:creationId xmlns:a16="http://schemas.microsoft.com/office/drawing/2014/main" id="{7868FFBE-FC08-40BE-B4AE-F4C521A53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1401581"/>
              <a:ext cx="1295400" cy="609600"/>
            </a:xfrm>
            <a:prstGeom prst="wedgeEllipseCallout">
              <a:avLst>
                <a:gd name="adj1" fmla="val -29530"/>
                <a:gd name="adj2" fmla="val 93116"/>
              </a:avLst>
            </a:prstGeom>
            <a:solidFill>
              <a:srgbClr val="2042EE"/>
            </a:solidFill>
            <a:ln w="12700" algn="ctr">
              <a:noFill/>
              <a:round/>
              <a:headEnd type="none" w="sm" len="sm"/>
              <a:tailEnd type="none" w="sm" len="sm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91440" rIns="0" anchor="ctr"/>
            <a:lstStyle/>
            <a:p>
              <a:pPr algn="ctr" eaLnBrk="0" hangingPunct="0">
                <a:lnSpc>
                  <a:spcPts val="1700"/>
                </a:lnSpc>
                <a:defRPr/>
              </a:pPr>
              <a:r>
                <a:rPr lang="en-US" sz="1800" dirty="0">
                  <a:solidFill>
                    <a:srgbClr val="F8F8F8"/>
                  </a:solidFill>
                  <a:latin typeface="Calibri" pitchFamily="34" charset="0"/>
                  <a:cs typeface="Calibri" pitchFamily="34" charset="0"/>
                </a:rPr>
                <a:t>Database specific</a:t>
              </a:r>
            </a:p>
          </p:txBody>
        </p:sp>
        <p:sp>
          <p:nvSpPr>
            <p:cNvPr id="48" name="TextBox 7">
              <a:extLst>
                <a:ext uri="{FF2B5EF4-FFF2-40B4-BE49-F238E27FC236}">
                  <a16:creationId xmlns:a16="http://schemas.microsoft.com/office/drawing/2014/main" id="{3E44C6AB-0040-4776-8892-67B7A2FF7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224" y="2518379"/>
              <a:ext cx="145103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rgbClr val="09064E"/>
                  </a:solidFill>
                  <a:latin typeface="Calibri" pitchFamily="34" charset="0"/>
                  <a:cs typeface="Calibri" pitchFamily="34" charset="0"/>
                </a:rPr>
                <a:t>CALL </a:t>
              </a:r>
              <a:r>
                <a:rPr lang="en-US" sz="1400" b="1" u="sng" dirty="0">
                  <a:solidFill>
                    <a:srgbClr val="7030A0"/>
                  </a:solidFill>
                  <a:latin typeface="Calibri" pitchFamily="34" charset="0"/>
                  <a:cs typeface="Calibri" pitchFamily="34" charset="0"/>
                </a:rPr>
                <a:t>another</a:t>
              </a:r>
              <a:r>
                <a:rPr lang="en-US" sz="1400" dirty="0">
                  <a:solidFill>
                    <a:srgbClr val="09064E"/>
                  </a:solidFill>
                  <a:latin typeface="Calibri" pitchFamily="34" charset="0"/>
                  <a:cs typeface="Calibri" pitchFamily="34" charset="0"/>
                </a:rPr>
                <a:t> API</a:t>
              </a:r>
            </a:p>
            <a:p>
              <a:pPr eaLnBrk="1" hangingPunct="1"/>
              <a:r>
                <a:rPr lang="en-US" sz="1400" dirty="0">
                  <a:solidFill>
                    <a:srgbClr val="09064E"/>
                  </a:solidFill>
                  <a:latin typeface="Calibri" pitchFamily="34" charset="0"/>
                  <a:cs typeface="Calibri" pitchFamily="34" charset="0"/>
                </a:rPr>
                <a:t>…</a:t>
              </a:r>
            </a:p>
          </p:txBody>
        </p:sp>
        <p:sp>
          <p:nvSpPr>
            <p:cNvPr id="49" name="Arrow: Curved Down 48">
              <a:extLst>
                <a:ext uri="{FF2B5EF4-FFF2-40B4-BE49-F238E27FC236}">
                  <a16:creationId xmlns:a16="http://schemas.microsoft.com/office/drawing/2014/main" id="{5CF73432-8D06-4A13-B879-680CFA61E7D3}"/>
                </a:ext>
              </a:extLst>
            </p:cNvPr>
            <p:cNvSpPr/>
            <p:nvPr/>
          </p:nvSpPr>
          <p:spPr>
            <a:xfrm rot="21431266">
              <a:off x="1258506" y="1537170"/>
              <a:ext cx="6240371" cy="843551"/>
            </a:xfrm>
            <a:prstGeom prst="curvedDownArrow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6C00460-767C-4FB7-9C9F-BD84B09B1123}"/>
              </a:ext>
            </a:extLst>
          </p:cNvPr>
          <p:cNvSpPr txBox="1"/>
          <p:nvPr/>
        </p:nvSpPr>
        <p:spPr>
          <a:xfrm>
            <a:off x="3009900" y="2087820"/>
            <a:ext cx="3389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Need to learn the different DBMS-specific APIs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2000" dirty="0"/>
              <a:t>Need to revise the application</a:t>
            </a:r>
          </a:p>
        </p:txBody>
      </p:sp>
      <p:pic>
        <p:nvPicPr>
          <p:cNvPr id="1026" name="Picture 2" descr="Emoji Cute Love Lol Followme Funny Follow Me Plz 💖 - Face Thumb Down Emoji  , Transparent Cartoon, Free Cliparts &amp;amp; Silhouettes - NetClipart">
            <a:extLst>
              <a:ext uri="{FF2B5EF4-FFF2-40B4-BE49-F238E27FC236}">
                <a16:creationId xmlns:a16="http://schemas.microsoft.com/office/drawing/2014/main" id="{908777E6-27B2-4113-804C-A7800DB20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446" y="2898070"/>
            <a:ext cx="907503" cy="85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42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421688" cy="800100"/>
          </a:xfrm>
        </p:spPr>
        <p:txBody>
          <a:bodyPr>
            <a:normAutofit/>
          </a:bodyPr>
          <a:lstStyle/>
          <a:p>
            <a:r>
              <a:rPr lang="en-US" dirty="0"/>
              <a:t>Using Standard API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7D3E5A-993A-4B3F-888F-37B6EA7AF5E6}"/>
              </a:ext>
            </a:extLst>
          </p:cNvPr>
          <p:cNvGrpSpPr/>
          <p:nvPr/>
        </p:nvGrpSpPr>
        <p:grpSpPr>
          <a:xfrm>
            <a:off x="533400" y="1047690"/>
            <a:ext cx="8345488" cy="2716091"/>
            <a:chOff x="533400" y="1047690"/>
            <a:chExt cx="8345488" cy="271609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01E4981-C247-445A-A92E-B7013A7C833D}"/>
                </a:ext>
              </a:extLst>
            </p:cNvPr>
            <p:cNvSpPr/>
            <p:nvPr/>
          </p:nvSpPr>
          <p:spPr>
            <a:xfrm>
              <a:off x="3402668" y="2033141"/>
              <a:ext cx="2253012" cy="157021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1"/>
            <a:lstStyle/>
            <a:p>
              <a:pPr algn="ctr">
                <a:lnSpc>
                  <a:spcPts val="3100"/>
                </a:lnSpc>
              </a:pPr>
              <a:r>
                <a:rPr lang="en-US" sz="2800" dirty="0">
                  <a:solidFill>
                    <a:schemeClr val="tx1"/>
                  </a:solidFill>
                </a:rPr>
                <a:t>Standard API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6B2CBBE-BA4A-4E8E-9DDA-E9258A348ADE}"/>
                </a:ext>
              </a:extLst>
            </p:cNvPr>
            <p:cNvSpPr/>
            <p:nvPr/>
          </p:nvSpPr>
          <p:spPr bwMode="auto">
            <a:xfrm>
              <a:off x="609600" y="1934981"/>
              <a:ext cx="1752600" cy="16764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92FE2BC-1F3F-42D2-B90C-13160E6050B1}"/>
                </a:ext>
              </a:extLst>
            </p:cNvPr>
            <p:cNvSpPr/>
            <p:nvPr/>
          </p:nvSpPr>
          <p:spPr bwMode="auto">
            <a:xfrm>
              <a:off x="6858000" y="2199776"/>
              <a:ext cx="1524000" cy="4572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eaLnBrk="0" hangingPunct="0">
                <a:lnSpc>
                  <a:spcPts val="2000"/>
                </a:lnSpc>
                <a:defRPr/>
              </a:pPr>
              <a:r>
                <a:rPr lang="en-US" dirty="0">
                  <a:solidFill>
                    <a:srgbClr val="111111"/>
                  </a:solidFill>
                  <a:latin typeface="Calibri" pitchFamily="34" charset="0"/>
                </a:rPr>
                <a:t>Database</a:t>
              </a:r>
              <a:r>
                <a:rPr lang="en-US" sz="2000" dirty="0">
                  <a:solidFill>
                    <a:srgbClr val="111111"/>
                  </a:solidFill>
                  <a:latin typeface="Calibri" pitchFamily="34" charset="0"/>
                  <a:cs typeface="+mn-cs"/>
                </a:rPr>
                <a:t> API </a:t>
              </a:r>
            </a:p>
          </p:txBody>
        </p:sp>
        <p:sp>
          <p:nvSpPr>
            <p:cNvPr id="45" name="Flowchart: Magnetic Disk 44">
              <a:extLst>
                <a:ext uri="{FF2B5EF4-FFF2-40B4-BE49-F238E27FC236}">
                  <a16:creationId xmlns:a16="http://schemas.microsoft.com/office/drawing/2014/main" id="{7C09D60C-7698-44F3-AA0F-4B3C32E9496F}"/>
                </a:ext>
              </a:extLst>
            </p:cNvPr>
            <p:cNvSpPr/>
            <p:nvPr/>
          </p:nvSpPr>
          <p:spPr bwMode="auto">
            <a:xfrm>
              <a:off x="7088188" y="2925581"/>
              <a:ext cx="1143000" cy="838200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2000" dirty="0">
                  <a:latin typeface="Calibri" pitchFamily="34" charset="0"/>
                  <a:cs typeface="+mn-cs"/>
                </a:rPr>
                <a:t>DBMS</a:t>
              </a:r>
            </a:p>
          </p:txBody>
        </p:sp>
        <p:sp>
          <p:nvSpPr>
            <p:cNvPr id="46" name="Up-Down Arrow 12">
              <a:extLst>
                <a:ext uri="{FF2B5EF4-FFF2-40B4-BE49-F238E27FC236}">
                  <a16:creationId xmlns:a16="http://schemas.microsoft.com/office/drawing/2014/main" id="{BE0159FD-C12A-462A-B544-4B885E8E3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2657294"/>
              <a:ext cx="228600" cy="4572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47" name="Oval Callout 10">
              <a:extLst>
                <a:ext uri="{FF2B5EF4-FFF2-40B4-BE49-F238E27FC236}">
                  <a16:creationId xmlns:a16="http://schemas.microsoft.com/office/drawing/2014/main" id="{7868FFBE-FC08-40BE-B4AE-F4C521A53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1401581"/>
              <a:ext cx="1295400" cy="609600"/>
            </a:xfrm>
            <a:prstGeom prst="wedgeEllipseCallout">
              <a:avLst>
                <a:gd name="adj1" fmla="val -29530"/>
                <a:gd name="adj2" fmla="val 93116"/>
              </a:avLst>
            </a:prstGeom>
            <a:solidFill>
              <a:srgbClr val="2042EE"/>
            </a:solidFill>
            <a:ln w="12700" algn="ctr">
              <a:noFill/>
              <a:round/>
              <a:headEnd type="none" w="sm" len="sm"/>
              <a:tailEnd type="none" w="sm" len="sm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91440" rIns="0" anchor="ctr"/>
            <a:lstStyle/>
            <a:p>
              <a:pPr algn="ctr" eaLnBrk="0" hangingPunct="0">
                <a:lnSpc>
                  <a:spcPts val="1700"/>
                </a:lnSpc>
                <a:defRPr/>
              </a:pPr>
              <a:r>
                <a:rPr lang="en-US" sz="1800" dirty="0">
                  <a:solidFill>
                    <a:srgbClr val="F8F8F8"/>
                  </a:solidFill>
                  <a:latin typeface="Calibri" pitchFamily="34" charset="0"/>
                  <a:cs typeface="Calibri" pitchFamily="34" charset="0"/>
                </a:rPr>
                <a:t>Database specific</a:t>
              </a:r>
            </a:p>
          </p:txBody>
        </p:sp>
        <p:sp>
          <p:nvSpPr>
            <p:cNvPr id="48" name="TextBox 7">
              <a:extLst>
                <a:ext uri="{FF2B5EF4-FFF2-40B4-BE49-F238E27FC236}">
                  <a16:creationId xmlns:a16="http://schemas.microsoft.com/office/drawing/2014/main" id="{3E44C6AB-0040-4776-8892-67B7A2FF7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224" y="2518379"/>
              <a:ext cx="151535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rgbClr val="09064E"/>
                  </a:solidFill>
                  <a:latin typeface="Calibri" pitchFamily="34" charset="0"/>
                  <a:cs typeface="Calibri" pitchFamily="34" charset="0"/>
                </a:rPr>
                <a:t>CALL Standard API</a:t>
              </a:r>
            </a:p>
            <a:p>
              <a:pPr eaLnBrk="1" hangingPunct="1"/>
              <a:r>
                <a:rPr lang="en-US" sz="1400" dirty="0">
                  <a:solidFill>
                    <a:srgbClr val="09064E"/>
                  </a:solidFill>
                  <a:latin typeface="Calibri" pitchFamily="34" charset="0"/>
                  <a:cs typeface="Calibri" pitchFamily="34" charset="0"/>
                </a:rPr>
                <a:t>…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7375642-F780-4E82-A493-AC9CA1496E9F}"/>
                </a:ext>
              </a:extLst>
            </p:cNvPr>
            <p:cNvSpPr txBox="1"/>
            <p:nvPr/>
          </p:nvSpPr>
          <p:spPr>
            <a:xfrm>
              <a:off x="533400" y="1095782"/>
              <a:ext cx="2106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7030A0"/>
                  </a:solidFill>
                </a:rPr>
                <a:t>Database API</a:t>
              </a:r>
            </a:p>
          </p:txBody>
        </p:sp>
        <p:sp>
          <p:nvSpPr>
            <p:cNvPr id="49" name="Arrow: Curved Down 48">
              <a:extLst>
                <a:ext uri="{FF2B5EF4-FFF2-40B4-BE49-F238E27FC236}">
                  <a16:creationId xmlns:a16="http://schemas.microsoft.com/office/drawing/2014/main" id="{5CF73432-8D06-4A13-B879-680CFA61E7D3}"/>
                </a:ext>
              </a:extLst>
            </p:cNvPr>
            <p:cNvSpPr/>
            <p:nvPr/>
          </p:nvSpPr>
          <p:spPr>
            <a:xfrm rot="21293751">
              <a:off x="1239438" y="1547286"/>
              <a:ext cx="3268682" cy="843551"/>
            </a:xfrm>
            <a:prstGeom prst="curvedDownArrow">
              <a:avLst/>
            </a:prstGeom>
            <a:solidFill>
              <a:srgbClr val="00B0F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Arrow: Curved Down 52">
              <a:extLst>
                <a:ext uri="{FF2B5EF4-FFF2-40B4-BE49-F238E27FC236}">
                  <a16:creationId xmlns:a16="http://schemas.microsoft.com/office/drawing/2014/main" id="{2EB5EA8A-42CC-473F-9004-0DD0310FAEDE}"/>
                </a:ext>
              </a:extLst>
            </p:cNvPr>
            <p:cNvSpPr/>
            <p:nvPr/>
          </p:nvSpPr>
          <p:spPr>
            <a:xfrm rot="171781">
              <a:off x="4581576" y="1403744"/>
              <a:ext cx="3268682" cy="843551"/>
            </a:xfrm>
            <a:prstGeom prst="curvedDownArrow">
              <a:avLst/>
            </a:prstGeom>
            <a:solidFill>
              <a:srgbClr val="00B0F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BD4AF3D-1AA7-44AD-BF20-78EBB8AD209C}"/>
                </a:ext>
              </a:extLst>
            </p:cNvPr>
            <p:cNvSpPr txBox="1"/>
            <p:nvPr/>
          </p:nvSpPr>
          <p:spPr>
            <a:xfrm>
              <a:off x="5486400" y="1047690"/>
              <a:ext cx="11297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Translate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B9A968E-90EB-4A0B-8164-90B7B8219FC3}"/>
              </a:ext>
            </a:extLst>
          </p:cNvPr>
          <p:cNvGrpSpPr/>
          <p:nvPr/>
        </p:nvGrpSpPr>
        <p:grpSpPr>
          <a:xfrm>
            <a:off x="6858000" y="4039688"/>
            <a:ext cx="2020888" cy="2362200"/>
            <a:chOff x="6858000" y="4039688"/>
            <a:chExt cx="2020888" cy="23622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7B7805A-0032-4718-8EFA-ECE9507093EB}"/>
                </a:ext>
              </a:extLst>
            </p:cNvPr>
            <p:cNvSpPr/>
            <p:nvPr/>
          </p:nvSpPr>
          <p:spPr bwMode="auto">
            <a:xfrm>
              <a:off x="6858000" y="4837883"/>
              <a:ext cx="1524000" cy="4572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eaLnBrk="0" hangingPunct="0">
                <a:lnSpc>
                  <a:spcPts val="2000"/>
                </a:lnSpc>
                <a:defRPr/>
              </a:pPr>
              <a:r>
                <a:rPr lang="en-US" dirty="0">
                  <a:solidFill>
                    <a:srgbClr val="111111"/>
                  </a:solidFill>
                  <a:latin typeface="Calibri" pitchFamily="34" charset="0"/>
                </a:rPr>
                <a:t>Database</a:t>
              </a:r>
              <a:r>
                <a:rPr lang="en-US" sz="2000" dirty="0">
                  <a:solidFill>
                    <a:srgbClr val="111111"/>
                  </a:solidFill>
                  <a:latin typeface="Calibri" pitchFamily="34" charset="0"/>
                  <a:cs typeface="+mn-cs"/>
                </a:rPr>
                <a:t> API </a:t>
              </a:r>
            </a:p>
          </p:txBody>
        </p:sp>
        <p:sp>
          <p:nvSpPr>
            <p:cNvPr id="29" name="Flowchart: Magnetic Disk 28">
              <a:extLst>
                <a:ext uri="{FF2B5EF4-FFF2-40B4-BE49-F238E27FC236}">
                  <a16:creationId xmlns:a16="http://schemas.microsoft.com/office/drawing/2014/main" id="{FE419892-F728-48ED-8832-0A5E46583698}"/>
                </a:ext>
              </a:extLst>
            </p:cNvPr>
            <p:cNvSpPr/>
            <p:nvPr/>
          </p:nvSpPr>
          <p:spPr bwMode="auto">
            <a:xfrm>
              <a:off x="7088188" y="5563688"/>
              <a:ext cx="1143000" cy="838200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eaLnBrk="0" hangingPunct="0">
                <a:lnSpc>
                  <a:spcPts val="2000"/>
                </a:lnSpc>
                <a:defRPr/>
              </a:pPr>
              <a:r>
                <a:rPr lang="en-US" sz="2000" dirty="0" err="1">
                  <a:latin typeface="Calibri" pitchFamily="34" charset="0"/>
                  <a:cs typeface="+mn-cs"/>
                </a:rPr>
                <a:t>AnotherDBMS</a:t>
              </a:r>
              <a:endParaRPr lang="en-US" sz="20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30" name="Up-Down Arrow 12">
              <a:extLst>
                <a:ext uri="{FF2B5EF4-FFF2-40B4-BE49-F238E27FC236}">
                  <a16:creationId xmlns:a16="http://schemas.microsoft.com/office/drawing/2014/main" id="{7D5D9A4E-C123-4463-A887-3BA974227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5295401"/>
              <a:ext cx="228600" cy="4572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31" name="Oval Callout 10">
              <a:extLst>
                <a:ext uri="{FF2B5EF4-FFF2-40B4-BE49-F238E27FC236}">
                  <a16:creationId xmlns:a16="http://schemas.microsoft.com/office/drawing/2014/main" id="{C122B27C-DD1A-4C1B-812C-6C372C4FE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4039688"/>
              <a:ext cx="1295400" cy="609600"/>
            </a:xfrm>
            <a:prstGeom prst="wedgeEllipseCallout">
              <a:avLst>
                <a:gd name="adj1" fmla="val -29530"/>
                <a:gd name="adj2" fmla="val 93116"/>
              </a:avLst>
            </a:prstGeom>
            <a:solidFill>
              <a:srgbClr val="2042EE"/>
            </a:solidFill>
            <a:ln w="12700" algn="ctr">
              <a:noFill/>
              <a:round/>
              <a:headEnd type="none" w="sm" len="sm"/>
              <a:tailEnd type="none" w="sm" len="sm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91440" rIns="0" anchor="ctr"/>
            <a:lstStyle/>
            <a:p>
              <a:pPr algn="ctr" eaLnBrk="0" hangingPunct="0">
                <a:lnSpc>
                  <a:spcPts val="1700"/>
                </a:lnSpc>
                <a:defRPr/>
              </a:pPr>
              <a:r>
                <a:rPr lang="en-US" sz="1800" dirty="0">
                  <a:solidFill>
                    <a:srgbClr val="F8F8F8"/>
                  </a:solidFill>
                  <a:latin typeface="Calibri" pitchFamily="34" charset="0"/>
                  <a:cs typeface="Calibri" pitchFamily="34" charset="0"/>
                </a:rPr>
                <a:t>Database specific</a:t>
              </a:r>
            </a:p>
          </p:txBody>
        </p:sp>
      </p:grpSp>
      <p:sp>
        <p:nvSpPr>
          <p:cNvPr id="36" name="Arrow: Curved Down 35">
            <a:extLst>
              <a:ext uri="{FF2B5EF4-FFF2-40B4-BE49-F238E27FC236}">
                <a16:creationId xmlns:a16="http://schemas.microsoft.com/office/drawing/2014/main" id="{C5FC15FD-3721-4CF0-8F20-715FAEBADBCB}"/>
              </a:ext>
            </a:extLst>
          </p:cNvPr>
          <p:cNvSpPr/>
          <p:nvPr/>
        </p:nvSpPr>
        <p:spPr>
          <a:xfrm rot="1912662" flipV="1">
            <a:off x="3707657" y="4255606"/>
            <a:ext cx="3447166" cy="844347"/>
          </a:xfrm>
          <a:prstGeom prst="curvedDownArrow">
            <a:avLst/>
          </a:prstGeom>
          <a:solidFill>
            <a:srgbClr val="7030A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248998-E4CB-4397-B5A8-B14D903E0527}"/>
              </a:ext>
            </a:extLst>
          </p:cNvPr>
          <p:cNvSpPr txBox="1"/>
          <p:nvPr/>
        </p:nvSpPr>
        <p:spPr>
          <a:xfrm>
            <a:off x="3048000" y="4603476"/>
            <a:ext cx="1891994" cy="86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 dirty="0"/>
              <a:t>Translate for another DBMS-specific API</a:t>
            </a:r>
          </a:p>
        </p:txBody>
      </p:sp>
      <p:pic>
        <p:nvPicPr>
          <p:cNvPr id="2050" name="Picture 2" descr="Free Happy Thinking Cliparts, Download Free Happy Thinking Cliparts png  images, Free ClipArts on Clipart Library">
            <a:extLst>
              <a:ext uri="{FF2B5EF4-FFF2-40B4-BE49-F238E27FC236}">
                <a16:creationId xmlns:a16="http://schemas.microsoft.com/office/drawing/2014/main" id="{A49F49E1-9215-4894-8765-C8554FEA5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994" y="2486190"/>
            <a:ext cx="877897" cy="121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045A487-2931-47B7-810E-924D6EA63BCE}"/>
              </a:ext>
            </a:extLst>
          </p:cNvPr>
          <p:cNvGrpSpPr/>
          <p:nvPr/>
        </p:nvGrpSpPr>
        <p:grpSpPr>
          <a:xfrm>
            <a:off x="3285871" y="1457001"/>
            <a:ext cx="2573591" cy="2582198"/>
            <a:chOff x="3285871" y="1457001"/>
            <a:chExt cx="2573591" cy="2582198"/>
          </a:xfrm>
        </p:grpSpPr>
        <p:pic>
          <p:nvPicPr>
            <p:cNvPr id="2052" name="Picture 4" descr="First Place Medal Badge Clipart Image | Clip art, Clipart images, Free clip  art">
              <a:extLst>
                <a:ext uri="{FF2B5EF4-FFF2-40B4-BE49-F238E27FC236}">
                  <a16:creationId xmlns:a16="http://schemas.microsoft.com/office/drawing/2014/main" id="{DB65A036-A3A0-4DF6-85F5-CC57C8BA7C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871" y="1457001"/>
              <a:ext cx="2573591" cy="2582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F3506FE-FA91-4A3E-8352-6306F4EFAD12}"/>
                </a:ext>
              </a:extLst>
            </p:cNvPr>
            <p:cNvSpPr/>
            <p:nvPr/>
          </p:nvSpPr>
          <p:spPr>
            <a:xfrm>
              <a:off x="3756870" y="2300587"/>
              <a:ext cx="160492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JDBC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DBD75CFC-7049-4E69-ACC8-777948ADA46D}"/>
              </a:ext>
            </a:extLst>
          </p:cNvPr>
          <p:cNvSpPr/>
          <p:nvPr/>
        </p:nvSpPr>
        <p:spPr>
          <a:xfrm>
            <a:off x="434711" y="5905939"/>
            <a:ext cx="4876800" cy="451406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>
            <a:spAutoFit/>
          </a:bodyPr>
          <a:lstStyle/>
          <a:p>
            <a:pPr>
              <a:lnSpc>
                <a:spcPts val="2800"/>
              </a:lnSpc>
              <a:spcBef>
                <a:spcPts val="275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400" dirty="0">
                <a:latin typeface="Calibri" pitchFamily="34" charset="0"/>
              </a:rPr>
              <a:t>JDBC =    Java </a:t>
            </a:r>
            <a:r>
              <a:rPr lang="en-US" sz="2400" dirty="0" err="1">
                <a:latin typeface="Calibri" pitchFamily="34" charset="0"/>
              </a:rPr>
              <a:t>DataBase</a:t>
            </a:r>
            <a:r>
              <a:rPr lang="en-US" sz="2400" dirty="0">
                <a:latin typeface="Calibri" pitchFamily="34" charset="0"/>
              </a:rPr>
              <a:t> Connectivity</a:t>
            </a:r>
            <a:endParaRPr lang="en-US" sz="2400" i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99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4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421688" cy="800100"/>
          </a:xfrm>
        </p:spPr>
        <p:txBody>
          <a:bodyPr>
            <a:normAutofit/>
          </a:bodyPr>
          <a:lstStyle/>
          <a:p>
            <a:r>
              <a:rPr lang="en-US" dirty="0"/>
              <a:t>Using Standard API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504ABD-22AA-4643-ABCD-6FF93D2609B0}"/>
              </a:ext>
            </a:extLst>
          </p:cNvPr>
          <p:cNvGrpSpPr/>
          <p:nvPr/>
        </p:nvGrpSpPr>
        <p:grpSpPr>
          <a:xfrm>
            <a:off x="533400" y="1047690"/>
            <a:ext cx="8345488" cy="5354198"/>
            <a:chOff x="533400" y="1047690"/>
            <a:chExt cx="8345488" cy="535419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C7D3E5A-993A-4B3F-888F-37B6EA7AF5E6}"/>
                </a:ext>
              </a:extLst>
            </p:cNvPr>
            <p:cNvGrpSpPr/>
            <p:nvPr/>
          </p:nvGrpSpPr>
          <p:grpSpPr>
            <a:xfrm>
              <a:off x="533400" y="1047690"/>
              <a:ext cx="8345488" cy="2716091"/>
              <a:chOff x="533400" y="1047690"/>
              <a:chExt cx="8345488" cy="2716091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01E4981-C247-445A-A92E-B7013A7C833D}"/>
                  </a:ext>
                </a:extLst>
              </p:cNvPr>
              <p:cNvSpPr/>
              <p:nvPr/>
            </p:nvSpPr>
            <p:spPr>
              <a:xfrm>
                <a:off x="3402668" y="2033141"/>
                <a:ext cx="2253012" cy="157021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 anchorCtr="1"/>
              <a:lstStyle/>
              <a:p>
                <a:pPr algn="ctr">
                  <a:lnSpc>
                    <a:spcPts val="31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Standard API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6B2CBBE-BA4A-4E8E-9DDA-E9258A348ADE}"/>
                  </a:ext>
                </a:extLst>
              </p:cNvPr>
              <p:cNvSpPr/>
              <p:nvPr/>
            </p:nvSpPr>
            <p:spPr bwMode="auto">
              <a:xfrm>
                <a:off x="609600" y="1934981"/>
                <a:ext cx="1752600" cy="1676400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92FE2BC-1F3F-42D2-B90C-13160E6050B1}"/>
                  </a:ext>
                </a:extLst>
              </p:cNvPr>
              <p:cNvSpPr/>
              <p:nvPr/>
            </p:nvSpPr>
            <p:spPr bwMode="auto">
              <a:xfrm>
                <a:off x="6858000" y="2199776"/>
                <a:ext cx="1524000" cy="4572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/>
              <a:p>
                <a:pPr algn="ctr" eaLnBrk="0" hangingPunct="0">
                  <a:lnSpc>
                    <a:spcPts val="2000"/>
                  </a:lnSpc>
                  <a:defRPr/>
                </a:pPr>
                <a:r>
                  <a:rPr lang="en-US" dirty="0">
                    <a:solidFill>
                      <a:srgbClr val="111111"/>
                    </a:solidFill>
                    <a:latin typeface="Calibri" pitchFamily="34" charset="0"/>
                  </a:rPr>
                  <a:t>Database</a:t>
                </a:r>
                <a:r>
                  <a:rPr lang="en-US" sz="2000" dirty="0">
                    <a:solidFill>
                      <a:srgbClr val="111111"/>
                    </a:solidFill>
                    <a:latin typeface="Calibri" pitchFamily="34" charset="0"/>
                    <a:cs typeface="+mn-cs"/>
                  </a:rPr>
                  <a:t> API </a:t>
                </a:r>
              </a:p>
            </p:txBody>
          </p:sp>
          <p:sp>
            <p:nvSpPr>
              <p:cNvPr id="45" name="Flowchart: Magnetic Disk 44">
                <a:extLst>
                  <a:ext uri="{FF2B5EF4-FFF2-40B4-BE49-F238E27FC236}">
                    <a16:creationId xmlns:a16="http://schemas.microsoft.com/office/drawing/2014/main" id="{7C09D60C-7698-44F3-AA0F-4B3C32E9496F}"/>
                  </a:ext>
                </a:extLst>
              </p:cNvPr>
              <p:cNvSpPr/>
              <p:nvPr/>
            </p:nvSpPr>
            <p:spPr bwMode="auto">
              <a:xfrm>
                <a:off x="7088188" y="2925581"/>
                <a:ext cx="1143000" cy="838200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2000" dirty="0">
                    <a:latin typeface="Calibri" pitchFamily="34" charset="0"/>
                    <a:cs typeface="+mn-cs"/>
                  </a:rPr>
                  <a:t>DBMS</a:t>
                </a:r>
              </a:p>
            </p:txBody>
          </p:sp>
          <p:sp>
            <p:nvSpPr>
              <p:cNvPr id="46" name="Up-Down Arrow 12">
                <a:extLst>
                  <a:ext uri="{FF2B5EF4-FFF2-40B4-BE49-F238E27FC236}">
                    <a16:creationId xmlns:a16="http://schemas.microsoft.com/office/drawing/2014/main" id="{BE0159FD-C12A-462A-B544-4B885E8E30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43800" y="2657294"/>
                <a:ext cx="228600" cy="457200"/>
              </a:xfrm>
              <a:prstGeom prst="upDownArrow">
                <a:avLst>
                  <a:gd name="adj1" fmla="val 50000"/>
                  <a:gd name="adj2" fmla="val 50000"/>
                </a:avLst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47" name="Oval Callout 10">
                <a:extLst>
                  <a:ext uri="{FF2B5EF4-FFF2-40B4-BE49-F238E27FC236}">
                    <a16:creationId xmlns:a16="http://schemas.microsoft.com/office/drawing/2014/main" id="{7868FFBE-FC08-40BE-B4AE-F4C521A53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3488" y="1401581"/>
                <a:ext cx="1295400" cy="609600"/>
              </a:xfrm>
              <a:prstGeom prst="wedgeEllipseCallout">
                <a:avLst>
                  <a:gd name="adj1" fmla="val -29530"/>
                  <a:gd name="adj2" fmla="val 93116"/>
                </a:avLst>
              </a:prstGeom>
              <a:solidFill>
                <a:srgbClr val="2042EE"/>
              </a:solidFill>
              <a:ln w="12700" algn="ctr">
                <a:noFill/>
                <a:round/>
                <a:headEnd type="none" w="sm" len="sm"/>
                <a:tailEnd type="none" w="sm" len="sm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lIns="0" tIns="91440" rIns="0" anchor="ctr"/>
              <a:lstStyle/>
              <a:p>
                <a:pPr algn="ctr" eaLnBrk="0" hangingPunct="0">
                  <a:lnSpc>
                    <a:spcPts val="1700"/>
                  </a:lnSpc>
                  <a:defRPr/>
                </a:pPr>
                <a:r>
                  <a:rPr lang="en-US" sz="1800" dirty="0">
                    <a:solidFill>
                      <a:srgbClr val="F8F8F8"/>
                    </a:solidFill>
                    <a:latin typeface="Calibri" pitchFamily="34" charset="0"/>
                    <a:cs typeface="Calibri" pitchFamily="34" charset="0"/>
                  </a:rPr>
                  <a:t>Database specific</a:t>
                </a:r>
              </a:p>
            </p:txBody>
          </p:sp>
          <p:sp>
            <p:nvSpPr>
              <p:cNvPr id="48" name="TextBox 7">
                <a:extLst>
                  <a:ext uri="{FF2B5EF4-FFF2-40B4-BE49-F238E27FC236}">
                    <a16:creationId xmlns:a16="http://schemas.microsoft.com/office/drawing/2014/main" id="{3E44C6AB-0040-4776-8892-67B7A2FF79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8224" y="2518379"/>
                <a:ext cx="151535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dirty="0">
                    <a:solidFill>
                      <a:srgbClr val="09064E"/>
                    </a:solidFill>
                    <a:latin typeface="Calibri" pitchFamily="34" charset="0"/>
                    <a:cs typeface="Calibri" pitchFamily="34" charset="0"/>
                  </a:rPr>
                  <a:t>CALL Standard API</a:t>
                </a:r>
              </a:p>
              <a:p>
                <a:pPr eaLnBrk="1" hangingPunct="1"/>
                <a:r>
                  <a:rPr lang="en-US" sz="1400" dirty="0">
                    <a:solidFill>
                      <a:srgbClr val="09064E"/>
                    </a:solidFill>
                    <a:latin typeface="Calibri" pitchFamily="34" charset="0"/>
                    <a:cs typeface="Calibri" pitchFamily="34" charset="0"/>
                  </a:rPr>
                  <a:t>…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375642-F780-4E82-A493-AC9CA1496E9F}"/>
                  </a:ext>
                </a:extLst>
              </p:cNvPr>
              <p:cNvSpPr txBox="1"/>
              <p:nvPr/>
            </p:nvSpPr>
            <p:spPr>
              <a:xfrm>
                <a:off x="533400" y="1095782"/>
                <a:ext cx="21069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7030A0"/>
                    </a:solidFill>
                  </a:rPr>
                  <a:t>Database API</a:t>
                </a:r>
              </a:p>
            </p:txBody>
          </p:sp>
          <p:sp>
            <p:nvSpPr>
              <p:cNvPr id="49" name="Arrow: Curved Down 48">
                <a:extLst>
                  <a:ext uri="{FF2B5EF4-FFF2-40B4-BE49-F238E27FC236}">
                    <a16:creationId xmlns:a16="http://schemas.microsoft.com/office/drawing/2014/main" id="{5CF73432-8D06-4A13-B879-680CFA61E7D3}"/>
                  </a:ext>
                </a:extLst>
              </p:cNvPr>
              <p:cNvSpPr/>
              <p:nvPr/>
            </p:nvSpPr>
            <p:spPr>
              <a:xfrm rot="21293751">
                <a:off x="1239438" y="1547286"/>
                <a:ext cx="3268682" cy="843551"/>
              </a:xfrm>
              <a:prstGeom prst="curvedDownArrow">
                <a:avLst/>
              </a:prstGeom>
              <a:solidFill>
                <a:srgbClr val="00B0F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Arrow: Curved Down 52">
                <a:extLst>
                  <a:ext uri="{FF2B5EF4-FFF2-40B4-BE49-F238E27FC236}">
                    <a16:creationId xmlns:a16="http://schemas.microsoft.com/office/drawing/2014/main" id="{2EB5EA8A-42CC-473F-9004-0DD0310FAEDE}"/>
                  </a:ext>
                </a:extLst>
              </p:cNvPr>
              <p:cNvSpPr/>
              <p:nvPr/>
            </p:nvSpPr>
            <p:spPr>
              <a:xfrm rot="171781">
                <a:off x="4581576" y="1403744"/>
                <a:ext cx="3268682" cy="843551"/>
              </a:xfrm>
              <a:prstGeom prst="curvedDownArrow">
                <a:avLst/>
              </a:prstGeom>
              <a:solidFill>
                <a:srgbClr val="00B0F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D4AF3D-1AA7-44AD-BF20-78EBB8AD209C}"/>
                  </a:ext>
                </a:extLst>
              </p:cNvPr>
              <p:cNvSpPr txBox="1"/>
              <p:nvPr/>
            </p:nvSpPr>
            <p:spPr>
              <a:xfrm>
                <a:off x="5486400" y="1047690"/>
                <a:ext cx="11297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Translate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B9A968E-90EB-4A0B-8164-90B7B8219FC3}"/>
                </a:ext>
              </a:extLst>
            </p:cNvPr>
            <p:cNvGrpSpPr/>
            <p:nvPr/>
          </p:nvGrpSpPr>
          <p:grpSpPr>
            <a:xfrm>
              <a:off x="6858000" y="4039688"/>
              <a:ext cx="2020888" cy="2362200"/>
              <a:chOff x="6858000" y="4039688"/>
              <a:chExt cx="2020888" cy="23622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7B7805A-0032-4718-8EFA-ECE9507093EB}"/>
                  </a:ext>
                </a:extLst>
              </p:cNvPr>
              <p:cNvSpPr/>
              <p:nvPr/>
            </p:nvSpPr>
            <p:spPr bwMode="auto">
              <a:xfrm>
                <a:off x="6858000" y="4837883"/>
                <a:ext cx="1524000" cy="4572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/>
              <a:p>
                <a:pPr algn="ctr" eaLnBrk="0" hangingPunct="0">
                  <a:lnSpc>
                    <a:spcPts val="2000"/>
                  </a:lnSpc>
                  <a:defRPr/>
                </a:pPr>
                <a:r>
                  <a:rPr lang="en-US" dirty="0">
                    <a:solidFill>
                      <a:srgbClr val="111111"/>
                    </a:solidFill>
                    <a:latin typeface="Calibri" pitchFamily="34" charset="0"/>
                  </a:rPr>
                  <a:t>Database</a:t>
                </a:r>
                <a:r>
                  <a:rPr lang="en-US" sz="2000" dirty="0">
                    <a:solidFill>
                      <a:srgbClr val="111111"/>
                    </a:solidFill>
                    <a:latin typeface="Calibri" pitchFamily="34" charset="0"/>
                    <a:cs typeface="+mn-cs"/>
                  </a:rPr>
                  <a:t> API </a:t>
                </a:r>
              </a:p>
            </p:txBody>
          </p:sp>
          <p:sp>
            <p:nvSpPr>
              <p:cNvPr id="29" name="Flowchart: Magnetic Disk 28">
                <a:extLst>
                  <a:ext uri="{FF2B5EF4-FFF2-40B4-BE49-F238E27FC236}">
                    <a16:creationId xmlns:a16="http://schemas.microsoft.com/office/drawing/2014/main" id="{FE419892-F728-48ED-8832-0A5E46583698}"/>
                  </a:ext>
                </a:extLst>
              </p:cNvPr>
              <p:cNvSpPr/>
              <p:nvPr/>
            </p:nvSpPr>
            <p:spPr bwMode="auto">
              <a:xfrm>
                <a:off x="7088188" y="5563688"/>
                <a:ext cx="1143000" cy="838200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/>
              <a:p>
                <a:pPr algn="ctr" eaLnBrk="0" hangingPunct="0">
                  <a:lnSpc>
                    <a:spcPts val="2000"/>
                  </a:lnSpc>
                  <a:defRPr/>
                </a:pPr>
                <a:r>
                  <a:rPr lang="en-US" sz="2000" dirty="0" err="1">
                    <a:latin typeface="Calibri" pitchFamily="34" charset="0"/>
                    <a:cs typeface="+mn-cs"/>
                  </a:rPr>
                  <a:t>AnotherDBMS</a:t>
                </a:r>
                <a:endParaRPr lang="en-US" sz="2000" dirty="0">
                  <a:latin typeface="Calibri" pitchFamily="34" charset="0"/>
                  <a:cs typeface="+mn-cs"/>
                </a:endParaRPr>
              </a:p>
            </p:txBody>
          </p:sp>
          <p:sp>
            <p:nvSpPr>
              <p:cNvPr id="30" name="Up-Down Arrow 12">
                <a:extLst>
                  <a:ext uri="{FF2B5EF4-FFF2-40B4-BE49-F238E27FC236}">
                    <a16:creationId xmlns:a16="http://schemas.microsoft.com/office/drawing/2014/main" id="{7D5D9A4E-C123-4463-A887-3BA974227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43800" y="5295401"/>
                <a:ext cx="228600" cy="457200"/>
              </a:xfrm>
              <a:prstGeom prst="upDownArrow">
                <a:avLst>
                  <a:gd name="adj1" fmla="val 50000"/>
                  <a:gd name="adj2" fmla="val 50000"/>
                </a:avLst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31" name="Oval Callout 10">
                <a:extLst>
                  <a:ext uri="{FF2B5EF4-FFF2-40B4-BE49-F238E27FC236}">
                    <a16:creationId xmlns:a16="http://schemas.microsoft.com/office/drawing/2014/main" id="{C122B27C-DD1A-4C1B-812C-6C372C4FE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3488" y="4039688"/>
                <a:ext cx="1295400" cy="609600"/>
              </a:xfrm>
              <a:prstGeom prst="wedgeEllipseCallout">
                <a:avLst>
                  <a:gd name="adj1" fmla="val -29530"/>
                  <a:gd name="adj2" fmla="val 93116"/>
                </a:avLst>
              </a:prstGeom>
              <a:solidFill>
                <a:srgbClr val="2042EE"/>
              </a:solidFill>
              <a:ln w="12700" algn="ctr">
                <a:noFill/>
                <a:round/>
                <a:headEnd type="none" w="sm" len="sm"/>
                <a:tailEnd type="none" w="sm" len="sm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lIns="0" tIns="91440" rIns="0" anchor="ctr"/>
              <a:lstStyle/>
              <a:p>
                <a:pPr algn="ctr" eaLnBrk="0" hangingPunct="0">
                  <a:lnSpc>
                    <a:spcPts val="1700"/>
                  </a:lnSpc>
                  <a:defRPr/>
                </a:pPr>
                <a:r>
                  <a:rPr lang="en-US" sz="1800" dirty="0">
                    <a:solidFill>
                      <a:srgbClr val="F8F8F8"/>
                    </a:solidFill>
                    <a:latin typeface="Calibri" pitchFamily="34" charset="0"/>
                    <a:cs typeface="Calibri" pitchFamily="34" charset="0"/>
                  </a:rPr>
                  <a:t>Database specific</a:t>
                </a:r>
              </a:p>
            </p:txBody>
          </p:sp>
        </p:grpSp>
        <p:sp>
          <p:nvSpPr>
            <p:cNvPr id="36" name="Arrow: Curved Down 35">
              <a:extLst>
                <a:ext uri="{FF2B5EF4-FFF2-40B4-BE49-F238E27FC236}">
                  <a16:creationId xmlns:a16="http://schemas.microsoft.com/office/drawing/2014/main" id="{C5FC15FD-3721-4CF0-8F20-715FAEBADBCB}"/>
                </a:ext>
              </a:extLst>
            </p:cNvPr>
            <p:cNvSpPr/>
            <p:nvPr/>
          </p:nvSpPr>
          <p:spPr>
            <a:xfrm rot="1912662" flipV="1">
              <a:off x="3707657" y="4255606"/>
              <a:ext cx="3447166" cy="844347"/>
            </a:xfrm>
            <a:prstGeom prst="curvedDownArrow">
              <a:avLst/>
            </a:prstGeom>
            <a:solidFill>
              <a:srgbClr val="7030A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248998-E4CB-4397-B5A8-B14D903E0527}"/>
                </a:ext>
              </a:extLst>
            </p:cNvPr>
            <p:cNvSpPr txBox="1"/>
            <p:nvPr/>
          </p:nvSpPr>
          <p:spPr>
            <a:xfrm>
              <a:off x="3048000" y="4603476"/>
              <a:ext cx="1891994" cy="865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2000" dirty="0"/>
                <a:t>Translate for another DBMS-specific API</a:t>
              </a:r>
            </a:p>
          </p:txBody>
        </p:sp>
        <p:pic>
          <p:nvPicPr>
            <p:cNvPr id="2050" name="Picture 2" descr="Free Happy Thinking Cliparts, Download Free Happy Thinking Cliparts png  images, Free ClipArts on Clipart Library">
              <a:extLst>
                <a:ext uri="{FF2B5EF4-FFF2-40B4-BE49-F238E27FC236}">
                  <a16:creationId xmlns:a16="http://schemas.microsoft.com/office/drawing/2014/main" id="{A49F49E1-9215-4894-8765-C8554FEA52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994" y="2486190"/>
              <a:ext cx="877897" cy="121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045A487-2931-47B7-810E-924D6EA63BCE}"/>
              </a:ext>
            </a:extLst>
          </p:cNvPr>
          <p:cNvGrpSpPr/>
          <p:nvPr/>
        </p:nvGrpSpPr>
        <p:grpSpPr>
          <a:xfrm>
            <a:off x="3285871" y="1457001"/>
            <a:ext cx="2573591" cy="2582198"/>
            <a:chOff x="3285871" y="1457001"/>
            <a:chExt cx="2573591" cy="2582198"/>
          </a:xfrm>
        </p:grpSpPr>
        <p:pic>
          <p:nvPicPr>
            <p:cNvPr id="2052" name="Picture 4" descr="First Place Medal Badge Clipart Image | Clip art, Clipart images, Free clip  art">
              <a:extLst>
                <a:ext uri="{FF2B5EF4-FFF2-40B4-BE49-F238E27FC236}">
                  <a16:creationId xmlns:a16="http://schemas.microsoft.com/office/drawing/2014/main" id="{DB65A036-A3A0-4DF6-85F5-CC57C8BA7C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871" y="1457001"/>
              <a:ext cx="2573591" cy="2582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F3506FE-FA91-4A3E-8352-6306F4EFAD12}"/>
                </a:ext>
              </a:extLst>
            </p:cNvPr>
            <p:cNvSpPr/>
            <p:nvPr/>
          </p:nvSpPr>
          <p:spPr>
            <a:xfrm>
              <a:off x="3756870" y="2300587"/>
              <a:ext cx="160492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JDBC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020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421688" cy="800100"/>
          </a:xfrm>
        </p:spPr>
        <p:txBody>
          <a:bodyPr>
            <a:normAutofit/>
          </a:bodyPr>
          <a:lstStyle/>
          <a:p>
            <a:r>
              <a:rPr lang="en-US" dirty="0"/>
              <a:t>Using Standard API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45A487-2931-47B7-810E-924D6EA63BCE}"/>
              </a:ext>
            </a:extLst>
          </p:cNvPr>
          <p:cNvGrpSpPr/>
          <p:nvPr/>
        </p:nvGrpSpPr>
        <p:grpSpPr>
          <a:xfrm>
            <a:off x="3285871" y="1457001"/>
            <a:ext cx="2573591" cy="2582198"/>
            <a:chOff x="3285871" y="1457001"/>
            <a:chExt cx="2573591" cy="2582198"/>
          </a:xfrm>
        </p:grpSpPr>
        <p:pic>
          <p:nvPicPr>
            <p:cNvPr id="2052" name="Picture 4" descr="First Place Medal Badge Clipart Image | Clip art, Clipart images, Free clip  art">
              <a:extLst>
                <a:ext uri="{FF2B5EF4-FFF2-40B4-BE49-F238E27FC236}">
                  <a16:creationId xmlns:a16="http://schemas.microsoft.com/office/drawing/2014/main" id="{DB65A036-A3A0-4DF6-85F5-CC57C8BA7C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871" y="1457001"/>
              <a:ext cx="2573591" cy="2582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F3506FE-FA91-4A3E-8352-6306F4EFAD12}"/>
                </a:ext>
              </a:extLst>
            </p:cNvPr>
            <p:cNvSpPr/>
            <p:nvPr/>
          </p:nvSpPr>
          <p:spPr>
            <a:xfrm>
              <a:off x="3756870" y="2300587"/>
              <a:ext cx="160492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JDBC</a:t>
              </a:r>
            </a:p>
          </p:txBody>
        </p:sp>
      </p:grp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797673EA-5847-4885-9FC4-DE276EF9E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206" y="1295400"/>
            <a:ext cx="3048000" cy="44196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latin typeface="Calibri" pitchFamily="34" charset="0"/>
              </a:rPr>
              <a:t>JDBC is </a:t>
            </a:r>
            <a:r>
              <a:rPr lang="en-US" sz="2800" dirty="0">
                <a:solidFill>
                  <a:srgbClr val="2042EE"/>
                </a:solidFill>
                <a:latin typeface="Calibri" pitchFamily="34" charset="0"/>
              </a:rPr>
              <a:t>a collection of Java classes and interface </a:t>
            </a:r>
            <a:r>
              <a:rPr lang="en-US" sz="2800" dirty="0">
                <a:latin typeface="Calibri" pitchFamily="34" charset="0"/>
              </a:rPr>
              <a:t>that enables database access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CEC95F7-458C-4B08-A62D-838154302390}"/>
              </a:ext>
            </a:extLst>
          </p:cNvPr>
          <p:cNvSpPr txBox="1">
            <a:spLocks/>
          </p:cNvSpPr>
          <p:nvPr/>
        </p:nvSpPr>
        <p:spPr>
          <a:xfrm>
            <a:off x="5943600" y="1371600"/>
            <a:ext cx="30480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zh-TW" sz="2800" dirty="0">
                <a:latin typeface="Calibri" pitchFamily="34" charset="0"/>
              </a:rPr>
              <a:t>The classes and interfaces are part of the </a:t>
            </a:r>
            <a:r>
              <a:rPr lang="en-US" altLang="zh-TW" sz="2800" dirty="0" err="1">
                <a:solidFill>
                  <a:srgbClr val="2042EE"/>
                </a:solidFill>
                <a:latin typeface="Calibri" pitchFamily="34" charset="0"/>
              </a:rPr>
              <a:t>java.sql</a:t>
            </a:r>
            <a:r>
              <a:rPr lang="en-US" altLang="zh-TW" sz="2800" dirty="0">
                <a:latin typeface="Calibri" pitchFamily="34" charset="0"/>
              </a:rPr>
              <a:t> package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C1A2609-3722-4ACE-89C2-FDA2E2AEDF9F}"/>
              </a:ext>
            </a:extLst>
          </p:cNvPr>
          <p:cNvSpPr txBox="1">
            <a:spLocks/>
          </p:cNvSpPr>
          <p:nvPr/>
        </p:nvSpPr>
        <p:spPr>
          <a:xfrm>
            <a:off x="211206" y="4410399"/>
            <a:ext cx="45720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800" dirty="0">
                <a:latin typeface="Calibri" pitchFamily="34" charset="0"/>
              </a:rPr>
              <a:t>JDBC contains methods for</a:t>
            </a:r>
          </a:p>
          <a:p>
            <a:pPr lvl="1">
              <a:spcBef>
                <a:spcPts val="0"/>
              </a:spcBef>
            </a:pPr>
            <a:r>
              <a:rPr lang="en-US" sz="2600" dirty="0">
                <a:latin typeface="Calibri" pitchFamily="34" charset="0"/>
              </a:rPr>
              <a:t>connecting to a remote data source,</a:t>
            </a:r>
          </a:p>
          <a:p>
            <a:pPr lvl="1">
              <a:spcBef>
                <a:spcPts val="0"/>
              </a:spcBef>
            </a:pPr>
            <a:r>
              <a:rPr lang="en-US" sz="2600" dirty="0">
                <a:latin typeface="Calibri" pitchFamily="34" charset="0"/>
              </a:rPr>
              <a:t>executing SQL statements,</a:t>
            </a:r>
          </a:p>
          <a:p>
            <a:pPr lvl="1">
              <a:spcBef>
                <a:spcPts val="0"/>
              </a:spcBef>
            </a:pPr>
            <a:r>
              <a:rPr lang="en-US" sz="2600" dirty="0">
                <a:latin typeface="Calibri" pitchFamily="34" charset="0"/>
              </a:rPr>
              <a:t>receiving SQL results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F51F7192-4B75-4B1A-9A11-C2782D39BE1A}"/>
              </a:ext>
            </a:extLst>
          </p:cNvPr>
          <p:cNvSpPr txBox="1">
            <a:spLocks/>
          </p:cNvSpPr>
          <p:nvPr/>
        </p:nvSpPr>
        <p:spPr>
          <a:xfrm>
            <a:off x="4559334" y="4941898"/>
            <a:ext cx="4350810" cy="10890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</a:pPr>
            <a:r>
              <a:rPr lang="en-US" sz="2600" dirty="0">
                <a:latin typeface="Calibri" pitchFamily="34" charset="0"/>
              </a:rPr>
              <a:t>transaction management, and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600" dirty="0">
                <a:latin typeface="Calibri" pitchFamily="34" charset="0"/>
              </a:rPr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306808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Ad Hoc Query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9FCE1A-8432-45E6-8284-CFD0DCFD7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851467"/>
              </p:ext>
            </p:extLst>
          </p:nvPr>
        </p:nvGraphicFramePr>
        <p:xfrm>
          <a:off x="5181600" y="4482254"/>
          <a:ext cx="36576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734849084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1720491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658901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94591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sname</a:t>
                      </a:r>
                      <a:endParaRPr lang="en-US" sz="2400" dirty="0"/>
                    </a:p>
                  </a:txBody>
                  <a:tcPr marL="0" marR="0" marT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rating</a:t>
                      </a:r>
                    </a:p>
                  </a:txBody>
                  <a:tcPr marL="0" marR="0" marT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age</a:t>
                      </a:r>
                    </a:p>
                  </a:txBody>
                  <a:tcPr marL="0" marR="0" marT="0" anchor="ctr" anchorCtr="1"/>
                </a:tc>
                <a:extLst>
                  <a:ext uri="{0D108BD9-81ED-4DB2-BD59-A6C34878D82A}">
                    <a16:rowId xmlns:a16="http://schemas.microsoft.com/office/drawing/2014/main" val="41573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 marT="0" anchor="ctr" anchorCtr="1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dustin</a:t>
                      </a:r>
                      <a:endParaRPr lang="en-US" sz="2400" dirty="0"/>
                    </a:p>
                  </a:txBody>
                  <a:tcPr marT="0" anchor="ctr" anchorCtr="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</a:p>
                  </a:txBody>
                  <a:tcPr marT="0" anchor="ctr" anchorCtr="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</a:t>
                      </a:r>
                    </a:p>
                  </a:txBody>
                  <a:tcPr marT="0" anchor="ctr" anchorCtr="1"/>
                </a:tc>
                <a:extLst>
                  <a:ext uri="{0D108BD9-81ED-4DB2-BD59-A6C34878D82A}">
                    <a16:rowId xmlns:a16="http://schemas.microsoft.com/office/drawing/2014/main" val="24435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24</a:t>
                      </a:r>
                    </a:p>
                  </a:txBody>
                  <a:tcPr marT="0" anchor="ctr" anchorCtr="1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brandon</a:t>
                      </a:r>
                      <a:endParaRPr lang="en-US" sz="2400" dirty="0"/>
                    </a:p>
                  </a:txBody>
                  <a:tcPr marT="0" anchor="ctr" anchorCtr="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 marT="0" anchor="ctr" anchorCtr="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27</a:t>
                      </a:r>
                    </a:p>
                  </a:txBody>
                  <a:tcPr marT="0" anchor="ctr" anchorCtr="1"/>
                </a:tc>
                <a:extLst>
                  <a:ext uri="{0D108BD9-81ED-4DB2-BD59-A6C34878D82A}">
                    <a16:rowId xmlns:a16="http://schemas.microsoft.com/office/drawing/2014/main" val="4089663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36</a:t>
                      </a:r>
                    </a:p>
                  </a:txBody>
                  <a:tcPr marT="0" anchor="ctr" anchorCtr="1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emily</a:t>
                      </a:r>
                      <a:endParaRPr lang="en-US" sz="2400" dirty="0"/>
                    </a:p>
                  </a:txBody>
                  <a:tcPr marT="0" anchor="ctr" anchorCtr="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 marT="0" anchor="ctr" anchorCtr="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32</a:t>
                      </a:r>
                    </a:p>
                  </a:txBody>
                  <a:tcPr marT="0" anchor="ctr" anchorCtr="1"/>
                </a:tc>
                <a:extLst>
                  <a:ext uri="{0D108BD9-81ED-4DB2-BD59-A6C34878D82A}">
                    <a16:rowId xmlns:a16="http://schemas.microsoft.com/office/drawing/2014/main" val="3776204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45</a:t>
                      </a:r>
                    </a:p>
                  </a:txBody>
                  <a:tcPr marT="0" anchor="ctr" anchorCtr="1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trevor</a:t>
                      </a:r>
                      <a:endParaRPr lang="en-US" sz="2400" dirty="0"/>
                    </a:p>
                  </a:txBody>
                  <a:tcPr marT="0" anchor="ctr" anchorCtr="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 marT="0" anchor="ctr" anchorCtr="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21</a:t>
                      </a:r>
                    </a:p>
                  </a:txBody>
                  <a:tcPr marT="0" anchor="ctr" anchorCtr="1"/>
                </a:tc>
                <a:extLst>
                  <a:ext uri="{0D108BD9-81ED-4DB2-BD59-A6C34878D82A}">
                    <a16:rowId xmlns:a16="http://schemas.microsoft.com/office/drawing/2014/main" val="17650070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7A8F30-51BA-43CE-8411-D5FA4F3ED053}"/>
              </a:ext>
            </a:extLst>
          </p:cNvPr>
          <p:cNvSpPr txBox="1"/>
          <p:nvPr/>
        </p:nvSpPr>
        <p:spPr>
          <a:xfrm>
            <a:off x="3950548" y="6096000"/>
            <a:ext cx="1133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Sailors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E3E003-4AFB-4680-8BCC-408B3B1EAF7A}"/>
              </a:ext>
            </a:extLst>
          </p:cNvPr>
          <p:cNvSpPr/>
          <p:nvPr/>
        </p:nvSpPr>
        <p:spPr>
          <a:xfrm>
            <a:off x="5562600" y="2819400"/>
            <a:ext cx="3048000" cy="85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b="1" dirty="0">
                <a:solidFill>
                  <a:prstClr val="black"/>
                </a:solidFill>
                <a:latin typeface="Arial Unicode MS" pitchFamily="34" charset="-128"/>
              </a:rPr>
              <a:t>SELECT </a:t>
            </a:r>
            <a:r>
              <a:rPr lang="en-US" sz="1600" b="1" dirty="0" err="1">
                <a:solidFill>
                  <a:prstClr val="black"/>
                </a:solidFill>
                <a:latin typeface="Arial Unicode MS" pitchFamily="34" charset="-128"/>
              </a:rPr>
              <a:t>S.sname</a:t>
            </a:r>
            <a:r>
              <a:rPr lang="en-US" sz="1600" b="1" dirty="0">
                <a:solidFill>
                  <a:prstClr val="black"/>
                </a:solidFill>
                <a:latin typeface="Arial Unicode MS" pitchFamily="34" charset="-128"/>
              </a:rPr>
              <a:t>, </a:t>
            </a:r>
            <a:r>
              <a:rPr lang="en-US" sz="1600" b="1" dirty="0" err="1">
                <a:solidFill>
                  <a:prstClr val="black"/>
                </a:solidFill>
                <a:latin typeface="Arial Unicode MS" pitchFamily="34" charset="-128"/>
              </a:rPr>
              <a:t>S.age</a:t>
            </a:r>
            <a:endParaRPr lang="en-US" sz="1600" b="1" dirty="0">
              <a:solidFill>
                <a:prstClr val="black"/>
              </a:solidFill>
              <a:latin typeface="Arial Unicode MS" pitchFamily="34" charset="-128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b="1" dirty="0">
                <a:solidFill>
                  <a:prstClr val="black"/>
                </a:solidFill>
                <a:latin typeface="Arial Unicode MS" pitchFamily="34" charset="-128"/>
              </a:rPr>
              <a:t>FROM Sailors S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b="1" dirty="0">
                <a:solidFill>
                  <a:prstClr val="black"/>
                </a:solidFill>
                <a:latin typeface="Arial Unicode MS" pitchFamily="34" charset="-128"/>
              </a:rPr>
              <a:t>WHERE </a:t>
            </a:r>
            <a:r>
              <a:rPr lang="en-US" sz="1600" b="1" dirty="0" err="1">
                <a:solidFill>
                  <a:prstClr val="black"/>
                </a:solidFill>
                <a:latin typeface="Arial Unicode MS" pitchFamily="34" charset="-128"/>
              </a:rPr>
              <a:t>S.rating</a:t>
            </a:r>
            <a:r>
              <a:rPr lang="en-US" sz="1600" b="1" dirty="0">
                <a:solidFill>
                  <a:prstClr val="black"/>
                </a:solidFill>
                <a:latin typeface="Arial Unicode MS" pitchFamily="34" charset="-128"/>
              </a:rPr>
              <a:t> &gt; 6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30882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421688" cy="800100"/>
          </a:xfrm>
        </p:spPr>
        <p:txBody>
          <a:bodyPr>
            <a:normAutofit/>
          </a:bodyPr>
          <a:lstStyle/>
          <a:p>
            <a:r>
              <a:rPr lang="en-US" dirty="0"/>
              <a:t>Using Standard API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45A487-2931-47B7-810E-924D6EA63BCE}"/>
              </a:ext>
            </a:extLst>
          </p:cNvPr>
          <p:cNvGrpSpPr/>
          <p:nvPr/>
        </p:nvGrpSpPr>
        <p:grpSpPr>
          <a:xfrm>
            <a:off x="3285871" y="1457001"/>
            <a:ext cx="2573591" cy="2582198"/>
            <a:chOff x="3285871" y="1457001"/>
            <a:chExt cx="2573591" cy="2582198"/>
          </a:xfrm>
        </p:grpSpPr>
        <p:pic>
          <p:nvPicPr>
            <p:cNvPr id="2052" name="Picture 4" descr="First Place Medal Badge Clipart Image | Clip art, Clipart images, Free clip  art">
              <a:extLst>
                <a:ext uri="{FF2B5EF4-FFF2-40B4-BE49-F238E27FC236}">
                  <a16:creationId xmlns:a16="http://schemas.microsoft.com/office/drawing/2014/main" id="{DB65A036-A3A0-4DF6-85F5-CC57C8BA7C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871" y="1457001"/>
              <a:ext cx="2573591" cy="2582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F3506FE-FA91-4A3E-8352-6306F4EFAD12}"/>
                </a:ext>
              </a:extLst>
            </p:cNvPr>
            <p:cNvSpPr/>
            <p:nvPr/>
          </p:nvSpPr>
          <p:spPr>
            <a:xfrm>
              <a:off x="3756870" y="2300587"/>
              <a:ext cx="160492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JDBC</a:t>
              </a:r>
            </a:p>
          </p:txBody>
        </p:sp>
      </p:grp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797673EA-5847-4885-9FC4-DE276EF9E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206" y="1295400"/>
            <a:ext cx="3048000" cy="44196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latin typeface="Calibri" pitchFamily="34" charset="0"/>
              </a:rPr>
              <a:t>JDBC is </a:t>
            </a:r>
            <a:r>
              <a:rPr lang="en-US" sz="2800" dirty="0">
                <a:solidFill>
                  <a:srgbClr val="2042EE"/>
                </a:solidFill>
                <a:latin typeface="Calibri" pitchFamily="34" charset="0"/>
              </a:rPr>
              <a:t>a collection of Java classes and interface </a:t>
            </a:r>
            <a:r>
              <a:rPr lang="en-US" sz="2800" dirty="0">
                <a:latin typeface="Calibri" pitchFamily="34" charset="0"/>
              </a:rPr>
              <a:t>that enables database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042CD7-DA4C-497A-8300-F496FD4FE03F}"/>
              </a:ext>
            </a:extLst>
          </p:cNvPr>
          <p:cNvSpPr/>
          <p:nvPr/>
        </p:nvSpPr>
        <p:spPr bwMode="auto">
          <a:xfrm>
            <a:off x="6400800" y="3886200"/>
            <a:ext cx="1524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 eaLnBrk="0" hangingPunct="0">
              <a:lnSpc>
                <a:spcPts val="2000"/>
              </a:lnSpc>
              <a:defRPr/>
            </a:pPr>
            <a:r>
              <a:rPr lang="en-US" sz="2000" dirty="0">
                <a:solidFill>
                  <a:srgbClr val="111111"/>
                </a:solidFill>
                <a:latin typeface="Calibri" pitchFamily="34" charset="0"/>
                <a:cs typeface="+mn-cs"/>
              </a:rPr>
              <a:t>Java Application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222073-89C8-4E34-9885-4547600D3AB3}"/>
              </a:ext>
            </a:extLst>
          </p:cNvPr>
          <p:cNvSpPr/>
          <p:nvPr/>
        </p:nvSpPr>
        <p:spPr bwMode="auto">
          <a:xfrm>
            <a:off x="6400800" y="4495800"/>
            <a:ext cx="1524000" cy="3048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+mn-cs"/>
              </a:rPr>
              <a:t>JDBC API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D4CCA2-E60F-4D68-AA87-F30B2EB09E1A}"/>
              </a:ext>
            </a:extLst>
          </p:cNvPr>
          <p:cNvSpPr/>
          <p:nvPr/>
        </p:nvSpPr>
        <p:spPr bwMode="auto">
          <a:xfrm>
            <a:off x="6553200" y="5105400"/>
            <a:ext cx="1219200" cy="6096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 eaLnBrk="0" hangingPunct="0">
              <a:lnSpc>
                <a:spcPts val="2000"/>
              </a:lnSpc>
              <a:defRPr/>
            </a:pPr>
            <a:r>
              <a:rPr lang="en-US" sz="2000" dirty="0">
                <a:solidFill>
                  <a:srgbClr val="111111"/>
                </a:solidFill>
                <a:latin typeface="Calibri" pitchFamily="34" charset="0"/>
                <a:cs typeface="+mn-cs"/>
              </a:rPr>
              <a:t>JDBC Driver 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5EEA60FF-E42A-44A3-9CCF-72DD41BCDC0B}"/>
              </a:ext>
            </a:extLst>
          </p:cNvPr>
          <p:cNvSpPr/>
          <p:nvPr/>
        </p:nvSpPr>
        <p:spPr bwMode="auto">
          <a:xfrm>
            <a:off x="6629400" y="5943600"/>
            <a:ext cx="1143000" cy="685800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latin typeface="Calibri" pitchFamily="34" charset="0"/>
                <a:cs typeface="+mn-cs"/>
              </a:rPr>
              <a:t>DBMS</a:t>
            </a:r>
          </a:p>
        </p:txBody>
      </p:sp>
      <p:sp>
        <p:nvSpPr>
          <p:cNvPr id="14" name="Up-Down Arrow 11">
            <a:extLst>
              <a:ext uri="{FF2B5EF4-FFF2-40B4-BE49-F238E27FC236}">
                <a16:creationId xmlns:a16="http://schemas.microsoft.com/office/drawing/2014/main" id="{05A30872-1A4E-438C-BC36-6D6CB23D7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800600"/>
            <a:ext cx="228600" cy="3048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BD92DE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5" name="Up-Down Arrow 16">
            <a:extLst>
              <a:ext uri="{FF2B5EF4-FFF2-40B4-BE49-F238E27FC236}">
                <a16:creationId xmlns:a16="http://schemas.microsoft.com/office/drawing/2014/main" id="{F607E976-E555-4E3F-B23A-5B7D2926F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15000"/>
            <a:ext cx="228600" cy="361950"/>
          </a:xfrm>
          <a:prstGeom prst="upDownArrow">
            <a:avLst>
              <a:gd name="adj1" fmla="val 50000"/>
              <a:gd name="adj2" fmla="val 49934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6" name="Oval Callout 10">
            <a:extLst>
              <a:ext uri="{FF2B5EF4-FFF2-40B4-BE49-F238E27FC236}">
                <a16:creationId xmlns:a16="http://schemas.microsoft.com/office/drawing/2014/main" id="{55298F9C-DEE9-4F11-A800-B80B1E986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038600"/>
            <a:ext cx="990600" cy="460375"/>
          </a:xfrm>
          <a:prstGeom prst="wedgeEllipseCallout">
            <a:avLst>
              <a:gd name="adj1" fmla="val -71491"/>
              <a:gd name="adj2" fmla="val 86727"/>
            </a:avLst>
          </a:prstGeom>
          <a:solidFill>
            <a:srgbClr val="2042EE"/>
          </a:solidFill>
          <a:ln w="12700" algn="ctr">
            <a:noFill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0" tIns="0" rIns="0" anchor="ctr"/>
          <a:lstStyle/>
          <a:p>
            <a:pPr algn="ctr" eaLnBrk="0" hangingPunct="0">
              <a:defRPr/>
            </a:pPr>
            <a:r>
              <a:rPr lang="en-US" sz="1800" dirty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java.sql</a:t>
            </a:r>
          </a:p>
        </p:txBody>
      </p:sp>
      <p:sp>
        <p:nvSpPr>
          <p:cNvPr id="17" name="Oval Callout 10">
            <a:extLst>
              <a:ext uri="{FF2B5EF4-FFF2-40B4-BE49-F238E27FC236}">
                <a16:creationId xmlns:a16="http://schemas.microsoft.com/office/drawing/2014/main" id="{86B49413-E964-451C-BBCA-6AD15A168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4953000"/>
            <a:ext cx="1104900" cy="762000"/>
          </a:xfrm>
          <a:prstGeom prst="wedgeEllipseCallout">
            <a:avLst>
              <a:gd name="adj1" fmla="val 83605"/>
              <a:gd name="adj2" fmla="val 18283"/>
            </a:avLst>
          </a:prstGeom>
          <a:solidFill>
            <a:srgbClr val="2042EE"/>
          </a:solidFill>
          <a:ln w="12700" algn="ctr">
            <a:noFill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0" tIns="0" rIns="0" anchor="ctr"/>
          <a:lstStyle/>
          <a:p>
            <a:pPr algn="ctr" eaLnBrk="0" hangingPunct="0">
              <a:defRPr/>
            </a:pPr>
            <a:r>
              <a:rPr lang="en-US" dirty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DBMS specific</a:t>
            </a:r>
            <a:endParaRPr lang="en-US" sz="1800" dirty="0">
              <a:solidFill>
                <a:srgbClr val="F8F8F8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8" name="Picture 2" descr="Download Classic Color Scissor Paper Rock Battle Highlight HQ PNG Image |  FreePNGImg">
            <a:extLst>
              <a:ext uri="{FF2B5EF4-FFF2-40B4-BE49-F238E27FC236}">
                <a16:creationId xmlns:a16="http://schemas.microsoft.com/office/drawing/2014/main" id="{A54D2318-EDD9-4713-A7BE-F92C984DF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300" y="2743200"/>
            <a:ext cx="26859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3399722-4B3C-4DA4-8D1C-1B3C8969A941}"/>
              </a:ext>
            </a:extLst>
          </p:cNvPr>
          <p:cNvGrpSpPr/>
          <p:nvPr/>
        </p:nvGrpSpPr>
        <p:grpSpPr>
          <a:xfrm>
            <a:off x="1304279" y="4405293"/>
            <a:ext cx="4715521" cy="1384995"/>
            <a:chOff x="1304279" y="4405293"/>
            <a:chExt cx="4715521" cy="13849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E9D1F1-EF42-4126-8239-546A1742C74F}"/>
                </a:ext>
              </a:extLst>
            </p:cNvPr>
            <p:cNvSpPr txBox="1"/>
            <p:nvPr/>
          </p:nvSpPr>
          <p:spPr>
            <a:xfrm>
              <a:off x="1304279" y="4405293"/>
              <a:ext cx="311532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This executable works with any DBMS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B6592E5-A552-4E95-8FAF-4D62AD73D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00" y="4495800"/>
              <a:ext cx="2209800" cy="45720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85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1485"/>
            <a:ext cx="8001000" cy="927418"/>
          </a:xfrm>
        </p:spPr>
        <p:txBody>
          <a:bodyPr/>
          <a:lstStyle/>
          <a:p>
            <a:r>
              <a:rPr lang="en-US" sz="3600" dirty="0"/>
              <a:t>Advantage of API Approach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679665" y="890915"/>
            <a:ext cx="8128000" cy="886959"/>
          </a:xfrm>
        </p:spPr>
        <p:txBody>
          <a:bodyPr/>
          <a:lstStyle/>
          <a:p>
            <a:pPr marL="0" indent="0">
              <a:lnSpc>
                <a:spcPts val="2600"/>
              </a:lnSpc>
              <a:spcAft>
                <a:spcPts val="900"/>
              </a:spcAft>
              <a:buNone/>
            </a:pPr>
            <a:r>
              <a:rPr lang="en-US" sz="2400" b="1" dirty="0">
                <a:solidFill>
                  <a:srgbClr val="00B050"/>
                </a:solidFill>
                <a:latin typeface="Calibri" pitchFamily="34" charset="0"/>
              </a:rPr>
              <a:t>Applications using ODBC or JDBC are DBMS-independent at the source code level and at the level of the executable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3478735" y="3743993"/>
            <a:ext cx="3079663" cy="2372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900"/>
              </a:spcAft>
            </a:pPr>
            <a:r>
              <a:rPr lang="en-US" dirty="0">
                <a:latin typeface="Calibri" pitchFamily="34" charset="0"/>
              </a:rPr>
              <a:t>Introducing an extra level of indirection (i.e., JDBC Driver):</a:t>
            </a:r>
            <a:endParaRPr lang="en-US" dirty="0">
              <a:solidFill>
                <a:srgbClr val="09064E"/>
              </a:solidFill>
              <a:latin typeface="Calibri" pitchFamily="34" charset="0"/>
            </a:endParaRPr>
          </a:p>
          <a:p>
            <a:pPr marL="174625" lvl="1">
              <a:lnSpc>
                <a:spcPct val="90000"/>
              </a:lnSpc>
              <a:spcAft>
                <a:spcPts val="900"/>
              </a:spcAft>
              <a:buSzPct val="75000"/>
            </a:pPr>
            <a:r>
              <a:rPr lang="en-US" sz="1600" dirty="0">
                <a:solidFill>
                  <a:srgbClr val="09064E"/>
                </a:solidFill>
                <a:latin typeface="Calibri" pitchFamily="34" charset="0"/>
              </a:rPr>
              <a:t>A DBMS-specific “driver” </a:t>
            </a:r>
            <a:r>
              <a:rPr lang="en-US" sz="1600" b="1" dirty="0">
                <a:solidFill>
                  <a:srgbClr val="00B050"/>
                </a:solidFill>
                <a:latin typeface="Calibri" pitchFamily="34" charset="0"/>
              </a:rPr>
              <a:t>traps</a:t>
            </a:r>
            <a:r>
              <a:rPr lang="en-US" sz="1600" dirty="0">
                <a:solidFill>
                  <a:srgbClr val="09064E"/>
                </a:solidFill>
                <a:latin typeface="Calibri" pitchFamily="34" charset="0"/>
              </a:rPr>
              <a:t> the calls and translates them into DBMS-specific code</a:t>
            </a:r>
          </a:p>
          <a:p>
            <a:pPr marL="174625" lvl="1">
              <a:lnSpc>
                <a:spcPct val="90000"/>
              </a:lnSpc>
              <a:spcAft>
                <a:spcPts val="300"/>
              </a:spcAft>
              <a:buSzPct val="75000"/>
            </a:pPr>
            <a:r>
              <a:rPr lang="en-US" sz="1600" dirty="0">
                <a:solidFill>
                  <a:srgbClr val="09064E"/>
                </a:solidFill>
                <a:latin typeface="Calibri" pitchFamily="34" charset="0"/>
              </a:rPr>
              <a:t>No preprocessor.  </a:t>
            </a:r>
            <a:r>
              <a:rPr lang="en-US" sz="1600" b="1" dirty="0">
                <a:solidFill>
                  <a:srgbClr val="09064E"/>
                </a:solidFill>
                <a:latin typeface="Calibri" pitchFamily="34" charset="0"/>
              </a:rPr>
              <a:t>Same executable works on different DBMSs without recompiling </a:t>
            </a:r>
            <a:r>
              <a:rPr lang="en-US" sz="1600" dirty="0">
                <a:solidFill>
                  <a:srgbClr val="09064E"/>
                </a:solidFill>
                <a:latin typeface="Calibri" pitchFamily="34" charset="0"/>
              </a:rPr>
              <a:t>(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need proper drivers</a:t>
            </a:r>
            <a:r>
              <a:rPr lang="en-US" sz="1600" dirty="0">
                <a:solidFill>
                  <a:srgbClr val="09064E"/>
                </a:solidFill>
                <a:latin typeface="Calibri" pitchFamily="34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133409" y="1722834"/>
            <a:ext cx="3724345" cy="4534152"/>
            <a:chOff x="5133409" y="1722834"/>
            <a:chExt cx="3724345" cy="4534152"/>
          </a:xfrm>
        </p:grpSpPr>
        <p:grpSp>
          <p:nvGrpSpPr>
            <p:cNvPr id="4" name="Group 3"/>
            <p:cNvGrpSpPr/>
            <p:nvPr/>
          </p:nvGrpSpPr>
          <p:grpSpPr>
            <a:xfrm>
              <a:off x="5133409" y="2066858"/>
              <a:ext cx="3526936" cy="4190128"/>
              <a:chOff x="892664" y="2286872"/>
              <a:chExt cx="3526936" cy="4190128"/>
            </a:xfrm>
          </p:grpSpPr>
          <p:sp>
            <p:nvSpPr>
              <p:cNvPr id="21" name="Rectangle 20"/>
              <p:cNvSpPr/>
              <p:nvPr/>
            </p:nvSpPr>
            <p:spPr bwMode="auto">
              <a:xfrm>
                <a:off x="892664" y="2286872"/>
                <a:ext cx="1476832" cy="1249452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23" name="TextBox 4"/>
              <p:cNvSpPr txBox="1">
                <a:spLocks noChangeArrowheads="1"/>
              </p:cNvSpPr>
              <p:nvPr/>
            </p:nvSpPr>
            <p:spPr bwMode="auto">
              <a:xfrm>
                <a:off x="936618" y="2311433"/>
                <a:ext cx="1403846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09064E"/>
                    </a:solidFill>
                    <a:latin typeface="Calibri" pitchFamily="34" charset="0"/>
                    <a:cs typeface="Calibri" pitchFamily="34" charset="0"/>
                  </a:rPr>
                  <a:t>Computer program</a:t>
                </a:r>
              </a:p>
              <a:p>
                <a:pPr eaLnBrk="1" hangingPunct="1"/>
                <a:endParaRPr lang="en-US" sz="1200" dirty="0">
                  <a:solidFill>
                    <a:srgbClr val="09064E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eaLnBrk="1" hangingPunct="1"/>
                <a:r>
                  <a:rPr lang="en-US" sz="1200" dirty="0">
                    <a:solidFill>
                      <a:srgbClr val="09064E"/>
                    </a:solidFill>
                    <a:latin typeface="Calibri" pitchFamily="34" charset="0"/>
                    <a:cs typeface="Calibri" pitchFamily="34" charset="0"/>
                  </a:rPr>
                  <a:t>EXEC  SQL  …</a:t>
                </a:r>
              </a:p>
              <a:p>
                <a:pPr eaLnBrk="1" hangingPunct="1"/>
                <a:r>
                  <a:rPr lang="en-US" sz="1200" dirty="0">
                    <a:solidFill>
                      <a:srgbClr val="09064E"/>
                    </a:solidFill>
                    <a:latin typeface="Calibri" pitchFamily="34" charset="0"/>
                    <a:cs typeface="Calibri" pitchFamily="34" charset="0"/>
                  </a:rPr>
                  <a:t>     SELECT …</a:t>
                </a:r>
              </a:p>
              <a:p>
                <a:pPr eaLnBrk="1" hangingPunct="1"/>
                <a:r>
                  <a:rPr lang="en-US" sz="1200" dirty="0">
                    <a:solidFill>
                      <a:srgbClr val="09064E"/>
                    </a:solidFill>
                    <a:latin typeface="Calibri" pitchFamily="34" charset="0"/>
                    <a:cs typeface="Calibri" pitchFamily="34" charset="0"/>
                  </a:rPr>
                  <a:t>     FROM …</a:t>
                </a:r>
              </a:p>
              <a:p>
                <a:pPr eaLnBrk="1" hangingPunct="1"/>
                <a:r>
                  <a:rPr lang="en-US" sz="1200" dirty="0">
                    <a:solidFill>
                      <a:srgbClr val="09064E"/>
                    </a:solidFill>
                    <a:latin typeface="Calibri" pitchFamily="34" charset="0"/>
                    <a:cs typeface="Calibri" pitchFamily="34" charset="0"/>
                  </a:rPr>
                  <a:t>     WHERE …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2844800" y="2582237"/>
                <a:ext cx="1295400" cy="609600"/>
              </a:xfrm>
              <a:prstGeom prst="rect">
                <a:avLst/>
              </a:prstGeom>
              <a:solidFill>
                <a:srgbClr val="FF5229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1600" b="1" dirty="0">
                    <a:solidFill>
                      <a:srgbClr val="F8F8F8"/>
                    </a:solidFill>
                    <a:latin typeface="Calibri" pitchFamily="34" charset="0"/>
                    <a:cs typeface="Calibri" pitchFamily="34" charset="0"/>
                  </a:rPr>
                  <a:t>Preprocessor 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2667000" y="3536324"/>
                <a:ext cx="1752600" cy="1014412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26" name="TextBox 7"/>
              <p:cNvSpPr txBox="1">
                <a:spLocks noChangeArrowheads="1"/>
              </p:cNvSpPr>
              <p:nvPr/>
            </p:nvSpPr>
            <p:spPr bwMode="auto">
              <a:xfrm>
                <a:off x="2755900" y="3612524"/>
                <a:ext cx="1600200" cy="600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>
                  <a:spcAft>
                    <a:spcPts val="600"/>
                  </a:spcAft>
                </a:pPr>
                <a:r>
                  <a:rPr lang="en-US" sz="1400" b="1" dirty="0">
                    <a:solidFill>
                      <a:srgbClr val="09064E"/>
                    </a:solidFill>
                    <a:latin typeface="Calibri" pitchFamily="34" charset="0"/>
                    <a:cs typeface="Calibri" pitchFamily="34" charset="0"/>
                  </a:rPr>
                  <a:t>Computer program</a:t>
                </a:r>
              </a:p>
              <a:p>
                <a:pPr eaLnBrk="1" hangingPunct="1"/>
                <a:r>
                  <a:rPr lang="en-US" sz="1400" dirty="0">
                    <a:solidFill>
                      <a:srgbClr val="09064E"/>
                    </a:solidFill>
                    <a:latin typeface="Calibri" pitchFamily="34" charset="0"/>
                    <a:cs typeface="Calibri" pitchFamily="34" charset="0"/>
                  </a:rPr>
                  <a:t>API CALL …</a:t>
                </a:r>
              </a:p>
            </p:txBody>
          </p:sp>
          <p:sp>
            <p:nvSpPr>
              <p:cNvPr id="27" name="Right Arrow 26"/>
              <p:cNvSpPr/>
              <p:nvPr/>
            </p:nvSpPr>
            <p:spPr bwMode="auto">
              <a:xfrm>
                <a:off x="2302694" y="2739117"/>
                <a:ext cx="542106" cy="331788"/>
              </a:xfrm>
              <a:prstGeom prst="rightArrow">
                <a:avLst/>
              </a:prstGeom>
              <a:solidFill>
                <a:srgbClr val="00B0F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28" name="Right Arrow 27"/>
              <p:cNvSpPr/>
              <p:nvPr/>
            </p:nvSpPr>
            <p:spPr bwMode="auto">
              <a:xfrm rot="5400000">
                <a:off x="3285644" y="3202731"/>
                <a:ext cx="457200" cy="331788"/>
              </a:xfrm>
              <a:prstGeom prst="rightArrow">
                <a:avLst/>
              </a:prstGeom>
              <a:solidFill>
                <a:srgbClr val="00B0F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2794000" y="4912995"/>
                <a:ext cx="1524000" cy="4572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coolSlant"/>
              </a:sp3d>
            </p:spPr>
            <p:txBody>
              <a:bodyPr tIns="91440" bIns="0" anchor="ctr"/>
              <a:lstStyle/>
              <a:p>
                <a:pPr algn="ctr" eaLnBrk="0" hangingPunct="0">
                  <a:lnSpc>
                    <a:spcPts val="2000"/>
                  </a:lnSpc>
                  <a:defRPr/>
                </a:pPr>
                <a:r>
                  <a:rPr lang="en-US" sz="2000" dirty="0">
                    <a:solidFill>
                      <a:srgbClr val="111111"/>
                    </a:solidFill>
                    <a:latin typeface="Calibri" pitchFamily="34" charset="0"/>
                    <a:cs typeface="+mn-cs"/>
                  </a:rPr>
                  <a:t>Native API </a:t>
                </a:r>
              </a:p>
            </p:txBody>
          </p:sp>
          <p:sp>
            <p:nvSpPr>
              <p:cNvPr id="30" name="Flowchart: Magnetic Disk 29"/>
              <p:cNvSpPr/>
              <p:nvPr/>
            </p:nvSpPr>
            <p:spPr bwMode="auto">
              <a:xfrm>
                <a:off x="3024188" y="5638800"/>
                <a:ext cx="1143000" cy="838200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6200" dist="12700" dir="2700000" sy="-23000" kx="-800400" algn="bl" rotWithShape="0">
                  <a:prstClr val="black">
                    <a:alpha val="2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2000" dirty="0">
                    <a:latin typeface="Calibri" pitchFamily="34" charset="0"/>
                    <a:cs typeface="+mn-cs"/>
                  </a:rPr>
                  <a:t>DBMS</a:t>
                </a:r>
              </a:p>
            </p:txBody>
          </p:sp>
          <p:sp>
            <p:nvSpPr>
              <p:cNvPr id="31" name="Up-Down Arrow 12"/>
              <p:cNvSpPr>
                <a:spLocks noChangeArrowheads="1"/>
              </p:cNvSpPr>
              <p:nvPr/>
            </p:nvSpPr>
            <p:spPr bwMode="auto">
              <a:xfrm>
                <a:off x="3479800" y="5370513"/>
                <a:ext cx="228600" cy="457200"/>
              </a:xfrm>
              <a:prstGeom prst="upDownArrow">
                <a:avLst>
                  <a:gd name="adj1" fmla="val 50000"/>
                  <a:gd name="adj2" fmla="val 50000"/>
                </a:avLst>
              </a:prstGeom>
              <a:solidFill>
                <a:srgbClr val="00B0F0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3" name="Bent Arrow 2"/>
              <p:cNvSpPr/>
              <p:nvPr/>
            </p:nvSpPr>
            <p:spPr>
              <a:xfrm rot="5400000">
                <a:off x="3479070" y="4194279"/>
                <a:ext cx="917448" cy="458788"/>
              </a:xfrm>
              <a:prstGeom prst="bentArrow">
                <a:avLst>
                  <a:gd name="adj1" fmla="val 32443"/>
                  <a:gd name="adj2" fmla="val 27941"/>
                  <a:gd name="adj3" fmla="val 25000"/>
                  <a:gd name="adj4" fmla="val 25504"/>
                </a:avLst>
              </a:prstGeom>
              <a:solidFill>
                <a:srgbClr val="FFFF00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Callout 10"/>
              <p:cNvSpPr>
                <a:spLocks noChangeArrowheads="1"/>
              </p:cNvSpPr>
              <p:nvPr/>
            </p:nvSpPr>
            <p:spPr bwMode="auto">
              <a:xfrm>
                <a:off x="2792927" y="4243286"/>
                <a:ext cx="990600" cy="551402"/>
              </a:xfrm>
              <a:prstGeom prst="wedgeEllipseCallout">
                <a:avLst>
                  <a:gd name="adj1" fmla="val 75513"/>
                  <a:gd name="adj2" fmla="val 22524"/>
                </a:avLst>
              </a:prstGeom>
              <a:solidFill>
                <a:srgbClr val="2042EE"/>
              </a:solidFill>
              <a:ln w="12700" algn="ctr">
                <a:noFill/>
                <a:round/>
                <a:headEnd type="none" w="sm" len="sm"/>
                <a:tailEnd type="none" w="sm" len="sm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lIns="0" tIns="91440" rIns="0" anchor="ctr"/>
              <a:lstStyle/>
              <a:p>
                <a:pPr algn="ctr" eaLnBrk="0" hangingPunct="0">
                  <a:lnSpc>
                    <a:spcPts val="1400"/>
                  </a:lnSpc>
                  <a:defRPr/>
                </a:pPr>
                <a:r>
                  <a:rPr lang="en-US" sz="1400" dirty="0">
                    <a:solidFill>
                      <a:srgbClr val="F8F8F8"/>
                    </a:solidFill>
                    <a:latin typeface="Calibri" pitchFamily="34" charset="0"/>
                    <a:cs typeface="Calibri" pitchFamily="34" charset="0"/>
                  </a:rPr>
                  <a:t>Database specific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6775133" y="1722834"/>
              <a:ext cx="2082621" cy="461665"/>
            </a:xfrm>
            <a:prstGeom prst="rect">
              <a:avLst/>
            </a:prstGeom>
            <a:noFill/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</a:rPr>
                <a:t>Embedded SQL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8962" y="1681119"/>
            <a:ext cx="3825838" cy="4942487"/>
            <a:chOff x="288962" y="1681119"/>
            <a:chExt cx="3825838" cy="494248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431D0CE-6297-4BBA-9A18-AE2BF7B709A5}"/>
                </a:ext>
              </a:extLst>
            </p:cNvPr>
            <p:cNvGrpSpPr/>
            <p:nvPr/>
          </p:nvGrpSpPr>
          <p:grpSpPr>
            <a:xfrm>
              <a:off x="288962" y="1681119"/>
              <a:ext cx="3825838" cy="4942487"/>
              <a:chOff x="288962" y="1681119"/>
              <a:chExt cx="3825838" cy="4942487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88962" y="2282267"/>
                <a:ext cx="3825838" cy="4341339"/>
                <a:chOff x="288962" y="2282267"/>
                <a:chExt cx="3825838" cy="4341339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88962" y="2282267"/>
                  <a:ext cx="3825838" cy="4341339"/>
                  <a:chOff x="5073167" y="2129867"/>
                  <a:chExt cx="3825838" cy="4341339"/>
                </a:xfrm>
              </p:grpSpPr>
              <p:grpSp>
                <p:nvGrpSpPr>
                  <p:cNvPr id="20484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5208262" y="2129867"/>
                    <a:ext cx="2780038" cy="4341339"/>
                    <a:chOff x="5754362" y="1748867"/>
                    <a:chExt cx="2780038" cy="4341339"/>
                  </a:xfrm>
                </p:grpSpPr>
                <p:sp>
                  <p:nvSpPr>
                    <p:cNvPr id="20495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4900" y="1748867"/>
                      <a:ext cx="2349500" cy="3280333"/>
                    </a:xfrm>
                    <a:prstGeom prst="rect">
                      <a:avLst/>
                    </a:prstGeom>
                    <a:solidFill>
                      <a:srgbClr val="89E0FF"/>
                    </a:solidFill>
                    <a:ln w="12700" algn="ctr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orthographicFront"/>
                      <a:lightRig rig="threePt" dir="t"/>
                    </a:scene3d>
                    <a:sp3d>
                      <a:bevelT prst="relaxedInset"/>
                    </a:sp3d>
                  </p:spPr>
                  <p:txBody>
                    <a:bodyPr/>
                    <a:lstStyle/>
                    <a:p>
                      <a:pPr eaLnBrk="0" hangingPunct="0"/>
                      <a:endParaRPr lang="en-US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 bwMode="auto">
                    <a:xfrm>
                      <a:off x="6642100" y="1828800"/>
                      <a:ext cx="1524000" cy="6096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orthographicFront"/>
                      <a:lightRig rig="threePt" dir="t"/>
                    </a:scene3d>
                    <a:sp3d>
                      <a:bevelT w="165100" prst="coolSlant"/>
                    </a:sp3d>
                  </p:spPr>
                  <p:txBody>
                    <a:bodyPr anchor="ctr"/>
                    <a:lstStyle/>
                    <a:p>
                      <a:pPr algn="ctr" eaLnBrk="0" hangingPunct="0">
                        <a:lnSpc>
                          <a:spcPts val="20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111111"/>
                          </a:solidFill>
                          <a:latin typeface="Calibri" pitchFamily="34" charset="0"/>
                          <a:cs typeface="+mn-cs"/>
                        </a:rPr>
                        <a:t>Java Application</a:t>
                      </a:r>
                    </a:p>
                  </p:txBody>
                </p:sp>
                <p:sp>
                  <p:nvSpPr>
                    <p:cNvPr id="6" name="Rectangle 5"/>
                    <p:cNvSpPr/>
                    <p:nvPr/>
                  </p:nvSpPr>
                  <p:spPr bwMode="auto">
                    <a:xfrm>
                      <a:off x="6642100" y="2438400"/>
                      <a:ext cx="1524000" cy="304800"/>
                    </a:xfrm>
                    <a:prstGeom prst="rect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 w="165100" prst="coolSlant"/>
                    </a:sp3d>
                  </p:spPr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r>
                        <a:rPr lang="en-US" dirty="0">
                          <a:latin typeface="Calibri" pitchFamily="34" charset="0"/>
                          <a:cs typeface="+mn-cs"/>
                        </a:rPr>
                        <a:t>JDBC API</a:t>
                      </a:r>
                    </a:p>
                  </p:txBody>
                </p:sp>
                <p:sp>
                  <p:nvSpPr>
                    <p:cNvPr id="8" name="Rectangle 7"/>
                    <p:cNvSpPr/>
                    <p:nvPr/>
                  </p:nvSpPr>
                  <p:spPr bwMode="auto">
                    <a:xfrm>
                      <a:off x="7162800" y="4191000"/>
                      <a:ext cx="1219200" cy="60960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anchor="ctr"/>
                    <a:lstStyle/>
                    <a:p>
                      <a:pPr algn="ctr" eaLnBrk="0" hangingPunct="0">
                        <a:lnSpc>
                          <a:spcPts val="20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111111"/>
                          </a:solidFill>
                          <a:latin typeface="Calibri" pitchFamily="34" charset="0"/>
                          <a:cs typeface="+mn-cs"/>
                        </a:rPr>
                        <a:t>JDBC Driver </a:t>
                      </a:r>
                    </a:p>
                  </p:txBody>
                </p:sp>
                <p:sp>
                  <p:nvSpPr>
                    <p:cNvPr id="11" name="Flowchart: Magnetic Disk 10"/>
                    <p:cNvSpPr/>
                    <p:nvPr/>
                  </p:nvSpPr>
                  <p:spPr bwMode="auto">
                    <a:xfrm>
                      <a:off x="5754362" y="5219853"/>
                      <a:ext cx="1143000" cy="870353"/>
                    </a:xfrm>
                    <a:prstGeom prst="flowChartMagneticDisk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r>
                        <a:rPr lang="en-US" sz="2000" dirty="0">
                          <a:latin typeface="Calibri" pitchFamily="34" charset="0"/>
                          <a:cs typeface="+mn-cs"/>
                        </a:rPr>
                        <a:t>Oracle</a:t>
                      </a:r>
                    </a:p>
                  </p:txBody>
                </p:sp>
                <p:sp>
                  <p:nvSpPr>
                    <p:cNvPr id="20500" name="Up-Down Arrow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91400" y="2743200"/>
                      <a:ext cx="228600" cy="1447800"/>
                    </a:xfrm>
                    <a:prstGeom prst="upDownArrow">
                      <a:avLst>
                        <a:gd name="adj1" fmla="val 50000"/>
                        <a:gd name="adj2" fmla="val 49992"/>
                      </a:avLst>
                    </a:prstGeom>
                    <a:solidFill>
                      <a:srgbClr val="FFFF00"/>
                    </a:solidFill>
                    <a:ln w="12700" algn="ctr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/>
                    <a:lstStyle/>
                    <a:p>
                      <a:pPr eaLnBrk="0" hangingPunct="0"/>
                      <a:endParaRPr lang="en-US"/>
                    </a:p>
                  </p:txBody>
                </p:sp>
                <p:sp>
                  <p:nvSpPr>
                    <p:cNvPr id="20501" name="Up-Down Arrow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96200" y="4800600"/>
                      <a:ext cx="228600" cy="583888"/>
                    </a:xfrm>
                    <a:prstGeom prst="upDownArrow">
                      <a:avLst>
                        <a:gd name="adj1" fmla="val 50000"/>
                        <a:gd name="adj2" fmla="val 50000"/>
                      </a:avLst>
                    </a:prstGeom>
                    <a:solidFill>
                      <a:srgbClr val="FFFF00"/>
                    </a:solidFill>
                    <a:ln w="12700" algn="ctr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/>
                    <a:lstStyle/>
                    <a:p>
                      <a:pPr eaLnBrk="0" hangingPunct="0"/>
                      <a:endParaRPr lang="en-US"/>
                    </a:p>
                  </p:txBody>
                </p:sp>
              </p:grpSp>
              <p:sp>
                <p:nvSpPr>
                  <p:cNvPr id="20485" name="Oval Callout 17"/>
                  <p:cNvSpPr>
                    <a:spLocks noChangeArrowheads="1"/>
                  </p:cNvSpPr>
                  <p:nvPr/>
                </p:nvSpPr>
                <p:spPr bwMode="auto">
                  <a:xfrm>
                    <a:off x="5556084" y="3451959"/>
                    <a:ext cx="1143000" cy="685800"/>
                  </a:xfrm>
                  <a:prstGeom prst="wedgeEllipseCallout">
                    <a:avLst>
                      <a:gd name="adj1" fmla="val 73515"/>
                      <a:gd name="adj2" fmla="val 71793"/>
                    </a:avLst>
                  </a:prstGeom>
                  <a:solidFill>
                    <a:srgbClr val="3857F0"/>
                  </a:solidFill>
                  <a:ln w="12700" algn="ctr">
                    <a:noFill/>
                    <a:round/>
                    <a:headEnd type="none" w="sm" len="sm"/>
                    <a:tailEnd type="none" w="sm" len="sm"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txBody>
                  <a:bodyPr lIns="0" rIns="0" anchor="ctr"/>
                  <a:lstStyle/>
                  <a:p>
                    <a:pPr algn="ctr" eaLnBrk="0" hangingPunct="0">
                      <a:lnSpc>
                        <a:spcPts val="1700"/>
                      </a:lnSpc>
                      <a:defRPr/>
                    </a:pPr>
                    <a:r>
                      <a:rPr lang="en-US" sz="1600" b="1" dirty="0">
                        <a:solidFill>
                          <a:srgbClr val="F8F8F8"/>
                        </a:solidFill>
                        <a:latin typeface="Calibri" pitchFamily="34" charset="0"/>
                        <a:cs typeface="Calibri" pitchFamily="34" charset="0"/>
                      </a:rPr>
                      <a:t>Industry Standard</a:t>
                    </a:r>
                  </a:p>
                </p:txBody>
              </p:sp>
              <p:sp>
                <p:nvSpPr>
                  <p:cNvPr id="20" name="Curved Left Arrow 19"/>
                  <p:cNvSpPr/>
                  <p:nvPr/>
                </p:nvSpPr>
                <p:spPr bwMode="auto">
                  <a:xfrm rot="21048257">
                    <a:off x="7534626" y="2878930"/>
                    <a:ext cx="538230" cy="2008642"/>
                  </a:xfrm>
                  <a:prstGeom prst="curvedLeftArrow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pPr eaLnBrk="0" hangingPunct="0">
                      <a:defRPr/>
                    </a:pPr>
                    <a:endParaRPr lang="en-US"/>
                  </a:p>
                </p:txBody>
              </p:sp>
              <p:sp>
                <p:nvSpPr>
                  <p:cNvPr id="20489" name="Text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4400" y="3274407"/>
                    <a:ext cx="622300" cy="5048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Arial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Arial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Arial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Arial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Arial" charset="0"/>
                      </a:defRPr>
                    </a:lvl9pPr>
                  </a:lstStyle>
                  <a:p>
                    <a:pPr algn="r" eaLnBrk="1" hangingPunct="1">
                      <a:lnSpc>
                        <a:spcPts val="1600"/>
                      </a:lnSpc>
                    </a:pPr>
                    <a:r>
                      <a:rPr lang="en-US" sz="1600" dirty="0">
                        <a:solidFill>
                          <a:srgbClr val="09064E"/>
                        </a:solidFill>
                        <a:latin typeface="Calibri" pitchFamily="34" charset="0"/>
                        <a:cs typeface="Calibri" pitchFamily="34" charset="0"/>
                      </a:rPr>
                      <a:t>JDBC call</a:t>
                    </a:r>
                  </a:p>
                </p:txBody>
              </p:sp>
              <p:sp>
                <p:nvSpPr>
                  <p:cNvPr id="22" name="Curved Left Arrow 21"/>
                  <p:cNvSpPr/>
                  <p:nvPr/>
                </p:nvSpPr>
                <p:spPr bwMode="auto">
                  <a:xfrm>
                    <a:off x="7759700" y="4953000"/>
                    <a:ext cx="457200" cy="1216025"/>
                  </a:xfrm>
                  <a:prstGeom prst="curvedLeftArrow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pPr eaLnBrk="0" hangingPunct="0">
                      <a:defRPr/>
                    </a:pPr>
                    <a:endParaRPr lang="en-US"/>
                  </a:p>
                </p:txBody>
              </p:sp>
              <p:sp>
                <p:nvSpPr>
                  <p:cNvPr id="20491" name="Text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48600" y="6019800"/>
                    <a:ext cx="1050405" cy="45140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Arial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Arial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Arial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Arial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lnSpc>
                        <a:spcPts val="1400"/>
                      </a:lnSpc>
                    </a:pPr>
                    <a:r>
                      <a:rPr lang="en-US" sz="1400" dirty="0">
                        <a:solidFill>
                          <a:srgbClr val="09064E"/>
                        </a:solidFill>
                        <a:latin typeface="Calibri" pitchFamily="34" charset="0"/>
                        <a:cs typeface="Calibri" pitchFamily="34" charset="0"/>
                      </a:rPr>
                      <a:t>Database specific call</a:t>
                    </a:r>
                  </a:p>
                </p:txBody>
              </p:sp>
              <p:sp>
                <p:nvSpPr>
                  <p:cNvPr id="17" name="Oval Callout 17"/>
                  <p:cNvSpPr>
                    <a:spLocks noChangeArrowheads="1"/>
                  </p:cNvSpPr>
                  <p:nvPr/>
                </p:nvSpPr>
                <p:spPr bwMode="auto">
                  <a:xfrm>
                    <a:off x="5073167" y="4204547"/>
                    <a:ext cx="1371600" cy="990600"/>
                  </a:xfrm>
                  <a:prstGeom prst="wedgeEllipseCallout">
                    <a:avLst>
                      <a:gd name="adj1" fmla="val 73280"/>
                      <a:gd name="adj2" fmla="val 15545"/>
                    </a:avLst>
                  </a:prstGeom>
                  <a:solidFill>
                    <a:srgbClr val="FF5229"/>
                  </a:solidFill>
                  <a:ln w="12700" algn="ctr">
                    <a:noFill/>
                    <a:round/>
                    <a:headEnd type="none" w="sm" len="sm"/>
                    <a:tailEnd type="none" w="sm" len="sm"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txBody>
                  <a:bodyPr lIns="0" tIns="0" rIns="0" bIns="0" anchor="ctr"/>
                  <a:lstStyle/>
                  <a:p>
                    <a:pPr algn="ctr" eaLnBrk="0" hangingPunct="0">
                      <a:lnSpc>
                        <a:spcPts val="1500"/>
                      </a:lnSpc>
                      <a:defRPr/>
                    </a:pPr>
                    <a:r>
                      <a:rPr lang="en-US" sz="1600" b="1" dirty="0">
                        <a:solidFill>
                          <a:srgbClr val="F8F8F8"/>
                        </a:solidFill>
                        <a:latin typeface="Calibri" pitchFamily="34" charset="0"/>
                        <a:cs typeface="Calibri" pitchFamily="34" charset="0"/>
                      </a:rPr>
                      <a:t>Database specific hidden in lower level</a:t>
                    </a:r>
                  </a:p>
                </p:txBody>
              </p:sp>
            </p:grpSp>
            <p:sp>
              <p:nvSpPr>
                <p:cNvPr id="39" name="Rectangle 38"/>
                <p:cNvSpPr/>
                <p:nvPr/>
              </p:nvSpPr>
              <p:spPr bwMode="auto">
                <a:xfrm>
                  <a:off x="1989893" y="5917888"/>
                  <a:ext cx="905707" cy="579431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anchor="ctr"/>
                <a:lstStyle/>
                <a:p>
                  <a:pPr algn="ctr" eaLnBrk="0" hangingPunct="0">
                    <a:lnSpc>
                      <a:spcPts val="2000"/>
                    </a:lnSpc>
                    <a:defRPr/>
                  </a:pPr>
                  <a:r>
                    <a:rPr lang="en-US" sz="2000" dirty="0">
                      <a:solidFill>
                        <a:srgbClr val="111111"/>
                      </a:solidFill>
                      <a:latin typeface="Calibri" pitchFamily="34" charset="0"/>
                      <a:cs typeface="+mn-cs"/>
                    </a:rPr>
                    <a:t>Native API</a:t>
                  </a:r>
                </a:p>
              </p:txBody>
            </p:sp>
            <p:sp>
              <p:nvSpPr>
                <p:cNvPr id="40" name="Up-Down Arrow 16"/>
                <p:cNvSpPr>
                  <a:spLocks noChangeArrowheads="1"/>
                </p:cNvSpPr>
                <p:nvPr/>
              </p:nvSpPr>
              <p:spPr bwMode="auto">
                <a:xfrm rot="16200000">
                  <a:off x="1669853" y="5915181"/>
                  <a:ext cx="228600" cy="583888"/>
                </a:xfrm>
                <a:prstGeom prst="upDownArrow">
                  <a:avLst>
                    <a:gd name="adj1" fmla="val 50000"/>
                    <a:gd name="adj2" fmla="val 50000"/>
                  </a:avLst>
                </a:prstGeom>
                <a:solidFill>
                  <a:srgbClr val="00B0F0"/>
                </a:solidFill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/>
                <a:lstStyle/>
                <a:p>
                  <a:pPr eaLnBrk="0" hangingPunct="0"/>
                  <a:endParaRPr lang="en-US"/>
                </a:p>
              </p:txBody>
            </p:sp>
          </p:grpSp>
          <p:sp>
            <p:nvSpPr>
              <p:cNvPr id="42" name="TextBox 41"/>
              <p:cNvSpPr txBox="1"/>
              <p:nvPr/>
            </p:nvSpPr>
            <p:spPr>
              <a:xfrm>
                <a:off x="870700" y="1681119"/>
                <a:ext cx="1872500" cy="461665"/>
              </a:xfrm>
              <a:prstGeom prst="rect">
                <a:avLst/>
              </a:prstGeom>
              <a:noFill/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</a:rPr>
                  <a:t>API Approach</a:t>
                </a:r>
              </a:p>
            </p:txBody>
          </p:sp>
          <p:pic>
            <p:nvPicPr>
              <p:cNvPr id="2052" name="Picture 4" descr="http://www.lukystav.sk/images/54b4d953d0635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64532" y="3478635"/>
                <a:ext cx="623869" cy="811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Oval Callout 10">
                <a:extLst>
                  <a:ext uri="{FF2B5EF4-FFF2-40B4-BE49-F238E27FC236}">
                    <a16:creationId xmlns:a16="http://schemas.microsoft.com/office/drawing/2014/main" id="{8572B55A-CE17-4633-92B8-8DE44E038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4190" y="5353439"/>
                <a:ext cx="990600" cy="551402"/>
              </a:xfrm>
              <a:prstGeom prst="wedgeEllipseCallout">
                <a:avLst>
                  <a:gd name="adj1" fmla="val 87137"/>
                  <a:gd name="adj2" fmla="val 7783"/>
                </a:avLst>
              </a:prstGeom>
              <a:solidFill>
                <a:srgbClr val="2042EE"/>
              </a:solidFill>
              <a:ln w="12700" algn="ctr">
                <a:noFill/>
                <a:round/>
                <a:headEnd type="none" w="sm" len="sm"/>
                <a:tailEnd type="none" w="sm" len="sm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lIns="0" tIns="91440" rIns="0" anchor="ctr"/>
              <a:lstStyle/>
              <a:p>
                <a:pPr algn="ctr" eaLnBrk="0" hangingPunct="0">
                  <a:lnSpc>
                    <a:spcPts val="1400"/>
                  </a:lnSpc>
                  <a:defRPr/>
                </a:pPr>
                <a:r>
                  <a:rPr lang="en-US" sz="1400" dirty="0">
                    <a:solidFill>
                      <a:srgbClr val="F8F8F8"/>
                    </a:solidFill>
                    <a:latin typeface="Calibri" pitchFamily="34" charset="0"/>
                    <a:cs typeface="Calibri" pitchFamily="34" charset="0"/>
                  </a:rPr>
                  <a:t>Database specific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266580" y="3937787"/>
              <a:ext cx="8833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5">
                      <a:lumMod val="75000"/>
                    </a:schemeClr>
                  </a:solidFill>
                  <a:latin typeface="Segoe Script" panose="030B0504020000000003" pitchFamily="66" charset="0"/>
                </a:rPr>
                <a:t>All in Java</a:t>
              </a:r>
            </a:p>
          </p:txBody>
        </p:sp>
      </p:grp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9B1FC823-8CF6-458D-BE8B-6B870C937D5E}"/>
              </a:ext>
            </a:extLst>
          </p:cNvPr>
          <p:cNvSpPr/>
          <p:nvPr/>
        </p:nvSpPr>
        <p:spPr>
          <a:xfrm>
            <a:off x="3058634" y="2133600"/>
            <a:ext cx="1970566" cy="1209007"/>
          </a:xfrm>
          <a:prstGeom prst="wedgeRoundRectCallout">
            <a:avLst>
              <a:gd name="adj1" fmla="val -63979"/>
              <a:gd name="adj2" fmla="val 24021"/>
              <a:gd name="adj3" fmla="val 16667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dirty="0" err="1"/>
              <a:t>Java.sql</a:t>
            </a:r>
            <a:r>
              <a:rPr lang="en-US" dirty="0"/>
              <a:t> provides a standard call-level API for database access</a:t>
            </a:r>
          </a:p>
        </p:txBody>
      </p:sp>
    </p:spTree>
    <p:extLst>
      <p:ext uri="{BB962C8B-B14F-4D97-AF65-F5344CB8AC3E}">
        <p14:creationId xmlns:p14="http://schemas.microsoft.com/office/powerpoint/2010/main" val="37876867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  <p:bldP spid="9" grpId="0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01000" cy="838200"/>
          </a:xfrm>
        </p:spPr>
        <p:txBody>
          <a:bodyPr/>
          <a:lstStyle/>
          <a:p>
            <a:r>
              <a:rPr lang="en-US" sz="3600" dirty="0"/>
              <a:t>Driver Manager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5257800" cy="2514600"/>
          </a:xfrm>
        </p:spPr>
        <p:txBody>
          <a:bodyPr/>
          <a:lstStyle/>
          <a:p>
            <a:pPr marL="342900" lvl="1" indent="-342900">
              <a:lnSpc>
                <a:spcPts val="2800"/>
              </a:lnSpc>
              <a:spcAft>
                <a:spcPts val="300"/>
              </a:spcAft>
              <a:buSzPct val="75000"/>
              <a:buFont typeface="Wingdings" pitchFamily="2" charset="2"/>
              <a:buChar char="v"/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Drivers are registered with a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driver manager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  <a:p>
            <a:pPr lvl="1">
              <a:lnSpc>
                <a:spcPts val="2700"/>
              </a:lnSpc>
              <a:spcAft>
                <a:spcPts val="300"/>
              </a:spcAft>
              <a:buSzPct val="75000"/>
              <a:defRPr/>
            </a:pPr>
            <a:r>
              <a:rPr lang="en-US" sz="2200" dirty="0">
                <a:solidFill>
                  <a:srgbClr val="09064E"/>
                </a:solidFill>
                <a:latin typeface="Calibri" pitchFamily="34" charset="0"/>
              </a:rPr>
              <a:t>Drivers are loaded dynamically on demand </a:t>
            </a:r>
            <a:endParaRPr lang="en-US" sz="2200" b="1" dirty="0">
              <a:solidFill>
                <a:srgbClr val="09064E"/>
              </a:solidFill>
              <a:latin typeface="Calibri" pitchFamily="34" charset="0"/>
            </a:endParaRPr>
          </a:p>
          <a:p>
            <a:pPr lvl="1">
              <a:lnSpc>
                <a:spcPts val="2700"/>
              </a:lnSpc>
              <a:buSzPct val="75000"/>
              <a:defRPr/>
            </a:pPr>
            <a:r>
              <a:rPr lang="en-US" sz="2200" dirty="0">
                <a:solidFill>
                  <a:srgbClr val="09064E"/>
                </a:solidFill>
                <a:latin typeface="Calibri" pitchFamily="34" charset="0"/>
              </a:rPr>
              <a:t>The application can access several different DBMS’s simultaneously</a:t>
            </a:r>
          </a:p>
        </p:txBody>
      </p:sp>
      <p:sp>
        <p:nvSpPr>
          <p:cNvPr id="21508" name="Rectangle 10"/>
          <p:cNvSpPr>
            <a:spLocks noChangeArrowheads="1"/>
          </p:cNvSpPr>
          <p:nvPr/>
        </p:nvSpPr>
        <p:spPr bwMode="auto">
          <a:xfrm>
            <a:off x="5638800" y="2209800"/>
            <a:ext cx="2895600" cy="2438400"/>
          </a:xfrm>
          <a:prstGeom prst="rect">
            <a:avLst/>
          </a:prstGeom>
          <a:solidFill>
            <a:srgbClr val="89E0FF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prst="slope"/>
          </a:sp3d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6324600" y="1447800"/>
            <a:ext cx="1524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 eaLnBrk="0" hangingPunct="0">
              <a:lnSpc>
                <a:spcPts val="2000"/>
              </a:lnSpc>
              <a:defRPr/>
            </a:pPr>
            <a:r>
              <a:rPr lang="en-US" sz="2000" dirty="0">
                <a:solidFill>
                  <a:srgbClr val="111111"/>
                </a:solidFill>
                <a:latin typeface="Calibri" pitchFamily="34" charset="0"/>
                <a:cs typeface="+mn-cs"/>
              </a:rPr>
              <a:t>Java Application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324600" y="2057400"/>
            <a:ext cx="1524000" cy="3048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+mn-cs"/>
              </a:rPr>
              <a:t>JDBC API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324600" y="2743200"/>
            <a:ext cx="1524000" cy="609600"/>
          </a:xfrm>
          <a:prstGeom prst="rect">
            <a:avLst/>
          </a:prstGeom>
          <a:solidFill>
            <a:srgbClr val="DDDD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 eaLnBrk="0" hangingPunct="0">
              <a:lnSpc>
                <a:spcPts val="2000"/>
              </a:lnSpc>
              <a:defRPr/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  <a:cs typeface="+mn-cs"/>
              </a:rPr>
              <a:t>JDBC Driver Manager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162800" y="3810000"/>
            <a:ext cx="1219200" cy="6096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 eaLnBrk="0" hangingPunct="0">
              <a:lnSpc>
                <a:spcPts val="2000"/>
              </a:lnSpc>
              <a:defRPr/>
            </a:pPr>
            <a:r>
              <a:rPr lang="en-US" sz="2000" dirty="0">
                <a:solidFill>
                  <a:srgbClr val="111111"/>
                </a:solidFill>
                <a:latin typeface="Calibri" pitchFamily="34" charset="0"/>
                <a:cs typeface="+mn-cs"/>
              </a:rPr>
              <a:t>JDBC Driver 2 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791200" y="3810000"/>
            <a:ext cx="1219200" cy="6096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 eaLnBrk="0" hangingPunct="0">
              <a:lnSpc>
                <a:spcPts val="2000"/>
              </a:lnSpc>
              <a:defRPr/>
            </a:pPr>
            <a:r>
              <a:rPr lang="en-US" sz="2000" dirty="0">
                <a:solidFill>
                  <a:srgbClr val="111111"/>
                </a:solidFill>
                <a:latin typeface="Calibri" pitchFamily="34" charset="0"/>
                <a:cs typeface="+mn-cs"/>
              </a:rPr>
              <a:t>JDBC Driver 1</a:t>
            </a:r>
          </a:p>
        </p:txBody>
      </p:sp>
      <p:sp>
        <p:nvSpPr>
          <p:cNvPr id="10" name="Flowchart: Magnetic Disk 9"/>
          <p:cNvSpPr/>
          <p:nvPr/>
        </p:nvSpPr>
        <p:spPr bwMode="auto">
          <a:xfrm>
            <a:off x="5867400" y="4800600"/>
            <a:ext cx="1143000" cy="1066800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tIns="91440"/>
          <a:lstStyle/>
          <a:p>
            <a:pPr algn="ctr" eaLnBrk="0" hangingPunct="0">
              <a:lnSpc>
                <a:spcPts val="2100"/>
              </a:lnSpc>
              <a:defRPr/>
            </a:pPr>
            <a:r>
              <a:rPr lang="en-US" sz="2000" dirty="0">
                <a:latin typeface="Calibri" pitchFamily="34" charset="0"/>
                <a:cs typeface="+mn-cs"/>
              </a:rPr>
              <a:t>SQL Server</a:t>
            </a:r>
          </a:p>
        </p:txBody>
      </p:sp>
      <p:sp>
        <p:nvSpPr>
          <p:cNvPr id="11" name="Flowchart: Magnetic Disk 10"/>
          <p:cNvSpPr/>
          <p:nvPr/>
        </p:nvSpPr>
        <p:spPr bwMode="auto">
          <a:xfrm>
            <a:off x="7239000" y="4800600"/>
            <a:ext cx="1143000" cy="1066800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latin typeface="Calibri" pitchFamily="34" charset="0"/>
                <a:cs typeface="+mn-cs"/>
              </a:rPr>
              <a:t>Oracle</a:t>
            </a:r>
          </a:p>
        </p:txBody>
      </p:sp>
      <p:sp>
        <p:nvSpPr>
          <p:cNvPr id="21516" name="Up-Down Arrow 11"/>
          <p:cNvSpPr>
            <a:spLocks noChangeArrowheads="1"/>
          </p:cNvSpPr>
          <p:nvPr/>
        </p:nvSpPr>
        <p:spPr bwMode="auto">
          <a:xfrm>
            <a:off x="7391400" y="3352800"/>
            <a:ext cx="228600" cy="4572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BD92DE"/>
          </a:solidFill>
          <a:ln w="12700" algn="ctr">
            <a:noFill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1517" name="Up-Down Arrow 12"/>
          <p:cNvSpPr>
            <a:spLocks noChangeArrowheads="1"/>
          </p:cNvSpPr>
          <p:nvPr/>
        </p:nvSpPr>
        <p:spPr bwMode="auto">
          <a:xfrm>
            <a:off x="6553200" y="3352800"/>
            <a:ext cx="228600" cy="4572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BD92DE"/>
          </a:solidFill>
          <a:ln w="12700" algn="ctr">
            <a:noFill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1518" name="Up-Down Arrow 13"/>
          <p:cNvSpPr>
            <a:spLocks noChangeArrowheads="1"/>
          </p:cNvSpPr>
          <p:nvPr/>
        </p:nvSpPr>
        <p:spPr bwMode="auto">
          <a:xfrm>
            <a:off x="7010400" y="23622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BD92DE"/>
          </a:solidFill>
          <a:ln w="12700" algn="ctr">
            <a:noFill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1519" name="Up-Down Arrow 15"/>
          <p:cNvSpPr>
            <a:spLocks noChangeArrowheads="1"/>
          </p:cNvSpPr>
          <p:nvPr/>
        </p:nvSpPr>
        <p:spPr bwMode="auto">
          <a:xfrm>
            <a:off x="6324600" y="4419600"/>
            <a:ext cx="228600" cy="6096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2042EE"/>
          </a:solidFill>
          <a:ln w="12700" algn="ctr">
            <a:noFill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1520" name="Up-Down Arrow 16"/>
          <p:cNvSpPr>
            <a:spLocks noChangeArrowheads="1"/>
          </p:cNvSpPr>
          <p:nvPr/>
        </p:nvSpPr>
        <p:spPr bwMode="auto">
          <a:xfrm>
            <a:off x="7696200" y="4419600"/>
            <a:ext cx="228600" cy="6096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2042EE"/>
          </a:solidFill>
          <a:ln w="12700" algn="ctr">
            <a:noFill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eaLnBrk="0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65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7772400" cy="800100"/>
          </a:xfrm>
        </p:spPr>
        <p:txBody>
          <a:bodyPr/>
          <a:lstStyle/>
          <a:p>
            <a:r>
              <a:rPr lang="en-US"/>
              <a:t>JDBC: Architecture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4800600" cy="4876800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  <a:buFont typeface="Wingdings" pitchFamily="2" charset="2"/>
              <a:buNone/>
            </a:pPr>
            <a:r>
              <a:rPr lang="en-US">
                <a:latin typeface="Calibri" pitchFamily="34" charset="0"/>
              </a:rPr>
              <a:t>Four architectural components:</a:t>
            </a:r>
          </a:p>
          <a:p>
            <a:pPr marL="576263" lvl="1" indent="-288925">
              <a:lnSpc>
                <a:spcPts val="2700"/>
              </a:lnSpc>
              <a:spcAft>
                <a:spcPts val="600"/>
              </a:spcAft>
            </a:pPr>
            <a:r>
              <a:rPr lang="en-US">
                <a:solidFill>
                  <a:srgbClr val="C00000"/>
                </a:solidFill>
                <a:latin typeface="Calibri" pitchFamily="34" charset="0"/>
              </a:rPr>
              <a:t>Application</a:t>
            </a:r>
            <a:r>
              <a:rPr lang="en-US">
                <a:latin typeface="Calibri" pitchFamily="34" charset="0"/>
              </a:rPr>
              <a:t> (initiates and terminates connections, submits SQL statements)</a:t>
            </a:r>
          </a:p>
          <a:p>
            <a:pPr marL="576263" lvl="1" indent="-288925">
              <a:lnSpc>
                <a:spcPts val="2700"/>
              </a:lnSpc>
              <a:spcAft>
                <a:spcPts val="600"/>
              </a:spcAft>
            </a:pPr>
            <a:r>
              <a:rPr lang="en-US">
                <a:solidFill>
                  <a:srgbClr val="C00000"/>
                </a:solidFill>
                <a:latin typeface="Calibri" pitchFamily="34" charset="0"/>
              </a:rPr>
              <a:t>Driver manager </a:t>
            </a:r>
            <a:r>
              <a:rPr lang="en-US">
                <a:latin typeface="Calibri" pitchFamily="34" charset="0"/>
              </a:rPr>
              <a:t>(loads JDBC driver and passes function calls)</a:t>
            </a:r>
          </a:p>
          <a:p>
            <a:pPr marL="576263" lvl="1" indent="-288925">
              <a:lnSpc>
                <a:spcPts val="2700"/>
              </a:lnSpc>
              <a:spcAft>
                <a:spcPts val="600"/>
              </a:spcAft>
            </a:pPr>
            <a:r>
              <a:rPr lang="en-US">
                <a:solidFill>
                  <a:srgbClr val="C00000"/>
                </a:solidFill>
                <a:latin typeface="Calibri" pitchFamily="34" charset="0"/>
              </a:rPr>
              <a:t>Driver</a:t>
            </a:r>
            <a:r>
              <a:rPr lang="en-US">
                <a:latin typeface="Calibri" pitchFamily="34" charset="0"/>
              </a:rPr>
              <a:t> (connects to data source, transmits requests and returns/translates results and error codes)</a:t>
            </a:r>
          </a:p>
          <a:p>
            <a:pPr marL="576263" lvl="1" indent="-288925">
              <a:lnSpc>
                <a:spcPts val="2700"/>
              </a:lnSpc>
              <a:spcAft>
                <a:spcPts val="600"/>
              </a:spcAft>
            </a:pPr>
            <a:r>
              <a:rPr lang="en-US">
                <a:solidFill>
                  <a:srgbClr val="C00000"/>
                </a:solidFill>
                <a:latin typeface="Calibri" pitchFamily="34" charset="0"/>
              </a:rPr>
              <a:t>Data source </a:t>
            </a:r>
            <a:r>
              <a:rPr lang="en-US">
                <a:latin typeface="Calibri" pitchFamily="34" charset="0"/>
              </a:rPr>
              <a:t>(processes SQL statements)</a:t>
            </a:r>
          </a:p>
        </p:txBody>
      </p:sp>
      <p:grpSp>
        <p:nvGrpSpPr>
          <p:cNvPr id="22532" name="Group 17"/>
          <p:cNvGrpSpPr>
            <a:grpSpLocks/>
          </p:cNvGrpSpPr>
          <p:nvPr/>
        </p:nvGrpSpPr>
        <p:grpSpPr bwMode="auto">
          <a:xfrm>
            <a:off x="5715000" y="1676400"/>
            <a:ext cx="2895600" cy="4419600"/>
            <a:chOff x="5638800" y="1828800"/>
            <a:chExt cx="2895600" cy="4419600"/>
          </a:xfrm>
        </p:grpSpPr>
        <p:sp>
          <p:nvSpPr>
            <p:cNvPr id="22537" name="Rectangle 10"/>
            <p:cNvSpPr>
              <a:spLocks noChangeArrowheads="1"/>
            </p:cNvSpPr>
            <p:nvPr/>
          </p:nvSpPr>
          <p:spPr bwMode="auto">
            <a:xfrm>
              <a:off x="5638800" y="2590800"/>
              <a:ext cx="2895600" cy="2438400"/>
            </a:xfrm>
            <a:prstGeom prst="rect">
              <a:avLst/>
            </a:prstGeom>
            <a:solidFill>
              <a:srgbClr val="89E0FF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324600" y="1828800"/>
              <a:ext cx="1524000" cy="609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 eaLnBrk="0" hangingPunct="0">
                <a:lnSpc>
                  <a:spcPts val="2000"/>
                </a:lnSpc>
                <a:defRPr/>
              </a:pPr>
              <a:r>
                <a:rPr lang="en-US" sz="2000" dirty="0">
                  <a:solidFill>
                    <a:srgbClr val="111111"/>
                  </a:solidFill>
                  <a:latin typeface="Calibri" pitchFamily="34" charset="0"/>
                  <a:cs typeface="+mn-cs"/>
                </a:rPr>
                <a:t>Java Application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6324600" y="2438400"/>
              <a:ext cx="15240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dirty="0">
                  <a:latin typeface="Calibri" pitchFamily="34" charset="0"/>
                  <a:cs typeface="+mn-cs"/>
                </a:rPr>
                <a:t>JDBC API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6324600" y="3124200"/>
              <a:ext cx="1524000" cy="6096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 eaLnBrk="0" hangingPunct="0">
                <a:lnSpc>
                  <a:spcPts val="2000"/>
                </a:lnSpc>
                <a:defRPr/>
              </a:pPr>
              <a:r>
                <a:rPr lang="en-US" sz="2000" dirty="0">
                  <a:solidFill>
                    <a:srgbClr val="111111"/>
                  </a:solidFill>
                  <a:latin typeface="Calibri" pitchFamily="34" charset="0"/>
                  <a:cs typeface="+mn-cs"/>
                </a:rPr>
                <a:t>JDBC Driver Manager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7162800" y="4191000"/>
              <a:ext cx="1219200" cy="6096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 eaLnBrk="0" hangingPunct="0">
                <a:lnSpc>
                  <a:spcPts val="2000"/>
                </a:lnSpc>
                <a:defRPr/>
              </a:pPr>
              <a:r>
                <a:rPr lang="en-US" sz="2000" dirty="0">
                  <a:solidFill>
                    <a:srgbClr val="111111"/>
                  </a:solidFill>
                  <a:latin typeface="Calibri" pitchFamily="34" charset="0"/>
                  <a:cs typeface="+mn-cs"/>
                </a:rPr>
                <a:t>JDBC Driver 2 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5791200" y="4191000"/>
              <a:ext cx="1219200" cy="6096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 eaLnBrk="0" hangingPunct="0">
                <a:lnSpc>
                  <a:spcPts val="2000"/>
                </a:lnSpc>
                <a:defRPr/>
              </a:pPr>
              <a:r>
                <a:rPr lang="en-US" sz="2000" dirty="0">
                  <a:solidFill>
                    <a:srgbClr val="111111"/>
                  </a:solidFill>
                  <a:latin typeface="Calibri" pitchFamily="34" charset="0"/>
                  <a:cs typeface="+mn-cs"/>
                </a:rPr>
                <a:t>JDBC Driver 1</a:t>
              </a:r>
            </a:p>
          </p:txBody>
        </p:sp>
        <p:sp>
          <p:nvSpPr>
            <p:cNvPr id="25" name="Flowchart: Magnetic Disk 24"/>
            <p:cNvSpPr/>
            <p:nvPr/>
          </p:nvSpPr>
          <p:spPr bwMode="auto">
            <a:xfrm>
              <a:off x="5867400" y="5181600"/>
              <a:ext cx="1143000" cy="1066800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tIns="91440"/>
            <a:lstStyle/>
            <a:p>
              <a:pPr algn="ctr" eaLnBrk="0" hangingPunct="0">
                <a:lnSpc>
                  <a:spcPts val="2100"/>
                </a:lnSpc>
                <a:defRPr/>
              </a:pPr>
              <a:r>
                <a:rPr lang="en-US" sz="2000" dirty="0">
                  <a:latin typeface="Calibri" pitchFamily="34" charset="0"/>
                  <a:cs typeface="+mn-cs"/>
                </a:rPr>
                <a:t>SQL Server</a:t>
              </a:r>
            </a:p>
          </p:txBody>
        </p:sp>
        <p:sp>
          <p:nvSpPr>
            <p:cNvPr id="26" name="Flowchart: Magnetic Disk 25"/>
            <p:cNvSpPr/>
            <p:nvPr/>
          </p:nvSpPr>
          <p:spPr bwMode="auto">
            <a:xfrm>
              <a:off x="7239000" y="5181600"/>
              <a:ext cx="1143000" cy="1066800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2000" dirty="0">
                  <a:latin typeface="Calibri" pitchFamily="34" charset="0"/>
                  <a:cs typeface="+mn-cs"/>
                </a:rPr>
                <a:t>Oracle</a:t>
              </a:r>
            </a:p>
          </p:txBody>
        </p:sp>
        <p:sp>
          <p:nvSpPr>
            <p:cNvPr id="22545" name="Up-Down Arrow 26"/>
            <p:cNvSpPr>
              <a:spLocks noChangeArrowheads="1"/>
            </p:cNvSpPr>
            <p:nvPr/>
          </p:nvSpPr>
          <p:spPr bwMode="auto">
            <a:xfrm>
              <a:off x="7391400" y="3733800"/>
              <a:ext cx="228600" cy="4572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BD92DE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2546" name="Up-Down Arrow 27"/>
            <p:cNvSpPr>
              <a:spLocks noChangeArrowheads="1"/>
            </p:cNvSpPr>
            <p:nvPr/>
          </p:nvSpPr>
          <p:spPr bwMode="auto">
            <a:xfrm>
              <a:off x="6553200" y="3733800"/>
              <a:ext cx="228600" cy="4572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BD92DE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2547" name="Up-Down Arrow 28"/>
            <p:cNvSpPr>
              <a:spLocks noChangeArrowheads="1"/>
            </p:cNvSpPr>
            <p:nvPr/>
          </p:nvSpPr>
          <p:spPr bwMode="auto">
            <a:xfrm>
              <a:off x="7010400" y="27432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BD92DE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2548" name="Up-Down Arrow 15"/>
            <p:cNvSpPr>
              <a:spLocks noChangeArrowheads="1"/>
            </p:cNvSpPr>
            <p:nvPr/>
          </p:nvSpPr>
          <p:spPr bwMode="auto">
            <a:xfrm>
              <a:off x="6324600" y="4800600"/>
              <a:ext cx="228600" cy="6096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2549" name="Up-Down Arrow 16"/>
            <p:cNvSpPr>
              <a:spLocks noChangeArrowheads="1"/>
            </p:cNvSpPr>
            <p:nvPr/>
          </p:nvSpPr>
          <p:spPr bwMode="auto">
            <a:xfrm>
              <a:off x="7696200" y="4800600"/>
              <a:ext cx="228600" cy="6096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</p:grpSp>
      <p:sp>
        <p:nvSpPr>
          <p:cNvPr id="18" name="Right Arrow 17"/>
          <p:cNvSpPr/>
          <p:nvPr/>
        </p:nvSpPr>
        <p:spPr bwMode="auto">
          <a:xfrm rot="21326457">
            <a:off x="4273550" y="1981200"/>
            <a:ext cx="2052638" cy="25558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19" name="Right Arrow 18"/>
          <p:cNvSpPr/>
          <p:nvPr/>
        </p:nvSpPr>
        <p:spPr bwMode="auto">
          <a:xfrm rot="21326457">
            <a:off x="4475163" y="3198813"/>
            <a:ext cx="1851025" cy="25558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27" name="Right Arrow 26"/>
          <p:cNvSpPr/>
          <p:nvPr/>
        </p:nvSpPr>
        <p:spPr bwMode="auto">
          <a:xfrm>
            <a:off x="4964113" y="4122738"/>
            <a:ext cx="827087" cy="25717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28" name="Right Arrow 27"/>
          <p:cNvSpPr/>
          <p:nvPr/>
        </p:nvSpPr>
        <p:spPr bwMode="auto">
          <a:xfrm rot="21326457">
            <a:off x="4427538" y="5591175"/>
            <a:ext cx="1438275" cy="25717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2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7" grpId="0" animBg="1"/>
      <p:bldP spid="27" grpId="1" animBg="1"/>
      <p:bldP spid="2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107113" y="5411788"/>
            <a:ext cx="2057400" cy="1219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025357" y="837290"/>
            <a:ext cx="2057400" cy="3429000"/>
          </a:xfrm>
          <a:prstGeom prst="rect">
            <a:avLst/>
          </a:prstGeom>
          <a:solidFill>
            <a:srgbClr val="89E0FF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263357" cy="1143000"/>
          </a:xfrm>
        </p:spPr>
        <p:txBody>
          <a:bodyPr/>
          <a:lstStyle/>
          <a:p>
            <a:r>
              <a:rPr lang="en-US" dirty="0"/>
              <a:t>JDBC:  Type 1 Driver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5105400" cy="4953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spcAft>
                <a:spcPts val="800"/>
              </a:spcAft>
              <a:buFont typeface="Wingdings" pitchFamily="2" charset="2"/>
              <a:buNone/>
              <a:defRPr/>
            </a:pPr>
            <a:r>
              <a:rPr lang="en-US" u="sng" dirty="0">
                <a:latin typeface="Calibri" pitchFamily="34" charset="0"/>
              </a:rPr>
              <a:t>Bridge</a:t>
            </a:r>
            <a:r>
              <a:rPr lang="en-US" dirty="0">
                <a:latin typeface="Calibri" pitchFamily="34" charset="0"/>
              </a:rPr>
              <a:t>:</a:t>
            </a:r>
          </a:p>
          <a:p>
            <a:pPr marL="460375" lvl="1" indent="-230188">
              <a:lnSpc>
                <a:spcPct val="90000"/>
              </a:lnSpc>
              <a:spcAft>
                <a:spcPts val="800"/>
              </a:spcAft>
              <a:defRPr/>
            </a:pPr>
            <a:r>
              <a:rPr lang="en-US" dirty="0">
                <a:latin typeface="Calibri" pitchFamily="34" charset="0"/>
              </a:rPr>
              <a:t>Translates JDBC function calls into function calls of another </a:t>
            </a:r>
            <a:r>
              <a:rPr lang="en-US" dirty="0">
                <a:solidFill>
                  <a:schemeClr val="accent6"/>
                </a:solidFill>
                <a:latin typeface="Calibri" pitchFamily="34" charset="0"/>
              </a:rPr>
              <a:t>non-native API </a:t>
            </a:r>
            <a:r>
              <a:rPr lang="en-US" dirty="0">
                <a:latin typeface="Calibri" pitchFamily="34" charset="0"/>
              </a:rPr>
              <a:t>such as ODBC.</a:t>
            </a:r>
          </a:p>
          <a:p>
            <a:pPr marL="460375" lvl="1" indent="-230188">
              <a:lnSpc>
                <a:spcPct val="90000"/>
              </a:lnSpc>
              <a:spcAft>
                <a:spcPts val="800"/>
              </a:spcAft>
              <a:defRPr/>
            </a:pPr>
            <a:r>
              <a:rPr lang="en-US" dirty="0">
                <a:latin typeface="Calibri" pitchFamily="34" charset="0"/>
              </a:rPr>
              <a:t>The application can use JDBC calls to access an ODBC compliant data source.</a:t>
            </a:r>
          </a:p>
          <a:p>
            <a:pPr marL="460375" lvl="1" indent="-230188">
              <a:lnSpc>
                <a:spcPct val="90000"/>
              </a:lnSpc>
              <a:spcAft>
                <a:spcPts val="800"/>
              </a:spcAft>
              <a:defRPr/>
            </a:pPr>
            <a:r>
              <a:rPr lang="en-US" dirty="0">
                <a:solidFill>
                  <a:srgbClr val="7030A0"/>
                </a:solidFill>
                <a:latin typeface="Calibri" pitchFamily="34" charset="0"/>
              </a:rPr>
              <a:t>Advantage:  no new drivers needed</a:t>
            </a:r>
          </a:p>
          <a:p>
            <a:pPr marL="460375" lvl="1" indent="-230188">
              <a:lnSpc>
                <a:spcPct val="90000"/>
              </a:lnSpc>
              <a:defRPr/>
            </a:pPr>
            <a:r>
              <a:rPr lang="en-US" dirty="0">
                <a:solidFill>
                  <a:srgbClr val="7030A0"/>
                </a:solidFill>
                <a:latin typeface="Calibri" pitchFamily="34" charset="0"/>
              </a:rPr>
              <a:t>Disadvantage:  </a:t>
            </a:r>
          </a:p>
          <a:p>
            <a:pPr marL="860425" lvl="2">
              <a:lnSpc>
                <a:spcPct val="90000"/>
              </a:lnSpc>
              <a:defRPr/>
            </a:pPr>
            <a:r>
              <a:rPr lang="en-US" dirty="0">
                <a:solidFill>
                  <a:srgbClr val="7030A0"/>
                </a:solidFill>
                <a:latin typeface="Calibri" pitchFamily="34" charset="0"/>
              </a:rPr>
              <a:t>The additional layer affects performance</a:t>
            </a:r>
          </a:p>
          <a:p>
            <a:pPr marL="860425" lvl="2">
              <a:lnSpc>
                <a:spcPct val="90000"/>
              </a:lnSpc>
              <a:defRPr/>
            </a:pPr>
            <a:r>
              <a:rPr lang="en-US" dirty="0">
                <a:solidFill>
                  <a:srgbClr val="7030A0"/>
                </a:solidFill>
                <a:latin typeface="Calibri" pitchFamily="34" charset="0"/>
              </a:rPr>
              <a:t>Client requires the ODBC installation</a:t>
            </a:r>
          </a:p>
          <a:p>
            <a:pPr marL="860425" lvl="2">
              <a:lnSpc>
                <a:spcPct val="90000"/>
              </a:lnSpc>
              <a:defRPr/>
            </a:pPr>
            <a:r>
              <a:rPr lang="en-US" dirty="0">
                <a:solidFill>
                  <a:srgbClr val="7030A0"/>
                </a:solidFill>
                <a:latin typeface="Calibri" pitchFamily="34" charset="0"/>
              </a:rPr>
              <a:t>Not good for Web applications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330157" y="989690"/>
            <a:ext cx="1524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>
              <a:lnSpc>
                <a:spcPts val="2000"/>
              </a:lnSpc>
              <a:defRPr/>
            </a:pPr>
            <a:r>
              <a:rPr lang="en-US" sz="2000" dirty="0">
                <a:solidFill>
                  <a:srgbClr val="111111"/>
                </a:solidFill>
                <a:latin typeface="Calibri" pitchFamily="34" charset="0"/>
                <a:cs typeface="+mn-cs"/>
              </a:rPr>
              <a:t>Java Application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330157" y="1599290"/>
            <a:ext cx="1524000" cy="3048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latin typeface="Calibri" pitchFamily="34" charset="0"/>
                <a:cs typeface="+mn-cs"/>
              </a:rPr>
              <a:t>JDBC API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330157" y="2285090"/>
            <a:ext cx="15240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0" hangingPunct="0">
              <a:lnSpc>
                <a:spcPts val="2000"/>
              </a:lnSpc>
              <a:defRPr/>
            </a:pPr>
            <a:r>
              <a:rPr lang="en-US" sz="2000" dirty="0">
                <a:solidFill>
                  <a:srgbClr val="111111"/>
                </a:solidFill>
                <a:latin typeface="Calibri" pitchFamily="34" charset="0"/>
                <a:cs typeface="+mn-cs"/>
              </a:rPr>
              <a:t>Type 1 Driver</a:t>
            </a:r>
          </a:p>
        </p:txBody>
      </p:sp>
      <p:sp>
        <p:nvSpPr>
          <p:cNvPr id="11" name="Flowchart: Magnetic Disk 10"/>
          <p:cNvSpPr/>
          <p:nvPr/>
        </p:nvSpPr>
        <p:spPr bwMode="auto">
          <a:xfrm>
            <a:off x="6629400" y="5486400"/>
            <a:ext cx="1143000" cy="1066800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latin typeface="Calibri" pitchFamily="34" charset="0"/>
                <a:cs typeface="+mn-cs"/>
              </a:rPr>
              <a:t>DBMS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49157" y="467958"/>
            <a:ext cx="82586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1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Client</a:t>
            </a:r>
          </a:p>
        </p:txBody>
      </p:sp>
      <p:sp>
        <p:nvSpPr>
          <p:cNvPr id="23576" name="TextBox 15"/>
          <p:cNvSpPr txBox="1">
            <a:spLocks noChangeArrowheads="1"/>
          </p:cNvSpPr>
          <p:nvPr/>
        </p:nvSpPr>
        <p:spPr bwMode="auto">
          <a:xfrm>
            <a:off x="8281195" y="1869165"/>
            <a:ext cx="7524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lnSpc>
                <a:spcPts val="2100"/>
              </a:lnSpc>
            </a:pPr>
            <a:r>
              <a:rPr lang="en-US" sz="2000">
                <a:solidFill>
                  <a:srgbClr val="09064E"/>
                </a:solidFill>
                <a:latin typeface="Calibri" pitchFamily="34" charset="0"/>
                <a:cs typeface="Calibri" pitchFamily="34" charset="0"/>
              </a:rPr>
              <a:t>JDBC call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558757" y="3351890"/>
            <a:ext cx="1219200" cy="6096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0" hangingPunct="0">
              <a:lnSpc>
                <a:spcPts val="2000"/>
              </a:lnSpc>
              <a:defRPr/>
            </a:pPr>
            <a:r>
              <a:rPr lang="en-US" sz="2000" dirty="0">
                <a:solidFill>
                  <a:srgbClr val="111111"/>
                </a:solidFill>
                <a:latin typeface="Calibri" pitchFamily="34" charset="0"/>
                <a:cs typeface="+mn-cs"/>
              </a:rPr>
              <a:t>ODBC Driver </a:t>
            </a:r>
          </a:p>
        </p:txBody>
      </p:sp>
      <p:sp>
        <p:nvSpPr>
          <p:cNvPr id="23567" name="Up-Down Arrow 11"/>
          <p:cNvSpPr>
            <a:spLocks noChangeArrowheads="1"/>
          </p:cNvSpPr>
          <p:nvPr/>
        </p:nvSpPr>
        <p:spPr bwMode="auto">
          <a:xfrm>
            <a:off x="7015957" y="2894690"/>
            <a:ext cx="228600" cy="4572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BD92DE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3577" name="TextBox 16"/>
          <p:cNvSpPr txBox="1">
            <a:spLocks noChangeArrowheads="1"/>
          </p:cNvSpPr>
          <p:nvPr/>
        </p:nvSpPr>
        <p:spPr bwMode="auto">
          <a:xfrm>
            <a:off x="8274845" y="2894690"/>
            <a:ext cx="798512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lnSpc>
                <a:spcPts val="2100"/>
              </a:lnSpc>
            </a:pPr>
            <a:r>
              <a:rPr lang="en-US" sz="2000">
                <a:solidFill>
                  <a:srgbClr val="09064E"/>
                </a:solidFill>
                <a:latin typeface="Calibri" pitchFamily="34" charset="0"/>
                <a:cs typeface="Calibri" pitchFamily="34" charset="0"/>
              </a:rPr>
              <a:t>ODBC call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830731-E9E7-41B0-B275-41A13DF71858}"/>
              </a:ext>
            </a:extLst>
          </p:cNvPr>
          <p:cNvSpPr/>
          <p:nvPr/>
        </p:nvSpPr>
        <p:spPr>
          <a:xfrm>
            <a:off x="6253957" y="2181902"/>
            <a:ext cx="1711362" cy="19472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46" name="Oval Callout 13"/>
          <p:cNvSpPr>
            <a:spLocks noChangeArrowheads="1"/>
          </p:cNvSpPr>
          <p:nvPr/>
        </p:nvSpPr>
        <p:spPr bwMode="auto">
          <a:xfrm>
            <a:off x="5301457" y="2624815"/>
            <a:ext cx="914400" cy="612775"/>
          </a:xfrm>
          <a:prstGeom prst="wedgeEllipseCallout">
            <a:avLst>
              <a:gd name="adj1" fmla="val 80859"/>
              <a:gd name="adj2" fmla="val -52059"/>
            </a:avLst>
          </a:prstGeom>
          <a:solidFill>
            <a:srgbClr val="2042EE"/>
          </a:solidFill>
          <a:ln w="12700" algn="ctr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0" rIns="0" anchor="ctr"/>
          <a:lstStyle/>
          <a:p>
            <a:pPr algn="ctr" eaLnBrk="0" hangingPunct="0">
              <a:lnSpc>
                <a:spcPts val="2000"/>
              </a:lnSpc>
              <a:defRPr/>
            </a:pPr>
            <a:r>
              <a:rPr lang="en-US" sz="2000" dirty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Extra Layer</a:t>
            </a:r>
          </a:p>
        </p:txBody>
      </p:sp>
      <p:sp>
        <p:nvSpPr>
          <p:cNvPr id="16" name="Curved Left Arrow 15"/>
          <p:cNvSpPr/>
          <p:nvPr/>
        </p:nvSpPr>
        <p:spPr bwMode="auto">
          <a:xfrm>
            <a:off x="7701757" y="2666090"/>
            <a:ext cx="609600" cy="1143000"/>
          </a:xfrm>
          <a:prstGeom prst="curvedLeftArrow">
            <a:avLst/>
          </a:prstGeom>
          <a:solidFill>
            <a:schemeClr val="accent5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15" name="Curved Left Arrow 14"/>
          <p:cNvSpPr/>
          <p:nvPr/>
        </p:nvSpPr>
        <p:spPr bwMode="auto">
          <a:xfrm>
            <a:off x="7777957" y="1675490"/>
            <a:ext cx="533400" cy="914400"/>
          </a:xfrm>
          <a:prstGeom prst="curvedLeftArrow">
            <a:avLst/>
          </a:prstGeom>
          <a:solidFill>
            <a:schemeClr val="accent5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23568" name="Up-Down Arrow 13"/>
          <p:cNvSpPr>
            <a:spLocks noChangeArrowheads="1"/>
          </p:cNvSpPr>
          <p:nvPr/>
        </p:nvSpPr>
        <p:spPr bwMode="auto">
          <a:xfrm>
            <a:off x="7015957" y="190409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BD92DE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D3C65E-E6B3-472A-BC10-D3F510A2F261}"/>
              </a:ext>
            </a:extLst>
          </p:cNvPr>
          <p:cNvSpPr/>
          <p:nvPr/>
        </p:nvSpPr>
        <p:spPr bwMode="auto">
          <a:xfrm>
            <a:off x="6561446" y="4548692"/>
            <a:ext cx="1219200" cy="6096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tIns="91440" anchor="ctr" anchorCtr="1"/>
          <a:lstStyle/>
          <a:p>
            <a:pPr algn="ctr" eaLnBrk="0" hangingPunct="0">
              <a:lnSpc>
                <a:spcPts val="2000"/>
              </a:lnSpc>
              <a:defRPr/>
            </a:pPr>
            <a:r>
              <a:rPr lang="en-US" sz="2000" dirty="0">
                <a:solidFill>
                  <a:srgbClr val="111111"/>
                </a:solidFill>
                <a:latin typeface="Calibri" pitchFamily="34" charset="0"/>
              </a:rPr>
              <a:t>Native API</a:t>
            </a:r>
            <a:endParaRPr lang="en-US" sz="2000" dirty="0">
              <a:solidFill>
                <a:srgbClr val="111111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22539" name="Up-Down Arrow 16"/>
          <p:cNvSpPr>
            <a:spLocks noChangeArrowheads="1"/>
          </p:cNvSpPr>
          <p:nvPr/>
        </p:nvSpPr>
        <p:spPr bwMode="auto">
          <a:xfrm>
            <a:off x="7086600" y="5158292"/>
            <a:ext cx="228600" cy="517021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3">
              <a:lumMod val="5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23" name="Up-Down Arrow 11">
            <a:extLst>
              <a:ext uri="{FF2B5EF4-FFF2-40B4-BE49-F238E27FC236}">
                <a16:creationId xmlns:a16="http://schemas.microsoft.com/office/drawing/2014/main" id="{B472E6D6-0931-4DD7-B911-A09516AF6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887788"/>
            <a:ext cx="228600" cy="698542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BD92DE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9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4724400" cy="1143000"/>
          </a:xfrm>
        </p:spPr>
        <p:txBody>
          <a:bodyPr/>
          <a:lstStyle/>
          <a:p>
            <a:r>
              <a:rPr lang="en-US" dirty="0"/>
              <a:t>JDBC:  Type 2 Driver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17638"/>
            <a:ext cx="4800600" cy="505936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u="sng" dirty="0">
                <a:latin typeface="Calibri" pitchFamily="34" charset="0"/>
              </a:rPr>
              <a:t>Direct translation to native API via non-Java driver:</a:t>
            </a:r>
            <a:endParaRPr lang="en-US" dirty="0">
              <a:latin typeface="Calibri" pitchFamily="34" charset="0"/>
            </a:endParaRPr>
          </a:p>
          <a:p>
            <a:pPr marL="576263" lvl="1" indent="-347663"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sz="2800" dirty="0">
                <a:latin typeface="Calibri" pitchFamily="34" charset="0"/>
              </a:rPr>
              <a:t>Convert JDBC calls into database-specific C/C++ API calls</a:t>
            </a:r>
          </a:p>
          <a:p>
            <a:pPr marL="576263" lvl="1" indent="-347663"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dirty="0">
                <a:latin typeface="Calibri" pitchFamily="34" charset="0"/>
              </a:rPr>
              <a:t>Drivers typically provided by the database vendor</a:t>
            </a:r>
            <a:endParaRPr lang="en-US" sz="2800" dirty="0">
              <a:latin typeface="Calibri" pitchFamily="34" charset="0"/>
            </a:endParaRPr>
          </a:p>
          <a:p>
            <a:pPr marL="860425" lvl="2" indent="-230188">
              <a:lnSpc>
                <a:spcPct val="90000"/>
              </a:lnSpc>
              <a:buFontTx/>
              <a:buNone/>
              <a:defRPr/>
            </a:pPr>
            <a:endParaRPr lang="en-US" dirty="0">
              <a:latin typeface="Calibri" pitchFamily="34" charset="0"/>
            </a:endParaRPr>
          </a:p>
          <a:p>
            <a:pPr marL="1025525" lvl="2" indent="-222250">
              <a:lnSpc>
                <a:spcPct val="90000"/>
              </a:lnSpc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2" name="Rectangle 10">
            <a:extLst>
              <a:ext uri="{FF2B5EF4-FFF2-40B4-BE49-F238E27FC236}">
                <a16:creationId xmlns:a16="http://schemas.microsoft.com/office/drawing/2014/main" id="{4628F231-A41A-4055-B159-7064C824E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113" y="5411788"/>
            <a:ext cx="2057400" cy="1219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63" name="Rectangle 10">
            <a:extLst>
              <a:ext uri="{FF2B5EF4-FFF2-40B4-BE49-F238E27FC236}">
                <a16:creationId xmlns:a16="http://schemas.microsoft.com/office/drawing/2014/main" id="{72580AF8-34E3-4C38-9CF4-A73333580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357" y="837290"/>
            <a:ext cx="2057400" cy="3429000"/>
          </a:xfrm>
          <a:prstGeom prst="rect">
            <a:avLst/>
          </a:prstGeom>
          <a:solidFill>
            <a:srgbClr val="89E0FF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683BB0F-736F-4E61-B692-58F624B47BC4}"/>
              </a:ext>
            </a:extLst>
          </p:cNvPr>
          <p:cNvSpPr/>
          <p:nvPr/>
        </p:nvSpPr>
        <p:spPr bwMode="auto">
          <a:xfrm>
            <a:off x="6330157" y="989690"/>
            <a:ext cx="1524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>
              <a:lnSpc>
                <a:spcPts val="2000"/>
              </a:lnSpc>
              <a:defRPr/>
            </a:pPr>
            <a:r>
              <a:rPr lang="en-US" sz="2000" dirty="0">
                <a:solidFill>
                  <a:srgbClr val="111111"/>
                </a:solidFill>
                <a:latin typeface="Calibri" pitchFamily="34" charset="0"/>
                <a:cs typeface="+mn-cs"/>
              </a:rPr>
              <a:t>Java Application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84A5823-D5BC-4B2C-9F47-2CE007EF552C}"/>
              </a:ext>
            </a:extLst>
          </p:cNvPr>
          <p:cNvSpPr/>
          <p:nvPr/>
        </p:nvSpPr>
        <p:spPr bwMode="auto">
          <a:xfrm>
            <a:off x="6330157" y="1599290"/>
            <a:ext cx="1524000" cy="3048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latin typeface="Calibri" pitchFamily="34" charset="0"/>
                <a:cs typeface="+mn-cs"/>
              </a:rPr>
              <a:t>JDBC API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ADBA49C-33A6-4F5A-92BE-51ED65A29707}"/>
              </a:ext>
            </a:extLst>
          </p:cNvPr>
          <p:cNvSpPr/>
          <p:nvPr/>
        </p:nvSpPr>
        <p:spPr bwMode="auto">
          <a:xfrm>
            <a:off x="6330157" y="2285090"/>
            <a:ext cx="15240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0" hangingPunct="0">
              <a:lnSpc>
                <a:spcPts val="2000"/>
              </a:lnSpc>
              <a:defRPr/>
            </a:pPr>
            <a:r>
              <a:rPr lang="en-US" sz="2000" dirty="0">
                <a:solidFill>
                  <a:srgbClr val="111111"/>
                </a:solidFill>
                <a:latin typeface="Calibri" pitchFamily="34" charset="0"/>
                <a:cs typeface="+mn-cs"/>
              </a:rPr>
              <a:t>Type 1 Driver</a:t>
            </a:r>
          </a:p>
        </p:txBody>
      </p:sp>
      <p:sp>
        <p:nvSpPr>
          <p:cNvPr id="67" name="Flowchart: Magnetic Disk 66">
            <a:extLst>
              <a:ext uri="{FF2B5EF4-FFF2-40B4-BE49-F238E27FC236}">
                <a16:creationId xmlns:a16="http://schemas.microsoft.com/office/drawing/2014/main" id="{379B26BB-7412-4562-920E-F769EC4719E2}"/>
              </a:ext>
            </a:extLst>
          </p:cNvPr>
          <p:cNvSpPr/>
          <p:nvPr/>
        </p:nvSpPr>
        <p:spPr bwMode="auto">
          <a:xfrm>
            <a:off x="6629400" y="5486400"/>
            <a:ext cx="1143000" cy="1066800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latin typeface="Calibri" pitchFamily="34" charset="0"/>
                <a:cs typeface="+mn-cs"/>
              </a:rPr>
              <a:t>DBMS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0A557ED-C045-482C-9792-8CD034C3355E}"/>
              </a:ext>
            </a:extLst>
          </p:cNvPr>
          <p:cNvSpPr/>
          <p:nvPr/>
        </p:nvSpPr>
        <p:spPr>
          <a:xfrm>
            <a:off x="5949157" y="467958"/>
            <a:ext cx="82586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1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Client</a:t>
            </a:r>
          </a:p>
        </p:txBody>
      </p:sp>
      <p:sp>
        <p:nvSpPr>
          <p:cNvPr id="69" name="TextBox 15">
            <a:extLst>
              <a:ext uri="{FF2B5EF4-FFF2-40B4-BE49-F238E27FC236}">
                <a16:creationId xmlns:a16="http://schemas.microsoft.com/office/drawing/2014/main" id="{41934ABF-36BA-4F70-904B-D0338FE67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1195" y="1869165"/>
            <a:ext cx="7524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lnSpc>
                <a:spcPts val="2100"/>
              </a:lnSpc>
            </a:pPr>
            <a:r>
              <a:rPr lang="en-US" sz="2000">
                <a:solidFill>
                  <a:srgbClr val="09064E"/>
                </a:solidFill>
                <a:latin typeface="Calibri" pitchFamily="34" charset="0"/>
                <a:cs typeface="Calibri" pitchFamily="34" charset="0"/>
              </a:rPr>
              <a:t>JDBC call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2E714DE-5BCF-44AF-9CB6-89F2378F815E}"/>
              </a:ext>
            </a:extLst>
          </p:cNvPr>
          <p:cNvGrpSpPr/>
          <p:nvPr/>
        </p:nvGrpSpPr>
        <p:grpSpPr>
          <a:xfrm>
            <a:off x="5301457" y="2181902"/>
            <a:ext cx="3771900" cy="1947228"/>
            <a:chOff x="5301457" y="2181902"/>
            <a:chExt cx="3771900" cy="1947228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1C7F257-FAD4-4B30-BE5F-38B730D21031}"/>
                </a:ext>
              </a:extLst>
            </p:cNvPr>
            <p:cNvSpPr/>
            <p:nvPr/>
          </p:nvSpPr>
          <p:spPr bwMode="auto">
            <a:xfrm>
              <a:off x="6558757" y="3351890"/>
              <a:ext cx="1219200" cy="6096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eaLnBrk="0" hangingPunct="0">
                <a:lnSpc>
                  <a:spcPts val="2000"/>
                </a:lnSpc>
                <a:defRPr/>
              </a:pPr>
              <a:r>
                <a:rPr lang="en-US" sz="2000" dirty="0">
                  <a:solidFill>
                    <a:srgbClr val="111111"/>
                  </a:solidFill>
                  <a:latin typeface="Calibri" pitchFamily="34" charset="0"/>
                  <a:cs typeface="+mn-cs"/>
                </a:rPr>
                <a:t>ODBC Driver </a:t>
              </a:r>
            </a:p>
          </p:txBody>
        </p:sp>
        <p:sp>
          <p:nvSpPr>
            <p:cNvPr id="72" name="Up-Down Arrow 11">
              <a:extLst>
                <a:ext uri="{FF2B5EF4-FFF2-40B4-BE49-F238E27FC236}">
                  <a16:creationId xmlns:a16="http://schemas.microsoft.com/office/drawing/2014/main" id="{3E0D4768-4A76-481A-96A8-A89504D14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957" y="2894690"/>
              <a:ext cx="228600" cy="4572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BD92DE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73" name="TextBox 16">
              <a:extLst>
                <a:ext uri="{FF2B5EF4-FFF2-40B4-BE49-F238E27FC236}">
                  <a16:creationId xmlns:a16="http://schemas.microsoft.com/office/drawing/2014/main" id="{6528A66B-1FBB-4077-807C-96947C4DF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4845" y="2894690"/>
              <a:ext cx="798512" cy="631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lnSpc>
                  <a:spcPts val="2100"/>
                </a:lnSpc>
              </a:pPr>
              <a:r>
                <a:rPr lang="en-US" sz="2000">
                  <a:solidFill>
                    <a:srgbClr val="09064E"/>
                  </a:solidFill>
                  <a:latin typeface="Calibri" pitchFamily="34" charset="0"/>
                  <a:cs typeface="Calibri" pitchFamily="34" charset="0"/>
                </a:rPr>
                <a:t>ODBC call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A05DA72-EAC5-4E9B-A52E-13D82C58E0A3}"/>
                </a:ext>
              </a:extLst>
            </p:cNvPr>
            <p:cNvSpPr/>
            <p:nvPr/>
          </p:nvSpPr>
          <p:spPr>
            <a:xfrm>
              <a:off x="6253957" y="2181902"/>
              <a:ext cx="1711362" cy="194722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Callout 13">
              <a:extLst>
                <a:ext uri="{FF2B5EF4-FFF2-40B4-BE49-F238E27FC236}">
                  <a16:creationId xmlns:a16="http://schemas.microsoft.com/office/drawing/2014/main" id="{59F15132-1DE3-4E89-8336-D5A3515ED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1457" y="2624815"/>
              <a:ext cx="914400" cy="612775"/>
            </a:xfrm>
            <a:prstGeom prst="wedgeEllipseCallout">
              <a:avLst>
                <a:gd name="adj1" fmla="val 80859"/>
                <a:gd name="adj2" fmla="val -52059"/>
              </a:avLst>
            </a:prstGeom>
            <a:solidFill>
              <a:srgbClr val="2042EE"/>
            </a:solidFill>
            <a:ln w="12700" algn="ctr">
              <a:noFill/>
              <a:round/>
              <a:headEnd type="none" w="sm" len="sm"/>
              <a:tailEnd type="none" w="sm" len="sm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rIns="0" anchor="ctr"/>
            <a:lstStyle/>
            <a:p>
              <a:pPr algn="ctr" eaLnBrk="0" hangingPunct="0">
                <a:lnSpc>
                  <a:spcPts val="2000"/>
                </a:lnSpc>
                <a:defRPr/>
              </a:pPr>
              <a:r>
                <a:rPr lang="en-US" sz="2000" dirty="0">
                  <a:solidFill>
                    <a:srgbClr val="F8F8F8"/>
                  </a:solidFill>
                  <a:latin typeface="Calibri" pitchFamily="34" charset="0"/>
                  <a:cs typeface="Calibri" pitchFamily="34" charset="0"/>
                </a:rPr>
                <a:t>Extra Layer</a:t>
              </a:r>
            </a:p>
          </p:txBody>
        </p:sp>
        <p:sp>
          <p:nvSpPr>
            <p:cNvPr id="76" name="Curved Left Arrow 15">
              <a:extLst>
                <a:ext uri="{FF2B5EF4-FFF2-40B4-BE49-F238E27FC236}">
                  <a16:creationId xmlns:a16="http://schemas.microsoft.com/office/drawing/2014/main" id="{5CC8FC8B-C550-4C02-B6AA-F5FE0428CCC7}"/>
                </a:ext>
              </a:extLst>
            </p:cNvPr>
            <p:cNvSpPr/>
            <p:nvPr/>
          </p:nvSpPr>
          <p:spPr bwMode="auto">
            <a:xfrm>
              <a:off x="7701757" y="2666090"/>
              <a:ext cx="609600" cy="1143000"/>
            </a:xfrm>
            <a:prstGeom prst="curvedLeftArrow">
              <a:avLst/>
            </a:prstGeom>
            <a:solidFill>
              <a:schemeClr val="accent5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</p:grpSp>
      <p:sp>
        <p:nvSpPr>
          <p:cNvPr id="77" name="Curved Left Arrow 14">
            <a:extLst>
              <a:ext uri="{FF2B5EF4-FFF2-40B4-BE49-F238E27FC236}">
                <a16:creationId xmlns:a16="http://schemas.microsoft.com/office/drawing/2014/main" id="{8EA3CD2E-8B54-4994-840E-3D59962FADF2}"/>
              </a:ext>
            </a:extLst>
          </p:cNvPr>
          <p:cNvSpPr/>
          <p:nvPr/>
        </p:nvSpPr>
        <p:spPr bwMode="auto">
          <a:xfrm>
            <a:off x="7777957" y="1675490"/>
            <a:ext cx="533400" cy="914400"/>
          </a:xfrm>
          <a:prstGeom prst="curvedLeftArrow">
            <a:avLst/>
          </a:prstGeom>
          <a:solidFill>
            <a:schemeClr val="accent5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78" name="Up-Down Arrow 13">
            <a:extLst>
              <a:ext uri="{FF2B5EF4-FFF2-40B4-BE49-F238E27FC236}">
                <a16:creationId xmlns:a16="http://schemas.microsoft.com/office/drawing/2014/main" id="{9484E399-7EE3-41D8-BAA5-663061073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957" y="190409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BD92DE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131F5C0-9C78-45E3-B4E4-1020FEDAA645}"/>
              </a:ext>
            </a:extLst>
          </p:cNvPr>
          <p:cNvSpPr/>
          <p:nvPr/>
        </p:nvSpPr>
        <p:spPr bwMode="auto">
          <a:xfrm>
            <a:off x="6561446" y="4548692"/>
            <a:ext cx="1219200" cy="6096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tIns="91440" anchor="ctr" anchorCtr="1"/>
          <a:lstStyle/>
          <a:p>
            <a:pPr algn="ctr" eaLnBrk="0" hangingPunct="0">
              <a:lnSpc>
                <a:spcPts val="2000"/>
              </a:lnSpc>
              <a:defRPr/>
            </a:pPr>
            <a:r>
              <a:rPr lang="en-US" sz="2000" dirty="0">
                <a:solidFill>
                  <a:srgbClr val="111111"/>
                </a:solidFill>
                <a:latin typeface="Calibri" pitchFamily="34" charset="0"/>
              </a:rPr>
              <a:t>Native API</a:t>
            </a:r>
            <a:endParaRPr lang="en-US" sz="2000" dirty="0">
              <a:solidFill>
                <a:srgbClr val="111111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0" name="Up-Down Arrow 16">
            <a:extLst>
              <a:ext uri="{FF2B5EF4-FFF2-40B4-BE49-F238E27FC236}">
                <a16:creationId xmlns:a16="http://schemas.microsoft.com/office/drawing/2014/main" id="{16F2F2CD-BD87-414A-B722-F685E1DAC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158292"/>
            <a:ext cx="228600" cy="517021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3">
              <a:lumMod val="5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81" name="Up-Down Arrow 11">
            <a:extLst>
              <a:ext uri="{FF2B5EF4-FFF2-40B4-BE49-F238E27FC236}">
                <a16:creationId xmlns:a16="http://schemas.microsoft.com/office/drawing/2014/main" id="{5376DF08-79AA-493D-8D50-B3968467E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887788"/>
            <a:ext cx="228600" cy="698542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BD92DE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4724400" cy="1143000"/>
          </a:xfrm>
        </p:spPr>
        <p:txBody>
          <a:bodyPr/>
          <a:lstStyle/>
          <a:p>
            <a:r>
              <a:rPr lang="en-US" dirty="0"/>
              <a:t>JDBC:  Type 2 Driver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17638"/>
            <a:ext cx="4800600" cy="505936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u="sng" dirty="0">
                <a:latin typeface="Calibri" pitchFamily="34" charset="0"/>
              </a:rPr>
              <a:t>Direct translation to native API via non-Java driver:</a:t>
            </a:r>
            <a:endParaRPr lang="en-US" dirty="0">
              <a:latin typeface="Calibri" pitchFamily="34" charset="0"/>
            </a:endParaRPr>
          </a:p>
          <a:p>
            <a:pPr marL="576263" lvl="1" indent="-347663"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sz="2800" dirty="0">
                <a:latin typeface="Calibri" pitchFamily="34" charset="0"/>
              </a:rPr>
              <a:t>Convert JDBC calls into database-specific C/C++ API calls</a:t>
            </a:r>
          </a:p>
          <a:p>
            <a:pPr marL="576263" lvl="1" indent="-347663"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dirty="0">
                <a:latin typeface="Calibri" pitchFamily="34" charset="0"/>
              </a:rPr>
              <a:t>Drivers typically provided by the database vendor</a:t>
            </a:r>
            <a:endParaRPr lang="en-US" sz="2800" dirty="0">
              <a:latin typeface="Calibri" pitchFamily="34" charset="0"/>
            </a:endParaRPr>
          </a:p>
          <a:p>
            <a:pPr marL="860425" lvl="2" indent="-230188">
              <a:lnSpc>
                <a:spcPct val="90000"/>
              </a:lnSpc>
              <a:buFontTx/>
              <a:buNone/>
              <a:defRPr/>
            </a:pPr>
            <a:endParaRPr lang="en-US" dirty="0">
              <a:latin typeface="Calibri" pitchFamily="34" charset="0"/>
            </a:endParaRPr>
          </a:p>
          <a:p>
            <a:pPr marL="1025525" lvl="2" indent="-222250">
              <a:lnSpc>
                <a:spcPct val="90000"/>
              </a:lnSpc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2" name="Rectangle 10">
            <a:extLst>
              <a:ext uri="{FF2B5EF4-FFF2-40B4-BE49-F238E27FC236}">
                <a16:creationId xmlns:a16="http://schemas.microsoft.com/office/drawing/2014/main" id="{4628F231-A41A-4055-B159-7064C824E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113" y="5411788"/>
            <a:ext cx="2057400" cy="1219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63" name="Rectangle 10">
            <a:extLst>
              <a:ext uri="{FF2B5EF4-FFF2-40B4-BE49-F238E27FC236}">
                <a16:creationId xmlns:a16="http://schemas.microsoft.com/office/drawing/2014/main" id="{72580AF8-34E3-4C38-9CF4-A73333580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357" y="837290"/>
            <a:ext cx="2057400" cy="3429000"/>
          </a:xfrm>
          <a:prstGeom prst="rect">
            <a:avLst/>
          </a:prstGeom>
          <a:solidFill>
            <a:srgbClr val="89E0FF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683BB0F-736F-4E61-B692-58F624B47BC4}"/>
              </a:ext>
            </a:extLst>
          </p:cNvPr>
          <p:cNvSpPr/>
          <p:nvPr/>
        </p:nvSpPr>
        <p:spPr bwMode="auto">
          <a:xfrm>
            <a:off x="6330157" y="989690"/>
            <a:ext cx="1524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>
              <a:lnSpc>
                <a:spcPts val="2000"/>
              </a:lnSpc>
              <a:defRPr/>
            </a:pPr>
            <a:r>
              <a:rPr lang="en-US" sz="2000" dirty="0">
                <a:solidFill>
                  <a:srgbClr val="111111"/>
                </a:solidFill>
                <a:latin typeface="Calibri" pitchFamily="34" charset="0"/>
                <a:cs typeface="+mn-cs"/>
              </a:rPr>
              <a:t>Java Application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84A5823-D5BC-4B2C-9F47-2CE007EF552C}"/>
              </a:ext>
            </a:extLst>
          </p:cNvPr>
          <p:cNvSpPr/>
          <p:nvPr/>
        </p:nvSpPr>
        <p:spPr bwMode="auto">
          <a:xfrm>
            <a:off x="6330157" y="1599290"/>
            <a:ext cx="1524000" cy="3048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latin typeface="Calibri" pitchFamily="34" charset="0"/>
                <a:cs typeface="+mn-cs"/>
              </a:rPr>
              <a:t>JDBC API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ADBA49C-33A6-4F5A-92BE-51ED65A29707}"/>
              </a:ext>
            </a:extLst>
          </p:cNvPr>
          <p:cNvSpPr/>
          <p:nvPr/>
        </p:nvSpPr>
        <p:spPr bwMode="auto">
          <a:xfrm>
            <a:off x="6330157" y="2285090"/>
            <a:ext cx="15240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0" hangingPunct="0">
              <a:lnSpc>
                <a:spcPts val="2000"/>
              </a:lnSpc>
              <a:defRPr/>
            </a:pPr>
            <a:r>
              <a:rPr lang="en-US" sz="2000" dirty="0">
                <a:solidFill>
                  <a:srgbClr val="111111"/>
                </a:solidFill>
                <a:latin typeface="Calibri" pitchFamily="34" charset="0"/>
                <a:cs typeface="+mn-cs"/>
              </a:rPr>
              <a:t>Type 2 Driver</a:t>
            </a:r>
          </a:p>
        </p:txBody>
      </p:sp>
      <p:sp>
        <p:nvSpPr>
          <p:cNvPr id="67" name="Flowchart: Magnetic Disk 66">
            <a:extLst>
              <a:ext uri="{FF2B5EF4-FFF2-40B4-BE49-F238E27FC236}">
                <a16:creationId xmlns:a16="http://schemas.microsoft.com/office/drawing/2014/main" id="{379B26BB-7412-4562-920E-F769EC4719E2}"/>
              </a:ext>
            </a:extLst>
          </p:cNvPr>
          <p:cNvSpPr/>
          <p:nvPr/>
        </p:nvSpPr>
        <p:spPr bwMode="auto">
          <a:xfrm>
            <a:off x="6629400" y="5486400"/>
            <a:ext cx="1143000" cy="1066800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latin typeface="Calibri" pitchFamily="34" charset="0"/>
                <a:cs typeface="+mn-cs"/>
              </a:rPr>
              <a:t>DBMS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0A557ED-C045-482C-9792-8CD034C3355E}"/>
              </a:ext>
            </a:extLst>
          </p:cNvPr>
          <p:cNvSpPr/>
          <p:nvPr/>
        </p:nvSpPr>
        <p:spPr>
          <a:xfrm>
            <a:off x="5949157" y="467958"/>
            <a:ext cx="82586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1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Client</a:t>
            </a:r>
          </a:p>
        </p:txBody>
      </p:sp>
      <p:sp>
        <p:nvSpPr>
          <p:cNvPr id="69" name="TextBox 15">
            <a:extLst>
              <a:ext uri="{FF2B5EF4-FFF2-40B4-BE49-F238E27FC236}">
                <a16:creationId xmlns:a16="http://schemas.microsoft.com/office/drawing/2014/main" id="{41934ABF-36BA-4F70-904B-D0338FE67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1195" y="1869165"/>
            <a:ext cx="7524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lnSpc>
                <a:spcPts val="2100"/>
              </a:lnSpc>
            </a:pPr>
            <a:r>
              <a:rPr lang="en-US" sz="2000">
                <a:solidFill>
                  <a:srgbClr val="09064E"/>
                </a:solidFill>
                <a:latin typeface="Calibri" pitchFamily="34" charset="0"/>
                <a:cs typeface="Calibri" pitchFamily="34" charset="0"/>
              </a:rPr>
              <a:t>JDBC call</a:t>
            </a:r>
          </a:p>
        </p:txBody>
      </p:sp>
      <p:sp>
        <p:nvSpPr>
          <p:cNvPr id="77" name="Curved Left Arrow 14">
            <a:extLst>
              <a:ext uri="{FF2B5EF4-FFF2-40B4-BE49-F238E27FC236}">
                <a16:creationId xmlns:a16="http://schemas.microsoft.com/office/drawing/2014/main" id="{8EA3CD2E-8B54-4994-840E-3D59962FADF2}"/>
              </a:ext>
            </a:extLst>
          </p:cNvPr>
          <p:cNvSpPr/>
          <p:nvPr/>
        </p:nvSpPr>
        <p:spPr bwMode="auto">
          <a:xfrm>
            <a:off x="7777957" y="1675490"/>
            <a:ext cx="533400" cy="914400"/>
          </a:xfrm>
          <a:prstGeom prst="curvedLeftArrow">
            <a:avLst/>
          </a:prstGeom>
          <a:solidFill>
            <a:schemeClr val="accent5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78" name="Up-Down Arrow 13">
            <a:extLst>
              <a:ext uri="{FF2B5EF4-FFF2-40B4-BE49-F238E27FC236}">
                <a16:creationId xmlns:a16="http://schemas.microsoft.com/office/drawing/2014/main" id="{9484E399-7EE3-41D8-BAA5-663061073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957" y="190409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BD92DE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131F5C0-9C78-45E3-B4E4-1020FEDAA645}"/>
              </a:ext>
            </a:extLst>
          </p:cNvPr>
          <p:cNvSpPr/>
          <p:nvPr/>
        </p:nvSpPr>
        <p:spPr bwMode="auto">
          <a:xfrm>
            <a:off x="6561446" y="4548692"/>
            <a:ext cx="1219200" cy="6096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tIns="91440" anchor="ctr" anchorCtr="1"/>
          <a:lstStyle/>
          <a:p>
            <a:pPr algn="ctr" eaLnBrk="0" hangingPunct="0">
              <a:lnSpc>
                <a:spcPts val="2000"/>
              </a:lnSpc>
              <a:defRPr/>
            </a:pPr>
            <a:r>
              <a:rPr lang="en-US" sz="2000" dirty="0">
                <a:solidFill>
                  <a:srgbClr val="111111"/>
                </a:solidFill>
                <a:latin typeface="Calibri" pitchFamily="34" charset="0"/>
              </a:rPr>
              <a:t>Native API</a:t>
            </a:r>
            <a:endParaRPr lang="en-US" sz="2000" dirty="0">
              <a:solidFill>
                <a:srgbClr val="111111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0" name="Up-Down Arrow 16">
            <a:extLst>
              <a:ext uri="{FF2B5EF4-FFF2-40B4-BE49-F238E27FC236}">
                <a16:creationId xmlns:a16="http://schemas.microsoft.com/office/drawing/2014/main" id="{16F2F2CD-BD87-414A-B722-F685E1DAC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158292"/>
            <a:ext cx="228600" cy="517021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3">
              <a:lumMod val="5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81" name="Up-Down Arrow 11">
            <a:extLst>
              <a:ext uri="{FF2B5EF4-FFF2-40B4-BE49-F238E27FC236}">
                <a16:creationId xmlns:a16="http://schemas.microsoft.com/office/drawing/2014/main" id="{5376DF08-79AA-493D-8D50-B3968467E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399" y="2894690"/>
            <a:ext cx="234157" cy="169164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BD92DE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4" name="Curved Left Arrow 13">
            <a:extLst>
              <a:ext uri="{FF2B5EF4-FFF2-40B4-BE49-F238E27FC236}">
                <a16:creationId xmlns:a16="http://schemas.microsoft.com/office/drawing/2014/main" id="{B04082B0-099B-4D52-9FAC-E7A5ED85E80F}"/>
              </a:ext>
            </a:extLst>
          </p:cNvPr>
          <p:cNvSpPr/>
          <p:nvPr/>
        </p:nvSpPr>
        <p:spPr bwMode="auto">
          <a:xfrm>
            <a:off x="7523089" y="2664503"/>
            <a:ext cx="609692" cy="2442486"/>
          </a:xfrm>
          <a:prstGeom prst="curvedLeftArrow">
            <a:avLst/>
          </a:prstGeom>
          <a:solidFill>
            <a:schemeClr val="accent5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43ECDDB2-36FE-4A52-A3F1-EAD8F7435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4589" y="3028114"/>
            <a:ext cx="1098625" cy="2231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lnSpc>
                <a:spcPts val="2100"/>
              </a:lnSpc>
            </a:pPr>
            <a:r>
              <a:rPr lang="en-US" sz="2000" dirty="0">
                <a:solidFill>
                  <a:srgbClr val="09064E"/>
                </a:solidFill>
                <a:latin typeface="Calibri" pitchFamily="34" charset="0"/>
                <a:cs typeface="Calibri" pitchFamily="34" charset="0"/>
              </a:rPr>
              <a:t>Call native API directly instead of going through ODBC</a:t>
            </a:r>
          </a:p>
        </p:txBody>
      </p:sp>
    </p:spTree>
    <p:extLst>
      <p:ext uri="{BB962C8B-B14F-4D97-AF65-F5344CB8AC3E}">
        <p14:creationId xmlns:p14="http://schemas.microsoft.com/office/powerpoint/2010/main" val="94757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5486400" y="5334000"/>
            <a:ext cx="2209800" cy="1219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486400" y="1905000"/>
            <a:ext cx="2209800" cy="3276600"/>
          </a:xfrm>
          <a:prstGeom prst="rect">
            <a:avLst/>
          </a:prstGeom>
          <a:solidFill>
            <a:srgbClr val="89E0FF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JDBC:  Type 2 Driver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17638"/>
            <a:ext cx="4800600" cy="505936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u="sng" dirty="0">
                <a:latin typeface="Calibri" pitchFamily="34" charset="0"/>
              </a:rPr>
              <a:t>Direct translation to native API via non-Java driver:</a:t>
            </a:r>
            <a:endParaRPr lang="en-US" dirty="0">
              <a:latin typeface="Calibri" pitchFamily="34" charset="0"/>
            </a:endParaRPr>
          </a:p>
          <a:p>
            <a:pPr marL="576263" lvl="1" indent="-347663"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sz="2800" dirty="0">
                <a:latin typeface="Calibri" pitchFamily="34" charset="0"/>
              </a:rPr>
              <a:t>Convert JDBC calls into database-specific C/C++ API calls</a:t>
            </a:r>
          </a:p>
          <a:p>
            <a:pPr marL="576263" lvl="1" indent="-347663"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dirty="0">
                <a:latin typeface="Calibri" pitchFamily="34" charset="0"/>
              </a:rPr>
              <a:t>Drivers typically provided by the database vendor</a:t>
            </a:r>
            <a:endParaRPr lang="en-US" sz="2800" dirty="0">
              <a:latin typeface="Calibri" pitchFamily="34" charset="0"/>
            </a:endParaRPr>
          </a:p>
          <a:p>
            <a:pPr marL="457200" lvl="2" indent="0">
              <a:lnSpc>
                <a:spcPct val="90000"/>
              </a:lnSpc>
              <a:spcBef>
                <a:spcPts val="200"/>
              </a:spcBef>
              <a:spcAft>
                <a:spcPts val="1200"/>
              </a:spcAft>
              <a:buNone/>
              <a:defRPr/>
            </a:pPr>
            <a:r>
              <a:rPr lang="en-US" sz="2400" b="1" dirty="0">
                <a:solidFill>
                  <a:srgbClr val="7030A0"/>
                </a:solidFill>
                <a:latin typeface="Calibri" pitchFamily="34" charset="0"/>
              </a:rPr>
              <a:t>Advantage</a:t>
            </a:r>
            <a:r>
              <a:rPr lang="en-US" sz="2400" dirty="0">
                <a:solidFill>
                  <a:srgbClr val="7030A0"/>
                </a:solidFill>
                <a:latin typeface="Calibri" pitchFamily="34" charset="0"/>
              </a:rPr>
              <a:t>:  Better performance than Type 1</a:t>
            </a:r>
          </a:p>
          <a:p>
            <a:pPr marL="457200" lvl="2" indent="0">
              <a:lnSpc>
                <a:spcPct val="90000"/>
              </a:lnSpc>
              <a:spcBef>
                <a:spcPts val="200"/>
              </a:spcBef>
              <a:spcAft>
                <a:spcPts val="600"/>
              </a:spcAft>
              <a:buNone/>
              <a:defRPr/>
            </a:pPr>
            <a:r>
              <a:rPr lang="en-US" sz="2400" b="1" dirty="0">
                <a:solidFill>
                  <a:srgbClr val="7030A0"/>
                </a:solidFill>
                <a:latin typeface="Calibri" pitchFamily="34" charset="0"/>
              </a:rPr>
              <a:t>Disadvantage</a:t>
            </a:r>
            <a:r>
              <a:rPr lang="en-US" sz="2400" dirty="0">
                <a:solidFill>
                  <a:srgbClr val="7030A0"/>
                </a:solidFill>
                <a:latin typeface="Calibri" pitchFamily="34" charset="0"/>
              </a:rPr>
              <a:t>:</a:t>
            </a:r>
          </a:p>
          <a:p>
            <a:pPr marL="857250" lvl="3" indent="0">
              <a:lnSpc>
                <a:spcPct val="90000"/>
              </a:lnSpc>
              <a:spcAft>
                <a:spcPts val="600"/>
              </a:spcAft>
              <a:buNone/>
              <a:defRPr/>
            </a:pPr>
            <a:r>
              <a:rPr lang="en-US" sz="2200" dirty="0">
                <a:solidFill>
                  <a:srgbClr val="7030A0"/>
                </a:solidFill>
                <a:latin typeface="Calibri" pitchFamily="34" charset="0"/>
              </a:rPr>
              <a:t>Native API must be installed in client</a:t>
            </a:r>
          </a:p>
          <a:p>
            <a:pPr marL="857250" lvl="3" indent="0">
              <a:lnSpc>
                <a:spcPct val="90000"/>
              </a:lnSpc>
              <a:buNone/>
              <a:defRPr/>
            </a:pPr>
            <a:r>
              <a:rPr lang="en-US" sz="2200" dirty="0">
                <a:solidFill>
                  <a:srgbClr val="7030A0"/>
                </a:solidFill>
                <a:latin typeface="Calibri" pitchFamily="34" charset="0"/>
              </a:rPr>
              <a:t>Not good for Web applications</a:t>
            </a:r>
          </a:p>
          <a:p>
            <a:pPr marL="860425" lvl="2" indent="-230188">
              <a:lnSpc>
                <a:spcPct val="90000"/>
              </a:lnSpc>
              <a:buFontTx/>
              <a:buNone/>
              <a:defRPr/>
            </a:pPr>
            <a:endParaRPr lang="en-US" dirty="0">
              <a:latin typeface="Calibri" pitchFamily="34" charset="0"/>
            </a:endParaRPr>
          </a:p>
          <a:p>
            <a:pPr marL="1025525" lvl="2" indent="-222250">
              <a:lnSpc>
                <a:spcPct val="90000"/>
              </a:lnSpc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67400" y="2057400"/>
            <a:ext cx="1524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>
              <a:lnSpc>
                <a:spcPts val="2000"/>
              </a:lnSpc>
              <a:defRPr/>
            </a:pPr>
            <a:r>
              <a:rPr lang="en-US" sz="2000" dirty="0">
                <a:solidFill>
                  <a:srgbClr val="111111"/>
                </a:solidFill>
                <a:latin typeface="Calibri" pitchFamily="34" charset="0"/>
                <a:cs typeface="+mn-cs"/>
              </a:rPr>
              <a:t>Java Application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867400" y="2667000"/>
            <a:ext cx="1524000" cy="3048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latin typeface="Calibri" pitchFamily="34" charset="0"/>
                <a:cs typeface="+mn-cs"/>
              </a:rPr>
              <a:t>JDBC API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867400" y="3352800"/>
            <a:ext cx="15240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>
              <a:lnSpc>
                <a:spcPts val="2000"/>
              </a:lnSpc>
              <a:defRPr/>
            </a:pPr>
            <a:r>
              <a:rPr lang="en-US" sz="2000" dirty="0">
                <a:solidFill>
                  <a:srgbClr val="111111"/>
                </a:solidFill>
                <a:latin typeface="Calibri" pitchFamily="34" charset="0"/>
                <a:cs typeface="+mn-cs"/>
              </a:rPr>
              <a:t>Type 2 Driver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867400" y="4419600"/>
            <a:ext cx="1524000" cy="5334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>
              <a:lnSpc>
                <a:spcPts val="2000"/>
              </a:lnSpc>
              <a:defRPr/>
            </a:pPr>
            <a:r>
              <a:rPr lang="en-US" sz="2000" dirty="0">
                <a:solidFill>
                  <a:srgbClr val="111111"/>
                </a:solidFill>
                <a:latin typeface="Calibri" pitchFamily="34" charset="0"/>
                <a:cs typeface="+mn-cs"/>
              </a:rPr>
              <a:t>Native API </a:t>
            </a:r>
          </a:p>
        </p:txBody>
      </p:sp>
      <p:sp>
        <p:nvSpPr>
          <p:cNvPr id="9" name="Flowchart: Magnetic Disk 8"/>
          <p:cNvSpPr/>
          <p:nvPr/>
        </p:nvSpPr>
        <p:spPr bwMode="auto">
          <a:xfrm>
            <a:off x="6096000" y="5410200"/>
            <a:ext cx="1143000" cy="1066800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latin typeface="Calibri" pitchFamily="34" charset="0"/>
                <a:cs typeface="+mn-cs"/>
              </a:rPr>
              <a:t>DBMS</a:t>
            </a:r>
          </a:p>
        </p:txBody>
      </p:sp>
      <p:sp>
        <p:nvSpPr>
          <p:cNvPr id="24587" name="Up-Down Arrow 9"/>
          <p:cNvSpPr>
            <a:spLocks noChangeArrowheads="1"/>
          </p:cNvSpPr>
          <p:nvPr/>
        </p:nvSpPr>
        <p:spPr bwMode="auto">
          <a:xfrm>
            <a:off x="6553200" y="3962400"/>
            <a:ext cx="228600" cy="4572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BD92DE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4588" name="Up-Down Arrow 10"/>
          <p:cNvSpPr>
            <a:spLocks noChangeArrowheads="1"/>
          </p:cNvSpPr>
          <p:nvPr/>
        </p:nvSpPr>
        <p:spPr bwMode="auto">
          <a:xfrm>
            <a:off x="6553200" y="29718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BD92DE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Up-Down Arrow 12"/>
          <p:cNvSpPr>
            <a:spLocks noChangeArrowheads="1"/>
          </p:cNvSpPr>
          <p:nvPr/>
        </p:nvSpPr>
        <p:spPr bwMode="auto">
          <a:xfrm>
            <a:off x="6553200" y="4953000"/>
            <a:ext cx="228600" cy="64135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3">
              <a:lumMod val="5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10200" y="1535668"/>
            <a:ext cx="82586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1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Client</a:t>
            </a:r>
          </a:p>
        </p:txBody>
      </p:sp>
      <p:sp>
        <p:nvSpPr>
          <p:cNvPr id="14" name="Curved Left Arrow 13"/>
          <p:cNvSpPr/>
          <p:nvPr/>
        </p:nvSpPr>
        <p:spPr bwMode="auto">
          <a:xfrm>
            <a:off x="7315200" y="3581400"/>
            <a:ext cx="533400" cy="1216025"/>
          </a:xfrm>
          <a:prstGeom prst="curvedLeftArrow">
            <a:avLst/>
          </a:prstGeom>
          <a:solidFill>
            <a:schemeClr val="accent5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24592" name="TextBox 14"/>
          <p:cNvSpPr txBox="1">
            <a:spLocks noChangeArrowheads="1"/>
          </p:cNvSpPr>
          <p:nvPr/>
        </p:nvSpPr>
        <p:spPr bwMode="auto">
          <a:xfrm>
            <a:off x="7845205" y="2705081"/>
            <a:ext cx="12192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lnSpc>
                <a:spcPts val="2100"/>
              </a:lnSpc>
            </a:pPr>
            <a:r>
              <a:rPr lang="en-US" sz="2000" dirty="0">
                <a:solidFill>
                  <a:srgbClr val="09064E"/>
                </a:solidFill>
                <a:latin typeface="Calibri" pitchFamily="34" charset="0"/>
                <a:cs typeface="Calibri" pitchFamily="34" charset="0"/>
              </a:rPr>
              <a:t>Call native API directly instead of going through ODBC</a:t>
            </a:r>
          </a:p>
        </p:txBody>
      </p:sp>
      <p:sp>
        <p:nvSpPr>
          <p:cNvPr id="17" name="Oval Callout 16"/>
          <p:cNvSpPr/>
          <p:nvPr/>
        </p:nvSpPr>
        <p:spPr>
          <a:xfrm>
            <a:off x="5029200" y="2971800"/>
            <a:ext cx="762000" cy="612648"/>
          </a:xfrm>
          <a:prstGeom prst="wedgeEllipseCallout">
            <a:avLst>
              <a:gd name="adj1" fmla="val 70367"/>
              <a:gd name="adj2" fmla="val 43097"/>
            </a:avLst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altLang="zh-TW" dirty="0"/>
              <a:t>Non-Java</a:t>
            </a:r>
            <a:endParaRPr lang="zh-TW" altLang="en-US" dirty="0"/>
          </a:p>
        </p:txBody>
      </p:sp>
      <p:grpSp>
        <p:nvGrpSpPr>
          <p:cNvPr id="10" name="Group 9"/>
          <p:cNvGrpSpPr/>
          <p:nvPr/>
        </p:nvGrpSpPr>
        <p:grpSpPr>
          <a:xfrm rot="467293">
            <a:off x="7195369" y="4823605"/>
            <a:ext cx="1739065" cy="1531408"/>
            <a:chOff x="7759416" y="4847383"/>
            <a:chExt cx="1251571" cy="1403389"/>
          </a:xfrm>
        </p:grpSpPr>
        <p:sp>
          <p:nvSpPr>
            <p:cNvPr id="3" name="Explosion 2 2"/>
            <p:cNvSpPr/>
            <p:nvPr/>
          </p:nvSpPr>
          <p:spPr>
            <a:xfrm rot="773062">
              <a:off x="7777270" y="4847383"/>
              <a:ext cx="1233717" cy="1403389"/>
            </a:xfrm>
            <a:prstGeom prst="irregularSeal2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 rot="19919530">
              <a:off x="7759416" y="5366371"/>
              <a:ext cx="1143000" cy="42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sz="1600" dirty="0">
                  <a:solidFill>
                    <a:schemeClr val="bg1"/>
                  </a:solidFill>
                </a:rPr>
                <a:t>Better performance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695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5486400" y="5334000"/>
            <a:ext cx="2209800" cy="1219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486400" y="1905000"/>
            <a:ext cx="2209800" cy="3276600"/>
          </a:xfrm>
          <a:prstGeom prst="rect">
            <a:avLst/>
          </a:prstGeom>
          <a:solidFill>
            <a:srgbClr val="89E0FF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5867400" y="2057400"/>
            <a:ext cx="1524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>
              <a:lnSpc>
                <a:spcPts val="2000"/>
              </a:lnSpc>
              <a:defRPr/>
            </a:pPr>
            <a:r>
              <a:rPr lang="en-US" sz="2000" dirty="0">
                <a:solidFill>
                  <a:srgbClr val="111111"/>
                </a:solidFill>
                <a:latin typeface="Calibri" pitchFamily="34" charset="0"/>
                <a:cs typeface="+mn-cs"/>
              </a:rPr>
              <a:t>Java Application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867400" y="2667000"/>
            <a:ext cx="1524000" cy="3048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latin typeface="Calibri" pitchFamily="34" charset="0"/>
                <a:cs typeface="+mn-cs"/>
              </a:rPr>
              <a:t>JDBC API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867400" y="3352800"/>
            <a:ext cx="15240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>
              <a:lnSpc>
                <a:spcPts val="2000"/>
              </a:lnSpc>
              <a:defRPr/>
            </a:pPr>
            <a:r>
              <a:rPr lang="en-US" sz="2000" dirty="0">
                <a:solidFill>
                  <a:srgbClr val="111111"/>
                </a:solidFill>
                <a:latin typeface="Calibri" pitchFamily="34" charset="0"/>
                <a:cs typeface="+mn-cs"/>
              </a:rPr>
              <a:t>Type 2 Driver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867400" y="4419600"/>
            <a:ext cx="1524000" cy="5334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>
              <a:lnSpc>
                <a:spcPts val="2000"/>
              </a:lnSpc>
              <a:defRPr/>
            </a:pPr>
            <a:r>
              <a:rPr lang="en-US" sz="2000" dirty="0">
                <a:solidFill>
                  <a:srgbClr val="111111"/>
                </a:solidFill>
                <a:latin typeface="Calibri" pitchFamily="34" charset="0"/>
                <a:cs typeface="+mn-cs"/>
              </a:rPr>
              <a:t>Native API </a:t>
            </a:r>
          </a:p>
        </p:txBody>
      </p:sp>
      <p:sp>
        <p:nvSpPr>
          <p:cNvPr id="9" name="Flowchart: Magnetic Disk 8"/>
          <p:cNvSpPr/>
          <p:nvPr/>
        </p:nvSpPr>
        <p:spPr bwMode="auto">
          <a:xfrm>
            <a:off x="6096000" y="5410200"/>
            <a:ext cx="1143000" cy="1066800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latin typeface="Calibri" pitchFamily="34" charset="0"/>
                <a:cs typeface="+mn-cs"/>
              </a:rPr>
              <a:t>DBMS</a:t>
            </a:r>
          </a:p>
        </p:txBody>
      </p:sp>
      <p:sp>
        <p:nvSpPr>
          <p:cNvPr id="24587" name="Up-Down Arrow 9"/>
          <p:cNvSpPr>
            <a:spLocks noChangeArrowheads="1"/>
          </p:cNvSpPr>
          <p:nvPr/>
        </p:nvSpPr>
        <p:spPr bwMode="auto">
          <a:xfrm>
            <a:off x="6553200" y="3962400"/>
            <a:ext cx="228600" cy="4572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BD92DE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4588" name="Up-Down Arrow 10"/>
          <p:cNvSpPr>
            <a:spLocks noChangeArrowheads="1"/>
          </p:cNvSpPr>
          <p:nvPr/>
        </p:nvSpPr>
        <p:spPr bwMode="auto">
          <a:xfrm>
            <a:off x="6553200" y="29718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BD92DE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Up-Down Arrow 12"/>
          <p:cNvSpPr>
            <a:spLocks noChangeArrowheads="1"/>
          </p:cNvSpPr>
          <p:nvPr/>
        </p:nvSpPr>
        <p:spPr bwMode="auto">
          <a:xfrm>
            <a:off x="6553200" y="4953000"/>
            <a:ext cx="228600" cy="64135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3">
              <a:lumMod val="5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10200" y="1535668"/>
            <a:ext cx="82586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1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Client</a:t>
            </a:r>
          </a:p>
        </p:txBody>
      </p:sp>
      <p:sp>
        <p:nvSpPr>
          <p:cNvPr id="14" name="Curved Left Arrow 13"/>
          <p:cNvSpPr/>
          <p:nvPr/>
        </p:nvSpPr>
        <p:spPr bwMode="auto">
          <a:xfrm>
            <a:off x="7315200" y="3581400"/>
            <a:ext cx="533400" cy="1216025"/>
          </a:xfrm>
          <a:prstGeom prst="curvedLeftArrow">
            <a:avLst/>
          </a:prstGeom>
          <a:solidFill>
            <a:schemeClr val="accent5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JDBC:  Type 3 Driver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57800" y="3162300"/>
            <a:ext cx="2819400" cy="19431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Callout 24"/>
          <p:cNvSpPr/>
          <p:nvPr/>
        </p:nvSpPr>
        <p:spPr>
          <a:xfrm>
            <a:off x="2895600" y="2362200"/>
            <a:ext cx="2057400" cy="1146048"/>
          </a:xfrm>
          <a:prstGeom prst="wedgeEllipseCallout">
            <a:avLst>
              <a:gd name="adj1" fmla="val 70367"/>
              <a:gd name="adj2" fmla="val 43097"/>
            </a:avLst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>
              <a:lnSpc>
                <a:spcPts val="2200"/>
              </a:lnSpc>
            </a:pPr>
            <a:r>
              <a:rPr lang="en-US" altLang="zh-TW" sz="2400" dirty="0"/>
              <a:t>Move this to another server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0464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410200" y="5181600"/>
            <a:ext cx="2133600" cy="12954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64067" y="152400"/>
            <a:ext cx="4953000" cy="843002"/>
          </a:xfrm>
        </p:spPr>
        <p:txBody>
          <a:bodyPr/>
          <a:lstStyle/>
          <a:p>
            <a:r>
              <a:rPr lang="en-US" dirty="0"/>
              <a:t>JDBC:  Type 3 Driver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414338" y="1066800"/>
            <a:ext cx="4602162" cy="556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  <a:buFont typeface="Wingdings" pitchFamily="2" charset="2"/>
              <a:buNone/>
              <a:defRPr/>
            </a:pPr>
            <a:r>
              <a:rPr lang="en-US" u="sng" dirty="0">
                <a:latin typeface="Calibri" pitchFamily="34" charset="0"/>
              </a:rPr>
              <a:t>3-Tier Approach:</a:t>
            </a:r>
            <a:endParaRPr lang="en-US" dirty="0">
              <a:latin typeface="Calibri" pitchFamily="34" charset="0"/>
            </a:endParaRPr>
          </a:p>
          <a:p>
            <a:pPr marL="460375" lvl="1" indent="-230188">
              <a:lnSpc>
                <a:spcPts val="2400"/>
              </a:lnSpc>
              <a:spcAft>
                <a:spcPts val="800"/>
              </a:spcAft>
              <a:defRPr/>
            </a:pPr>
            <a:r>
              <a:rPr lang="en-US" dirty="0">
                <a:latin typeface="Calibri" pitchFamily="34" charset="0"/>
              </a:rPr>
              <a:t>The driver uses standard network sockets to send commands over the network to a </a:t>
            </a:r>
            <a:r>
              <a:rPr lang="en-US" dirty="0">
                <a:solidFill>
                  <a:schemeClr val="accent6"/>
                </a:solidFill>
                <a:latin typeface="Calibri" pitchFamily="34" charset="0"/>
              </a:rPr>
              <a:t>middleware application server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pPr marL="460375" lvl="1" indent="-230188">
              <a:lnSpc>
                <a:spcPts val="2400"/>
              </a:lnSpc>
              <a:spcAft>
                <a:spcPts val="800"/>
              </a:spcAft>
              <a:defRPr/>
            </a:pPr>
            <a:r>
              <a:rPr lang="en-US" dirty="0">
                <a:latin typeface="Calibri" pitchFamily="34" charset="0"/>
              </a:rPr>
              <a:t>The middleware server translates  the JDBC requests into database-specific calls</a:t>
            </a:r>
          </a:p>
          <a:p>
            <a:pPr marL="230187" lvl="1" indent="0">
              <a:lnSpc>
                <a:spcPts val="2400"/>
              </a:lnSpc>
              <a:spcAft>
                <a:spcPts val="800"/>
              </a:spcAft>
              <a:buNone/>
              <a:defRPr/>
            </a:pPr>
            <a:r>
              <a:rPr lang="en-US" dirty="0">
                <a:solidFill>
                  <a:srgbClr val="7030A0"/>
                </a:solidFill>
                <a:latin typeface="Calibri" pitchFamily="34" charset="0"/>
              </a:rPr>
              <a:t>Advantage:  Needs only small JDBC driver at each client</a:t>
            </a:r>
          </a:p>
          <a:p>
            <a:pPr marL="230187" lvl="1" indent="0">
              <a:lnSpc>
                <a:spcPts val="2400"/>
              </a:lnSpc>
              <a:buNone/>
              <a:defRPr/>
            </a:pPr>
            <a:r>
              <a:rPr lang="en-US" dirty="0">
                <a:solidFill>
                  <a:srgbClr val="7030A0"/>
                </a:solidFill>
                <a:latin typeface="Calibri" pitchFamily="34" charset="0"/>
              </a:rPr>
              <a:t>Disadvantage:  Need to maintain another server</a:t>
            </a:r>
          </a:p>
          <a:p>
            <a:pPr marL="630237" lvl="2" indent="0">
              <a:lnSpc>
                <a:spcPct val="90000"/>
              </a:lnSpc>
              <a:buNone/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5605" name="Rectangle 10"/>
          <p:cNvSpPr>
            <a:spLocks noChangeArrowheads="1"/>
          </p:cNvSpPr>
          <p:nvPr/>
        </p:nvSpPr>
        <p:spPr bwMode="auto">
          <a:xfrm>
            <a:off x="5410200" y="805948"/>
            <a:ext cx="2133600" cy="2286000"/>
          </a:xfrm>
          <a:prstGeom prst="rect">
            <a:avLst/>
          </a:prstGeom>
          <a:solidFill>
            <a:srgbClr val="89E0FF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5715000" y="958348"/>
            <a:ext cx="1524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>
              <a:lnSpc>
                <a:spcPts val="2000"/>
              </a:lnSpc>
              <a:defRPr/>
            </a:pPr>
            <a:r>
              <a:rPr lang="en-US" sz="2000" dirty="0">
                <a:solidFill>
                  <a:srgbClr val="111111"/>
                </a:solidFill>
                <a:latin typeface="Calibri" pitchFamily="34" charset="0"/>
                <a:cs typeface="+mn-cs"/>
              </a:rPr>
              <a:t>Java Application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715000" y="1567948"/>
            <a:ext cx="1524000" cy="3048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+mn-cs"/>
              </a:rPr>
              <a:t>JDBC API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715000" y="2253748"/>
            <a:ext cx="15240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>
              <a:lnSpc>
                <a:spcPts val="2000"/>
              </a:lnSpc>
              <a:defRPr/>
            </a:pPr>
            <a:r>
              <a:rPr lang="en-US" sz="2000" dirty="0">
                <a:solidFill>
                  <a:srgbClr val="111111"/>
                </a:solidFill>
                <a:latin typeface="Calibri" pitchFamily="34" charset="0"/>
                <a:cs typeface="+mn-cs"/>
              </a:rPr>
              <a:t>Type 3 Driver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410200" y="3352800"/>
            <a:ext cx="2133600" cy="165417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anchor="ctr"/>
          <a:lstStyle/>
          <a:p>
            <a:pPr algn="ctr" eaLnBrk="0" hangingPunct="0">
              <a:lnSpc>
                <a:spcPts val="2000"/>
              </a:lnSpc>
              <a:defRPr/>
            </a:pPr>
            <a:r>
              <a:rPr lang="en-US" sz="2000" dirty="0">
                <a:solidFill>
                  <a:srgbClr val="111111"/>
                </a:solidFill>
                <a:latin typeface="Calibri" pitchFamily="34" charset="0"/>
                <a:cs typeface="+mn-cs"/>
              </a:rPr>
              <a:t> </a:t>
            </a:r>
          </a:p>
        </p:txBody>
      </p:sp>
      <p:sp>
        <p:nvSpPr>
          <p:cNvPr id="9" name="Flowchart: Magnetic Disk 8"/>
          <p:cNvSpPr/>
          <p:nvPr/>
        </p:nvSpPr>
        <p:spPr bwMode="auto">
          <a:xfrm>
            <a:off x="5943600" y="5334000"/>
            <a:ext cx="1143000" cy="966335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latin typeface="Calibri" pitchFamily="34" charset="0"/>
                <a:cs typeface="+mn-cs"/>
              </a:rPr>
              <a:t>DBMS</a:t>
            </a:r>
          </a:p>
        </p:txBody>
      </p:sp>
      <p:sp>
        <p:nvSpPr>
          <p:cNvPr id="25612" name="Up-Down Arrow 10"/>
          <p:cNvSpPr>
            <a:spLocks noChangeArrowheads="1"/>
          </p:cNvSpPr>
          <p:nvPr/>
        </p:nvSpPr>
        <p:spPr bwMode="auto">
          <a:xfrm>
            <a:off x="6400800" y="1872748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BD92DE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5613" name="Up-Down Arrow 12"/>
          <p:cNvSpPr>
            <a:spLocks noChangeArrowheads="1"/>
          </p:cNvSpPr>
          <p:nvPr/>
        </p:nvSpPr>
        <p:spPr bwMode="auto">
          <a:xfrm>
            <a:off x="6400800" y="4953000"/>
            <a:ext cx="228600" cy="6096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BD92DE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20038" y="436616"/>
            <a:ext cx="837923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Client</a:t>
            </a:r>
          </a:p>
        </p:txBody>
      </p:sp>
      <p:sp>
        <p:nvSpPr>
          <p:cNvPr id="14" name="Curved Left Arrow 13"/>
          <p:cNvSpPr/>
          <p:nvPr/>
        </p:nvSpPr>
        <p:spPr bwMode="auto">
          <a:xfrm rot="20960453">
            <a:off x="7267372" y="2622575"/>
            <a:ext cx="609600" cy="1216025"/>
          </a:xfrm>
          <a:prstGeom prst="curvedLeftArrow">
            <a:avLst/>
          </a:prstGeom>
          <a:solidFill>
            <a:schemeClr val="accent5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15" name="Curved Left Arrow 14"/>
          <p:cNvSpPr/>
          <p:nvPr/>
        </p:nvSpPr>
        <p:spPr bwMode="auto">
          <a:xfrm rot="1518486">
            <a:off x="7160737" y="4873353"/>
            <a:ext cx="609600" cy="1216025"/>
          </a:xfrm>
          <a:prstGeom prst="curvedLeftArrow">
            <a:avLst/>
          </a:prstGeom>
          <a:solidFill>
            <a:schemeClr val="accent5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25617" name="TextBox 15"/>
          <p:cNvSpPr txBox="1">
            <a:spLocks noChangeArrowheads="1"/>
          </p:cNvSpPr>
          <p:nvPr/>
        </p:nvSpPr>
        <p:spPr bwMode="auto">
          <a:xfrm>
            <a:off x="7857067" y="2814929"/>
            <a:ext cx="9906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lnSpc>
                <a:spcPts val="2100"/>
              </a:lnSpc>
            </a:pPr>
            <a:r>
              <a:rPr lang="en-US" sz="2000" dirty="0">
                <a:solidFill>
                  <a:srgbClr val="09064E"/>
                </a:solidFill>
                <a:latin typeface="Calibri" pitchFamily="34" charset="0"/>
                <a:cs typeface="Calibri" pitchFamily="34" charset="0"/>
              </a:rPr>
              <a:t>JDBC request</a:t>
            </a:r>
          </a:p>
        </p:txBody>
      </p:sp>
      <p:sp>
        <p:nvSpPr>
          <p:cNvPr id="25618" name="TextBox 16"/>
          <p:cNvSpPr txBox="1">
            <a:spLocks noChangeArrowheads="1"/>
          </p:cNvSpPr>
          <p:nvPr/>
        </p:nvSpPr>
        <p:spPr bwMode="auto">
          <a:xfrm>
            <a:off x="7768274" y="5334000"/>
            <a:ext cx="12192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lnSpc>
                <a:spcPts val="2100"/>
              </a:lnSpc>
            </a:pPr>
            <a:r>
              <a:rPr lang="en-US" sz="2000" dirty="0">
                <a:solidFill>
                  <a:srgbClr val="09064E"/>
                </a:solidFill>
                <a:latin typeface="Calibri" pitchFamily="34" charset="0"/>
                <a:cs typeface="Calibri" pitchFamily="34" charset="0"/>
              </a:rPr>
              <a:t>Database-specific call</a:t>
            </a:r>
          </a:p>
        </p:txBody>
      </p:sp>
      <p:sp>
        <p:nvSpPr>
          <p:cNvPr id="20" name="Oval Callout 19"/>
          <p:cNvSpPr/>
          <p:nvPr/>
        </p:nvSpPr>
        <p:spPr>
          <a:xfrm>
            <a:off x="7399867" y="1639386"/>
            <a:ext cx="914400" cy="841248"/>
          </a:xfrm>
          <a:prstGeom prst="wedgeEllipseCallout">
            <a:avLst>
              <a:gd name="adj1" fmla="val -73151"/>
              <a:gd name="adj2" fmla="val 39071"/>
            </a:avLst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altLang="zh-TW" dirty="0"/>
              <a:t>Small JDBC driver</a:t>
            </a:r>
            <a:endParaRPr lang="zh-TW" altLang="en-US" dirty="0"/>
          </a:p>
        </p:txBody>
      </p:sp>
      <p:sp>
        <p:nvSpPr>
          <p:cNvPr id="24586" name="Up-Down Arrow 9"/>
          <p:cNvSpPr>
            <a:spLocks noChangeArrowheads="1"/>
          </p:cNvSpPr>
          <p:nvPr/>
        </p:nvSpPr>
        <p:spPr bwMode="auto">
          <a:xfrm>
            <a:off x="6400800" y="2863348"/>
            <a:ext cx="228600" cy="533400"/>
          </a:xfrm>
          <a:prstGeom prst="upDownArrow">
            <a:avLst>
              <a:gd name="adj1" fmla="val 50000"/>
              <a:gd name="adj2" fmla="val 50005"/>
            </a:avLst>
          </a:prstGeom>
          <a:solidFill>
            <a:schemeClr val="accent3">
              <a:lumMod val="5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0" y="3429000"/>
            <a:ext cx="2205674" cy="55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/>
              <a:t>Middleware Application Server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655733" y="4006347"/>
            <a:ext cx="1676400" cy="226781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Type 1 Driver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655733" y="4346716"/>
            <a:ext cx="1676400" cy="2275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Type 2 Driver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655733" y="4662396"/>
            <a:ext cx="1676400" cy="21440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Type 4 Driver</a:t>
            </a:r>
          </a:p>
        </p:txBody>
      </p:sp>
    </p:spTree>
    <p:extLst>
      <p:ext uri="{BB962C8B-B14F-4D97-AF65-F5344CB8AC3E}">
        <p14:creationId xmlns:p14="http://schemas.microsoft.com/office/powerpoint/2010/main" val="261172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SQL in Application Code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262783" y="1905000"/>
            <a:ext cx="4703448" cy="3505200"/>
          </a:xfrm>
        </p:spPr>
        <p:txBody>
          <a:bodyPr>
            <a:noAutofit/>
          </a:bodyPr>
          <a:lstStyle/>
          <a:p>
            <a:pPr marL="284163" indent="-284163">
              <a:spcAft>
                <a:spcPts val="900"/>
              </a:spcAft>
            </a:pPr>
            <a:r>
              <a:rPr lang="en-US" sz="2800" dirty="0">
                <a:latin typeface="Calibri" pitchFamily="34" charset="0"/>
              </a:rPr>
              <a:t>SQL commands can be called from within a host language (e.g., C++ or Java) program.</a:t>
            </a:r>
          </a:p>
          <a:p>
            <a:pPr marL="284163" indent="-284163">
              <a:spcAft>
                <a:spcPts val="900"/>
              </a:spcAft>
            </a:pPr>
            <a:r>
              <a:rPr lang="en-US" sz="2800" dirty="0">
                <a:latin typeface="Calibri" pitchFamily="34" charset="0"/>
              </a:rPr>
              <a:t>SQL statements can refer to </a:t>
            </a:r>
            <a:r>
              <a:rPr lang="en-US" sz="2800" dirty="0">
                <a:solidFill>
                  <a:schemeClr val="accent2"/>
                </a:solidFill>
                <a:latin typeface="Calibri" pitchFamily="34" charset="0"/>
              </a:rPr>
              <a:t>host variables </a:t>
            </a:r>
            <a:r>
              <a:rPr lang="en-US" sz="2800" dirty="0">
                <a:latin typeface="Calibri" pitchFamily="34" charset="0"/>
              </a:rPr>
              <a:t>(including special variables used to return status).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9FCE1A-8432-45E6-8284-CFD0DCFD7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9635"/>
              </p:ext>
            </p:extLst>
          </p:nvPr>
        </p:nvGraphicFramePr>
        <p:xfrm>
          <a:off x="5181600" y="4482254"/>
          <a:ext cx="36576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734849084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1720491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658901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94591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sname</a:t>
                      </a:r>
                      <a:endParaRPr lang="en-US" sz="2400" dirty="0"/>
                    </a:p>
                  </a:txBody>
                  <a:tcPr marL="0" marR="0" marT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rating</a:t>
                      </a:r>
                    </a:p>
                  </a:txBody>
                  <a:tcPr marL="0" marR="0" marT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age</a:t>
                      </a:r>
                    </a:p>
                  </a:txBody>
                  <a:tcPr marL="0" marR="0" marT="0" anchor="ctr" anchorCtr="1"/>
                </a:tc>
                <a:extLst>
                  <a:ext uri="{0D108BD9-81ED-4DB2-BD59-A6C34878D82A}">
                    <a16:rowId xmlns:a16="http://schemas.microsoft.com/office/drawing/2014/main" val="41573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 marT="0" anchor="ctr" anchorCtr="1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dustin</a:t>
                      </a:r>
                      <a:endParaRPr lang="en-US" sz="2400" dirty="0"/>
                    </a:p>
                  </a:txBody>
                  <a:tcPr marT="0" anchor="ctr" anchorCtr="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</a:p>
                  </a:txBody>
                  <a:tcPr marT="0" anchor="ctr" anchorCtr="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</a:t>
                      </a:r>
                    </a:p>
                  </a:txBody>
                  <a:tcPr marT="0" anchor="ctr" anchorCtr="1"/>
                </a:tc>
                <a:extLst>
                  <a:ext uri="{0D108BD9-81ED-4DB2-BD59-A6C34878D82A}">
                    <a16:rowId xmlns:a16="http://schemas.microsoft.com/office/drawing/2014/main" val="24435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24</a:t>
                      </a:r>
                    </a:p>
                  </a:txBody>
                  <a:tcPr marT="0" anchor="ctr" anchorCtr="1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brandon</a:t>
                      </a:r>
                      <a:endParaRPr lang="en-US" sz="2400" dirty="0"/>
                    </a:p>
                  </a:txBody>
                  <a:tcPr marT="0" anchor="ctr" anchorCtr="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 marT="0" anchor="ctr" anchorCtr="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27</a:t>
                      </a:r>
                    </a:p>
                  </a:txBody>
                  <a:tcPr marT="0" anchor="ctr" anchorCtr="1"/>
                </a:tc>
                <a:extLst>
                  <a:ext uri="{0D108BD9-81ED-4DB2-BD59-A6C34878D82A}">
                    <a16:rowId xmlns:a16="http://schemas.microsoft.com/office/drawing/2014/main" val="4089663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36</a:t>
                      </a:r>
                    </a:p>
                  </a:txBody>
                  <a:tcPr marT="0" anchor="ctr" anchorCtr="1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emily</a:t>
                      </a:r>
                      <a:endParaRPr lang="en-US" sz="2400" dirty="0"/>
                    </a:p>
                  </a:txBody>
                  <a:tcPr marT="0" anchor="ctr" anchorCtr="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 marT="0" anchor="ctr" anchorCtr="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32</a:t>
                      </a:r>
                    </a:p>
                  </a:txBody>
                  <a:tcPr marT="0" anchor="ctr" anchorCtr="1"/>
                </a:tc>
                <a:extLst>
                  <a:ext uri="{0D108BD9-81ED-4DB2-BD59-A6C34878D82A}">
                    <a16:rowId xmlns:a16="http://schemas.microsoft.com/office/drawing/2014/main" val="3776204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45</a:t>
                      </a:r>
                    </a:p>
                  </a:txBody>
                  <a:tcPr marT="0" anchor="ctr" anchorCtr="1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trevor</a:t>
                      </a:r>
                      <a:endParaRPr lang="en-US" sz="2400" dirty="0"/>
                    </a:p>
                  </a:txBody>
                  <a:tcPr marT="0" anchor="ctr" anchorCtr="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 marT="0" anchor="ctr" anchorCtr="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21</a:t>
                      </a:r>
                    </a:p>
                  </a:txBody>
                  <a:tcPr marT="0" anchor="ctr" anchorCtr="1"/>
                </a:tc>
                <a:extLst>
                  <a:ext uri="{0D108BD9-81ED-4DB2-BD59-A6C34878D82A}">
                    <a16:rowId xmlns:a16="http://schemas.microsoft.com/office/drawing/2014/main" val="17650070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7A8F30-51BA-43CE-8411-D5FA4F3ED053}"/>
              </a:ext>
            </a:extLst>
          </p:cNvPr>
          <p:cNvSpPr txBox="1"/>
          <p:nvPr/>
        </p:nvSpPr>
        <p:spPr>
          <a:xfrm>
            <a:off x="3950548" y="6096000"/>
            <a:ext cx="1133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Sailors</a:t>
            </a:r>
          </a:p>
        </p:txBody>
      </p:sp>
      <p:sp>
        <p:nvSpPr>
          <p:cNvPr id="6" name="Scroll: Horizontal 5">
            <a:extLst>
              <a:ext uri="{FF2B5EF4-FFF2-40B4-BE49-F238E27FC236}">
                <a16:creationId xmlns:a16="http://schemas.microsoft.com/office/drawing/2014/main" id="{BD899C33-7C21-431E-9B3E-AEE5B20C648F}"/>
              </a:ext>
            </a:extLst>
          </p:cNvPr>
          <p:cNvSpPr/>
          <p:nvPr/>
        </p:nvSpPr>
        <p:spPr>
          <a:xfrm>
            <a:off x="5084448" y="1181101"/>
            <a:ext cx="3678552" cy="3048000"/>
          </a:xfrm>
          <a:prstGeom prst="horizontalScroll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E3E003-4AFB-4680-8BCC-408B3B1EAF7A}"/>
              </a:ext>
            </a:extLst>
          </p:cNvPr>
          <p:cNvSpPr/>
          <p:nvPr/>
        </p:nvSpPr>
        <p:spPr>
          <a:xfrm>
            <a:off x="5562600" y="2830204"/>
            <a:ext cx="3252893" cy="85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b="1" dirty="0">
                <a:solidFill>
                  <a:prstClr val="black"/>
                </a:solidFill>
                <a:latin typeface="Arial Unicode MS" pitchFamily="34" charset="-128"/>
              </a:rPr>
              <a:t>SELECT </a:t>
            </a:r>
            <a:r>
              <a:rPr lang="en-US" sz="1600" b="1" dirty="0" err="1">
                <a:solidFill>
                  <a:prstClr val="black"/>
                </a:solidFill>
                <a:latin typeface="Arial Unicode MS" pitchFamily="34" charset="-128"/>
              </a:rPr>
              <a:t>S.sname</a:t>
            </a:r>
            <a:r>
              <a:rPr lang="en-US" sz="1600" b="1" dirty="0">
                <a:solidFill>
                  <a:prstClr val="black"/>
                </a:solidFill>
                <a:latin typeface="Arial Unicode MS" pitchFamily="34" charset="-128"/>
              </a:rPr>
              <a:t>, </a:t>
            </a:r>
            <a:r>
              <a:rPr lang="en-US" sz="1600" b="1" dirty="0" err="1">
                <a:solidFill>
                  <a:prstClr val="black"/>
                </a:solidFill>
                <a:latin typeface="Arial Unicode MS" pitchFamily="34" charset="-128"/>
              </a:rPr>
              <a:t>S.age</a:t>
            </a:r>
            <a:endParaRPr lang="en-US" sz="1600" b="1" dirty="0">
              <a:solidFill>
                <a:prstClr val="black"/>
              </a:solidFill>
              <a:latin typeface="Arial Unicode MS" pitchFamily="34" charset="-128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b="1" dirty="0">
                <a:solidFill>
                  <a:prstClr val="black"/>
                </a:solidFill>
                <a:latin typeface="Arial Unicode MS" pitchFamily="34" charset="-128"/>
              </a:rPr>
              <a:t>FROM Sailors S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b="1" dirty="0">
                <a:solidFill>
                  <a:prstClr val="black"/>
                </a:solidFill>
                <a:latin typeface="Arial Unicode MS" pitchFamily="34" charset="-128"/>
              </a:rPr>
              <a:t>WHERE </a:t>
            </a:r>
            <a:r>
              <a:rPr lang="en-US" sz="1600" b="1" dirty="0" err="1">
                <a:solidFill>
                  <a:prstClr val="black"/>
                </a:solidFill>
                <a:latin typeface="Arial Unicode MS" pitchFamily="34" charset="-128"/>
              </a:rPr>
              <a:t>S.rating</a:t>
            </a:r>
            <a:r>
              <a:rPr lang="en-US" sz="1600" b="1" dirty="0">
                <a:solidFill>
                  <a:prstClr val="black"/>
                </a:solidFill>
                <a:latin typeface="Arial Unicode MS" pitchFamily="34" charset="-128"/>
              </a:rPr>
              <a:t> &gt; :</a:t>
            </a:r>
            <a:r>
              <a:rPr lang="en-US" sz="1600" b="1" dirty="0" err="1">
                <a:solidFill>
                  <a:prstClr val="black"/>
                </a:solidFill>
                <a:latin typeface="Arial Unicode MS" pitchFamily="34" charset="-128"/>
              </a:rPr>
              <a:t>c_minrating</a:t>
            </a:r>
            <a:r>
              <a:rPr lang="en-US" sz="1600" b="1" dirty="0">
                <a:solidFill>
                  <a:prstClr val="black"/>
                </a:solidFill>
                <a:latin typeface="Arial Unicode MS" pitchFamily="34" charset="-128"/>
              </a:rPr>
              <a:t> </a:t>
            </a:r>
            <a:endParaRPr lang="en-US" sz="16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4FA31-0864-4CCA-A6B8-E061D49B4C1E}"/>
              </a:ext>
            </a:extLst>
          </p:cNvPr>
          <p:cNvSpPr/>
          <p:nvPr/>
        </p:nvSpPr>
        <p:spPr>
          <a:xfrm>
            <a:off x="6477000" y="1447800"/>
            <a:ext cx="21739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3"/>
                </a:solidFill>
                <a:effectLst/>
              </a:rPr>
              <a:t>Program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17D6BF-D4DB-4612-9F86-56865A75BF5D}"/>
              </a:ext>
            </a:extLst>
          </p:cNvPr>
          <p:cNvSpPr txBox="1"/>
          <p:nvPr/>
        </p:nvSpPr>
        <p:spPr>
          <a:xfrm>
            <a:off x="5592420" y="2277145"/>
            <a:ext cx="17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:</a:t>
            </a:r>
            <a:r>
              <a:rPr lang="en-US" b="1" dirty="0" err="1"/>
              <a:t>c_minrating</a:t>
            </a:r>
            <a:r>
              <a:rPr lang="en-US" b="1" dirty="0"/>
              <a:t> = 6</a:t>
            </a:r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9F03206B-8E8C-4A23-B4B4-14D3CBD69F30}"/>
              </a:ext>
            </a:extLst>
          </p:cNvPr>
          <p:cNvSpPr/>
          <p:nvPr/>
        </p:nvSpPr>
        <p:spPr>
          <a:xfrm rot="19139078">
            <a:off x="7648624" y="1995438"/>
            <a:ext cx="613833" cy="1477950"/>
          </a:xfrm>
          <a:prstGeom prst="curvedLef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99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6" grpId="0" animBg="1"/>
      <p:bldP spid="8" grpId="0"/>
      <p:bldP spid="13" grpId="0"/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5867401" y="4663520"/>
            <a:ext cx="2133600" cy="134461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26627" name="Rectangle 10"/>
          <p:cNvSpPr>
            <a:spLocks noChangeArrowheads="1"/>
          </p:cNvSpPr>
          <p:nvPr/>
        </p:nvSpPr>
        <p:spPr bwMode="auto">
          <a:xfrm>
            <a:off x="5867401" y="1969532"/>
            <a:ext cx="2133600" cy="2527300"/>
          </a:xfrm>
          <a:prstGeom prst="rect">
            <a:avLst/>
          </a:prstGeom>
          <a:solidFill>
            <a:srgbClr val="89E0FF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858837" y="33338"/>
            <a:ext cx="7772400" cy="833437"/>
          </a:xfrm>
        </p:spPr>
        <p:txBody>
          <a:bodyPr>
            <a:normAutofit/>
          </a:bodyPr>
          <a:lstStyle/>
          <a:p>
            <a:r>
              <a:rPr lang="en-US" dirty="0"/>
              <a:t>JDBC:  Type 4 Driver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566333"/>
            <a:ext cx="5576887" cy="5257800"/>
          </a:xfrm>
        </p:spPr>
        <p:txBody>
          <a:bodyPr>
            <a:normAutofit/>
          </a:bodyPr>
          <a:lstStyle/>
          <a:p>
            <a:pPr marL="457200" lvl="1" indent="-339725">
              <a:lnSpc>
                <a:spcPts val="2500"/>
              </a:lnSpc>
              <a:spcAft>
                <a:spcPts val="800"/>
              </a:spcAft>
            </a:pPr>
            <a:r>
              <a:rPr lang="en-US" dirty="0">
                <a:latin typeface="Calibri" pitchFamily="34" charset="0"/>
              </a:rPr>
              <a:t>The Java-based driver uses java networking libraries to communicate directly with the database server (i.e., java sockets)</a:t>
            </a:r>
          </a:p>
          <a:p>
            <a:pPr marL="457200" lvl="1" indent="-339725">
              <a:lnSpc>
                <a:spcPts val="2500"/>
              </a:lnSpc>
              <a:spcAft>
                <a:spcPts val="800"/>
              </a:spcAft>
            </a:pPr>
            <a:r>
              <a:rPr lang="en-US" dirty="0">
                <a:latin typeface="Calibri" pitchFamily="34" charset="0"/>
              </a:rPr>
              <a:t>The driver translates JDBC calls into native API of the database system</a:t>
            </a:r>
          </a:p>
          <a:p>
            <a:pPr marL="230187" lvl="1" indent="0">
              <a:lnSpc>
                <a:spcPct val="90000"/>
              </a:lnSpc>
              <a:spcAft>
                <a:spcPts val="400"/>
              </a:spcAft>
              <a:buNone/>
            </a:pPr>
            <a:r>
              <a:rPr lang="en-US" dirty="0">
                <a:solidFill>
                  <a:srgbClr val="7030A0"/>
                </a:solidFill>
                <a:latin typeface="Calibri" pitchFamily="34" charset="0"/>
              </a:rPr>
              <a:t>Advantage:  </a:t>
            </a:r>
          </a:p>
          <a:p>
            <a:pPr marL="685800" lvl="2">
              <a:lnSpc>
                <a:spcPct val="80000"/>
              </a:lnSpc>
            </a:pPr>
            <a:r>
              <a:rPr lang="en-US" dirty="0">
                <a:solidFill>
                  <a:srgbClr val="7030A0"/>
                </a:solidFill>
                <a:latin typeface="Calibri" pitchFamily="34" charset="0"/>
              </a:rPr>
              <a:t>Implementation is all Java</a:t>
            </a:r>
          </a:p>
          <a:p>
            <a:pPr marL="685800" lvl="2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solidFill>
                  <a:srgbClr val="7030A0"/>
                </a:solidFill>
                <a:latin typeface="Calibri" pitchFamily="34" charset="0"/>
              </a:rPr>
              <a:t>Performance is good</a:t>
            </a:r>
          </a:p>
          <a:p>
            <a:pPr marL="230187" lvl="1" indent="0">
              <a:lnSpc>
                <a:spcPts val="2500"/>
              </a:lnSpc>
              <a:buNone/>
            </a:pPr>
            <a:r>
              <a:rPr lang="en-US" dirty="0">
                <a:solidFill>
                  <a:srgbClr val="7030A0"/>
                </a:solidFill>
                <a:latin typeface="Calibri" pitchFamily="34" charset="0"/>
              </a:rPr>
              <a:t>Disadvantage:  Need a different driver for each database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itchFamily="34" charset="0"/>
              </a:rPr>
              <a:t>(compared to Type 3 Driver)</a:t>
            </a:r>
          </a:p>
          <a:p>
            <a:pPr marL="630237" lvl="2" indent="0">
              <a:lnSpc>
                <a:spcPct val="90000"/>
              </a:lnSpc>
              <a:buNone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172201" y="2274332"/>
            <a:ext cx="1524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>
              <a:lnSpc>
                <a:spcPts val="2000"/>
              </a:lnSpc>
              <a:defRPr/>
            </a:pPr>
            <a:r>
              <a:rPr lang="en-US" sz="2000" dirty="0">
                <a:solidFill>
                  <a:srgbClr val="111111"/>
                </a:solidFill>
                <a:latin typeface="Calibri" pitchFamily="34" charset="0"/>
                <a:cs typeface="+mn-cs"/>
              </a:rPr>
              <a:t>Java Application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172201" y="2883932"/>
            <a:ext cx="1524000" cy="3048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+mn-cs"/>
              </a:rPr>
              <a:t>JDBC API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172201" y="3722132"/>
            <a:ext cx="15240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>
              <a:lnSpc>
                <a:spcPts val="2000"/>
              </a:lnSpc>
              <a:defRPr/>
            </a:pPr>
            <a:r>
              <a:rPr lang="en-US" sz="2000" dirty="0">
                <a:solidFill>
                  <a:srgbClr val="111111"/>
                </a:solidFill>
                <a:latin typeface="Calibri" pitchFamily="34" charset="0"/>
                <a:cs typeface="+mn-cs"/>
              </a:rPr>
              <a:t>Type 4 Driver</a:t>
            </a:r>
          </a:p>
        </p:txBody>
      </p:sp>
      <p:sp>
        <p:nvSpPr>
          <p:cNvPr id="9" name="Flowchart: Magnetic Disk 8"/>
          <p:cNvSpPr/>
          <p:nvPr/>
        </p:nvSpPr>
        <p:spPr bwMode="auto">
          <a:xfrm>
            <a:off x="6400801" y="4788932"/>
            <a:ext cx="1143000" cy="1066800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latin typeface="Calibri" pitchFamily="34" charset="0"/>
                <a:cs typeface="+mn-cs"/>
              </a:rPr>
              <a:t>DBMS</a:t>
            </a:r>
          </a:p>
        </p:txBody>
      </p:sp>
      <p:sp>
        <p:nvSpPr>
          <p:cNvPr id="25610" name="Up-Down Arrow 9"/>
          <p:cNvSpPr>
            <a:spLocks noChangeArrowheads="1"/>
          </p:cNvSpPr>
          <p:nvPr/>
        </p:nvSpPr>
        <p:spPr bwMode="auto">
          <a:xfrm>
            <a:off x="6858001" y="4331732"/>
            <a:ext cx="228600" cy="6858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>
              <a:lumMod val="5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26635" name="Up-Down Arrow 10"/>
          <p:cNvSpPr>
            <a:spLocks noChangeArrowheads="1"/>
          </p:cNvSpPr>
          <p:nvPr/>
        </p:nvSpPr>
        <p:spPr bwMode="auto">
          <a:xfrm>
            <a:off x="6858001" y="3188732"/>
            <a:ext cx="228600" cy="533400"/>
          </a:xfrm>
          <a:prstGeom prst="upDownArrow">
            <a:avLst>
              <a:gd name="adj1" fmla="val 50000"/>
              <a:gd name="adj2" fmla="val 50005"/>
            </a:avLst>
          </a:prstGeom>
          <a:solidFill>
            <a:srgbClr val="BD92DE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15001" y="1600200"/>
            <a:ext cx="82586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1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Client</a:t>
            </a:r>
          </a:p>
        </p:txBody>
      </p:sp>
      <p:sp>
        <p:nvSpPr>
          <p:cNvPr id="12" name="Curved Left Arrow 11"/>
          <p:cNvSpPr/>
          <p:nvPr/>
        </p:nvSpPr>
        <p:spPr bwMode="auto">
          <a:xfrm>
            <a:off x="7620001" y="2960132"/>
            <a:ext cx="533400" cy="1092200"/>
          </a:xfrm>
          <a:prstGeom prst="curvedLeftArrow">
            <a:avLst/>
          </a:prstGeom>
          <a:solidFill>
            <a:schemeClr val="accent5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13" name="Curved Left Arrow 12"/>
          <p:cNvSpPr/>
          <p:nvPr/>
        </p:nvSpPr>
        <p:spPr bwMode="auto">
          <a:xfrm>
            <a:off x="7467601" y="4096782"/>
            <a:ext cx="609600" cy="1406525"/>
          </a:xfrm>
          <a:prstGeom prst="curvedLeftArrow">
            <a:avLst/>
          </a:prstGeom>
          <a:solidFill>
            <a:schemeClr val="accent5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26639" name="TextBox 15"/>
          <p:cNvSpPr txBox="1">
            <a:spLocks noChangeArrowheads="1"/>
          </p:cNvSpPr>
          <p:nvPr/>
        </p:nvSpPr>
        <p:spPr bwMode="auto">
          <a:xfrm>
            <a:off x="8139114" y="3144282"/>
            <a:ext cx="75088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lnSpc>
                <a:spcPts val="2100"/>
              </a:lnSpc>
            </a:pPr>
            <a:r>
              <a:rPr lang="en-US" sz="2000">
                <a:solidFill>
                  <a:srgbClr val="09064E"/>
                </a:solidFill>
                <a:latin typeface="Calibri" pitchFamily="34" charset="0"/>
                <a:cs typeface="Calibri" pitchFamily="34" charset="0"/>
              </a:rPr>
              <a:t>JDBC call</a:t>
            </a:r>
          </a:p>
        </p:txBody>
      </p:sp>
      <p:sp>
        <p:nvSpPr>
          <p:cNvPr id="26640" name="TextBox 16"/>
          <p:cNvSpPr txBox="1">
            <a:spLocks noChangeArrowheads="1"/>
          </p:cNvSpPr>
          <p:nvPr/>
        </p:nvSpPr>
        <p:spPr bwMode="auto">
          <a:xfrm>
            <a:off x="8042275" y="4117419"/>
            <a:ext cx="949326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lnSpc>
                <a:spcPts val="2100"/>
              </a:lnSpc>
            </a:pPr>
            <a:r>
              <a:rPr lang="en-US" sz="2000" dirty="0">
                <a:solidFill>
                  <a:srgbClr val="09064E"/>
                </a:solidFill>
                <a:latin typeface="Calibri" pitchFamily="34" charset="0"/>
                <a:cs typeface="Calibri" pitchFamily="34" charset="0"/>
              </a:rPr>
              <a:t>Native API call via socket </a:t>
            </a:r>
            <a:r>
              <a:rPr lang="en-US" sz="2000" dirty="0" err="1">
                <a:solidFill>
                  <a:srgbClr val="09064E"/>
                </a:solidFill>
                <a:latin typeface="Calibri" pitchFamily="34" charset="0"/>
                <a:cs typeface="Calibri" pitchFamily="34" charset="0"/>
              </a:rPr>
              <a:t>connec-tion</a:t>
            </a:r>
            <a:endParaRPr lang="en-US" sz="2000" dirty="0">
              <a:solidFill>
                <a:srgbClr val="09064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5072065" y="3993065"/>
            <a:ext cx="914401" cy="634873"/>
          </a:xfrm>
          <a:prstGeom prst="wedgeEllipseCallout">
            <a:avLst>
              <a:gd name="adj1" fmla="val 85863"/>
              <a:gd name="adj2" fmla="val -18857"/>
            </a:avLst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altLang="zh-TW" dirty="0"/>
              <a:t>Pure Java</a:t>
            </a:r>
            <a:endParaRPr lang="zh-TW" altLang="en-US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361156" y="947738"/>
            <a:ext cx="8305800" cy="6974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800"/>
              </a:spcAft>
              <a:buFont typeface="Wingdings" pitchFamily="2" charset="2"/>
              <a:buNone/>
            </a:pPr>
            <a:r>
              <a:rPr lang="en-US" u="sng" dirty="0">
                <a:latin typeface="Calibri" pitchFamily="34" charset="0"/>
              </a:rPr>
              <a:t>Direct translation to the Native API via Java Driver: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5398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JDBC Classes and Interfaces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4876800" cy="3048000"/>
          </a:xfrm>
        </p:spPr>
        <p:txBody>
          <a:bodyPr>
            <a:normAutofit fontScale="92500" lnSpcReduction="20000"/>
          </a:bodyPr>
          <a:lstStyle/>
          <a:p>
            <a:pPr marL="0" indent="0"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sz="3200" dirty="0">
                <a:solidFill>
                  <a:srgbClr val="7030A0"/>
                </a:solidFill>
                <a:latin typeface="Calibri" pitchFamily="34" charset="0"/>
              </a:rPr>
              <a:t>Steps to submit a database query:</a:t>
            </a:r>
          </a:p>
          <a:p>
            <a:pPr marL="684213" indent="-454025">
              <a:spcAft>
                <a:spcPts val="600"/>
              </a:spcAft>
              <a:buFont typeface="Wingdings" pitchFamily="2" charset="2"/>
              <a:buAutoNum type="arabicPeriod"/>
              <a:defRPr/>
            </a:pPr>
            <a:r>
              <a:rPr lang="en-US" dirty="0">
                <a:solidFill>
                  <a:srgbClr val="00359E"/>
                </a:solidFill>
                <a:latin typeface="Calibri" pitchFamily="34" charset="0"/>
              </a:rPr>
              <a:t>Load the JDBC driver</a:t>
            </a:r>
          </a:p>
          <a:p>
            <a:pPr marL="684213" indent="-454025">
              <a:spcAft>
                <a:spcPts val="600"/>
              </a:spcAft>
              <a:buFont typeface="Wingdings" pitchFamily="2" charset="2"/>
              <a:buAutoNum type="arabicPeriod"/>
              <a:defRPr/>
            </a:pPr>
            <a:r>
              <a:rPr lang="en-US" dirty="0">
                <a:solidFill>
                  <a:srgbClr val="00359E"/>
                </a:solidFill>
                <a:latin typeface="Calibri" pitchFamily="34" charset="0"/>
              </a:rPr>
              <a:t>Connect to the data source</a:t>
            </a:r>
          </a:p>
          <a:p>
            <a:pPr marL="684213" indent="-454025">
              <a:buFont typeface="Wingdings" pitchFamily="2" charset="2"/>
              <a:buAutoNum type="arabicPeriod"/>
              <a:defRPr/>
            </a:pPr>
            <a:r>
              <a:rPr lang="en-US" dirty="0">
                <a:solidFill>
                  <a:srgbClr val="00359E"/>
                </a:solidFill>
                <a:latin typeface="Calibri" pitchFamily="34" charset="0"/>
              </a:rPr>
              <a:t>Execute SQL statements</a:t>
            </a:r>
          </a:p>
          <a:p>
            <a:pPr marL="533400" indent="-53340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5715000" y="2514600"/>
            <a:ext cx="2895600" cy="2438400"/>
          </a:xfrm>
          <a:prstGeom prst="rect">
            <a:avLst/>
          </a:prstGeom>
          <a:solidFill>
            <a:srgbClr val="89E0FF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6400800" y="1752600"/>
            <a:ext cx="1524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>
              <a:lnSpc>
                <a:spcPts val="2000"/>
              </a:lnSpc>
              <a:defRPr/>
            </a:pPr>
            <a:r>
              <a:rPr lang="en-US" sz="2000" dirty="0">
                <a:solidFill>
                  <a:srgbClr val="111111"/>
                </a:solidFill>
                <a:latin typeface="Calibri" pitchFamily="34" charset="0"/>
                <a:cs typeface="+mn-cs"/>
              </a:rPr>
              <a:t>Java Application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400800" y="2362200"/>
            <a:ext cx="1524000" cy="3048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  <a:cs typeface="+mn-cs"/>
              </a:rPr>
              <a:t>JDBC API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400800" y="3048000"/>
            <a:ext cx="1524000" cy="609600"/>
          </a:xfrm>
          <a:prstGeom prst="rect">
            <a:avLst/>
          </a:prstGeom>
          <a:solidFill>
            <a:srgbClr val="DDDD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>
              <a:lnSpc>
                <a:spcPts val="2000"/>
              </a:lnSpc>
              <a:defRPr/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  <a:cs typeface="+mn-cs"/>
              </a:rPr>
              <a:t>JDBC Driver Manager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239000" y="4114800"/>
            <a:ext cx="1219200" cy="6096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>
              <a:lnSpc>
                <a:spcPts val="2000"/>
              </a:lnSpc>
              <a:defRPr/>
            </a:pPr>
            <a:r>
              <a:rPr lang="en-US" sz="2000" dirty="0">
                <a:solidFill>
                  <a:srgbClr val="111111"/>
                </a:solidFill>
                <a:latin typeface="Calibri" pitchFamily="34" charset="0"/>
                <a:cs typeface="+mn-cs"/>
              </a:rPr>
              <a:t>JDBC Driver 2 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867400" y="4114800"/>
            <a:ext cx="1219200" cy="6096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>
              <a:lnSpc>
                <a:spcPts val="2000"/>
              </a:lnSpc>
              <a:defRPr/>
            </a:pPr>
            <a:r>
              <a:rPr lang="en-US" sz="2000" dirty="0">
                <a:solidFill>
                  <a:srgbClr val="111111"/>
                </a:solidFill>
                <a:latin typeface="Calibri" pitchFamily="34" charset="0"/>
                <a:cs typeface="+mn-cs"/>
              </a:rPr>
              <a:t>JDBC Driver 1</a:t>
            </a:r>
          </a:p>
        </p:txBody>
      </p:sp>
      <p:sp>
        <p:nvSpPr>
          <p:cNvPr id="10" name="Flowchart: Magnetic Disk 9"/>
          <p:cNvSpPr/>
          <p:nvPr/>
        </p:nvSpPr>
        <p:spPr bwMode="auto">
          <a:xfrm>
            <a:off x="5943600" y="5105400"/>
            <a:ext cx="1143000" cy="1066800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tIns="91440"/>
          <a:lstStyle/>
          <a:p>
            <a:pPr algn="ctr" eaLnBrk="0" hangingPunct="0">
              <a:lnSpc>
                <a:spcPts val="2100"/>
              </a:lnSpc>
              <a:defRPr/>
            </a:pPr>
            <a:r>
              <a:rPr lang="en-US" sz="2000" dirty="0">
                <a:latin typeface="Calibri" pitchFamily="34" charset="0"/>
                <a:cs typeface="+mn-cs"/>
              </a:rPr>
              <a:t>SQL Server</a:t>
            </a:r>
          </a:p>
        </p:txBody>
      </p:sp>
      <p:sp>
        <p:nvSpPr>
          <p:cNvPr id="11" name="Flowchart: Magnetic Disk 10"/>
          <p:cNvSpPr/>
          <p:nvPr/>
        </p:nvSpPr>
        <p:spPr bwMode="auto">
          <a:xfrm>
            <a:off x="7315200" y="5105400"/>
            <a:ext cx="1143000" cy="1066800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latin typeface="Calibri" pitchFamily="34" charset="0"/>
                <a:cs typeface="+mn-cs"/>
              </a:rPr>
              <a:t>Oracle</a:t>
            </a:r>
          </a:p>
        </p:txBody>
      </p:sp>
      <p:sp>
        <p:nvSpPr>
          <p:cNvPr id="12" name="Up-Down Arrow 11"/>
          <p:cNvSpPr>
            <a:spLocks noChangeArrowheads="1"/>
          </p:cNvSpPr>
          <p:nvPr/>
        </p:nvSpPr>
        <p:spPr bwMode="auto">
          <a:xfrm>
            <a:off x="7467600" y="3657600"/>
            <a:ext cx="228600" cy="4572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BD92DE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3" name="Up-Down Arrow 12"/>
          <p:cNvSpPr>
            <a:spLocks noChangeArrowheads="1"/>
          </p:cNvSpPr>
          <p:nvPr/>
        </p:nvSpPr>
        <p:spPr bwMode="auto">
          <a:xfrm>
            <a:off x="6629400" y="3657600"/>
            <a:ext cx="228600" cy="4572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BD92DE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4" name="Up-Down Arrow 13"/>
          <p:cNvSpPr>
            <a:spLocks noChangeArrowheads="1"/>
          </p:cNvSpPr>
          <p:nvPr/>
        </p:nvSpPr>
        <p:spPr bwMode="auto">
          <a:xfrm>
            <a:off x="7086600" y="26670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BD92DE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5" name="Up-Down Arrow 15"/>
          <p:cNvSpPr>
            <a:spLocks noChangeArrowheads="1"/>
          </p:cNvSpPr>
          <p:nvPr/>
        </p:nvSpPr>
        <p:spPr bwMode="auto">
          <a:xfrm>
            <a:off x="6400800" y="4724400"/>
            <a:ext cx="228600" cy="6096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2042EE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6" name="Up-Down Arrow 16"/>
          <p:cNvSpPr>
            <a:spLocks noChangeArrowheads="1"/>
          </p:cNvSpPr>
          <p:nvPr/>
        </p:nvSpPr>
        <p:spPr bwMode="auto">
          <a:xfrm>
            <a:off x="7772400" y="4724400"/>
            <a:ext cx="228600" cy="6096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2042EE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8073813" y="3771900"/>
            <a:ext cx="381000" cy="381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8" name="Oval 17"/>
          <p:cNvSpPr/>
          <p:nvPr/>
        </p:nvSpPr>
        <p:spPr>
          <a:xfrm>
            <a:off x="8073813" y="5067300"/>
            <a:ext cx="381000" cy="381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7810500" y="2098040"/>
            <a:ext cx="381000" cy="381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1395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18" grpId="0" animBg="1"/>
      <p:bldP spid="1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Driver Management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038600"/>
            <a:ext cx="8305800" cy="2743200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Two ways of loading a JDBC driver</a:t>
            </a:r>
            <a:r>
              <a:rPr lang="en-US" dirty="0">
                <a:latin typeface="Calibri" pitchFamily="34" charset="0"/>
              </a:rPr>
              <a:t>:</a:t>
            </a:r>
          </a:p>
          <a:p>
            <a:pPr marL="803275" lvl="1" indent="-346075">
              <a:buFont typeface="+mj-lt"/>
              <a:buAutoNum type="arabicPeriod"/>
              <a:defRPr/>
            </a:pPr>
            <a:r>
              <a:rPr lang="en-US" dirty="0">
                <a:latin typeface="Calibri" pitchFamily="34" charset="0"/>
              </a:rPr>
              <a:t>In the Java code: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      </a:t>
            </a:r>
            <a:r>
              <a:rPr lang="en-US" dirty="0" err="1">
                <a:solidFill>
                  <a:srgbClr val="2042EE"/>
                </a:solidFill>
                <a:latin typeface="Calibri" pitchFamily="34" charset="0"/>
              </a:rPr>
              <a:t>Class.forName</a:t>
            </a: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(“oracle/</a:t>
            </a:r>
            <a:r>
              <a:rPr lang="en-US" dirty="0" err="1">
                <a:solidFill>
                  <a:srgbClr val="2042EE"/>
                </a:solidFill>
                <a:latin typeface="Calibri" pitchFamily="34" charset="0"/>
              </a:rPr>
              <a:t>jdbc.driver.Oracledriver</a:t>
            </a: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”);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dirty="0">
                <a:latin typeface="Calibri" pitchFamily="34" charset="0"/>
              </a:rPr>
              <a:t>		      /* This method loads an instance of the driver class</a:t>
            </a:r>
          </a:p>
          <a:p>
            <a:pPr marL="803275" lvl="1" indent="-346075">
              <a:buFont typeface="+mj-lt"/>
              <a:buAutoNum type="arabicPeriod" startAt="2"/>
              <a:defRPr/>
            </a:pPr>
            <a:r>
              <a:rPr lang="en-US" dirty="0">
                <a:latin typeface="Calibri" pitchFamily="34" charset="0"/>
              </a:rPr>
              <a:t>Enter at command line when starting the Java application: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      </a:t>
            </a: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-</a:t>
            </a:r>
            <a:r>
              <a:rPr lang="en-US" dirty="0" err="1">
                <a:solidFill>
                  <a:srgbClr val="2042EE"/>
                </a:solidFill>
                <a:latin typeface="Calibri" pitchFamily="34" charset="0"/>
              </a:rPr>
              <a:t>Djdbc.drivers</a:t>
            </a: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=oracle/</a:t>
            </a:r>
            <a:r>
              <a:rPr lang="en-US" dirty="0" err="1">
                <a:solidFill>
                  <a:srgbClr val="2042EE"/>
                </a:solidFill>
                <a:latin typeface="Calibri" pitchFamily="34" charset="0"/>
              </a:rPr>
              <a:t>jdbc.driver</a:t>
            </a:r>
            <a:endParaRPr lang="en-US" dirty="0">
              <a:solidFill>
                <a:srgbClr val="2042EE"/>
              </a:solidFill>
              <a:latin typeface="Calibri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5562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2800" kern="0" dirty="0" err="1">
                <a:solidFill>
                  <a:srgbClr val="C00000"/>
                </a:solidFill>
                <a:latin typeface="Calibri" pitchFamily="34" charset="0"/>
                <a:cs typeface="+mn-cs"/>
              </a:rPr>
              <a:t>DriverManager</a:t>
            </a:r>
            <a:r>
              <a:rPr lang="en-US" sz="2800" kern="0" dirty="0">
                <a:solidFill>
                  <a:srgbClr val="C00000"/>
                </a:solidFill>
                <a:latin typeface="Calibri" pitchFamily="34" charset="0"/>
                <a:cs typeface="+mn-cs"/>
              </a:rPr>
              <a:t> class</a:t>
            </a:r>
            <a:r>
              <a:rPr lang="en-US" sz="2800" kern="0" dirty="0">
                <a:latin typeface="Calibri" pitchFamily="34" charset="0"/>
                <a:cs typeface="+mn-cs"/>
              </a:rPr>
              <a:t>:</a:t>
            </a:r>
          </a:p>
          <a:p>
            <a:pPr marL="742950" lvl="1" indent="-285750" eaLnBrk="0" hangingPunct="0">
              <a:lnSpc>
                <a:spcPts val="27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kern="0" dirty="0">
                <a:latin typeface="Calibri" pitchFamily="34" charset="0"/>
              </a:rPr>
              <a:t>Maintains a list of currently loaded drivers</a:t>
            </a:r>
          </a:p>
          <a:p>
            <a:pPr marL="742950" lvl="1" indent="-285750" eaLnBrk="0" hangingPunct="0">
              <a:lnSpc>
                <a:spcPts val="27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kern="0" dirty="0">
                <a:latin typeface="Calibri" pitchFamily="34" charset="0"/>
              </a:rPr>
              <a:t>Has methods to enable dynamic addition and deletion of drivers</a:t>
            </a:r>
          </a:p>
        </p:txBody>
      </p:sp>
      <p:grpSp>
        <p:nvGrpSpPr>
          <p:cNvPr id="28677" name="Group 17"/>
          <p:cNvGrpSpPr>
            <a:grpSpLocks/>
          </p:cNvGrpSpPr>
          <p:nvPr/>
        </p:nvGrpSpPr>
        <p:grpSpPr bwMode="auto">
          <a:xfrm>
            <a:off x="6248400" y="1524000"/>
            <a:ext cx="2057400" cy="3048000"/>
            <a:chOff x="5638800" y="1828800"/>
            <a:chExt cx="2895600" cy="4419600"/>
          </a:xfrm>
        </p:grpSpPr>
        <p:sp>
          <p:nvSpPr>
            <p:cNvPr id="28678" name="Rectangle 10"/>
            <p:cNvSpPr>
              <a:spLocks noChangeArrowheads="1"/>
            </p:cNvSpPr>
            <p:nvPr/>
          </p:nvSpPr>
          <p:spPr bwMode="auto">
            <a:xfrm>
              <a:off x="5638800" y="2590800"/>
              <a:ext cx="2895600" cy="2438400"/>
            </a:xfrm>
            <a:prstGeom prst="rect">
              <a:avLst/>
            </a:prstGeom>
            <a:solidFill>
              <a:srgbClr val="89E0FF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324718" y="1828800"/>
              <a:ext cx="1523765" cy="6099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 eaLnBrk="0" hangingPunct="0">
                <a:lnSpc>
                  <a:spcPts val="1400"/>
                </a:lnSpc>
                <a:defRPr/>
              </a:pPr>
              <a:r>
                <a:rPr lang="en-US" sz="1600" dirty="0">
                  <a:solidFill>
                    <a:srgbClr val="111111"/>
                  </a:solidFill>
                  <a:latin typeface="Calibri" pitchFamily="34" charset="0"/>
                  <a:cs typeface="+mn-cs"/>
                </a:rPr>
                <a:t>Java </a:t>
              </a:r>
              <a:r>
                <a:rPr lang="en-US" sz="1400" dirty="0">
                  <a:solidFill>
                    <a:srgbClr val="111111"/>
                  </a:solidFill>
                  <a:latin typeface="Calibri" pitchFamily="34" charset="0"/>
                  <a:cs typeface="+mn-cs"/>
                </a:rPr>
                <a:t>Application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324718" y="2438798"/>
              <a:ext cx="1523765" cy="303848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1400" dirty="0">
                  <a:latin typeface="Calibri" pitchFamily="34" charset="0"/>
                  <a:cs typeface="+mn-cs"/>
                </a:rPr>
                <a:t>JDBC API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324718" y="3124756"/>
              <a:ext cx="1523765" cy="609996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 eaLnBrk="0" hangingPunct="0">
                <a:lnSpc>
                  <a:spcPts val="1300"/>
                </a:lnSpc>
                <a:defRPr/>
              </a:pPr>
              <a:r>
                <a:rPr lang="en-US" sz="1400" dirty="0">
                  <a:solidFill>
                    <a:srgbClr val="111111"/>
                  </a:solidFill>
                  <a:latin typeface="Calibri" pitchFamily="34" charset="0"/>
                  <a:cs typeface="+mn-cs"/>
                </a:rPr>
                <a:t>JDBC Driver Manager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162565" y="4190524"/>
              <a:ext cx="1219906" cy="609998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 eaLnBrk="0" hangingPunct="0">
                <a:lnSpc>
                  <a:spcPts val="1400"/>
                </a:lnSpc>
                <a:defRPr/>
              </a:pPr>
              <a:r>
                <a:rPr lang="en-US" sz="1600" dirty="0">
                  <a:solidFill>
                    <a:srgbClr val="111111"/>
                  </a:solidFill>
                  <a:latin typeface="Calibri" pitchFamily="34" charset="0"/>
                  <a:cs typeface="+mn-cs"/>
                </a:rPr>
                <a:t> JDBC Driver 2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790730" y="4190524"/>
              <a:ext cx="1219906" cy="609998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 eaLnBrk="0" hangingPunct="0">
                <a:lnSpc>
                  <a:spcPts val="1400"/>
                </a:lnSpc>
                <a:defRPr/>
              </a:pPr>
              <a:r>
                <a:rPr lang="en-US" sz="1600" dirty="0">
                  <a:solidFill>
                    <a:srgbClr val="111111"/>
                  </a:solidFill>
                  <a:latin typeface="Calibri" pitchFamily="34" charset="0"/>
                  <a:cs typeface="+mn-cs"/>
                </a:rPr>
                <a:t>JDBC Driver 1</a:t>
              </a:r>
            </a:p>
          </p:txBody>
        </p:sp>
        <p:sp>
          <p:nvSpPr>
            <p:cNvPr id="12" name="Flowchart: Magnetic Disk 11"/>
            <p:cNvSpPr/>
            <p:nvPr/>
          </p:nvSpPr>
          <p:spPr bwMode="auto">
            <a:xfrm>
              <a:off x="5866694" y="5182633"/>
              <a:ext cx="1143941" cy="1065767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1600" dirty="0">
                  <a:latin typeface="Calibri" pitchFamily="34" charset="0"/>
                  <a:cs typeface="+mn-cs"/>
                </a:rPr>
                <a:t>DBMS1</a:t>
              </a: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7238530" y="5182633"/>
              <a:ext cx="1143941" cy="1065767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1600" dirty="0">
                  <a:latin typeface="Calibri" pitchFamily="34" charset="0"/>
                  <a:cs typeface="+mn-cs"/>
                </a:rPr>
                <a:t>DBMS2</a:t>
              </a:r>
            </a:p>
          </p:txBody>
        </p:sp>
        <p:sp>
          <p:nvSpPr>
            <p:cNvPr id="28686" name="Up-Down Arrow 26"/>
            <p:cNvSpPr>
              <a:spLocks noChangeArrowheads="1"/>
            </p:cNvSpPr>
            <p:nvPr/>
          </p:nvSpPr>
          <p:spPr bwMode="auto">
            <a:xfrm>
              <a:off x="7391400" y="3733800"/>
              <a:ext cx="228600" cy="4572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BD92DE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8687" name="Up-Down Arrow 27"/>
            <p:cNvSpPr>
              <a:spLocks noChangeArrowheads="1"/>
            </p:cNvSpPr>
            <p:nvPr/>
          </p:nvSpPr>
          <p:spPr bwMode="auto">
            <a:xfrm>
              <a:off x="6553200" y="3733800"/>
              <a:ext cx="228600" cy="4572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BD92DE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8688" name="Up-Down Arrow 28"/>
            <p:cNvSpPr>
              <a:spLocks noChangeArrowheads="1"/>
            </p:cNvSpPr>
            <p:nvPr/>
          </p:nvSpPr>
          <p:spPr bwMode="auto">
            <a:xfrm>
              <a:off x="7010400" y="27432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BD92DE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8689" name="Up-Down Arrow 15"/>
            <p:cNvSpPr>
              <a:spLocks noChangeArrowheads="1"/>
            </p:cNvSpPr>
            <p:nvPr/>
          </p:nvSpPr>
          <p:spPr bwMode="auto">
            <a:xfrm>
              <a:off x="6324600" y="4800600"/>
              <a:ext cx="228600" cy="6096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8690" name="Up-Down Arrow 16"/>
            <p:cNvSpPr>
              <a:spLocks noChangeArrowheads="1"/>
            </p:cNvSpPr>
            <p:nvPr/>
          </p:nvSpPr>
          <p:spPr bwMode="auto">
            <a:xfrm>
              <a:off x="7696200" y="4800600"/>
              <a:ext cx="228600" cy="6096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</p:grpSp>
      <p:pic>
        <p:nvPicPr>
          <p:cNvPr id="1026" name="Picture 2" descr="C:\Users\hkpuadmin\AppData\Local\Microsoft\Windows\Temporary Internet Files\Content.IE5\OD5SO6LJ\MC900078709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772400" y="1828800"/>
            <a:ext cx="990600" cy="170497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427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81000" y="3935388"/>
            <a:ext cx="8305800" cy="2211546"/>
            <a:chOff x="381000" y="4840549"/>
            <a:chExt cx="8305800" cy="1636451"/>
          </a:xfrm>
        </p:grpSpPr>
        <p:sp>
          <p:nvSpPr>
            <p:cNvPr id="4" name="Rectangle 3"/>
            <p:cNvSpPr/>
            <p:nvPr/>
          </p:nvSpPr>
          <p:spPr bwMode="auto">
            <a:xfrm>
              <a:off x="381000" y="4840549"/>
              <a:ext cx="8305800" cy="163645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29706" name="TextBox 6"/>
            <p:cNvSpPr txBox="1">
              <a:spLocks noChangeArrowheads="1"/>
            </p:cNvSpPr>
            <p:nvPr/>
          </p:nvSpPr>
          <p:spPr bwMode="auto">
            <a:xfrm>
              <a:off x="4460471" y="4950578"/>
              <a:ext cx="6207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i="1" dirty="0">
                  <a:solidFill>
                    <a:srgbClr val="FF0000"/>
                  </a:solidFill>
                  <a:latin typeface="Calibri" pitchFamily="34" charset="0"/>
                </a:rPr>
                <a:t>Host</a:t>
              </a:r>
            </a:p>
          </p:txBody>
        </p:sp>
        <p:sp>
          <p:nvSpPr>
            <p:cNvPr id="29707" name="TextBox 8"/>
            <p:cNvSpPr txBox="1">
              <a:spLocks noChangeArrowheads="1"/>
            </p:cNvSpPr>
            <p:nvPr/>
          </p:nvSpPr>
          <p:spPr bwMode="auto">
            <a:xfrm>
              <a:off x="5777442" y="4946827"/>
              <a:ext cx="57308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i="1" dirty="0">
                  <a:solidFill>
                    <a:srgbClr val="FF0000"/>
                  </a:solidFill>
                  <a:latin typeface="Calibri" pitchFamily="34" charset="0"/>
                </a:rPr>
                <a:t>Port</a:t>
              </a:r>
            </a:p>
          </p:txBody>
        </p:sp>
      </p:grp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Connections in JDBC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498475" y="4016567"/>
            <a:ext cx="8544703" cy="211726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240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en-US" sz="2400" u="sng" dirty="0">
                <a:latin typeface="Calibri" pitchFamily="34" charset="0"/>
              </a:rPr>
              <a:t>Example</a:t>
            </a:r>
            <a:r>
              <a:rPr lang="en-US" sz="2400" dirty="0">
                <a:latin typeface="Calibri" pitchFamily="34" charset="0"/>
              </a:rPr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Arial Unicode MS" pitchFamily="34" charset="-128"/>
              </a:rPr>
              <a:t>	String </a:t>
            </a:r>
            <a:r>
              <a:rPr lang="en-US" sz="2000" dirty="0" err="1">
                <a:solidFill>
                  <a:srgbClr val="FF0000"/>
                </a:solidFill>
                <a:latin typeface="Arial Unicode MS" pitchFamily="34" charset="-128"/>
              </a:rPr>
              <a:t>url</a:t>
            </a:r>
            <a:r>
              <a:rPr lang="en-US" sz="2000" dirty="0">
                <a:latin typeface="Arial Unicode MS" pitchFamily="34" charset="-128"/>
              </a:rPr>
              <a:t>=“jdbc:oracle:www.bookstore.com:3083”;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Arial Unicode MS" pitchFamily="34" charset="-128"/>
              </a:rPr>
              <a:t>	Connection con;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Arial Unicode MS" pitchFamily="34" charset="-128"/>
              </a:rPr>
              <a:t>	try{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Arial Unicode MS" pitchFamily="34" charset="-128"/>
              </a:rPr>
              <a:t>		</a:t>
            </a:r>
            <a:r>
              <a:rPr lang="en-US" sz="2000" dirty="0">
                <a:solidFill>
                  <a:srgbClr val="2042EE"/>
                </a:solidFill>
                <a:latin typeface="Arial Unicode MS" pitchFamily="34" charset="-128"/>
              </a:rPr>
              <a:t>con = </a:t>
            </a:r>
            <a:r>
              <a:rPr lang="en-US" sz="2000" dirty="0" err="1">
                <a:solidFill>
                  <a:srgbClr val="2042EE"/>
                </a:solidFill>
                <a:latin typeface="Arial Unicode MS" pitchFamily="34" charset="-128"/>
              </a:rPr>
              <a:t>DriverManager.getConnection</a:t>
            </a:r>
            <a:r>
              <a:rPr lang="en-US" sz="2000" dirty="0">
                <a:solidFill>
                  <a:srgbClr val="2042EE"/>
                </a:solidFill>
                <a:latin typeface="Arial Unicode MS" pitchFamily="34" charset="-128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Arial Unicode MS" pitchFamily="34" charset="-128"/>
              </a:rPr>
              <a:t>url</a:t>
            </a:r>
            <a:r>
              <a:rPr lang="en-US" sz="2000" dirty="0" err="1">
                <a:solidFill>
                  <a:srgbClr val="2042EE"/>
                </a:solidFill>
                <a:latin typeface="Arial Unicode MS" pitchFamily="34" charset="-128"/>
              </a:rPr>
              <a:t>,userId,password</a:t>
            </a:r>
            <a:r>
              <a:rPr lang="en-US" sz="2000" dirty="0">
                <a:solidFill>
                  <a:srgbClr val="2042EE"/>
                </a:solidFill>
                <a:latin typeface="Arial Unicode MS" pitchFamily="34" charset="-128"/>
              </a:rPr>
              <a:t>)</a:t>
            </a:r>
            <a:r>
              <a:rPr lang="en-US" sz="2000" dirty="0">
                <a:latin typeface="Arial Unicode MS" pitchFamily="34" charset="-128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Arial Unicode MS" pitchFamily="34" charset="-128"/>
              </a:rPr>
              <a:t>	     } catch(</a:t>
            </a:r>
            <a:r>
              <a:rPr lang="en-US" sz="2000" dirty="0" err="1">
                <a:latin typeface="Arial Unicode MS" pitchFamily="34" charset="-128"/>
              </a:rPr>
              <a:t>SQLException</a:t>
            </a:r>
            <a:r>
              <a:rPr lang="en-US" sz="2000" dirty="0">
                <a:latin typeface="Arial Unicode MS" pitchFamily="34" charset="-128"/>
              </a:rPr>
              <a:t> </a:t>
            </a:r>
            <a:r>
              <a:rPr lang="en-US" sz="2000" dirty="0" err="1">
                <a:latin typeface="Arial Unicode MS" pitchFamily="34" charset="-128"/>
              </a:rPr>
              <a:t>excpt</a:t>
            </a:r>
            <a:r>
              <a:rPr lang="en-US" sz="2000" dirty="0">
                <a:latin typeface="Arial Unicode MS" pitchFamily="34" charset="-128"/>
              </a:rPr>
              <a:t>)  { …}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86200" y="5237115"/>
            <a:ext cx="4191000" cy="4572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8353" y="1295400"/>
            <a:ext cx="1608447" cy="2452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228600" y="1402501"/>
            <a:ext cx="6705600" cy="270154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We interact with a data source through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sessions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session is started through creation of 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Connection object</a:t>
            </a: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Connections are specified through 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URL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that uses the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jdbc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protocol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-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042EE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jdbc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42EE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:&lt;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042EE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subprotocol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42EE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&gt;:&lt;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042EE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otherParameters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42EE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Each connection identifies a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logical session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with a data source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042EE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42EE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 rot="487567">
            <a:off x="6683249" y="4049932"/>
            <a:ext cx="20905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radley Hand ITC" panose="03070402050302030203" pitchFamily="66" charset="0"/>
              </a:rPr>
              <a:t>Different drivers have slightly different URL format -  check the documentation</a:t>
            </a:r>
          </a:p>
        </p:txBody>
      </p:sp>
      <p:sp>
        <p:nvSpPr>
          <p:cNvPr id="6" name="Curved Left Arrow 5"/>
          <p:cNvSpPr/>
          <p:nvPr/>
        </p:nvSpPr>
        <p:spPr>
          <a:xfrm rot="5030699" flipH="1">
            <a:off x="5637016" y="2863162"/>
            <a:ext cx="457764" cy="1948072"/>
          </a:xfrm>
          <a:prstGeom prst="curvedLeftArrow">
            <a:avLst/>
          </a:prstGeom>
          <a:solidFill>
            <a:srgbClr val="00B050"/>
          </a:solidFill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D7C5734A-0E66-4068-B90E-FAD7F2BE3BBC}"/>
              </a:ext>
            </a:extLst>
          </p:cNvPr>
          <p:cNvSpPr/>
          <p:nvPr/>
        </p:nvSpPr>
        <p:spPr>
          <a:xfrm>
            <a:off x="5777442" y="5868414"/>
            <a:ext cx="2604557" cy="612648"/>
          </a:xfrm>
          <a:prstGeom prst="wedgeRoundRectCallout">
            <a:avLst>
              <a:gd name="adj1" fmla="val -48677"/>
              <a:gd name="adj2" fmla="val -84135"/>
              <a:gd name="adj3" fmla="val 16667"/>
            </a:avLst>
          </a:prstGeom>
          <a:solidFill>
            <a:srgbClr val="EF6F0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 is a logical session with the Oracle database</a:t>
            </a:r>
          </a:p>
        </p:txBody>
      </p:sp>
    </p:spTree>
    <p:extLst>
      <p:ext uri="{BB962C8B-B14F-4D97-AF65-F5344CB8AC3E}">
        <p14:creationId xmlns:p14="http://schemas.microsoft.com/office/powerpoint/2010/main" val="55027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17C167-7520-4470-9063-B84E9C4ED7F8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1450"/>
            <a:ext cx="7772400" cy="1050925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ACID</a:t>
            </a:r>
            <a:r>
              <a:rPr lang="en-US" dirty="0">
                <a:solidFill>
                  <a:srgbClr val="0079A4"/>
                </a:solidFill>
                <a:latin typeface="Arial" charset="0"/>
              </a:rPr>
              <a:t>  Properties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357438"/>
            <a:ext cx="8534400" cy="3984625"/>
          </a:xfrm>
        </p:spPr>
        <p:txBody>
          <a:bodyPr/>
          <a:lstStyle/>
          <a:p>
            <a:pPr marL="230188" indent="-230188" eaLnBrk="1" hangingPunct="1">
              <a:lnSpc>
                <a:spcPct val="90000"/>
              </a:lnSpc>
              <a:spcAft>
                <a:spcPct val="30000"/>
              </a:spcAft>
              <a:defRPr/>
            </a:pPr>
            <a:r>
              <a:rPr lang="en-US" sz="2400" b="1" u="sng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sz="2400" u="sng" dirty="0">
                <a:solidFill>
                  <a:srgbClr val="0079A4"/>
                </a:solidFill>
                <a:latin typeface="Comic Sans MS" pitchFamily="66" charset="0"/>
              </a:rPr>
              <a:t>tomicity</a:t>
            </a:r>
            <a:r>
              <a:rPr lang="en-US" sz="2400" dirty="0">
                <a:latin typeface="Comic Sans MS" pitchFamily="66" charset="0"/>
              </a:rPr>
              <a:t>: A transaction’s changes to the state are atomic – either all happen or non happen.</a:t>
            </a:r>
          </a:p>
          <a:p>
            <a:pPr marL="230188" indent="-230188" eaLnBrk="1" hangingPunct="1">
              <a:lnSpc>
                <a:spcPct val="90000"/>
              </a:lnSpc>
              <a:spcAft>
                <a:spcPct val="30000"/>
              </a:spcAft>
              <a:defRPr/>
            </a:pPr>
            <a:r>
              <a:rPr lang="en-US" sz="2400" b="1" u="sng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C</a:t>
            </a:r>
            <a:r>
              <a:rPr lang="en-US" sz="2400" u="sng" dirty="0">
                <a:solidFill>
                  <a:srgbClr val="0079A4"/>
                </a:solidFill>
                <a:latin typeface="Comic Sans MS" pitchFamily="66" charset="0"/>
              </a:rPr>
              <a:t>onsistency</a:t>
            </a:r>
            <a:r>
              <a:rPr lang="en-US" sz="2400" dirty="0">
                <a:latin typeface="Comic Sans MS" pitchFamily="66" charset="0"/>
              </a:rPr>
              <a:t>: A transaction is a correct transformation of the state.</a:t>
            </a:r>
          </a:p>
          <a:p>
            <a:pPr marL="230188" indent="-230188" eaLnBrk="1" hangingPunct="1">
              <a:lnSpc>
                <a:spcPct val="90000"/>
              </a:lnSpc>
              <a:spcAft>
                <a:spcPct val="30000"/>
              </a:spcAft>
              <a:defRPr/>
            </a:pPr>
            <a:r>
              <a:rPr lang="en-US" sz="2400" b="1" u="sng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2400" u="sng" dirty="0">
                <a:solidFill>
                  <a:srgbClr val="0079A4"/>
                </a:solidFill>
                <a:latin typeface="Comic Sans MS" pitchFamily="66" charset="0"/>
              </a:rPr>
              <a:t>solation</a:t>
            </a:r>
            <a:r>
              <a:rPr lang="en-US" sz="2400" dirty="0">
                <a:latin typeface="Comic Sans MS" pitchFamily="66" charset="0"/>
              </a:rPr>
              <a:t>: Even though transaction execute concurrently, it appears to each transaction, T, that other executed either before or after T, but not both.</a:t>
            </a:r>
          </a:p>
          <a:p>
            <a:pPr marL="230188" indent="-230188" eaLnBrk="1" hangingPunct="1">
              <a:lnSpc>
                <a:spcPct val="90000"/>
              </a:lnSpc>
              <a:spcAft>
                <a:spcPct val="30000"/>
              </a:spcAft>
              <a:defRPr/>
            </a:pPr>
            <a:r>
              <a:rPr lang="en-US" sz="2400" b="1" u="sng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sz="2400" u="sng" dirty="0">
                <a:solidFill>
                  <a:srgbClr val="0079A4"/>
                </a:solidFill>
                <a:latin typeface="Comic Sans MS" pitchFamily="66" charset="0"/>
              </a:rPr>
              <a:t>urability</a:t>
            </a:r>
            <a:r>
              <a:rPr lang="en-US" sz="2400" dirty="0">
                <a:latin typeface="Comic Sans MS" pitchFamily="66" charset="0"/>
              </a:rPr>
              <a:t>: Once a transaction completes successfully, its changes to the state survive failures (transaction’s effects are durable).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609600" y="1254125"/>
            <a:ext cx="79248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TW" sz="2800">
                <a:latin typeface="Arial" pitchFamily="34" charset="0"/>
                <a:ea typeface="新細明體" pitchFamily="18" charset="-120"/>
              </a:rPr>
              <a:t>A transaction is a collection of actions with the following </a:t>
            </a:r>
            <a:r>
              <a:rPr lang="en-US" altLang="zh-TW" sz="2800" b="1">
                <a:solidFill>
                  <a:srgbClr val="32946A"/>
                </a:solidFill>
                <a:latin typeface="Arial" pitchFamily="34" charset="0"/>
                <a:ea typeface="新細明體" pitchFamily="18" charset="-120"/>
              </a:rPr>
              <a:t>ACID</a:t>
            </a:r>
            <a:r>
              <a:rPr lang="en-US" altLang="zh-TW" sz="2800">
                <a:latin typeface="Arial" pitchFamily="34" charset="0"/>
                <a:ea typeface="新細明體" pitchFamily="18" charset="-120"/>
              </a:rPr>
              <a:t> properties: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8754CD-9713-4051-A437-61471F076948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581150"/>
          </a:xfrm>
        </p:spPr>
        <p:txBody>
          <a:bodyPr/>
          <a:lstStyle/>
          <a:p>
            <a:pPr eaLnBrk="1" hangingPunct="1"/>
            <a:r>
              <a:rPr lang="en-US" altLang="zh-TW" dirty="0">
                <a:latin typeface="Arial" pitchFamily="34" charset="0"/>
                <a:ea typeface="新細明體" pitchFamily="18" charset="-120"/>
              </a:rPr>
              <a:t>Higher-Level Protected Actions (Transactions</a:t>
            </a:r>
            <a:r>
              <a:rPr lang="en-US" altLang="zh-TW" dirty="0">
                <a:ea typeface="新細明體" pitchFamily="18" charset="-120"/>
              </a:rPr>
              <a:t>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2428875"/>
            <a:ext cx="4514850" cy="357346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>
                <a:latin typeface="Arial" pitchFamily="34" charset="0"/>
                <a:ea typeface="新細明體" pitchFamily="18" charset="-120"/>
                <a:cs typeface="Arial" pitchFamily="34" charset="0"/>
              </a:rPr>
              <a:t>Since unprotected actions can be undone, they can be included in a higher-level operation (i.e., transaction), which as a whole has the ACID properties.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16550" y="2286000"/>
            <a:ext cx="2938463" cy="3048000"/>
            <a:chOff x="4565650" y="3570288"/>
            <a:chExt cx="2938463" cy="304799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318" name="Rectangle 4"/>
            <p:cNvSpPr>
              <a:spLocks noChangeArrowheads="1"/>
            </p:cNvSpPr>
            <p:nvPr/>
          </p:nvSpPr>
          <p:spPr bwMode="auto">
            <a:xfrm>
              <a:off x="4641850" y="3995738"/>
              <a:ext cx="2862263" cy="2622549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4843463" y="4425951"/>
              <a:ext cx="2540000" cy="33496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dirty="0">
                  <a:latin typeface="Comic Sans MS" pitchFamily="66" charset="0"/>
                </a:rPr>
                <a:t>unproted action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848225" y="5813425"/>
              <a:ext cx="2541588" cy="33496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dirty="0">
                  <a:latin typeface="Comic Sans MS" pitchFamily="66" charset="0"/>
                </a:rPr>
                <a:t>unproted action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4854575" y="5330825"/>
              <a:ext cx="2541588" cy="33496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dirty="0">
                  <a:latin typeface="Comic Sans MS" pitchFamily="66" charset="0"/>
                </a:rPr>
                <a:t>unproted action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852988" y="4883151"/>
              <a:ext cx="2541587" cy="33496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dirty="0">
                  <a:latin typeface="Comic Sans MS" pitchFamily="66" charset="0"/>
                </a:rPr>
                <a:t>unproted action</a:t>
              </a:r>
            </a:p>
          </p:txBody>
        </p:sp>
        <p:sp>
          <p:nvSpPr>
            <p:cNvPr id="13323" name="TextBox 9"/>
            <p:cNvSpPr txBox="1">
              <a:spLocks noChangeArrowheads="1"/>
            </p:cNvSpPr>
            <p:nvPr/>
          </p:nvSpPr>
          <p:spPr bwMode="auto">
            <a:xfrm>
              <a:off x="4565650" y="3570288"/>
              <a:ext cx="256134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dirty="0">
                  <a:latin typeface="Arial" pitchFamily="34" charset="0"/>
                  <a:ea typeface="新細明體" pitchFamily="18" charset="-120"/>
                  <a:cs typeface="Arial" pitchFamily="34" charset="0"/>
                </a:rPr>
                <a:t>Transaction (protected)</a:t>
              </a:r>
            </a:p>
          </p:txBody>
        </p:sp>
        <p:sp>
          <p:nvSpPr>
            <p:cNvPr id="13324" name="TextBox 10"/>
            <p:cNvSpPr txBox="1">
              <a:spLocks noChangeArrowheads="1"/>
            </p:cNvSpPr>
            <p:nvPr/>
          </p:nvSpPr>
          <p:spPr bwMode="auto">
            <a:xfrm>
              <a:off x="4630738" y="4035425"/>
              <a:ext cx="1541462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TW" sz="1800" b="1" dirty="0">
                  <a:solidFill>
                    <a:schemeClr val="bg1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Begin Work</a:t>
              </a:r>
            </a:p>
          </p:txBody>
        </p:sp>
        <p:sp>
          <p:nvSpPr>
            <p:cNvPr id="13325" name="TextBox 11"/>
            <p:cNvSpPr txBox="1">
              <a:spLocks noChangeArrowheads="1"/>
            </p:cNvSpPr>
            <p:nvPr/>
          </p:nvSpPr>
          <p:spPr bwMode="auto">
            <a:xfrm>
              <a:off x="4640262" y="6176963"/>
              <a:ext cx="18240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zh-TW" sz="1800" b="1" dirty="0">
                  <a:solidFill>
                    <a:schemeClr val="bg1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Commit Work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723900"/>
          </a:xfrm>
        </p:spPr>
        <p:txBody>
          <a:bodyPr>
            <a:normAutofit fontScale="90000"/>
          </a:bodyPr>
          <a:lstStyle/>
          <a:p>
            <a:r>
              <a:rPr lang="en-US"/>
              <a:t>Connection Class Interface (1)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382000" cy="160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Calibri" pitchFamily="34" charset="0"/>
              </a:rPr>
              <a:t>void </a:t>
            </a:r>
            <a:r>
              <a:rPr lang="en-US" sz="2400" dirty="0" err="1">
                <a:latin typeface="Calibri" pitchFamily="34" charset="0"/>
              </a:rPr>
              <a:t>setTransactionIsolation</a:t>
            </a:r>
            <a:r>
              <a:rPr lang="en-US" sz="2400" dirty="0">
                <a:latin typeface="Calibri" pitchFamily="34" charset="0"/>
              </a:rPr>
              <a:t>(</a:t>
            </a:r>
            <a:r>
              <a:rPr lang="en-US" sz="2400" dirty="0" err="1">
                <a:latin typeface="Calibri" pitchFamily="34" charset="0"/>
              </a:rPr>
              <a:t>int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i="1" dirty="0">
                <a:latin typeface="Calibri" pitchFamily="34" charset="0"/>
              </a:rPr>
              <a:t>level</a:t>
            </a:r>
            <a:r>
              <a:rPr lang="en-US" sz="2400" dirty="0">
                <a:latin typeface="Calibri" pitchFamily="34" charset="0"/>
              </a:rPr>
              <a:t>)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	</a:t>
            </a:r>
            <a:r>
              <a:rPr lang="en-US" sz="2000" dirty="0">
                <a:solidFill>
                  <a:srgbClr val="2042EE"/>
                </a:solidFill>
                <a:latin typeface="Comic Sans MS" pitchFamily="66" charset="0"/>
              </a:rPr>
              <a:t>Sets isolation level for the current connection</a:t>
            </a:r>
            <a:endParaRPr lang="en-US" sz="20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Calibri" pitchFamily="34" charset="0"/>
              </a:rPr>
              <a:t>public int </a:t>
            </a:r>
            <a:r>
              <a:rPr lang="en-US" sz="2400" dirty="0" err="1">
                <a:latin typeface="Calibri" pitchFamily="34" charset="0"/>
              </a:rPr>
              <a:t>getTransactionIsolation</a:t>
            </a:r>
            <a:r>
              <a:rPr lang="en-US" sz="2400" dirty="0">
                <a:latin typeface="Calibri" pitchFamily="34" charset="0"/>
              </a:rPr>
              <a:t>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>
                <a:latin typeface="Calibri" pitchFamily="34" charset="0"/>
              </a:rPr>
              <a:t>		</a:t>
            </a:r>
            <a:r>
              <a:rPr lang="en-US" sz="2000" dirty="0">
                <a:solidFill>
                  <a:srgbClr val="2042EE"/>
                </a:solidFill>
                <a:latin typeface="Comic Sans MS" pitchFamily="66" charset="0"/>
              </a:rPr>
              <a:t>Get isolation level of the current connection</a:t>
            </a:r>
          </a:p>
          <a:p>
            <a:pPr>
              <a:lnSpc>
                <a:spcPct val="90000"/>
              </a:lnSpc>
              <a:defRPr/>
            </a:pPr>
            <a:endParaRPr lang="en-US" sz="2000" dirty="0">
              <a:solidFill>
                <a:srgbClr val="2042EE"/>
              </a:solidFill>
              <a:latin typeface="Comic Sans MS" pitchFamily="66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61355" y="2650547"/>
            <a:ext cx="73914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2400" dirty="0">
                <a:latin typeface="Calibri" pitchFamily="34" charset="0"/>
              </a:rPr>
              <a:t>Four isolation levels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Degree 0 -  unrepeatable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reads, dirty reads, lost updates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Degree 1 -   unrepeatable reads, dirty reads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Degree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2 -  unrepeatable reads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baseline="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Degree 3 - 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true isolation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557784" y="2770943"/>
            <a:ext cx="560832" cy="1816608"/>
          </a:xfrm>
          <a:prstGeom prst="upArrow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1600" dirty="0"/>
              <a:t>More concurrency</a:t>
            </a:r>
            <a:endParaRPr lang="zh-TW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980755" y="5720953"/>
            <a:ext cx="457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sz="2000" u="sng" dirty="0"/>
              <a:t>Example</a:t>
            </a:r>
            <a:r>
              <a:rPr lang="en-US" altLang="zh-TW" sz="2000" dirty="0"/>
              <a:t>:  “Cursor stability” applications do not repeat read operations anyway !</a:t>
            </a:r>
            <a:endParaRPr lang="zh-TW" altLang="en-US" sz="2000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4267200" y="4587551"/>
            <a:ext cx="2820512" cy="827299"/>
          </a:xfrm>
          <a:prstGeom prst="wedgeRoundRectCallout">
            <a:avLst>
              <a:gd name="adj1" fmla="val -19106"/>
              <a:gd name="adj2" fmla="val -105664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>
              <a:lnSpc>
                <a:spcPts val="1900"/>
              </a:lnSpc>
            </a:pPr>
            <a:r>
              <a:rPr lang="en-US" dirty="0"/>
              <a:t>Computing aggregate function while other applications update the data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772067" y="3908911"/>
            <a:ext cx="2134712" cy="887497"/>
          </a:xfrm>
          <a:prstGeom prst="wedgeRoundRectCallout">
            <a:avLst>
              <a:gd name="adj1" fmla="val -68683"/>
              <a:gd name="adj2" fmla="val -68490"/>
              <a:gd name="adj3" fmla="val 16667"/>
            </a:avLst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>
              <a:lnSpc>
                <a:spcPts val="1900"/>
              </a:lnSpc>
            </a:pPr>
            <a:r>
              <a:rPr lang="en-US" dirty="0"/>
              <a:t>Reading updates made by transaction that has not finished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858000" y="1971907"/>
            <a:ext cx="2048779" cy="887497"/>
          </a:xfrm>
          <a:prstGeom prst="wedgeRoundRectCallout">
            <a:avLst>
              <a:gd name="adj1" fmla="val -24817"/>
              <a:gd name="adj2" fmla="val 73655"/>
              <a:gd name="adj3" fmla="val 16667"/>
            </a:avLst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>
              <a:lnSpc>
                <a:spcPts val="1900"/>
              </a:lnSpc>
            </a:pPr>
            <a:r>
              <a:rPr lang="en-US" dirty="0"/>
              <a:t>Multiple transactions update the same data item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2766" y="5105400"/>
            <a:ext cx="329353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sz="2000" dirty="0"/>
              <a:t>As long as applications know what they are doing, better performance can be achieved without causing anomalies</a:t>
            </a:r>
          </a:p>
        </p:txBody>
      </p:sp>
    </p:spTree>
    <p:extLst>
      <p:ext uri="{BB962C8B-B14F-4D97-AF65-F5344CB8AC3E}">
        <p14:creationId xmlns:p14="http://schemas.microsoft.com/office/powerpoint/2010/main" val="508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/>
      <p:bldP spid="2" grpId="0" animBg="1"/>
      <p:bldP spid="9" grpId="0" animBg="1"/>
      <p:bldP spid="10" grpId="0" animBg="1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723900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Connection Class Interface (1)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382000" cy="5334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Calibri" pitchFamily="34" charset="0"/>
              </a:rPr>
              <a:t>void </a:t>
            </a:r>
            <a:r>
              <a:rPr lang="en-US" sz="2400" dirty="0" err="1">
                <a:latin typeface="Calibri" pitchFamily="34" charset="0"/>
              </a:rPr>
              <a:t>setTransactionIsolation</a:t>
            </a:r>
            <a:r>
              <a:rPr lang="en-US" sz="2400" dirty="0">
                <a:latin typeface="Calibri" pitchFamily="34" charset="0"/>
              </a:rPr>
              <a:t>(</a:t>
            </a:r>
            <a:r>
              <a:rPr lang="en-US" sz="2400" dirty="0" err="1">
                <a:latin typeface="Calibri" pitchFamily="34" charset="0"/>
              </a:rPr>
              <a:t>int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i="1" dirty="0">
                <a:latin typeface="Calibri" pitchFamily="34" charset="0"/>
              </a:rPr>
              <a:t>level</a:t>
            </a:r>
            <a:r>
              <a:rPr lang="en-US" sz="2400" dirty="0">
                <a:latin typeface="Calibri" pitchFamily="34" charset="0"/>
              </a:rPr>
              <a:t>)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	</a:t>
            </a:r>
            <a:r>
              <a:rPr lang="en-US" sz="2000" dirty="0">
                <a:solidFill>
                  <a:srgbClr val="2042EE"/>
                </a:solidFill>
                <a:latin typeface="Comic Sans MS" pitchFamily="66" charset="0"/>
              </a:rPr>
              <a:t>Sets isolation level for the current connection</a:t>
            </a:r>
            <a:endParaRPr lang="en-US" sz="20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Calibri" pitchFamily="34" charset="0"/>
              </a:rPr>
              <a:t>public int </a:t>
            </a:r>
            <a:r>
              <a:rPr lang="en-US" sz="2400" dirty="0" err="1">
                <a:latin typeface="Calibri" pitchFamily="34" charset="0"/>
              </a:rPr>
              <a:t>getTransactionIsolation</a:t>
            </a:r>
            <a:r>
              <a:rPr lang="en-US" sz="2400" dirty="0">
                <a:latin typeface="Calibri" pitchFamily="34" charset="0"/>
              </a:rPr>
              <a:t>()</a:t>
            </a:r>
          </a:p>
          <a:p>
            <a:pPr>
              <a:lnSpc>
                <a:spcPct val="90000"/>
              </a:lnSpc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sz="2400" dirty="0">
                <a:latin typeface="Calibri" pitchFamily="34" charset="0"/>
              </a:rPr>
              <a:t>		</a:t>
            </a:r>
            <a:r>
              <a:rPr lang="en-US" sz="2000" dirty="0">
                <a:solidFill>
                  <a:srgbClr val="2042EE"/>
                </a:solidFill>
                <a:latin typeface="Comic Sans MS" pitchFamily="66" charset="0"/>
              </a:rPr>
              <a:t>Get isolation level of the current connection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Calibri" pitchFamily="34" charset="0"/>
              </a:rPr>
              <a:t>void </a:t>
            </a:r>
            <a:r>
              <a:rPr lang="en-US" sz="2400" dirty="0" err="1">
                <a:latin typeface="Calibri" pitchFamily="34" charset="0"/>
              </a:rPr>
              <a:t>setReadOnly</a:t>
            </a:r>
            <a:r>
              <a:rPr lang="en-US" sz="2400" dirty="0">
                <a:latin typeface="Calibri" pitchFamily="34" charset="0"/>
              </a:rPr>
              <a:t>(</a:t>
            </a:r>
            <a:r>
              <a:rPr lang="en-US" sz="2400" dirty="0" err="1">
                <a:latin typeface="Calibri" pitchFamily="34" charset="0"/>
              </a:rPr>
              <a:t>boolean</a:t>
            </a:r>
            <a:r>
              <a:rPr lang="en-US" sz="2400" dirty="0">
                <a:latin typeface="Calibri" pitchFamily="34" charset="0"/>
              </a:rPr>
              <a:t> b)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	</a:t>
            </a:r>
            <a:r>
              <a:rPr lang="en-US" sz="2000" dirty="0">
                <a:solidFill>
                  <a:srgbClr val="2042EE"/>
                </a:solidFill>
                <a:latin typeface="Comic Sans MS" pitchFamily="66" charset="0"/>
              </a:rPr>
              <a:t>Specifies whether transactions are read-only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Calibri" pitchFamily="34" charset="0"/>
              </a:rPr>
              <a:t>public </a:t>
            </a:r>
            <a:r>
              <a:rPr lang="en-US" sz="2400" dirty="0" err="1">
                <a:latin typeface="Calibri" pitchFamily="34" charset="0"/>
              </a:rPr>
              <a:t>boolean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getReadOnly</a:t>
            </a:r>
            <a:r>
              <a:rPr lang="en-US" sz="2400" dirty="0">
                <a:latin typeface="Calibri" pitchFamily="34" charset="0"/>
              </a:rPr>
              <a:t>() </a:t>
            </a:r>
          </a:p>
          <a:p>
            <a:pPr>
              <a:lnSpc>
                <a:spcPct val="90000"/>
              </a:lnSpc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sz="2400" dirty="0">
                <a:latin typeface="Calibri" pitchFamily="34" charset="0"/>
              </a:rPr>
              <a:t>		</a:t>
            </a:r>
            <a:r>
              <a:rPr lang="en-US" sz="2000" dirty="0">
                <a:solidFill>
                  <a:srgbClr val="2042EE"/>
                </a:solidFill>
                <a:latin typeface="Comic Sans MS" pitchFamily="66" charset="0"/>
              </a:rPr>
              <a:t>Tests if transaction mode is read-only</a:t>
            </a:r>
          </a:p>
          <a:p>
            <a:pPr marL="341313" indent="-341313">
              <a:lnSpc>
                <a:spcPct val="90000"/>
              </a:lnSpc>
              <a:defRPr/>
            </a:pPr>
            <a:r>
              <a:rPr lang="en-US" sz="2400" dirty="0">
                <a:latin typeface="Calibri" pitchFamily="34" charset="0"/>
              </a:rPr>
              <a:t>void </a:t>
            </a:r>
            <a:r>
              <a:rPr lang="en-US" sz="2400" dirty="0" err="1">
                <a:latin typeface="Calibri" pitchFamily="34" charset="0"/>
              </a:rPr>
              <a:t>setAutoCommit</a:t>
            </a:r>
            <a:r>
              <a:rPr lang="en-US" sz="2400" dirty="0">
                <a:latin typeface="Calibri" pitchFamily="34" charset="0"/>
              </a:rPr>
              <a:t>(</a:t>
            </a:r>
            <a:r>
              <a:rPr lang="en-US" sz="2400" dirty="0" err="1">
                <a:latin typeface="Calibri" pitchFamily="34" charset="0"/>
              </a:rPr>
              <a:t>boolean</a:t>
            </a:r>
            <a:r>
              <a:rPr lang="en-US" sz="2400" dirty="0">
                <a:latin typeface="Calibri" pitchFamily="34" charset="0"/>
              </a:rPr>
              <a:t> b)</a:t>
            </a:r>
          </a:p>
          <a:p>
            <a:pPr marL="1196975" lvl="1" indent="-282575">
              <a:lnSpc>
                <a:spcPct val="90000"/>
              </a:lnSpc>
              <a:defRPr/>
            </a:pPr>
            <a:r>
              <a:rPr lang="en-US" sz="2000" dirty="0">
                <a:solidFill>
                  <a:srgbClr val="2042EE"/>
                </a:solidFill>
                <a:latin typeface="Comic Sans MS" pitchFamily="66" charset="0"/>
              </a:rPr>
              <a:t>If </a:t>
            </a:r>
            <a:r>
              <a:rPr lang="en-US" sz="2000" dirty="0" err="1">
                <a:solidFill>
                  <a:srgbClr val="2042EE"/>
                </a:solidFill>
                <a:latin typeface="Comic Sans MS" pitchFamily="66" charset="0"/>
              </a:rPr>
              <a:t>autocommit</a:t>
            </a:r>
            <a:r>
              <a:rPr lang="en-US" sz="2000" dirty="0">
                <a:solidFill>
                  <a:srgbClr val="2042EE"/>
                </a:solidFill>
                <a:latin typeface="Comic Sans MS" pitchFamily="66" charset="0"/>
              </a:rPr>
              <a:t> is set, then each SQL statement is considered its own transaction. </a:t>
            </a:r>
          </a:p>
          <a:p>
            <a:pPr marL="1196975" lvl="1" indent="-282575">
              <a:lnSpc>
                <a:spcPct val="90000"/>
              </a:lnSpc>
              <a:defRPr/>
            </a:pPr>
            <a:r>
              <a:rPr lang="en-US" sz="2000" dirty="0">
                <a:solidFill>
                  <a:srgbClr val="2042EE"/>
                </a:solidFill>
                <a:latin typeface="Comic Sans MS" pitchFamily="66" charset="0"/>
              </a:rPr>
              <a:t>Otherwise, a transaction is committed using commit(), or aborted using rollback().</a:t>
            </a:r>
          </a:p>
          <a:p>
            <a:pPr marL="341313" indent="-341313">
              <a:lnSpc>
                <a:spcPct val="90000"/>
              </a:lnSpc>
              <a:defRPr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public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boolean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getAutoCommit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()</a:t>
            </a:r>
          </a:p>
          <a:p>
            <a:pPr marL="341313" indent="-341313">
              <a:lnSpc>
                <a:spcPct val="90000"/>
              </a:lnSpc>
              <a:spcBef>
                <a:spcPts val="380"/>
              </a:spcBef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		</a:t>
            </a:r>
            <a:r>
              <a:rPr lang="en-US" sz="2000" dirty="0">
                <a:solidFill>
                  <a:srgbClr val="2042EE"/>
                </a:solidFill>
                <a:latin typeface="Comic Sans MS" pitchFamily="66" charset="0"/>
              </a:rPr>
              <a:t>Test if </a:t>
            </a:r>
            <a:r>
              <a:rPr lang="en-US" sz="2000" dirty="0" err="1">
                <a:solidFill>
                  <a:srgbClr val="2042EE"/>
                </a:solidFill>
                <a:latin typeface="Comic Sans MS" pitchFamily="66" charset="0"/>
              </a:rPr>
              <a:t>autocommit</a:t>
            </a:r>
            <a:r>
              <a:rPr lang="en-US" sz="2000" dirty="0">
                <a:solidFill>
                  <a:srgbClr val="2042EE"/>
                </a:solidFill>
                <a:latin typeface="Comic Sans MS" pitchFamily="66" charset="0"/>
              </a:rPr>
              <a:t> is set</a:t>
            </a:r>
          </a:p>
        </p:txBody>
      </p:sp>
    </p:spTree>
    <p:extLst>
      <p:ext uri="{BB962C8B-B14F-4D97-AF65-F5344CB8AC3E}">
        <p14:creationId xmlns:p14="http://schemas.microsoft.com/office/powerpoint/2010/main" val="508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Connection Class Interface (2)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62100"/>
            <a:ext cx="8382000" cy="4610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 pitchFamily="34" charset="0"/>
              </a:rPr>
              <a:t>public </a:t>
            </a:r>
            <a:r>
              <a:rPr lang="en-US" sz="2400" dirty="0" err="1">
                <a:latin typeface="Calibri" pitchFamily="34" charset="0"/>
              </a:rPr>
              <a:t>boolean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isClosed</a:t>
            </a:r>
            <a:r>
              <a:rPr lang="en-US" sz="2400" dirty="0">
                <a:latin typeface="Calibri" pitchFamily="34" charset="0"/>
              </a:rPr>
              <a:t>()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	</a:t>
            </a:r>
            <a:r>
              <a:rPr lang="en-US" sz="2000" dirty="0">
                <a:solidFill>
                  <a:srgbClr val="2042EE"/>
                </a:solidFill>
                <a:latin typeface="Comic Sans MS" pitchFamily="66" charset="0"/>
              </a:rPr>
              <a:t>Checks whether connection is still open.</a:t>
            </a:r>
          </a:p>
          <a:p>
            <a:pPr>
              <a:lnSpc>
                <a:spcPct val="90000"/>
              </a:lnSpc>
            </a:pPr>
            <a:r>
              <a:rPr lang="en-US" sz="2400" dirty="0" err="1">
                <a:latin typeface="Calibri" pitchFamily="34" charset="0"/>
              </a:rPr>
              <a:t>connectionname.close</a:t>
            </a:r>
            <a:r>
              <a:rPr lang="en-US" sz="2400" dirty="0">
                <a:latin typeface="Calibri" pitchFamily="34" charset="0"/>
              </a:rPr>
              <a:t>()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	</a:t>
            </a:r>
            <a:r>
              <a:rPr lang="en-US" sz="2000" dirty="0">
                <a:solidFill>
                  <a:srgbClr val="2042EE"/>
                </a:solidFill>
                <a:latin typeface="Comic Sans MS" pitchFamily="66" charset="0"/>
              </a:rPr>
              <a:t>Close the connection </a:t>
            </a:r>
            <a:r>
              <a:rPr lang="en-US" sz="2000" i="1" dirty="0" err="1">
                <a:solidFill>
                  <a:srgbClr val="2042EE"/>
                </a:solidFill>
                <a:latin typeface="Comic Sans MS" pitchFamily="66" charset="0"/>
              </a:rPr>
              <a:t>connectionname</a:t>
            </a:r>
            <a:endParaRPr lang="en-US" sz="2000" i="1" dirty="0">
              <a:solidFill>
                <a:srgbClr val="2042EE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3283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SQL Statements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763000" cy="44577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Three different ways of executing SQL statements:</a:t>
            </a:r>
          </a:p>
          <a:p>
            <a:pPr marL="914400" lvl="1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itchFamily="34" charset="0"/>
              </a:rPr>
              <a:t>Statement (both static and dynamic SQL statements)</a:t>
            </a:r>
          </a:p>
          <a:p>
            <a:pPr marL="914400" lvl="1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itchFamily="34" charset="0"/>
              </a:rPr>
              <a:t>PreparedStatement (semi-static SQL statements)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err="1">
                <a:latin typeface="Calibri" pitchFamily="34" charset="0"/>
              </a:rPr>
              <a:t>CallableStatment</a:t>
            </a:r>
            <a:r>
              <a:rPr lang="en-US" dirty="0">
                <a:latin typeface="Calibri" pitchFamily="34" charset="0"/>
              </a:rPr>
              <a:t> (stored procedures)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>
              <a:latin typeface="Calibri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PreparedStatement class:</a:t>
            </a:r>
          </a:p>
          <a:p>
            <a:pPr marL="346075" lvl="1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2600" dirty="0">
                <a:latin typeface="Calibri" pitchFamily="34" charset="0"/>
              </a:rPr>
              <a:t>Used to create precompiled, </a:t>
            </a:r>
            <a:r>
              <a:rPr lang="en-US" sz="2600" b="1" dirty="0">
                <a:solidFill>
                  <a:srgbClr val="EF6F0F"/>
                </a:solidFill>
                <a:latin typeface="Calibri" pitchFamily="34" charset="0"/>
              </a:rPr>
              <a:t>parameterized SQL statements</a:t>
            </a:r>
          </a:p>
          <a:p>
            <a:pPr marL="1030288" lvl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alibri" pitchFamily="34" charset="0"/>
              </a:rPr>
              <a:t>SQL structure is fixed</a:t>
            </a:r>
          </a:p>
          <a:p>
            <a:pPr marL="1030288" lvl="1">
              <a:lnSpc>
                <a:spcPct val="90000"/>
              </a:lnSpc>
            </a:pPr>
            <a:r>
              <a:rPr lang="en-US" dirty="0">
                <a:latin typeface="Calibri" pitchFamily="34" charset="0"/>
              </a:rPr>
              <a:t>Values of parameters are determined at run-time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2" name="Right Arrow 1"/>
          <p:cNvSpPr/>
          <p:nvPr/>
        </p:nvSpPr>
        <p:spPr bwMode="auto">
          <a:xfrm>
            <a:off x="268224" y="2551176"/>
            <a:ext cx="489204" cy="484632"/>
          </a:xfrm>
          <a:prstGeom prst="rightArrow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9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Integration Approaches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153400" cy="22860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dirty="0">
                <a:latin typeface="Calibri" pitchFamily="34" charset="0"/>
              </a:rPr>
              <a:t>Two main integration approaches:</a:t>
            </a:r>
          </a:p>
          <a:p>
            <a:pPr lvl="1">
              <a:spcBef>
                <a:spcPts val="0"/>
              </a:spcBef>
              <a:spcAft>
                <a:spcPts val="900"/>
              </a:spcAft>
            </a:pP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Embed SQL</a:t>
            </a:r>
            <a:r>
              <a:rPr lang="en-US" dirty="0">
                <a:latin typeface="Calibri" pitchFamily="34" charset="0"/>
              </a:rPr>
              <a:t> in the host language (Embedded SQL, SQLJ)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alibri" pitchFamily="34" charset="0"/>
              </a:rPr>
              <a:t>Create </a:t>
            </a: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special API</a:t>
            </a:r>
            <a:r>
              <a:rPr lang="en-US" dirty="0">
                <a:latin typeface="Calibri" pitchFamily="34" charset="0"/>
              </a:rPr>
              <a:t> to call SQL commands (JDBC)</a:t>
            </a:r>
          </a:p>
        </p:txBody>
      </p:sp>
    </p:spTree>
    <p:extLst>
      <p:ext uri="{BB962C8B-B14F-4D97-AF65-F5344CB8AC3E}">
        <p14:creationId xmlns:p14="http://schemas.microsoft.com/office/powerpoint/2010/main" val="6564051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629400" cy="1143000"/>
          </a:xfrm>
        </p:spPr>
        <p:txBody>
          <a:bodyPr/>
          <a:lstStyle/>
          <a:p>
            <a:r>
              <a:rPr lang="en-US" dirty="0"/>
              <a:t>PreparedStatement Object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38300"/>
            <a:ext cx="7772400" cy="45339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Arial Unicode MS" pitchFamily="34" charset="-128"/>
              </a:rPr>
              <a:t>String </a:t>
            </a:r>
            <a:r>
              <a:rPr lang="en-US" sz="2400" dirty="0" err="1">
                <a:solidFill>
                  <a:srgbClr val="2042EE"/>
                </a:solidFill>
                <a:latin typeface="Arial Unicode MS" pitchFamily="34" charset="-128"/>
              </a:rPr>
              <a:t>sql</a:t>
            </a:r>
            <a:r>
              <a:rPr lang="en-US" sz="2400" dirty="0">
                <a:latin typeface="Arial Unicode MS" pitchFamily="34" charset="-128"/>
              </a:rPr>
              <a:t>=“INSERT INTO Sailors VALUES(?,?,?,?)”;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err="1">
                <a:latin typeface="Arial Unicode MS" pitchFamily="34" charset="-128"/>
              </a:rPr>
              <a:t>PreparedStatment</a:t>
            </a:r>
            <a:r>
              <a:rPr lang="en-US" sz="2400" dirty="0">
                <a:latin typeface="Arial Unicode MS" pitchFamily="34" charset="-128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Unicode MS" pitchFamily="34" charset="-128"/>
              </a:rPr>
              <a:t>pstmt</a:t>
            </a:r>
            <a:r>
              <a:rPr lang="en-US" sz="2400" dirty="0">
                <a:latin typeface="Arial Unicode MS" pitchFamily="34" charset="-128"/>
              </a:rPr>
              <a:t>=</a:t>
            </a:r>
            <a:r>
              <a:rPr lang="en-US" sz="2400" dirty="0" err="1">
                <a:latin typeface="Arial Unicode MS" pitchFamily="34" charset="-128"/>
              </a:rPr>
              <a:t>con.prepareStatement</a:t>
            </a:r>
            <a:r>
              <a:rPr lang="en-US" sz="2400" dirty="0">
                <a:latin typeface="Arial Unicode MS" pitchFamily="34" charset="-128"/>
              </a:rPr>
              <a:t>(</a:t>
            </a:r>
            <a:r>
              <a:rPr lang="en-US" sz="2400" dirty="0" err="1">
                <a:solidFill>
                  <a:srgbClr val="2042EE"/>
                </a:solidFill>
                <a:latin typeface="Arial Unicode MS" pitchFamily="34" charset="-128"/>
              </a:rPr>
              <a:t>sql</a:t>
            </a:r>
            <a:r>
              <a:rPr lang="en-US" sz="2400" dirty="0">
                <a:latin typeface="Arial Unicode MS" pitchFamily="34" charset="-128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latin typeface="Arial Unicode MS" pitchFamily="34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7117747" y="463550"/>
            <a:ext cx="1676400" cy="765175"/>
          </a:xfrm>
          <a:prstGeom prst="wedgeRoundRectCallout">
            <a:avLst>
              <a:gd name="adj1" fmla="val -36666"/>
              <a:gd name="adj2" fmla="val 102871"/>
              <a:gd name="adj3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/>
          <a:p>
            <a:pPr algn="ctr" eaLnBrk="0" hangingPunct="0">
              <a:lnSpc>
                <a:spcPts val="2300"/>
              </a:lnSpc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Parameterized SQL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2514600" y="2933271"/>
            <a:ext cx="1600200" cy="1295400"/>
          </a:xfrm>
          <a:prstGeom prst="wedgeRoundRectCallout">
            <a:avLst>
              <a:gd name="adj1" fmla="val 62880"/>
              <a:gd name="adj2" fmla="val -91279"/>
              <a:gd name="adj3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bIns="0" anchor="ctr"/>
          <a:lstStyle/>
          <a:p>
            <a:pPr eaLnBrk="0" hangingPunct="0">
              <a:lnSpc>
                <a:spcPts val="2300"/>
              </a:lnSpc>
              <a:spcAft>
                <a:spcPts val="120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“con” is a database object</a:t>
            </a:r>
          </a:p>
        </p:txBody>
      </p:sp>
      <p:sp>
        <p:nvSpPr>
          <p:cNvPr id="12" name="Rounded Rectangular Callout 9">
            <a:extLst>
              <a:ext uri="{FF2B5EF4-FFF2-40B4-BE49-F238E27FC236}">
                <a16:creationId xmlns:a16="http://schemas.microsoft.com/office/drawing/2014/main" id="{FFEF6205-3CF7-4297-8DFD-4439516F2F43}"/>
              </a:ext>
            </a:extLst>
          </p:cNvPr>
          <p:cNvSpPr/>
          <p:nvPr/>
        </p:nvSpPr>
        <p:spPr bwMode="auto">
          <a:xfrm>
            <a:off x="5562600" y="3048000"/>
            <a:ext cx="2667000" cy="1752600"/>
          </a:xfrm>
          <a:prstGeom prst="wedgeRoundRectCallout">
            <a:avLst>
              <a:gd name="adj1" fmla="val -33304"/>
              <a:gd name="adj2" fmla="val -82903"/>
              <a:gd name="adj3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bIns="0" anchor="ctr"/>
          <a:lstStyle/>
          <a:p>
            <a:pPr eaLnBrk="0" hangingPunct="0">
              <a:lnSpc>
                <a:spcPts val="2300"/>
              </a:lnSpc>
              <a:defRPr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Use the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</a:rPr>
              <a:t>prepareStatement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 method to create an “SQL” object for con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26A9BD-7D7E-4DE4-8075-F694488A7367}"/>
              </a:ext>
            </a:extLst>
          </p:cNvPr>
          <p:cNvSpPr txBox="1"/>
          <p:nvPr/>
        </p:nvSpPr>
        <p:spPr>
          <a:xfrm>
            <a:off x="914400" y="5219700"/>
            <a:ext cx="662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SQL statements are submitted to DBMS as a parameter in an API call</a:t>
            </a:r>
          </a:p>
        </p:txBody>
      </p:sp>
    </p:spTree>
    <p:extLst>
      <p:ext uri="{BB962C8B-B14F-4D97-AF65-F5344CB8AC3E}">
        <p14:creationId xmlns:p14="http://schemas.microsoft.com/office/powerpoint/2010/main" val="231446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685800" y="2819400"/>
            <a:ext cx="3962400" cy="1752600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629400" cy="1143000"/>
          </a:xfrm>
        </p:spPr>
        <p:txBody>
          <a:bodyPr/>
          <a:lstStyle/>
          <a:p>
            <a:r>
              <a:rPr lang="en-US" dirty="0"/>
              <a:t>PreparedStatement Object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38300"/>
            <a:ext cx="7772400" cy="45339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Arial Unicode MS" pitchFamily="34" charset="-128"/>
              </a:rPr>
              <a:t>String </a:t>
            </a:r>
            <a:r>
              <a:rPr lang="en-US" sz="2400" dirty="0" err="1">
                <a:solidFill>
                  <a:srgbClr val="2042EE"/>
                </a:solidFill>
                <a:latin typeface="Arial Unicode MS" pitchFamily="34" charset="-128"/>
              </a:rPr>
              <a:t>sql</a:t>
            </a:r>
            <a:r>
              <a:rPr lang="en-US" sz="2400" dirty="0">
                <a:latin typeface="Arial Unicode MS" pitchFamily="34" charset="-128"/>
              </a:rPr>
              <a:t>=“INSERT INTO Sailors VALUES(?,?,?,?)”;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err="1">
                <a:latin typeface="Arial Unicode MS" pitchFamily="34" charset="-128"/>
              </a:rPr>
              <a:t>PreparedStatment</a:t>
            </a:r>
            <a:r>
              <a:rPr lang="en-US" sz="2400" dirty="0">
                <a:latin typeface="Arial Unicode MS" pitchFamily="34" charset="-128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Unicode MS" pitchFamily="34" charset="-128"/>
              </a:rPr>
              <a:t>pstmt</a:t>
            </a:r>
            <a:r>
              <a:rPr lang="en-US" sz="2400" dirty="0">
                <a:latin typeface="Arial Unicode MS" pitchFamily="34" charset="-128"/>
              </a:rPr>
              <a:t>=</a:t>
            </a:r>
            <a:r>
              <a:rPr lang="en-US" sz="2400" dirty="0" err="1">
                <a:latin typeface="Arial Unicode MS" pitchFamily="34" charset="-128"/>
              </a:rPr>
              <a:t>con.prepareStatement</a:t>
            </a:r>
            <a:r>
              <a:rPr lang="en-US" sz="2400" dirty="0">
                <a:latin typeface="Arial Unicode MS" pitchFamily="34" charset="-128"/>
              </a:rPr>
              <a:t>(</a:t>
            </a:r>
            <a:r>
              <a:rPr lang="en-US" sz="2400" dirty="0" err="1">
                <a:solidFill>
                  <a:srgbClr val="2042EE"/>
                </a:solidFill>
                <a:latin typeface="Arial Unicode MS" pitchFamily="34" charset="-128"/>
              </a:rPr>
              <a:t>sql</a:t>
            </a:r>
            <a:r>
              <a:rPr lang="en-US" sz="2400" dirty="0">
                <a:latin typeface="Arial Unicode MS" pitchFamily="34" charset="-128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err="1">
                <a:solidFill>
                  <a:srgbClr val="FF0000"/>
                </a:solidFill>
                <a:latin typeface="Arial Unicode MS" pitchFamily="34" charset="-128"/>
              </a:rPr>
              <a:t>pstmt</a:t>
            </a:r>
            <a:r>
              <a:rPr lang="en-US" sz="2400" dirty="0" err="1">
                <a:latin typeface="Arial Unicode MS" pitchFamily="34" charset="-128"/>
              </a:rPr>
              <a:t>.clearParameters</a:t>
            </a:r>
            <a:r>
              <a:rPr lang="en-US" sz="2400" dirty="0">
                <a:latin typeface="Arial Unicode MS" pitchFamily="34" charset="-128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err="1">
                <a:solidFill>
                  <a:srgbClr val="FF0000"/>
                </a:solidFill>
                <a:latin typeface="Arial Unicode MS" pitchFamily="34" charset="-128"/>
              </a:rPr>
              <a:t>pstmt</a:t>
            </a:r>
            <a:r>
              <a:rPr lang="en-US" sz="2400" dirty="0" err="1">
                <a:latin typeface="Arial Unicode MS" pitchFamily="34" charset="-128"/>
              </a:rPr>
              <a:t>.setInt</a:t>
            </a:r>
            <a:r>
              <a:rPr lang="en-US" sz="2400" dirty="0">
                <a:latin typeface="Arial Unicode MS" pitchFamily="34" charset="-128"/>
              </a:rPr>
              <a:t>(1,sid);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err="1">
                <a:solidFill>
                  <a:srgbClr val="FF0000"/>
                </a:solidFill>
                <a:latin typeface="Arial Unicode MS" pitchFamily="34" charset="-128"/>
              </a:rPr>
              <a:t>pstmt</a:t>
            </a:r>
            <a:r>
              <a:rPr lang="en-US" sz="2400" dirty="0" err="1">
                <a:latin typeface="Arial Unicode MS" pitchFamily="34" charset="-128"/>
              </a:rPr>
              <a:t>.setString</a:t>
            </a:r>
            <a:r>
              <a:rPr lang="en-US" sz="2400" dirty="0">
                <a:latin typeface="Arial Unicode MS" pitchFamily="34" charset="-128"/>
              </a:rPr>
              <a:t>(2,sname);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err="1">
                <a:solidFill>
                  <a:srgbClr val="FF0000"/>
                </a:solidFill>
                <a:latin typeface="Arial Unicode MS" pitchFamily="34" charset="-128"/>
              </a:rPr>
              <a:t>pstmt</a:t>
            </a:r>
            <a:r>
              <a:rPr lang="en-US" sz="2400" dirty="0" err="1">
                <a:latin typeface="Arial Unicode MS" pitchFamily="34" charset="-128"/>
              </a:rPr>
              <a:t>.setInt</a:t>
            </a:r>
            <a:r>
              <a:rPr lang="en-US" sz="2400" dirty="0">
                <a:latin typeface="Arial Unicode MS" pitchFamily="34" charset="-128"/>
              </a:rPr>
              <a:t>(3, rating);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err="1">
                <a:solidFill>
                  <a:srgbClr val="FF0000"/>
                </a:solidFill>
                <a:latin typeface="Arial Unicode MS" pitchFamily="34" charset="-128"/>
              </a:rPr>
              <a:t>pstmt</a:t>
            </a:r>
            <a:r>
              <a:rPr lang="en-US" sz="2400" dirty="0" err="1">
                <a:latin typeface="Arial Unicode MS" pitchFamily="34" charset="-128"/>
              </a:rPr>
              <a:t>.setFloat</a:t>
            </a:r>
            <a:r>
              <a:rPr lang="en-US" sz="2400" dirty="0">
                <a:latin typeface="Arial Unicode MS" pitchFamily="34" charset="-128"/>
              </a:rPr>
              <a:t>(4,age);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latin typeface="Arial Unicode MS" pitchFamily="34" charset="-128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sz="2400" dirty="0">
                <a:latin typeface="Arial Unicode MS" pitchFamily="34" charset="-128"/>
              </a:rPr>
              <a:t>int </a:t>
            </a:r>
            <a:r>
              <a:rPr lang="en-US" sz="2400" dirty="0" err="1">
                <a:latin typeface="Arial Unicode MS" pitchFamily="34" charset="-128"/>
              </a:rPr>
              <a:t>numRows</a:t>
            </a:r>
            <a:r>
              <a:rPr lang="en-US" sz="2400" dirty="0">
                <a:latin typeface="Arial Unicode MS" pitchFamily="34" charset="-128"/>
              </a:rPr>
              <a:t> = </a:t>
            </a:r>
            <a:r>
              <a:rPr lang="en-US" sz="2400" dirty="0" err="1">
                <a:solidFill>
                  <a:srgbClr val="FF0000"/>
                </a:solidFill>
                <a:latin typeface="Arial Unicode MS" pitchFamily="34" charset="-128"/>
              </a:rPr>
              <a:t>pstmt</a:t>
            </a:r>
            <a:r>
              <a:rPr lang="en-US" sz="2400" dirty="0" err="1">
                <a:latin typeface="Arial Unicode MS" pitchFamily="34" charset="-128"/>
              </a:rPr>
              <a:t>.executeUpdate</a:t>
            </a:r>
            <a:r>
              <a:rPr lang="en-US" sz="2400" dirty="0">
                <a:latin typeface="Arial Unicode MS" pitchFamily="34" charset="-128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7086600" y="533400"/>
            <a:ext cx="1828800" cy="765175"/>
          </a:xfrm>
          <a:prstGeom prst="wedgeRoundRectCallout">
            <a:avLst>
              <a:gd name="adj1" fmla="val -36666"/>
              <a:gd name="adj2" fmla="val 102871"/>
              <a:gd name="adj3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/>
          <a:p>
            <a:pPr algn="ctr" eaLnBrk="0" hangingPunct="0">
              <a:lnSpc>
                <a:spcPts val="2300"/>
              </a:lnSpc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Four parameters</a:t>
            </a:r>
          </a:p>
          <a:p>
            <a:pPr algn="ctr" eaLnBrk="0" hangingPunct="0">
              <a:lnSpc>
                <a:spcPts val="2300"/>
              </a:lnSpc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Place holders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105400" y="3276600"/>
            <a:ext cx="2802835" cy="1066800"/>
          </a:xfrm>
          <a:prstGeom prst="wedgeRoundRectCallout">
            <a:avLst>
              <a:gd name="adj1" fmla="val -72313"/>
              <a:gd name="adj2" fmla="val -32181"/>
              <a:gd name="adj3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bIns="0" anchor="ctr"/>
          <a:lstStyle/>
          <a:p>
            <a:pPr algn="ctr" eaLnBrk="0" hangingPunct="0">
              <a:lnSpc>
                <a:spcPts val="2300"/>
              </a:lnSpc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Setting parameter values.</a:t>
            </a:r>
          </a:p>
          <a:p>
            <a:pPr algn="ctr" eaLnBrk="0" hangingPunct="0">
              <a:lnSpc>
                <a:spcPts val="2000"/>
              </a:lnSpc>
              <a:defRPr/>
            </a:pPr>
            <a:r>
              <a:rPr lang="en-US" sz="2000" dirty="0" err="1">
                <a:solidFill>
                  <a:schemeClr val="bg1"/>
                </a:solidFill>
                <a:latin typeface="Calibri" pitchFamily="34" charset="0"/>
              </a:rPr>
              <a:t>sid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alibri" pitchFamily="34" charset="0"/>
              </a:rPr>
              <a:t>sname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</a:rPr>
              <a:t>, rating, age are java variables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893365" y="2590800"/>
            <a:ext cx="2802835" cy="457200"/>
          </a:xfrm>
          <a:prstGeom prst="wedgeRoundRectCallout">
            <a:avLst>
              <a:gd name="adj1" fmla="val -72388"/>
              <a:gd name="adj2" fmla="val -33949"/>
              <a:gd name="adj3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bIns="0" anchor="ctr"/>
          <a:lstStyle/>
          <a:p>
            <a:pPr algn="ctr" eaLnBrk="0" hangingPunct="0">
              <a:lnSpc>
                <a:spcPts val="2300"/>
              </a:lnSpc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Good style to always clear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572000" y="5638800"/>
            <a:ext cx="2895600" cy="685800"/>
          </a:xfrm>
          <a:prstGeom prst="wedgeRoundRectCallout">
            <a:avLst>
              <a:gd name="adj1" fmla="val -35176"/>
              <a:gd name="adj2" fmla="val -96408"/>
              <a:gd name="adj3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bIns="0" anchor="ctr"/>
          <a:lstStyle/>
          <a:p>
            <a:pPr algn="ctr" eaLnBrk="0" hangingPunct="0">
              <a:lnSpc>
                <a:spcPts val="2300"/>
              </a:lnSpc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Use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executeUpdate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 when no rows are returned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1066800" y="5723559"/>
            <a:ext cx="1676400" cy="765175"/>
          </a:xfrm>
          <a:prstGeom prst="wedgeRoundRectCallout">
            <a:avLst>
              <a:gd name="adj1" fmla="val -9178"/>
              <a:gd name="adj2" fmla="val -97266"/>
              <a:gd name="adj3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bIns="0" anchor="ctr"/>
          <a:lstStyle/>
          <a:p>
            <a:pPr algn="ctr" eaLnBrk="0" hangingPunct="0">
              <a:lnSpc>
                <a:spcPts val="2300"/>
              </a:lnSpc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Number of rows modified</a:t>
            </a:r>
          </a:p>
        </p:txBody>
      </p:sp>
    </p:spTree>
    <p:extLst>
      <p:ext uri="{BB962C8B-B14F-4D97-AF65-F5344CB8AC3E}">
        <p14:creationId xmlns:p14="http://schemas.microsoft.com/office/powerpoint/2010/main" val="35950223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685800" y="2819400"/>
            <a:ext cx="3962400" cy="1752600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629400" cy="1143000"/>
          </a:xfrm>
        </p:spPr>
        <p:txBody>
          <a:bodyPr/>
          <a:lstStyle/>
          <a:p>
            <a:r>
              <a:rPr lang="en-US" dirty="0"/>
              <a:t>PreparedStatement Object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38300"/>
            <a:ext cx="7772400" cy="45339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Arial Unicode MS" pitchFamily="34" charset="-128"/>
              </a:rPr>
              <a:t>String </a:t>
            </a:r>
            <a:r>
              <a:rPr lang="en-US" sz="2400" dirty="0" err="1">
                <a:solidFill>
                  <a:srgbClr val="2042EE"/>
                </a:solidFill>
                <a:latin typeface="Arial Unicode MS" pitchFamily="34" charset="-128"/>
              </a:rPr>
              <a:t>sql</a:t>
            </a:r>
            <a:r>
              <a:rPr lang="en-US" sz="2400" dirty="0">
                <a:latin typeface="Arial Unicode MS" pitchFamily="34" charset="-128"/>
              </a:rPr>
              <a:t>=“INSERT INTO Sailors VALUES(?,?,?,?)”;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err="1">
                <a:latin typeface="Arial Unicode MS" pitchFamily="34" charset="-128"/>
              </a:rPr>
              <a:t>PreparedStatment</a:t>
            </a:r>
            <a:r>
              <a:rPr lang="en-US" sz="2400" dirty="0">
                <a:latin typeface="Arial Unicode MS" pitchFamily="34" charset="-128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Unicode MS" pitchFamily="34" charset="-128"/>
              </a:rPr>
              <a:t>pstmt</a:t>
            </a:r>
            <a:r>
              <a:rPr lang="en-US" sz="2400" dirty="0">
                <a:latin typeface="Arial Unicode MS" pitchFamily="34" charset="-128"/>
              </a:rPr>
              <a:t>=</a:t>
            </a:r>
            <a:r>
              <a:rPr lang="en-US" sz="2400" dirty="0" err="1">
                <a:latin typeface="Arial Unicode MS" pitchFamily="34" charset="-128"/>
              </a:rPr>
              <a:t>con.prepareStatement</a:t>
            </a:r>
            <a:r>
              <a:rPr lang="en-US" sz="2400" dirty="0">
                <a:latin typeface="Arial Unicode MS" pitchFamily="34" charset="-128"/>
              </a:rPr>
              <a:t>(</a:t>
            </a:r>
            <a:r>
              <a:rPr lang="en-US" sz="2400" dirty="0" err="1">
                <a:solidFill>
                  <a:srgbClr val="2042EE"/>
                </a:solidFill>
                <a:latin typeface="Arial Unicode MS" pitchFamily="34" charset="-128"/>
              </a:rPr>
              <a:t>sql</a:t>
            </a:r>
            <a:r>
              <a:rPr lang="en-US" sz="2400" dirty="0">
                <a:latin typeface="Arial Unicode MS" pitchFamily="34" charset="-128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err="1">
                <a:solidFill>
                  <a:srgbClr val="FF0000"/>
                </a:solidFill>
                <a:latin typeface="Arial Unicode MS" pitchFamily="34" charset="-128"/>
              </a:rPr>
              <a:t>pstmt</a:t>
            </a:r>
            <a:r>
              <a:rPr lang="en-US" sz="2400" dirty="0" err="1">
                <a:latin typeface="Arial Unicode MS" pitchFamily="34" charset="-128"/>
              </a:rPr>
              <a:t>.clearParameters</a:t>
            </a:r>
            <a:r>
              <a:rPr lang="en-US" sz="2400" dirty="0">
                <a:latin typeface="Arial Unicode MS" pitchFamily="34" charset="-128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err="1">
                <a:solidFill>
                  <a:srgbClr val="FF0000"/>
                </a:solidFill>
                <a:latin typeface="Arial Unicode MS" pitchFamily="34" charset="-128"/>
              </a:rPr>
              <a:t>pstmt</a:t>
            </a:r>
            <a:r>
              <a:rPr lang="en-US" sz="2400" dirty="0" err="1">
                <a:latin typeface="Arial Unicode MS" pitchFamily="34" charset="-128"/>
              </a:rPr>
              <a:t>.setInt</a:t>
            </a:r>
            <a:r>
              <a:rPr lang="en-US" sz="2400" dirty="0">
                <a:latin typeface="Arial Unicode MS" pitchFamily="34" charset="-128"/>
              </a:rPr>
              <a:t>(1,sid);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err="1">
                <a:solidFill>
                  <a:srgbClr val="FF0000"/>
                </a:solidFill>
                <a:latin typeface="Arial Unicode MS" pitchFamily="34" charset="-128"/>
              </a:rPr>
              <a:t>pstmt</a:t>
            </a:r>
            <a:r>
              <a:rPr lang="en-US" sz="2400" dirty="0" err="1">
                <a:latin typeface="Arial Unicode MS" pitchFamily="34" charset="-128"/>
              </a:rPr>
              <a:t>.setString</a:t>
            </a:r>
            <a:r>
              <a:rPr lang="en-US" sz="2400" dirty="0">
                <a:latin typeface="Arial Unicode MS" pitchFamily="34" charset="-128"/>
              </a:rPr>
              <a:t>(2,sname);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err="1">
                <a:solidFill>
                  <a:srgbClr val="FF0000"/>
                </a:solidFill>
                <a:latin typeface="Arial Unicode MS" pitchFamily="34" charset="-128"/>
              </a:rPr>
              <a:t>pstmt</a:t>
            </a:r>
            <a:r>
              <a:rPr lang="en-US" sz="2400" dirty="0" err="1">
                <a:latin typeface="Arial Unicode MS" pitchFamily="34" charset="-128"/>
              </a:rPr>
              <a:t>.setInt</a:t>
            </a:r>
            <a:r>
              <a:rPr lang="en-US" sz="2400" dirty="0">
                <a:latin typeface="Arial Unicode MS" pitchFamily="34" charset="-128"/>
              </a:rPr>
              <a:t>(3, rating);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err="1">
                <a:solidFill>
                  <a:srgbClr val="FF0000"/>
                </a:solidFill>
                <a:latin typeface="Arial Unicode MS" pitchFamily="34" charset="-128"/>
              </a:rPr>
              <a:t>pstmt</a:t>
            </a:r>
            <a:r>
              <a:rPr lang="en-US" sz="2400" dirty="0" err="1">
                <a:latin typeface="Arial Unicode MS" pitchFamily="34" charset="-128"/>
              </a:rPr>
              <a:t>.setFloat</a:t>
            </a:r>
            <a:r>
              <a:rPr lang="en-US" sz="2400" dirty="0">
                <a:latin typeface="Arial Unicode MS" pitchFamily="34" charset="-128"/>
              </a:rPr>
              <a:t>(4,age);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latin typeface="Arial Unicode MS" pitchFamily="34" charset="-128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sz="2400" dirty="0">
                <a:latin typeface="Arial Unicode MS" pitchFamily="34" charset="-128"/>
              </a:rPr>
              <a:t>int </a:t>
            </a:r>
            <a:r>
              <a:rPr lang="en-US" sz="2400" dirty="0" err="1">
                <a:latin typeface="Arial Unicode MS" pitchFamily="34" charset="-128"/>
              </a:rPr>
              <a:t>numRows</a:t>
            </a:r>
            <a:r>
              <a:rPr lang="en-US" sz="2400" dirty="0">
                <a:latin typeface="Arial Unicode MS" pitchFamily="34" charset="-128"/>
              </a:rPr>
              <a:t> = </a:t>
            </a:r>
            <a:r>
              <a:rPr lang="en-US" sz="2400" dirty="0" err="1">
                <a:solidFill>
                  <a:srgbClr val="FF0000"/>
                </a:solidFill>
                <a:latin typeface="Arial Unicode MS" pitchFamily="34" charset="-128"/>
              </a:rPr>
              <a:t>pstmt</a:t>
            </a:r>
            <a:r>
              <a:rPr lang="en-US" sz="2400" dirty="0" err="1">
                <a:latin typeface="Arial Unicode MS" pitchFamily="34" charset="-128"/>
              </a:rPr>
              <a:t>.executeUpdate</a:t>
            </a:r>
            <a:r>
              <a:rPr lang="en-US" sz="2400" dirty="0">
                <a:latin typeface="Arial Unicode MS" pitchFamily="34" charset="-128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0D85EC9-FB9C-4036-8B9E-7D37C28A4950}"/>
              </a:ext>
            </a:extLst>
          </p:cNvPr>
          <p:cNvSpPr/>
          <p:nvPr/>
        </p:nvSpPr>
        <p:spPr>
          <a:xfrm>
            <a:off x="2743200" y="1646238"/>
            <a:ext cx="3124200" cy="381000"/>
          </a:xfrm>
          <a:prstGeom prst="roundRect">
            <a:avLst/>
          </a:prstGeom>
          <a:solidFill>
            <a:srgbClr val="00B0F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/>
              <a:t>Step 1:  Write SQL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68A8944-BD32-460F-ADA6-8605D73534F2}"/>
              </a:ext>
            </a:extLst>
          </p:cNvPr>
          <p:cNvSpPr/>
          <p:nvPr/>
        </p:nvSpPr>
        <p:spPr>
          <a:xfrm>
            <a:off x="3200400" y="2057400"/>
            <a:ext cx="4038600" cy="381000"/>
          </a:xfrm>
          <a:prstGeom prst="roundRect">
            <a:avLst/>
          </a:prstGeom>
          <a:solidFill>
            <a:srgbClr val="00B0F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/>
              <a:t>Step 2:  Create SQL object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A293C3-A27F-49C3-9827-C3F70D34E766}"/>
              </a:ext>
            </a:extLst>
          </p:cNvPr>
          <p:cNvSpPr/>
          <p:nvPr/>
        </p:nvSpPr>
        <p:spPr>
          <a:xfrm>
            <a:off x="2133600" y="3429000"/>
            <a:ext cx="5334000" cy="381000"/>
          </a:xfrm>
          <a:prstGeom prst="roundRect">
            <a:avLst/>
          </a:prstGeom>
          <a:solidFill>
            <a:srgbClr val="00B0F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/>
              <a:t>Step 3:  Set the parameter values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A71DB7F-7A9B-4B8E-9C2F-610D64DEF5C7}"/>
              </a:ext>
            </a:extLst>
          </p:cNvPr>
          <p:cNvSpPr/>
          <p:nvPr/>
        </p:nvSpPr>
        <p:spPr>
          <a:xfrm>
            <a:off x="4191000" y="4943231"/>
            <a:ext cx="4038600" cy="381000"/>
          </a:xfrm>
          <a:prstGeom prst="roundRect">
            <a:avLst/>
          </a:prstGeom>
          <a:solidFill>
            <a:srgbClr val="00B0F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2800" b="1" dirty="0"/>
              <a:t>Step 4:  Submit the SQL</a:t>
            </a:r>
          </a:p>
        </p:txBody>
      </p:sp>
    </p:spTree>
    <p:extLst>
      <p:ext uri="{BB962C8B-B14F-4D97-AF65-F5344CB8AC3E}">
        <p14:creationId xmlns:p14="http://schemas.microsoft.com/office/powerpoint/2010/main" val="34696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Mailbox mail clipart free clipart images 6 - ClipartBarn">
            <a:extLst>
              <a:ext uri="{FF2B5EF4-FFF2-40B4-BE49-F238E27FC236}">
                <a16:creationId xmlns:a16="http://schemas.microsoft.com/office/drawing/2014/main" id="{B53EA5FC-5BB4-4429-80A6-C0E9FA0E6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51" y="2637538"/>
            <a:ext cx="997976" cy="102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Dropping an envelope mailbox free clipart">
            <a:extLst>
              <a:ext uri="{FF2B5EF4-FFF2-40B4-BE49-F238E27FC236}">
                <a16:creationId xmlns:a16="http://schemas.microsoft.com/office/drawing/2014/main" id="{F5BBCE86-6A45-4EF5-A94A-084A11C63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999721"/>
            <a:ext cx="3204633" cy="339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 bwMode="auto">
          <a:xfrm>
            <a:off x="685800" y="2819400"/>
            <a:ext cx="3962400" cy="1752600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629400" cy="1143000"/>
          </a:xfrm>
        </p:spPr>
        <p:txBody>
          <a:bodyPr/>
          <a:lstStyle/>
          <a:p>
            <a:r>
              <a:rPr lang="en-US" dirty="0"/>
              <a:t>PreparedStatement Object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38300"/>
            <a:ext cx="7772400" cy="45339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Arial Unicode MS" pitchFamily="34" charset="-128"/>
              </a:rPr>
              <a:t>String </a:t>
            </a:r>
            <a:r>
              <a:rPr lang="en-US" sz="2400" dirty="0" err="1">
                <a:solidFill>
                  <a:srgbClr val="2042EE"/>
                </a:solidFill>
                <a:latin typeface="Arial Unicode MS" pitchFamily="34" charset="-128"/>
              </a:rPr>
              <a:t>sql</a:t>
            </a:r>
            <a:r>
              <a:rPr lang="en-US" sz="2400" dirty="0">
                <a:latin typeface="Arial Unicode MS" pitchFamily="34" charset="-128"/>
              </a:rPr>
              <a:t>=“INSERT INTO Sailors VALUES(?,?,?,?)”;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err="1">
                <a:latin typeface="Arial Unicode MS" pitchFamily="34" charset="-128"/>
              </a:rPr>
              <a:t>PreparedStatment</a:t>
            </a:r>
            <a:r>
              <a:rPr lang="en-US" sz="2400" dirty="0">
                <a:latin typeface="Arial Unicode MS" pitchFamily="34" charset="-128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Unicode MS" pitchFamily="34" charset="-128"/>
              </a:rPr>
              <a:t>pstmt</a:t>
            </a:r>
            <a:r>
              <a:rPr lang="en-US" sz="2400" dirty="0">
                <a:latin typeface="Arial Unicode MS" pitchFamily="34" charset="-128"/>
              </a:rPr>
              <a:t>=</a:t>
            </a:r>
            <a:r>
              <a:rPr lang="en-US" sz="2400" dirty="0" err="1">
                <a:latin typeface="Arial Unicode MS" pitchFamily="34" charset="-128"/>
              </a:rPr>
              <a:t>con.prepareStatement</a:t>
            </a:r>
            <a:r>
              <a:rPr lang="en-US" sz="2400" dirty="0">
                <a:latin typeface="Arial Unicode MS" pitchFamily="34" charset="-128"/>
              </a:rPr>
              <a:t>(</a:t>
            </a:r>
            <a:r>
              <a:rPr lang="en-US" sz="2400" dirty="0" err="1">
                <a:solidFill>
                  <a:srgbClr val="2042EE"/>
                </a:solidFill>
                <a:latin typeface="Arial Unicode MS" pitchFamily="34" charset="-128"/>
              </a:rPr>
              <a:t>sql</a:t>
            </a:r>
            <a:r>
              <a:rPr lang="en-US" sz="2400" dirty="0">
                <a:latin typeface="Arial Unicode MS" pitchFamily="34" charset="-128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err="1">
                <a:solidFill>
                  <a:srgbClr val="FF0000"/>
                </a:solidFill>
                <a:latin typeface="Arial Unicode MS" pitchFamily="34" charset="-128"/>
              </a:rPr>
              <a:t>pstmt</a:t>
            </a:r>
            <a:r>
              <a:rPr lang="en-US" sz="2400" dirty="0" err="1">
                <a:latin typeface="Arial Unicode MS" pitchFamily="34" charset="-128"/>
              </a:rPr>
              <a:t>.clearParameters</a:t>
            </a:r>
            <a:r>
              <a:rPr lang="en-US" sz="2400" dirty="0">
                <a:latin typeface="Arial Unicode MS" pitchFamily="34" charset="-128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err="1">
                <a:solidFill>
                  <a:srgbClr val="FF0000"/>
                </a:solidFill>
                <a:latin typeface="Arial Unicode MS" pitchFamily="34" charset="-128"/>
              </a:rPr>
              <a:t>pstmt</a:t>
            </a:r>
            <a:r>
              <a:rPr lang="en-US" sz="2400" dirty="0" err="1">
                <a:latin typeface="Arial Unicode MS" pitchFamily="34" charset="-128"/>
              </a:rPr>
              <a:t>.setInt</a:t>
            </a:r>
            <a:r>
              <a:rPr lang="en-US" sz="2400" dirty="0">
                <a:latin typeface="Arial Unicode MS" pitchFamily="34" charset="-128"/>
              </a:rPr>
              <a:t>(1,sid);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err="1">
                <a:solidFill>
                  <a:srgbClr val="FF0000"/>
                </a:solidFill>
                <a:latin typeface="Arial Unicode MS" pitchFamily="34" charset="-128"/>
              </a:rPr>
              <a:t>pstmt</a:t>
            </a:r>
            <a:r>
              <a:rPr lang="en-US" sz="2400" dirty="0" err="1">
                <a:latin typeface="Arial Unicode MS" pitchFamily="34" charset="-128"/>
              </a:rPr>
              <a:t>.setString</a:t>
            </a:r>
            <a:r>
              <a:rPr lang="en-US" sz="2400" dirty="0">
                <a:latin typeface="Arial Unicode MS" pitchFamily="34" charset="-128"/>
              </a:rPr>
              <a:t>(2,sname);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err="1">
                <a:solidFill>
                  <a:srgbClr val="FF0000"/>
                </a:solidFill>
                <a:latin typeface="Arial Unicode MS" pitchFamily="34" charset="-128"/>
              </a:rPr>
              <a:t>pstmt</a:t>
            </a:r>
            <a:r>
              <a:rPr lang="en-US" sz="2400" dirty="0" err="1">
                <a:latin typeface="Arial Unicode MS" pitchFamily="34" charset="-128"/>
              </a:rPr>
              <a:t>.setInt</a:t>
            </a:r>
            <a:r>
              <a:rPr lang="en-US" sz="2400" dirty="0">
                <a:latin typeface="Arial Unicode MS" pitchFamily="34" charset="-128"/>
              </a:rPr>
              <a:t>(3, rating);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err="1">
                <a:solidFill>
                  <a:srgbClr val="FF0000"/>
                </a:solidFill>
                <a:latin typeface="Arial Unicode MS" pitchFamily="34" charset="-128"/>
              </a:rPr>
              <a:t>pstmt</a:t>
            </a:r>
            <a:r>
              <a:rPr lang="en-US" sz="2400" dirty="0" err="1">
                <a:latin typeface="Arial Unicode MS" pitchFamily="34" charset="-128"/>
              </a:rPr>
              <a:t>.setFloat</a:t>
            </a:r>
            <a:r>
              <a:rPr lang="en-US" sz="2400" dirty="0">
                <a:latin typeface="Arial Unicode MS" pitchFamily="34" charset="-128"/>
              </a:rPr>
              <a:t>(4,age);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latin typeface="Arial Unicode MS" pitchFamily="34" charset="-128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sz="2400" dirty="0">
                <a:latin typeface="Arial Unicode MS" pitchFamily="34" charset="-128"/>
              </a:rPr>
              <a:t>int </a:t>
            </a:r>
            <a:r>
              <a:rPr lang="en-US" sz="2400" dirty="0" err="1">
                <a:latin typeface="Arial Unicode MS" pitchFamily="34" charset="-128"/>
              </a:rPr>
              <a:t>numRows</a:t>
            </a:r>
            <a:r>
              <a:rPr lang="en-US" sz="2400" dirty="0">
                <a:latin typeface="Arial Unicode MS" pitchFamily="34" charset="-128"/>
              </a:rPr>
              <a:t> = </a:t>
            </a:r>
            <a:r>
              <a:rPr lang="en-US" sz="2400" dirty="0" err="1">
                <a:solidFill>
                  <a:srgbClr val="FF0000"/>
                </a:solidFill>
                <a:latin typeface="Arial Unicode MS" pitchFamily="34" charset="-128"/>
              </a:rPr>
              <a:t>pstmt</a:t>
            </a:r>
            <a:r>
              <a:rPr lang="en-US" sz="2400" dirty="0" err="1">
                <a:latin typeface="Arial Unicode MS" pitchFamily="34" charset="-128"/>
              </a:rPr>
              <a:t>.executeUpdate</a:t>
            </a:r>
            <a:r>
              <a:rPr lang="en-US" sz="2400" dirty="0">
                <a:latin typeface="Arial Unicode MS" pitchFamily="34" charset="-128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D3CC70-B587-4330-A972-712920F6F154}"/>
              </a:ext>
            </a:extLst>
          </p:cNvPr>
          <p:cNvSpPr/>
          <p:nvPr/>
        </p:nvSpPr>
        <p:spPr>
          <a:xfrm rot="21147094">
            <a:off x="6438900" y="4578904"/>
            <a:ext cx="1295400" cy="457200"/>
          </a:xfrm>
          <a:prstGeom prst="roundRect">
            <a:avLst/>
          </a:prstGeom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1"/>
          <a:lstStyle/>
          <a:p>
            <a:pPr algn="ctr"/>
            <a:r>
              <a:rPr lang="en-US" sz="4400" dirty="0"/>
              <a:t>con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1BA9E-6C86-449C-8A51-45786F0D114D}"/>
              </a:ext>
            </a:extLst>
          </p:cNvPr>
          <p:cNvSpPr txBox="1"/>
          <p:nvPr/>
        </p:nvSpPr>
        <p:spPr>
          <a:xfrm rot="530364">
            <a:off x="6477506" y="3794840"/>
            <a:ext cx="662361" cy="461665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400" dirty="0"/>
              <a:t>SQL</a:t>
            </a:r>
          </a:p>
        </p:txBody>
      </p:sp>
      <p:pic>
        <p:nvPicPr>
          <p:cNvPr id="1028" name="Picture 4" descr="Joystick Electrical Switches Computer Icons Push-button - Push-button Clipart (573x750), Png Download">
            <a:extLst>
              <a:ext uri="{FF2B5EF4-FFF2-40B4-BE49-F238E27FC236}">
                <a16:creationId xmlns:a16="http://schemas.microsoft.com/office/drawing/2014/main" id="{50397BC1-57E8-4C7E-92CD-1BB25F366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08048">
            <a:off x="7840537" y="3901810"/>
            <a:ext cx="761619" cy="895397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10B771-E361-478E-8DCD-ACC395AF1F1C}"/>
              </a:ext>
            </a:extLst>
          </p:cNvPr>
          <p:cNvCxnSpPr/>
          <p:nvPr/>
        </p:nvCxnSpPr>
        <p:spPr>
          <a:xfrm>
            <a:off x="4800600" y="2438400"/>
            <a:ext cx="2275479" cy="99060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7659B8-367A-4D11-83F8-4CBA5DB7B87C}"/>
              </a:ext>
            </a:extLst>
          </p:cNvPr>
          <p:cNvCxnSpPr>
            <a:cxnSpLocks/>
          </p:cNvCxnSpPr>
          <p:nvPr/>
        </p:nvCxnSpPr>
        <p:spPr>
          <a:xfrm>
            <a:off x="4105788" y="2431276"/>
            <a:ext cx="2415544" cy="150578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748153B-B95E-4736-B91B-C23D6DB9700B}"/>
              </a:ext>
            </a:extLst>
          </p:cNvPr>
          <p:cNvSpPr/>
          <p:nvPr/>
        </p:nvSpPr>
        <p:spPr>
          <a:xfrm rot="21332811">
            <a:off x="6161441" y="4918615"/>
            <a:ext cx="1967206" cy="923330"/>
          </a:xfrm>
          <a:prstGeom prst="rect">
            <a:avLst/>
          </a:prstGeom>
          <a:noFill/>
          <a:scene3d>
            <a:camera prst="isometricOffAxis1Left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DBMS</a:t>
            </a:r>
          </a:p>
        </p:txBody>
      </p:sp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38F1B1A1-8965-4ECE-87C2-1A9BF325FE48}"/>
              </a:ext>
            </a:extLst>
          </p:cNvPr>
          <p:cNvSpPr/>
          <p:nvPr/>
        </p:nvSpPr>
        <p:spPr>
          <a:xfrm rot="20991065">
            <a:off x="4849227" y="5049215"/>
            <a:ext cx="3748208" cy="938074"/>
          </a:xfrm>
          <a:prstGeom prst="curved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119886-A24E-4CEB-9689-BFED8EB34DA7}"/>
              </a:ext>
            </a:extLst>
          </p:cNvPr>
          <p:cNvSpPr txBox="1"/>
          <p:nvPr/>
        </p:nvSpPr>
        <p:spPr>
          <a:xfrm rot="21104112">
            <a:off x="7794541" y="3636722"/>
            <a:ext cx="848309" cy="36933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Submit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D0D0E7-17EC-4EE5-B95E-4A6B88FB217E}"/>
              </a:ext>
            </a:extLst>
          </p:cNvPr>
          <p:cNvCxnSpPr>
            <a:cxnSpLocks/>
          </p:cNvCxnSpPr>
          <p:nvPr/>
        </p:nvCxnSpPr>
        <p:spPr>
          <a:xfrm>
            <a:off x="4209942" y="3817124"/>
            <a:ext cx="2218221" cy="27296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8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ResultSet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153400" cy="55626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ts val="3200"/>
              </a:lnSpc>
              <a:spcAft>
                <a:spcPts val="1200"/>
              </a:spcAft>
              <a:defRPr/>
            </a:pPr>
            <a:r>
              <a:rPr lang="en-US" sz="3500" dirty="0" err="1">
                <a:latin typeface="Calibri" pitchFamily="34" charset="0"/>
              </a:rPr>
              <a:t>PreparedStatement.</a:t>
            </a:r>
            <a:r>
              <a:rPr lang="en-US" sz="3500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executeUpdate</a:t>
            </a:r>
            <a:r>
              <a:rPr lang="en-US" sz="3500" dirty="0">
                <a:latin typeface="Calibri" pitchFamily="34" charset="0"/>
              </a:rPr>
              <a:t> only returns the </a:t>
            </a:r>
            <a:r>
              <a:rPr lang="en-US" sz="3500" dirty="0">
                <a:solidFill>
                  <a:srgbClr val="2042EE"/>
                </a:solidFill>
                <a:latin typeface="Calibri" pitchFamily="34" charset="0"/>
              </a:rPr>
              <a:t>number</a:t>
            </a:r>
            <a:r>
              <a:rPr lang="en-US" sz="3500" dirty="0">
                <a:latin typeface="Calibri" pitchFamily="34" charset="0"/>
              </a:rPr>
              <a:t> of affected records</a:t>
            </a:r>
          </a:p>
          <a:p>
            <a:pPr marL="800100" lvl="2" indent="0">
              <a:lnSpc>
                <a:spcPts val="3200"/>
              </a:lnSpc>
              <a:spcAft>
                <a:spcPts val="1200"/>
              </a:spcAft>
              <a:buNone/>
              <a:tabLst>
                <a:tab pos="1539875" algn="l"/>
              </a:tabLst>
              <a:defRPr/>
            </a:pPr>
            <a:r>
              <a:rPr lang="en-US" sz="2800" dirty="0">
                <a:latin typeface="Arial Unicode MS" pitchFamily="34" charset="-128"/>
              </a:rPr>
              <a:t>int </a:t>
            </a:r>
            <a:r>
              <a:rPr lang="en-US" sz="2800" dirty="0" err="1">
                <a:latin typeface="Arial Unicode MS" pitchFamily="34" charset="-128"/>
              </a:rPr>
              <a:t>numRows</a:t>
            </a:r>
            <a:r>
              <a:rPr lang="en-US" sz="2800" dirty="0">
                <a:latin typeface="Arial Unicode MS" pitchFamily="34" charset="-128"/>
              </a:rPr>
              <a:t> = </a:t>
            </a:r>
            <a:r>
              <a:rPr lang="en-US" sz="2800" dirty="0" err="1">
                <a:latin typeface="Arial Unicode MS" pitchFamily="34" charset="-128"/>
              </a:rPr>
              <a:t>pstmt.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Arial Unicode MS" pitchFamily="34" charset="-128"/>
              </a:rPr>
              <a:t>executeUpdate</a:t>
            </a:r>
            <a:r>
              <a:rPr lang="en-US" sz="2800" dirty="0">
                <a:latin typeface="Arial Unicode MS" pitchFamily="34" charset="-128"/>
              </a:rPr>
              <a:t>();</a:t>
            </a:r>
            <a:endParaRPr lang="en-US" sz="2700" dirty="0">
              <a:latin typeface="Calibri" pitchFamily="34" charset="0"/>
            </a:endParaRPr>
          </a:p>
          <a:p>
            <a:pPr>
              <a:lnSpc>
                <a:spcPts val="3200"/>
              </a:lnSpc>
              <a:spcAft>
                <a:spcPts val="900"/>
              </a:spcAft>
              <a:defRPr/>
            </a:pPr>
            <a:r>
              <a:rPr lang="en-US" sz="3500" dirty="0" err="1">
                <a:latin typeface="Calibri" pitchFamily="34" charset="0"/>
              </a:rPr>
              <a:t>PreparedStatement.</a:t>
            </a:r>
            <a:r>
              <a:rPr lang="en-US" sz="3500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executeQuery</a:t>
            </a:r>
            <a:r>
              <a:rPr lang="en-US" sz="3500" dirty="0">
                <a:latin typeface="Calibri" pitchFamily="34" charset="0"/>
              </a:rPr>
              <a:t> returns 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data</a:t>
            </a:r>
            <a:r>
              <a:rPr lang="en-US" sz="3500" dirty="0">
                <a:latin typeface="Calibri" pitchFamily="34" charset="0"/>
              </a:rPr>
              <a:t>, encapsulated in a </a:t>
            </a:r>
            <a:r>
              <a:rPr lang="en-US" sz="3500" dirty="0" err="1">
                <a:solidFill>
                  <a:srgbClr val="2042EE"/>
                </a:solidFill>
                <a:latin typeface="Calibri" pitchFamily="34" charset="0"/>
              </a:rPr>
              <a:t>ResultSet</a:t>
            </a:r>
            <a:r>
              <a:rPr lang="en-US" sz="3500" dirty="0">
                <a:solidFill>
                  <a:srgbClr val="2042EE"/>
                </a:solidFill>
                <a:latin typeface="Calibri" pitchFamily="34" charset="0"/>
              </a:rPr>
              <a:t> </a:t>
            </a:r>
            <a:r>
              <a:rPr lang="en-US" sz="3500" dirty="0">
                <a:latin typeface="Calibri" pitchFamily="34" charset="0"/>
              </a:rPr>
              <a:t>object</a:t>
            </a:r>
          </a:p>
          <a:p>
            <a:pPr marL="800100" lvl="2" indent="0">
              <a:lnSpc>
                <a:spcPts val="3200"/>
              </a:lnSpc>
              <a:spcAft>
                <a:spcPts val="1200"/>
              </a:spcAft>
              <a:buNone/>
              <a:tabLst>
                <a:tab pos="1601788" algn="l"/>
              </a:tabLst>
              <a:defRPr/>
            </a:pPr>
            <a:r>
              <a:rPr lang="en-US" sz="2800" dirty="0" err="1">
                <a:latin typeface="Arial Unicode MS" pitchFamily="34" charset="-128"/>
              </a:rPr>
              <a:t>ResultSet</a:t>
            </a:r>
            <a:r>
              <a:rPr lang="en-US" sz="2800" dirty="0">
                <a:latin typeface="Arial Unicode MS" pitchFamily="34" charset="-128"/>
              </a:rPr>
              <a:t>  </a:t>
            </a:r>
            <a:r>
              <a:rPr lang="en-US" sz="2800" dirty="0" err="1">
                <a:latin typeface="Arial Unicode MS" pitchFamily="34" charset="-128"/>
              </a:rPr>
              <a:t>rs</a:t>
            </a:r>
            <a:r>
              <a:rPr lang="en-US" sz="2800" dirty="0">
                <a:latin typeface="Arial Unicode MS" pitchFamily="34" charset="-128"/>
              </a:rPr>
              <a:t>=</a:t>
            </a:r>
            <a:r>
              <a:rPr lang="en-US" sz="2800" dirty="0" err="1">
                <a:latin typeface="Arial Unicode MS" pitchFamily="34" charset="-128"/>
              </a:rPr>
              <a:t>pstmt.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Arial Unicode MS" pitchFamily="34" charset="-128"/>
              </a:rPr>
              <a:t>executeQuery</a:t>
            </a:r>
            <a:r>
              <a:rPr lang="en-US" sz="2800" dirty="0">
                <a:latin typeface="Arial Unicode MS" pitchFamily="34" charset="-128"/>
              </a:rPr>
              <a:t>();</a:t>
            </a:r>
            <a:endParaRPr lang="en-US" sz="2700" dirty="0">
              <a:latin typeface="Calibri" pitchFamily="34" charset="0"/>
            </a:endParaRPr>
          </a:p>
          <a:p>
            <a:pPr marL="457200" lvl="1" indent="0">
              <a:lnSpc>
                <a:spcPct val="90000"/>
              </a:lnSpc>
              <a:spcAft>
                <a:spcPts val="600"/>
              </a:spcAft>
              <a:buNone/>
              <a:defRPr/>
            </a:pPr>
            <a:r>
              <a:rPr lang="en-US" sz="3300" dirty="0">
                <a:latin typeface="Calibri" pitchFamily="34" charset="0"/>
              </a:rPr>
              <a:t>ResultSet is similar to a </a:t>
            </a:r>
            <a:r>
              <a:rPr lang="en-US" sz="3300" dirty="0">
                <a:solidFill>
                  <a:srgbClr val="7030A0"/>
                </a:solidFill>
                <a:latin typeface="Calibri" pitchFamily="34" charset="0"/>
              </a:rPr>
              <a:t>cursor</a:t>
            </a:r>
          </a:p>
          <a:p>
            <a:pPr lvl="2">
              <a:lnSpc>
                <a:spcPct val="90000"/>
              </a:lnSpc>
              <a:spcAft>
                <a:spcPts val="300"/>
              </a:spcAft>
              <a:defRPr/>
            </a:pPr>
            <a:r>
              <a:rPr lang="en-US" sz="2800" dirty="0">
                <a:latin typeface="Calibri" pitchFamily="34" charset="0"/>
              </a:rPr>
              <a:t>Allows us to read one row at a time</a:t>
            </a:r>
          </a:p>
          <a:p>
            <a:pPr lvl="2">
              <a:lnSpc>
                <a:spcPct val="90000"/>
              </a:lnSpc>
              <a:spcAft>
                <a:spcPts val="300"/>
              </a:spcAft>
              <a:defRPr/>
            </a:pPr>
            <a:r>
              <a:rPr lang="en-US" sz="2800" dirty="0">
                <a:latin typeface="Calibri" pitchFamily="34" charset="0"/>
              </a:rPr>
              <a:t>Initially, the ResultSet is positioned </a:t>
            </a:r>
            <a:r>
              <a:rPr lang="en-US" sz="2800" u="sng" dirty="0">
                <a:latin typeface="Calibri" pitchFamily="34" charset="0"/>
              </a:rPr>
              <a:t>before</a:t>
            </a:r>
            <a:r>
              <a:rPr lang="en-US" sz="2800" dirty="0">
                <a:latin typeface="Calibri" pitchFamily="34" charset="0"/>
              </a:rPr>
              <a:t> the first row</a:t>
            </a:r>
          </a:p>
          <a:p>
            <a:pPr lvl="2">
              <a:lnSpc>
                <a:spcPct val="90000"/>
              </a:lnSpc>
              <a:spcAft>
                <a:spcPts val="300"/>
              </a:spcAft>
              <a:defRPr/>
            </a:pPr>
            <a:r>
              <a:rPr lang="en-US" sz="2800" dirty="0">
                <a:latin typeface="Calibri" pitchFamily="34" charset="0"/>
              </a:rPr>
              <a:t>Use next() to read the next row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800" dirty="0">
                <a:latin typeface="Calibri" pitchFamily="34" charset="0"/>
              </a:rPr>
              <a:t>next() returns false if there are no more rows</a:t>
            </a:r>
          </a:p>
        </p:txBody>
      </p:sp>
    </p:spTree>
    <p:extLst>
      <p:ext uri="{BB962C8B-B14F-4D97-AF65-F5344CB8AC3E}">
        <p14:creationId xmlns:p14="http://schemas.microsoft.com/office/powerpoint/2010/main" val="67045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ResultSet Example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667000"/>
            <a:ext cx="7772400" cy="3657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3200" dirty="0" err="1">
                <a:latin typeface="Arial Unicode MS" pitchFamily="34" charset="-128"/>
              </a:rPr>
              <a:t>ResultSet</a:t>
            </a:r>
            <a:r>
              <a:rPr lang="en-US" sz="3200" dirty="0">
                <a:latin typeface="Arial Unicode MS" pitchFamily="34" charset="-128"/>
              </a:rPr>
              <a:t>  </a:t>
            </a:r>
            <a:r>
              <a:rPr lang="en-US" sz="3200" dirty="0" err="1">
                <a:latin typeface="Arial Unicode MS" pitchFamily="34" charset="-128"/>
              </a:rPr>
              <a:t>rs</a:t>
            </a:r>
            <a:r>
              <a:rPr lang="en-US" sz="3200" dirty="0">
                <a:latin typeface="Arial Unicode MS" pitchFamily="34" charset="-128"/>
              </a:rPr>
              <a:t>=</a:t>
            </a:r>
            <a:r>
              <a:rPr lang="en-US" sz="3200" dirty="0" err="1">
                <a:latin typeface="Arial Unicode MS" pitchFamily="34" charset="-128"/>
              </a:rPr>
              <a:t>pstmt.executeQuery</a:t>
            </a:r>
            <a:r>
              <a:rPr lang="en-US" sz="3200" dirty="0">
                <a:latin typeface="Arial Unicode MS" pitchFamily="34" charset="-128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3200" dirty="0">
                <a:solidFill>
                  <a:srgbClr val="7030A0"/>
                </a:solidFill>
                <a:latin typeface="Arial Unicode MS" pitchFamily="34" charset="-128"/>
              </a:rPr>
              <a:t>                                 // </a:t>
            </a:r>
            <a:r>
              <a:rPr lang="en-US" sz="3200" dirty="0" err="1">
                <a:solidFill>
                  <a:srgbClr val="7030A0"/>
                </a:solidFill>
                <a:latin typeface="Arial Unicode MS" pitchFamily="34" charset="-128"/>
              </a:rPr>
              <a:t>rs</a:t>
            </a:r>
            <a:r>
              <a:rPr lang="en-US" sz="3200" dirty="0">
                <a:solidFill>
                  <a:srgbClr val="7030A0"/>
                </a:solidFill>
                <a:latin typeface="Arial Unicode MS" pitchFamily="34" charset="-128"/>
              </a:rPr>
              <a:t> is now a cursor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3200" dirty="0">
                <a:latin typeface="Arial Unicode MS" pitchFamily="34" charset="-128"/>
              </a:rPr>
              <a:t>While (</a:t>
            </a:r>
            <a:r>
              <a:rPr lang="en-US" sz="3200" dirty="0" err="1">
                <a:latin typeface="Arial Unicode MS" pitchFamily="34" charset="-128"/>
              </a:rPr>
              <a:t>rs.next</a:t>
            </a:r>
            <a:r>
              <a:rPr lang="en-US" sz="3200" dirty="0">
                <a:latin typeface="Arial Unicode MS" pitchFamily="34" charset="-128"/>
              </a:rPr>
              <a:t>())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3200" dirty="0">
                <a:latin typeface="Arial Unicode MS" pitchFamily="34" charset="-128"/>
              </a:rPr>
              <a:t>  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Arial Unicode MS" pitchFamily="34" charset="-128"/>
              </a:rPr>
              <a:t>// process the data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3200" dirty="0">
                <a:latin typeface="Arial Unicode MS" pitchFamily="34" charset="-128"/>
              </a:rPr>
              <a:t>}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3971591" y="4773258"/>
            <a:ext cx="2971800" cy="1752600"/>
          </a:xfrm>
          <a:prstGeom prst="wedgeEllipseCallout">
            <a:avLst>
              <a:gd name="adj1" fmla="val -54135"/>
              <a:gd name="adj2" fmla="val -50017"/>
            </a:avLst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ts val="2000"/>
              </a:lnSpc>
            </a:pPr>
            <a:r>
              <a:rPr lang="en-US" altLang="zh-TW" sz="2100" dirty="0"/>
              <a:t>Use while loop to process one </a:t>
            </a:r>
            <a:r>
              <a:rPr lang="en-US" altLang="zh-TW" sz="2100" dirty="0" err="1"/>
              <a:t>tuple</a:t>
            </a:r>
            <a:r>
              <a:rPr lang="en-US" altLang="zh-TW" sz="2100" dirty="0"/>
              <a:t> each iteration until end of result set</a:t>
            </a:r>
            <a:endParaRPr lang="zh-TW" altLang="en-US" sz="2100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505200" y="1671259"/>
            <a:ext cx="2286000" cy="765175"/>
          </a:xfrm>
          <a:prstGeom prst="wedgeRoundRectCallout">
            <a:avLst>
              <a:gd name="adj1" fmla="val -31495"/>
              <a:gd name="adj2" fmla="val 89494"/>
              <a:gd name="adj3" fmla="val 16667"/>
            </a:avLst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/>
          <a:p>
            <a:pPr algn="ctr" eaLnBrk="0" hangingPunct="0">
              <a:lnSpc>
                <a:spcPts val="2300"/>
              </a:lnSpc>
              <a:defRPr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</a:rPr>
              <a:t>PreparedStatement</a:t>
            </a:r>
          </a:p>
          <a:p>
            <a:pPr algn="ctr" eaLnBrk="0" hangingPunct="0">
              <a:lnSpc>
                <a:spcPts val="2300"/>
              </a:lnSpc>
              <a:defRPr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</a:rPr>
              <a:t>object</a:t>
            </a:r>
          </a:p>
        </p:txBody>
      </p:sp>
      <p:pic>
        <p:nvPicPr>
          <p:cNvPr id="2050" name="Picture 2" descr="Image result for slides viewer free clipart">
            <a:extLst>
              <a:ext uri="{FF2B5EF4-FFF2-40B4-BE49-F238E27FC236}">
                <a16:creationId xmlns:a16="http://schemas.microsoft.com/office/drawing/2014/main" id="{1A31529F-2045-4A19-B684-100C361A0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025" y="3810000"/>
            <a:ext cx="2221775" cy="220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79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ResultSet Methods (1)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571625"/>
          <a:ext cx="7543800" cy="4676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740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itchFamily="34" charset="0"/>
                        </a:rPr>
                        <a:t>POSITIONING</a:t>
                      </a:r>
                      <a:r>
                        <a:rPr lang="en-US" sz="2800" b="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itchFamily="34" charset="0"/>
                        </a:rPr>
                        <a:t> THE CURSOR</a:t>
                      </a:r>
                      <a:endParaRPr lang="en-US" sz="28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45719" marB="45719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408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itchFamily="34" charset="0"/>
                        </a:rPr>
                        <a:t>next()</a:t>
                      </a:r>
                    </a:p>
                  </a:txBody>
                  <a:tcPr marT="45719" marB="4571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itchFamily="34" charset="0"/>
                        </a:rPr>
                        <a:t>Move</a:t>
                      </a:r>
                      <a:r>
                        <a:rPr lang="en-US" sz="2800" b="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itchFamily="34" charset="0"/>
                        </a:rPr>
                        <a:t> to next row</a:t>
                      </a:r>
                      <a:endParaRPr lang="en-US" sz="28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45719" marB="4571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408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itchFamily="34" charset="0"/>
                        </a:rPr>
                        <a:t>previous()</a:t>
                      </a:r>
                    </a:p>
                  </a:txBody>
                  <a:tcPr marT="45719" marB="4571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itchFamily="34" charset="0"/>
                        </a:rPr>
                        <a:t>Moves back one row</a:t>
                      </a:r>
                    </a:p>
                  </a:txBody>
                  <a:tcPr marT="45719" marB="4571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86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itchFamily="34" charset="0"/>
                        </a:rPr>
                        <a:t>absolute(</a:t>
                      </a:r>
                      <a:r>
                        <a:rPr lang="en-US" sz="2400" dirty="0" err="1">
                          <a:latin typeface="Calibri" pitchFamily="34" charset="0"/>
                        </a:rPr>
                        <a:t>int</a:t>
                      </a:r>
                      <a:r>
                        <a:rPr lang="en-US" sz="2400" dirty="0">
                          <a:latin typeface="Calibri" pitchFamily="34" charset="0"/>
                        </a:rPr>
                        <a:t> num) </a:t>
                      </a: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alibri" pitchFamily="34" charset="0"/>
                        </a:rPr>
                        <a:t>Moves to the row with the specified number</a:t>
                      </a:r>
                    </a:p>
                  </a:txBody>
                  <a:tcPr marT="45719" marB="4571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86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itchFamily="34" charset="0"/>
                        </a:rPr>
                        <a:t>relative(</a:t>
                      </a:r>
                      <a:r>
                        <a:rPr lang="en-US" sz="2400" dirty="0" err="1">
                          <a:latin typeface="Calibri" pitchFamily="34" charset="0"/>
                        </a:rPr>
                        <a:t>int</a:t>
                      </a:r>
                      <a:r>
                        <a:rPr lang="en-US" sz="2400" dirty="0">
                          <a:latin typeface="Calibri" pitchFamily="34" charset="0"/>
                        </a:rPr>
                        <a:t> num) </a:t>
                      </a: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alibri" pitchFamily="34" charset="0"/>
                        </a:rPr>
                        <a:t>Moves forward or backward (if negative)</a:t>
                      </a:r>
                    </a:p>
                  </a:txBody>
                  <a:tcPr marT="45719" marB="4571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4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libri" pitchFamily="34" charset="0"/>
                        </a:rPr>
                        <a:t>first() </a:t>
                      </a: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libri" pitchFamily="34" charset="0"/>
                        </a:rPr>
                        <a:t>Moves to the first row</a:t>
                      </a:r>
                    </a:p>
                  </a:txBody>
                  <a:tcPr marT="45719" marB="4571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74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libri" pitchFamily="34" charset="0"/>
                        </a:rPr>
                        <a:t>Last()</a:t>
                      </a: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libri" pitchFamily="34" charset="0"/>
                        </a:rPr>
                        <a:t>Moves</a:t>
                      </a:r>
                      <a:r>
                        <a:rPr lang="en-US" sz="2800" baseline="0" dirty="0">
                          <a:latin typeface="Calibri" pitchFamily="34" charset="0"/>
                        </a:rPr>
                        <a:t> to the last row</a:t>
                      </a:r>
                      <a:endParaRPr lang="en-US" sz="2800" dirty="0">
                        <a:latin typeface="Calibri" pitchFamily="34" charset="0"/>
                      </a:endParaRPr>
                    </a:p>
                  </a:txBody>
                  <a:tcPr marT="45719" marB="4571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2085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ResultSet Methods (2)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683955"/>
              </p:ext>
            </p:extLst>
          </p:nvPr>
        </p:nvGraphicFramePr>
        <p:xfrm>
          <a:off x="838200" y="2170030"/>
          <a:ext cx="7543800" cy="2944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1714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itchFamily="34" charset="0"/>
                        </a:rPr>
                        <a:t>RETRIEVE</a:t>
                      </a:r>
                      <a:r>
                        <a:rPr lang="en-US" sz="3200" b="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itchFamily="34" charset="0"/>
                        </a:rPr>
                        <a:t> VALUES FROM COLUMNS</a:t>
                      </a:r>
                    </a:p>
                    <a:p>
                      <a:pPr algn="ctr"/>
                      <a:r>
                        <a:rPr lang="en-US" sz="2000" b="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Lucida Handwriting" panose="03010101010101010101" pitchFamily="66" charset="0"/>
                        </a:rPr>
                        <a:t>by NAME or INDEX</a:t>
                      </a:r>
                      <a:endParaRPr lang="en-US" sz="20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Lucida Handwriting" panose="03010101010101010101" pitchFamily="66" charset="0"/>
                      </a:endParaRPr>
                    </a:p>
                  </a:txBody>
                  <a:tcPr marT="45727" marB="45727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019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itchFamily="34" charset="0"/>
                        </a:rPr>
                        <a:t>getString</a:t>
                      </a:r>
                      <a:r>
                        <a:rPr lang="en-US" sz="24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itchFamily="34" charset="0"/>
                        </a:rPr>
                        <a:t>(string</a:t>
                      </a:r>
                      <a:r>
                        <a:rPr lang="en-US" sz="2400" b="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2400" b="0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itchFamily="34" charset="0"/>
                        </a:rPr>
                        <a:t>columnName</a:t>
                      </a:r>
                      <a:r>
                        <a:rPr lang="en-US" sz="24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itchFamily="34" charset="0"/>
                        </a:rPr>
                        <a:t>): </a:t>
                      </a:r>
                    </a:p>
                  </a:txBody>
                  <a:tcPr marT="45727" marB="4572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itchFamily="34" charset="0"/>
                        </a:rPr>
                        <a:t>Retrieves</a:t>
                      </a:r>
                      <a:r>
                        <a:rPr lang="en-US" sz="2800" b="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itchFamily="34" charset="0"/>
                        </a:rPr>
                        <a:t> the value of designated column in current row</a:t>
                      </a:r>
                      <a:endParaRPr lang="en-US" sz="28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T="45727" marB="4572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6024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alibri" pitchFamily="34" charset="0"/>
                        </a:rPr>
                        <a:t>getInt</a:t>
                      </a:r>
                      <a:r>
                        <a:rPr lang="en-US" sz="2400" dirty="0">
                          <a:latin typeface="Calibri" pitchFamily="34" charset="0"/>
                        </a:rPr>
                        <a:t>(</a:t>
                      </a:r>
                      <a:r>
                        <a:rPr lang="en-US" sz="2400" dirty="0" err="1">
                          <a:latin typeface="Calibri" pitchFamily="34" charset="0"/>
                        </a:rPr>
                        <a:t>int</a:t>
                      </a:r>
                      <a:r>
                        <a:rPr lang="en-US" sz="2400" dirty="0">
                          <a:latin typeface="Calibri" pitchFamily="34" charset="0"/>
                        </a:rPr>
                        <a:t> </a:t>
                      </a:r>
                      <a:r>
                        <a:rPr lang="en-US" sz="2400" dirty="0" err="1">
                          <a:latin typeface="Calibri" pitchFamily="34" charset="0"/>
                        </a:rPr>
                        <a:t>columnIndex</a:t>
                      </a:r>
                      <a:r>
                        <a:rPr lang="en-US" sz="2400" dirty="0">
                          <a:latin typeface="Calibri" pitchFamily="34" charset="0"/>
                        </a:rPr>
                        <a:t>) 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alibri" pitchFamily="34" charset="0"/>
                        </a:rPr>
                        <a:t>Retrieves</a:t>
                      </a:r>
                      <a:r>
                        <a:rPr lang="en-US" sz="2800" baseline="0" dirty="0">
                          <a:latin typeface="Calibri" pitchFamily="34" charset="0"/>
                        </a:rPr>
                        <a:t> the value of designated column in current row</a:t>
                      </a:r>
                      <a:endParaRPr lang="en-US" sz="2800" dirty="0">
                        <a:latin typeface="Calibri" pitchFamily="34" charset="0"/>
                      </a:endParaRP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E54B215-AE67-4492-9AB4-5C790ABFBB77}"/>
              </a:ext>
            </a:extLst>
          </p:cNvPr>
          <p:cNvSpPr txBox="1"/>
          <p:nvPr/>
        </p:nvSpPr>
        <p:spPr>
          <a:xfrm>
            <a:off x="678414" y="5715000"/>
            <a:ext cx="7863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Example</a:t>
            </a:r>
            <a:r>
              <a:rPr lang="en-US" sz="2800" dirty="0"/>
              <a:t>:   </a:t>
            </a:r>
            <a:r>
              <a:rPr lang="en-US" sz="2800" b="1" dirty="0"/>
              <a:t>String</a:t>
            </a:r>
            <a:r>
              <a:rPr lang="en-US" sz="2800" dirty="0"/>
              <a:t> </a:t>
            </a:r>
            <a:r>
              <a:rPr lang="en-US" sz="2800" dirty="0" err="1"/>
              <a:t>schoolname</a:t>
            </a:r>
            <a:r>
              <a:rPr lang="en-US" sz="2800" dirty="0"/>
              <a:t> = </a:t>
            </a:r>
            <a:r>
              <a:rPr lang="en-US" sz="2800" dirty="0" err="1"/>
              <a:t>rs.</a:t>
            </a:r>
            <a:r>
              <a:rPr lang="en-US" sz="2800" b="1" dirty="0" err="1"/>
              <a:t>getString</a:t>
            </a:r>
            <a:r>
              <a:rPr lang="en-US" sz="2800" dirty="0"/>
              <a:t>(“name”)</a:t>
            </a:r>
          </a:p>
        </p:txBody>
      </p:sp>
    </p:spTree>
    <p:extLst>
      <p:ext uri="{BB962C8B-B14F-4D97-AF65-F5344CB8AC3E}">
        <p14:creationId xmlns:p14="http://schemas.microsoft.com/office/powerpoint/2010/main" val="14941904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800100"/>
          </a:xfrm>
        </p:spPr>
        <p:txBody>
          <a:bodyPr>
            <a:normAutofit fontScale="90000"/>
          </a:bodyPr>
          <a:lstStyle/>
          <a:p>
            <a:r>
              <a:rPr lang="en-US"/>
              <a:t>Matching Java and SQL Data Types</a:t>
            </a:r>
          </a:p>
        </p:txBody>
      </p:sp>
      <p:graphicFrame>
        <p:nvGraphicFramePr>
          <p:cNvPr id="102458" name="Group 58"/>
          <p:cNvGraphicFramePr>
            <a:graphicFrameLocks noGrp="1"/>
          </p:cNvGraphicFramePr>
          <p:nvPr/>
        </p:nvGraphicFramePr>
        <p:xfrm>
          <a:off x="381000" y="1295400"/>
          <a:ext cx="8382000" cy="502920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SQL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Java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ResultSet get 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Boolean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getBoolean()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getString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VARCHAR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getString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getDouble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getDouble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INTEGER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getInt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getFloat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java.sql.Date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getDate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java.sql.Time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getTime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TIMESTAMP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java.sql.TimeStamp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getTimestamp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5926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800100"/>
          </a:xfrm>
        </p:spPr>
        <p:txBody>
          <a:bodyPr>
            <a:normAutofit fontScale="90000"/>
          </a:bodyPr>
          <a:lstStyle/>
          <a:p>
            <a:r>
              <a:rPr lang="en-US"/>
              <a:t>Matching Java and SQL Data Types</a:t>
            </a:r>
          </a:p>
        </p:txBody>
      </p:sp>
      <p:graphicFrame>
        <p:nvGraphicFramePr>
          <p:cNvPr id="102458" name="Group 58"/>
          <p:cNvGraphicFramePr>
            <a:graphicFrameLocks noGrp="1"/>
          </p:cNvGraphicFramePr>
          <p:nvPr/>
        </p:nvGraphicFramePr>
        <p:xfrm>
          <a:off x="381000" y="1295400"/>
          <a:ext cx="8382000" cy="502920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SQL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Java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ResultSet get 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Boolean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getBoolean()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getString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VARCHAR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getString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getDouble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getDouble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INTEGER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getInt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getFloat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java.sql.Date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getDate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java.sql.Time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getTime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TIMESTAMP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java.sql.TimeStamp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getTimestamp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773803-91D9-401B-BEA0-BF90D4EA891C}"/>
              </a:ext>
            </a:extLst>
          </p:cNvPr>
          <p:cNvSpPr/>
          <p:nvPr/>
        </p:nvSpPr>
        <p:spPr>
          <a:xfrm>
            <a:off x="152400" y="2133600"/>
            <a:ext cx="7010400" cy="609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5D440-5EB2-483B-9074-01AA80DA84D0}"/>
              </a:ext>
            </a:extLst>
          </p:cNvPr>
          <p:cNvSpPr txBox="1"/>
          <p:nvPr/>
        </p:nvSpPr>
        <p:spPr>
          <a:xfrm>
            <a:off x="1289019" y="2908300"/>
            <a:ext cx="6711981" cy="461665"/>
          </a:xfrm>
          <a:prstGeom prst="rect">
            <a:avLst/>
          </a:prstGeom>
          <a:solidFill>
            <a:srgbClr val="FFC000"/>
          </a:solidFill>
          <a:effectLst>
            <a:outerShdw blurRad="2667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u="sng" dirty="0"/>
              <a:t>Example</a:t>
            </a:r>
            <a:r>
              <a:rPr lang="en-US" sz="2400" dirty="0"/>
              <a:t>:   </a:t>
            </a:r>
            <a:r>
              <a:rPr lang="en-US" sz="2400" b="1" dirty="0"/>
              <a:t>String</a:t>
            </a:r>
            <a:r>
              <a:rPr lang="en-US" sz="2400" dirty="0"/>
              <a:t> </a:t>
            </a:r>
            <a:r>
              <a:rPr lang="en-US" sz="2400" dirty="0" err="1"/>
              <a:t>schoolname</a:t>
            </a:r>
            <a:r>
              <a:rPr lang="en-US" sz="2400" dirty="0"/>
              <a:t> = </a:t>
            </a:r>
            <a:r>
              <a:rPr lang="en-US" sz="2400" dirty="0" err="1"/>
              <a:t>rs.</a:t>
            </a:r>
            <a:r>
              <a:rPr lang="en-US" sz="2400" b="1" dirty="0" err="1"/>
              <a:t>getString</a:t>
            </a:r>
            <a:r>
              <a:rPr lang="en-US" sz="2400" dirty="0"/>
              <a:t>(“name”)</a:t>
            </a:r>
          </a:p>
        </p:txBody>
      </p:sp>
    </p:spTree>
    <p:extLst>
      <p:ext uri="{BB962C8B-B14F-4D97-AF65-F5344CB8AC3E}">
        <p14:creationId xmlns:p14="http://schemas.microsoft.com/office/powerpoint/2010/main" val="361893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66700"/>
            <a:ext cx="8077200" cy="1104900"/>
          </a:xfrm>
        </p:spPr>
        <p:txBody>
          <a:bodyPr>
            <a:normAutofit fontScale="90000"/>
          </a:bodyPr>
          <a:lstStyle/>
          <a:p>
            <a:r>
              <a:rPr lang="en-US" dirty="0"/>
              <a:t>Embedded SQL – Language Constructs</a:t>
            </a:r>
          </a:p>
        </p:txBody>
      </p:sp>
      <p:sp>
        <p:nvSpPr>
          <p:cNvPr id="70661" name="Rectangle 5"/>
          <p:cNvSpPr>
            <a:spLocks noGrp="1" noChangeArrowheads="1"/>
          </p:cNvSpPr>
          <p:nvPr>
            <p:ph idx="1"/>
          </p:nvPr>
        </p:nvSpPr>
        <p:spPr>
          <a:xfrm>
            <a:off x="533400" y="1439333"/>
            <a:ext cx="6934200" cy="51435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sz="3900" dirty="0">
                <a:latin typeface="Calibri" pitchFamily="34" charset="0"/>
              </a:rPr>
              <a:t>Connecting to a database:</a:t>
            </a:r>
          </a:p>
          <a:p>
            <a:pPr marL="914400" indent="0">
              <a:lnSpc>
                <a:spcPct val="90000"/>
              </a:lnSpc>
              <a:spcBef>
                <a:spcPts val="600"/>
              </a:spcBef>
              <a:spcAft>
                <a:spcPts val="3000"/>
              </a:spcAft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EXEC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 SQL CONNECT TO 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mydb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 </a:t>
            </a:r>
          </a:p>
          <a:p>
            <a:pPr marL="514350" indent="-51435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+mj-lt"/>
              <a:buAutoNum type="arabicParenR" startAt="2"/>
            </a:pPr>
            <a:r>
              <a:rPr lang="en-US" sz="3900" dirty="0">
                <a:latin typeface="Calibri" pitchFamily="34" charset="0"/>
              </a:rPr>
              <a:t>Declaring host variables: </a:t>
            </a:r>
          </a:p>
          <a:p>
            <a:pPr marL="914400" indent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EXEC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 SQL BEGIN DECLARE SECTION</a:t>
            </a:r>
          </a:p>
          <a:p>
            <a:pPr marL="914400" indent="0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EXEC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 SQL END DECLARE SECTION</a:t>
            </a:r>
          </a:p>
          <a:p>
            <a:pPr marL="5143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arenR" startAt="3"/>
            </a:pPr>
            <a:r>
              <a:rPr lang="en-US" sz="3900" dirty="0">
                <a:latin typeface="Calibri" pitchFamily="34" charset="0"/>
              </a:rPr>
              <a:t>Statements:</a:t>
            </a:r>
            <a:r>
              <a:rPr lang="en-US" dirty="0">
                <a:latin typeface="Calibri" pitchFamily="34" charset="0"/>
              </a:rPr>
              <a:t>	</a:t>
            </a:r>
          </a:p>
          <a:p>
            <a:pPr marL="96520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EXEC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 SQL Statement;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 Unicode MS" pitchFamily="34" charset="-128"/>
            </a:endParaRP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AE4E7EC3-E66F-4F06-9F8C-230BD9143304}"/>
              </a:ext>
            </a:extLst>
          </p:cNvPr>
          <p:cNvSpPr/>
          <p:nvPr/>
        </p:nvSpPr>
        <p:spPr>
          <a:xfrm>
            <a:off x="6781800" y="1600200"/>
            <a:ext cx="1981200" cy="2057400"/>
          </a:xfrm>
          <a:prstGeom prst="wedgeRoundRectCallout">
            <a:avLst>
              <a:gd name="adj1" fmla="val -68164"/>
              <a:gd name="adj2" fmla="val -8966"/>
              <a:gd name="adj3" fmla="val 16667"/>
            </a:avLst>
          </a:prstGeom>
          <a:solidFill>
            <a:srgbClr val="7030A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>
              <a:lnSpc>
                <a:spcPts val="2400"/>
              </a:lnSpc>
            </a:pPr>
            <a:r>
              <a:rPr lang="en-US" sz="2200" dirty="0"/>
              <a:t>Must include a statement to connect to the right database.</a:t>
            </a:r>
          </a:p>
          <a:p>
            <a:pPr algn="ctr">
              <a:lnSpc>
                <a:spcPts val="2400"/>
              </a:lnSpc>
            </a:pPr>
            <a:r>
              <a:rPr lang="en-US" sz="2200" dirty="0"/>
              <a:t>See user manual</a:t>
            </a:r>
          </a:p>
        </p:txBody>
      </p:sp>
    </p:spTree>
    <p:extLst>
      <p:ext uri="{BB962C8B-B14F-4D97-AF65-F5344CB8AC3E}">
        <p14:creationId xmlns:p14="http://schemas.microsoft.com/office/powerpoint/2010/main" val="102346235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0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0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6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06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800100"/>
          </a:xfrm>
        </p:spPr>
        <p:txBody>
          <a:bodyPr/>
          <a:lstStyle/>
          <a:p>
            <a:r>
              <a:rPr lang="en-US"/>
              <a:t>SQL Data Types</a:t>
            </a:r>
          </a:p>
        </p:txBody>
      </p:sp>
      <p:graphicFrame>
        <p:nvGraphicFramePr>
          <p:cNvPr id="102458" name="Group 58"/>
          <p:cNvGraphicFramePr>
            <a:graphicFrameLocks noGrp="1"/>
          </p:cNvGraphicFramePr>
          <p:nvPr/>
        </p:nvGraphicFramePr>
        <p:xfrm>
          <a:off x="457200" y="990600"/>
          <a:ext cx="7910513" cy="537222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981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9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BIT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36" marR="91436" marT="45718" marB="4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boolean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value</a:t>
                      </a:r>
                    </a:p>
                  </a:txBody>
                  <a:tcPr marL="91436" marR="91436" marT="45718" marB="45718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CHAR(</a:t>
                      </a:r>
                      <a:r>
                        <a:rPr kumimoji="0" lang="en-US" sz="24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n</a:t>
                      </a: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36" marR="91436" marT="45718" marB="4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 character string of fixed length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</a:p>
                  </a:txBody>
                  <a:tcPr marL="91436" marR="91436" marT="45718" marB="45718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VARCHAR(</a:t>
                      </a:r>
                      <a:r>
                        <a:rPr kumimoji="0" lang="en-US" sz="24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n</a:t>
                      </a: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36" marR="91436" marT="45718" marB="4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 variable-length character string with a maximum length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</a:p>
                  </a:txBody>
                  <a:tcPr marL="91436" marR="91436" marT="45718" marB="45718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0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36" marR="91436" marT="45718" marB="4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 double-precision floating point value</a:t>
                      </a:r>
                    </a:p>
                  </a:txBody>
                  <a:tcPr marL="91436" marR="91436" marT="45718" marB="45718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0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FLOAT(</a:t>
                      </a:r>
                      <a:r>
                        <a:rPr kumimoji="0" lang="en-US" sz="2400" i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p</a:t>
                      </a: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36" marR="91436" marT="45718" marB="4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 floating point value with a precision value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</a:p>
                  </a:txBody>
                  <a:tcPr marL="91436" marR="91436" marT="45718" marB="45718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0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INTEGER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36" marR="91436" marT="45718" marB="4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 32-bit signed integer value</a:t>
                      </a:r>
                    </a:p>
                  </a:txBody>
                  <a:tcPr marL="91436" marR="91436" marT="45718" marB="45718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REAL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36" marR="91436" marT="45718" marB="4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 high precision numeric value</a:t>
                      </a:r>
                    </a:p>
                  </a:txBody>
                  <a:tcPr marL="91436" marR="91436" marT="45718" marB="45718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DATE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36" marR="91436" marT="45718" marB="4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 day/month/year value</a:t>
                      </a:r>
                    </a:p>
                  </a:txBody>
                  <a:tcPr marL="91436" marR="91436" marT="45718" marB="45718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1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TIME</a:t>
                      </a:r>
                    </a:p>
                  </a:txBody>
                  <a:tcPr marL="91436" marR="91436" marT="45718" marB="4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 time of day (hour, minutes, second) value</a:t>
                      </a:r>
                    </a:p>
                  </a:txBody>
                  <a:tcPr marL="91436" marR="91436" marT="45718" marB="45718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TIMESTAMP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36" marR="91436" marT="45718" marB="4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 day/month/year/hour/minute/second value</a:t>
                      </a:r>
                    </a:p>
                  </a:txBody>
                  <a:tcPr marL="91436" marR="91436" marT="45718" marB="45718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3406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2286000" y="3922693"/>
            <a:ext cx="5410200" cy="914400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pPr>
              <a:lnSpc>
                <a:spcPts val="4300"/>
              </a:lnSpc>
            </a:pPr>
            <a:r>
              <a:rPr lang="en-US" dirty="0"/>
              <a:t>Statement  Object – Another Way to      </a:t>
            </a:r>
            <a:br>
              <a:rPr lang="en-US" dirty="0"/>
            </a:br>
            <a:r>
              <a:rPr lang="en-US" dirty="0"/>
              <a:t>             Execute an SQL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60693"/>
            <a:ext cx="7924800" cy="24384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Statement   stmt 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con.createStatement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();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                     </a:t>
            </a:r>
            <a:r>
              <a:rPr lang="en-US" dirty="0">
                <a:solidFill>
                  <a:srgbClr val="7030A0"/>
                </a:solidFill>
                <a:latin typeface="Arial Unicode MS" pitchFamily="34" charset="-128"/>
              </a:rPr>
              <a:t>// create an empty statement object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String          </a:t>
            </a:r>
            <a:r>
              <a:rPr lang="en-US" b="1" dirty="0">
                <a:latin typeface="Arial Unicode MS" pitchFamily="34" charset="-128"/>
              </a:rPr>
              <a:t>query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 = "SELECT name, rating</a:t>
            </a:r>
            <a:endParaRPr lang="en-US" b="1" dirty="0">
              <a:solidFill>
                <a:srgbClr val="7030A0"/>
              </a:solidFill>
              <a:latin typeface="Arial Unicode MS" pitchFamily="34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                                    FROM Sailors";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ResultSet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 Unicode MS" pitchFamily="34" charset="-128"/>
              </a:rPr>
              <a:t>rs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Unicode MS" pitchFamily="34" charset="-128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stmt.executeQuery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(</a:t>
            </a:r>
            <a:r>
              <a:rPr lang="en-US" b="1" dirty="0">
                <a:latin typeface="Arial Unicode MS" pitchFamily="34" charset="-128"/>
              </a:rPr>
              <a:t>query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);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52600" y="1524001"/>
            <a:ext cx="6019800" cy="132036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dirty="0">
                <a:solidFill>
                  <a:srgbClr val="2042EE"/>
                </a:solidFill>
                <a:latin typeface="Calibri" pitchFamily="34" charset="0"/>
              </a:rPr>
              <a:t>Three different ways of executing SQL statements:</a:t>
            </a:r>
          </a:p>
          <a:p>
            <a:pPr marL="914400" lvl="1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TW" dirty="0">
                <a:latin typeface="Calibri" pitchFamily="34" charset="0"/>
              </a:rPr>
              <a:t>Statement (both static and dynamic SQL statements)</a:t>
            </a:r>
          </a:p>
          <a:p>
            <a:pPr marL="914400" lvl="1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PreparedStatement (semi-static SQL statements)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zh-TW" dirty="0" err="1">
                <a:latin typeface="Calibri" pitchFamily="34" charset="0"/>
              </a:rPr>
              <a:t>CallableStatment</a:t>
            </a:r>
            <a:r>
              <a:rPr lang="en-US" altLang="zh-TW" dirty="0">
                <a:latin typeface="Calibri" pitchFamily="34" charset="0"/>
              </a:rPr>
              <a:t> (stored procedures)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843035" y="1873180"/>
            <a:ext cx="381000" cy="256032"/>
          </a:xfrm>
          <a:prstGeom prst="rightArrow">
            <a:avLst/>
          </a:prstGeom>
          <a:solidFill>
            <a:schemeClr val="accent6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2A48A92-3E23-4C82-B29C-3E40E52B6AFC}"/>
              </a:ext>
            </a:extLst>
          </p:cNvPr>
          <p:cNvSpPr/>
          <p:nvPr/>
        </p:nvSpPr>
        <p:spPr>
          <a:xfrm>
            <a:off x="4419600" y="5486400"/>
            <a:ext cx="3200400" cy="1219200"/>
          </a:xfrm>
          <a:prstGeom prst="wedgeRoundRectCallout">
            <a:avLst>
              <a:gd name="adj1" fmla="val -33320"/>
              <a:gd name="adj2" fmla="val -79167"/>
              <a:gd name="adj3" fmla="val 16667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Execute the Statement object </a:t>
            </a:r>
            <a:r>
              <a:rPr lang="en-US" sz="2400" i="1" dirty="0" err="1"/>
              <a:t>stmt</a:t>
            </a:r>
            <a:r>
              <a:rPr lang="en-US" sz="2400" i="1" dirty="0"/>
              <a:t> </a:t>
            </a:r>
            <a:r>
              <a:rPr lang="en-US" sz="2400" dirty="0"/>
              <a:t>with the query inside</a:t>
            </a:r>
          </a:p>
        </p:txBody>
      </p:sp>
    </p:spTree>
    <p:extLst>
      <p:ext uri="{BB962C8B-B14F-4D97-AF65-F5344CB8AC3E}">
        <p14:creationId xmlns:p14="http://schemas.microsoft.com/office/powerpoint/2010/main" val="415308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2286000" y="3922693"/>
            <a:ext cx="5410200" cy="914400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pPr>
              <a:lnSpc>
                <a:spcPts val="4300"/>
              </a:lnSpc>
            </a:pPr>
            <a:r>
              <a:rPr lang="en-US" dirty="0"/>
              <a:t>Statement  Object – Another Way to      </a:t>
            </a:r>
            <a:br>
              <a:rPr lang="en-US" dirty="0"/>
            </a:br>
            <a:r>
              <a:rPr lang="en-US" dirty="0"/>
              <a:t>             Execute an SQL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60693"/>
            <a:ext cx="7924800" cy="24384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Statement   stmt 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con.createStatement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();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                     </a:t>
            </a:r>
            <a:r>
              <a:rPr lang="en-US" dirty="0">
                <a:solidFill>
                  <a:srgbClr val="7030A0"/>
                </a:solidFill>
                <a:latin typeface="Arial Unicode MS" pitchFamily="34" charset="-128"/>
              </a:rPr>
              <a:t>// create an empty statement object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String          </a:t>
            </a:r>
            <a:r>
              <a:rPr lang="en-US" b="1" dirty="0">
                <a:latin typeface="Arial Unicode MS" pitchFamily="34" charset="-128"/>
              </a:rPr>
              <a:t>query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 = "SELECT name, rating</a:t>
            </a:r>
            <a:endParaRPr lang="en-US" b="1" dirty="0">
              <a:solidFill>
                <a:srgbClr val="7030A0"/>
              </a:solidFill>
              <a:latin typeface="Arial Unicode MS" pitchFamily="34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                                    FROM Sailors";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ResultSet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 Unicode MS" pitchFamily="34" charset="-128"/>
              </a:rPr>
              <a:t>rs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Unicode MS" pitchFamily="34" charset="-128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stmt.executeQuery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(</a:t>
            </a:r>
            <a:r>
              <a:rPr lang="en-US" b="1" dirty="0">
                <a:latin typeface="Arial Unicode MS" pitchFamily="34" charset="-128"/>
              </a:rPr>
              <a:t>query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);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600" y="5522893"/>
            <a:ext cx="4038600" cy="954107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u="sng" dirty="0">
                <a:solidFill>
                  <a:srgbClr val="2042EE"/>
                </a:solidFill>
                <a:latin typeface="Calibri" pitchFamily="34" charset="0"/>
              </a:rPr>
              <a:t>Note</a:t>
            </a:r>
            <a:r>
              <a:rPr lang="en-US" sz="2800" dirty="0">
                <a:solidFill>
                  <a:srgbClr val="2042EE"/>
                </a:solidFill>
                <a:latin typeface="Calibri" pitchFamily="34" charset="0"/>
              </a:rPr>
              <a:t>:  The query can be dynamically created</a:t>
            </a:r>
          </a:p>
        </p:txBody>
      </p:sp>
      <p:sp>
        <p:nvSpPr>
          <p:cNvPr id="5" name="Curved Up Arrow 4"/>
          <p:cNvSpPr/>
          <p:nvPr/>
        </p:nvSpPr>
        <p:spPr bwMode="auto">
          <a:xfrm rot="17168250">
            <a:off x="6709577" y="5051534"/>
            <a:ext cx="1948246" cy="731520"/>
          </a:xfrm>
          <a:prstGeom prst="curvedUpArrow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2600" y="1524001"/>
            <a:ext cx="6019800" cy="132036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dirty="0">
                <a:solidFill>
                  <a:srgbClr val="2042EE"/>
                </a:solidFill>
                <a:latin typeface="Calibri" pitchFamily="34" charset="0"/>
              </a:rPr>
              <a:t>Three different ways of executing SQL statements:</a:t>
            </a:r>
          </a:p>
          <a:p>
            <a:pPr marL="914400" lvl="1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TW" dirty="0">
                <a:latin typeface="Calibri" pitchFamily="34" charset="0"/>
              </a:rPr>
              <a:t>Statement (both static and dynamic SQL statements)</a:t>
            </a:r>
          </a:p>
          <a:p>
            <a:pPr marL="914400" lvl="1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PreparedStatement (semi-static SQL statements)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zh-TW" dirty="0" err="1">
                <a:latin typeface="Calibri" pitchFamily="34" charset="0"/>
              </a:rPr>
              <a:t>CallableStatment</a:t>
            </a:r>
            <a:r>
              <a:rPr lang="en-US" altLang="zh-TW" dirty="0">
                <a:latin typeface="Calibri" pitchFamily="34" charset="0"/>
              </a:rPr>
              <a:t> (stored procedures)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843035" y="1873180"/>
            <a:ext cx="381000" cy="256032"/>
          </a:xfrm>
          <a:prstGeom prst="rightArrow">
            <a:avLst/>
          </a:prstGeom>
          <a:solidFill>
            <a:schemeClr val="accent6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52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43C4062-F4A3-4CAA-A11C-08722C7F12E6}"/>
              </a:ext>
            </a:extLst>
          </p:cNvPr>
          <p:cNvSpPr/>
          <p:nvPr/>
        </p:nvSpPr>
        <p:spPr>
          <a:xfrm>
            <a:off x="5181600" y="1651238"/>
            <a:ext cx="3886200" cy="38351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3DDD9-8442-4730-A160-C95E65DE50F4}"/>
              </a:ext>
            </a:extLst>
          </p:cNvPr>
          <p:cNvSpPr txBox="1"/>
          <p:nvPr/>
        </p:nvSpPr>
        <p:spPr>
          <a:xfrm>
            <a:off x="8071082" y="1687948"/>
            <a:ext cx="850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Java</a:t>
            </a:r>
          </a:p>
        </p:txBody>
      </p:sp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142969"/>
            <a:ext cx="8229600" cy="792162"/>
          </a:xfrm>
        </p:spPr>
        <p:txBody>
          <a:bodyPr/>
          <a:lstStyle/>
          <a:p>
            <a:r>
              <a:rPr lang="en-US" dirty="0"/>
              <a:t>Review:  </a:t>
            </a:r>
            <a:r>
              <a:rPr lang="en-US" dirty="0" err="1"/>
              <a:t>Throwable</a:t>
            </a:r>
            <a:r>
              <a:rPr lang="en-US" dirty="0"/>
              <a:t> Class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778828" cy="5562600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Throwable object:  </a:t>
            </a:r>
            <a:r>
              <a:rPr lang="en-US" dirty="0">
                <a:latin typeface="Calibri" pitchFamily="34" charset="0"/>
              </a:rPr>
              <a:t>can have an associated message that provides more detail about the particular </a:t>
            </a:r>
            <a:r>
              <a:rPr lang="en-US" b="1" dirty="0">
                <a:latin typeface="Calibri" pitchFamily="34" charset="0"/>
              </a:rPr>
              <a:t>error</a:t>
            </a:r>
            <a:r>
              <a:rPr lang="en-US" dirty="0">
                <a:latin typeface="Calibri" pitchFamily="34" charset="0"/>
              </a:rPr>
              <a:t> or </a:t>
            </a:r>
            <a:r>
              <a:rPr lang="en-US" b="1" dirty="0">
                <a:latin typeface="Calibri" pitchFamily="34" charset="0"/>
              </a:rPr>
              <a:t>exception</a:t>
            </a:r>
            <a:r>
              <a:rPr lang="en-US" dirty="0">
                <a:latin typeface="Calibri" pitchFamily="34" charset="0"/>
              </a:rPr>
              <a:t> that is being thrown</a:t>
            </a:r>
            <a:endParaRPr lang="en-US" dirty="0">
              <a:solidFill>
                <a:srgbClr val="2042EE"/>
              </a:solidFill>
              <a:latin typeface="Calibri" pitchFamily="34" charset="0"/>
            </a:endParaRP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2042EE"/>
                </a:solidFill>
                <a:latin typeface="Calibri" pitchFamily="34" charset="0"/>
              </a:rPr>
              <a:t>getMessage</a:t>
            </a: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():  </a:t>
            </a:r>
            <a:r>
              <a:rPr lang="en-US" dirty="0">
                <a:latin typeface="Calibri" pitchFamily="34" charset="0"/>
              </a:rPr>
              <a:t>returns the </a:t>
            </a:r>
            <a:r>
              <a:rPr lang="en-US" b="1" dirty="0">
                <a:latin typeface="Calibri" pitchFamily="34" charset="0"/>
              </a:rPr>
              <a:t>error message </a:t>
            </a:r>
            <a:r>
              <a:rPr lang="en-US" dirty="0">
                <a:latin typeface="Calibri" pitchFamily="34" charset="0"/>
              </a:rPr>
              <a:t>string of the throwable object</a:t>
            </a:r>
          </a:p>
          <a:p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Throwable class:  </a:t>
            </a:r>
            <a:r>
              <a:rPr lang="en-US" dirty="0">
                <a:latin typeface="Calibri" pitchFamily="34" charset="0"/>
              </a:rPr>
              <a:t>is the </a:t>
            </a:r>
            <a:r>
              <a:rPr lang="en-US" b="1" dirty="0">
                <a:latin typeface="Calibri" pitchFamily="34" charset="0"/>
              </a:rPr>
              <a:t>superclass</a:t>
            </a:r>
            <a:r>
              <a:rPr lang="en-US" dirty="0">
                <a:latin typeface="Calibri" pitchFamily="34" charset="0"/>
              </a:rPr>
              <a:t> of all errors and exceptions in the Java language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FB4ECF-88B7-40FA-A94A-7C1C4990A581}"/>
              </a:ext>
            </a:extLst>
          </p:cNvPr>
          <p:cNvSpPr/>
          <p:nvPr/>
        </p:nvSpPr>
        <p:spPr>
          <a:xfrm>
            <a:off x="6359177" y="2334484"/>
            <a:ext cx="1524000" cy="46713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2400" dirty="0"/>
              <a:t>Object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137167-155A-4C2A-A2C2-AE58A5D62FE8}"/>
              </a:ext>
            </a:extLst>
          </p:cNvPr>
          <p:cNvSpPr/>
          <p:nvPr/>
        </p:nvSpPr>
        <p:spPr>
          <a:xfrm>
            <a:off x="6348291" y="3286313"/>
            <a:ext cx="1534886" cy="46713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2400" dirty="0"/>
              <a:t>Throwable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D1554D-1ED2-48B8-A156-DEE7EB30CB7C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7115734" y="2801623"/>
            <a:ext cx="5443" cy="4846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DCA63C5B-3740-4D0B-80BC-8C7563C60E61}"/>
              </a:ext>
            </a:extLst>
          </p:cNvPr>
          <p:cNvGrpSpPr/>
          <p:nvPr/>
        </p:nvGrpSpPr>
        <p:grpSpPr>
          <a:xfrm>
            <a:off x="5553633" y="3803598"/>
            <a:ext cx="3231916" cy="1310373"/>
            <a:chOff x="5553633" y="3803598"/>
            <a:chExt cx="3231916" cy="13103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9DB186-9C27-4B2B-B0BF-56492CF3002A}"/>
                </a:ext>
              </a:extLst>
            </p:cNvPr>
            <p:cNvSpPr/>
            <p:nvPr/>
          </p:nvSpPr>
          <p:spPr>
            <a:xfrm>
              <a:off x="5553633" y="4646832"/>
              <a:ext cx="1529443" cy="467139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sz="2400" dirty="0"/>
                <a:t>Exception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9DB186-9C27-4B2B-B0BF-56492CF3002A}"/>
                </a:ext>
              </a:extLst>
            </p:cNvPr>
            <p:cNvSpPr/>
            <p:nvPr/>
          </p:nvSpPr>
          <p:spPr>
            <a:xfrm>
              <a:off x="7273576" y="4646832"/>
              <a:ext cx="1511973" cy="467139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sz="2400" dirty="0"/>
                <a:t>Error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BD1554D-1ED2-48B8-A156-DEE7EB30CB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972" y="3803598"/>
              <a:ext cx="2836" cy="4409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5" idx="0"/>
              <a:endCxn id="13" idx="0"/>
            </p:cNvCxnSpPr>
            <p:nvPr/>
          </p:nvCxnSpPr>
          <p:spPr>
            <a:xfrm rot="5400000" flipH="1" flipV="1">
              <a:off x="7173959" y="3791228"/>
              <a:ext cx="12700" cy="1711208"/>
            </a:xfrm>
            <a:prstGeom prst="bentConnector3">
              <a:avLst>
                <a:gd name="adj1" fmla="val 3209787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peech Bubble: Rectangle with Corners Rounded 15">
            <a:extLst>
              <a:ext uri="{FF2B5EF4-FFF2-40B4-BE49-F238E27FC236}">
                <a16:creationId xmlns:a16="http://schemas.microsoft.com/office/drawing/2014/main" id="{78BB87BD-4CDD-4CD2-B0C4-79B2EC122AA1}"/>
              </a:ext>
            </a:extLst>
          </p:cNvPr>
          <p:cNvSpPr/>
          <p:nvPr/>
        </p:nvSpPr>
        <p:spPr>
          <a:xfrm>
            <a:off x="4876800" y="2667000"/>
            <a:ext cx="1593154" cy="491617"/>
          </a:xfrm>
          <a:prstGeom prst="wedgeRoundRectCallout">
            <a:avLst>
              <a:gd name="adj1" fmla="val 46014"/>
              <a:gd name="adj2" fmla="val 105329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b="1" dirty="0" err="1"/>
              <a:t>GetMessage</a:t>
            </a:r>
            <a:r>
              <a:rPr lang="en-US" b="1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98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1DC2489-DDD8-4A99-9CDA-6191272CA1E9}"/>
              </a:ext>
            </a:extLst>
          </p:cNvPr>
          <p:cNvSpPr/>
          <p:nvPr/>
        </p:nvSpPr>
        <p:spPr>
          <a:xfrm>
            <a:off x="4074494" y="1399729"/>
            <a:ext cx="4136572" cy="27912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152477"/>
            <a:ext cx="8229600" cy="826597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Exception/Warning Class Hierarchy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FB4ECF-88B7-40FA-A94A-7C1C4990A581}"/>
              </a:ext>
            </a:extLst>
          </p:cNvPr>
          <p:cNvSpPr/>
          <p:nvPr/>
        </p:nvSpPr>
        <p:spPr>
          <a:xfrm>
            <a:off x="4343400" y="1617928"/>
            <a:ext cx="1899555" cy="46713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2400" dirty="0"/>
              <a:t>Object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9DB186-9C27-4B2B-B0BF-56492CF3002A}"/>
              </a:ext>
            </a:extLst>
          </p:cNvPr>
          <p:cNvSpPr/>
          <p:nvPr/>
        </p:nvSpPr>
        <p:spPr>
          <a:xfrm>
            <a:off x="4337957" y="3521586"/>
            <a:ext cx="1904999" cy="467139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2400" dirty="0"/>
              <a:t>Exception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37167-155A-4C2A-A2C2-AE58A5D62FE8}"/>
              </a:ext>
            </a:extLst>
          </p:cNvPr>
          <p:cNvSpPr/>
          <p:nvPr/>
        </p:nvSpPr>
        <p:spPr>
          <a:xfrm>
            <a:off x="4332514" y="2569757"/>
            <a:ext cx="1915885" cy="46713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2400" dirty="0"/>
              <a:t>Throwable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D1554D-1ED2-48B8-A156-DEE7EB30CB7C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V="1">
            <a:off x="5290457" y="2085067"/>
            <a:ext cx="2721" cy="4846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70FDE70-BE22-4496-BD2D-2F9E47C31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555" y="2951417"/>
            <a:ext cx="188992" cy="570170"/>
          </a:xfrm>
          <a:prstGeom prst="rect">
            <a:avLst/>
          </a:prstGeom>
        </p:spPr>
      </p:pic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78BB87BD-4CDD-4CD2-B0C4-79B2EC122AA1}"/>
              </a:ext>
            </a:extLst>
          </p:cNvPr>
          <p:cNvSpPr/>
          <p:nvPr/>
        </p:nvSpPr>
        <p:spPr>
          <a:xfrm>
            <a:off x="391889" y="1447799"/>
            <a:ext cx="3492952" cy="1365576"/>
          </a:xfrm>
          <a:prstGeom prst="wedgeRoundRectCallout">
            <a:avLst>
              <a:gd name="adj1" fmla="val 64878"/>
              <a:gd name="adj2" fmla="val 48099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2400" b="1" dirty="0" err="1"/>
              <a:t>GetMessage</a:t>
            </a:r>
            <a:r>
              <a:rPr lang="en-US" sz="2400" b="1" dirty="0"/>
              <a:t>() </a:t>
            </a:r>
            <a:r>
              <a:rPr lang="en-US" sz="2400" dirty="0">
                <a:latin typeface="Calibri" pitchFamily="34" charset="0"/>
              </a:rPr>
              <a:t>returns the </a:t>
            </a:r>
            <a:r>
              <a:rPr lang="en-US" sz="2400" b="1" dirty="0">
                <a:latin typeface="Calibri" pitchFamily="34" charset="0"/>
              </a:rPr>
              <a:t>error message </a:t>
            </a:r>
            <a:r>
              <a:rPr lang="en-US" sz="2400" dirty="0">
                <a:latin typeface="Calibri" pitchFamily="34" charset="0"/>
              </a:rPr>
              <a:t>string of the throwable object</a:t>
            </a:r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53DEBC-0C9A-463B-A25F-E4F959D779CB}"/>
              </a:ext>
            </a:extLst>
          </p:cNvPr>
          <p:cNvGrpSpPr/>
          <p:nvPr/>
        </p:nvGrpSpPr>
        <p:grpSpPr>
          <a:xfrm>
            <a:off x="4089403" y="3942242"/>
            <a:ext cx="4136572" cy="2382356"/>
            <a:chOff x="4089403" y="3942242"/>
            <a:chExt cx="4136572" cy="23823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75CB1C3-DC7D-479A-A32F-A0C33ED58909}"/>
                </a:ext>
              </a:extLst>
            </p:cNvPr>
            <p:cNvSpPr/>
            <p:nvPr/>
          </p:nvSpPr>
          <p:spPr>
            <a:xfrm>
              <a:off x="4089403" y="4274455"/>
              <a:ext cx="4136572" cy="205014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E3C2DB-B3C2-4E7C-B9AF-2E35702E5008}"/>
                </a:ext>
              </a:extLst>
            </p:cNvPr>
            <p:cNvSpPr/>
            <p:nvPr/>
          </p:nvSpPr>
          <p:spPr>
            <a:xfrm>
              <a:off x="4337957" y="4522865"/>
              <a:ext cx="1910443" cy="467139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sz="2400" dirty="0" err="1"/>
                <a:t>SQLException</a:t>
              </a:r>
              <a:endParaRPr lang="en-US" sz="2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A8CF0FD-498D-4E97-9BA5-CA3E26B3519F}"/>
                </a:ext>
              </a:extLst>
            </p:cNvPr>
            <p:cNvSpPr/>
            <p:nvPr/>
          </p:nvSpPr>
          <p:spPr>
            <a:xfrm>
              <a:off x="4332515" y="5565036"/>
              <a:ext cx="1910442" cy="467139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sz="2400" dirty="0" err="1"/>
                <a:t>SQLWarning</a:t>
              </a:r>
              <a:endParaRPr lang="en-US" sz="2400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ADF96BD-7BC6-4D28-BD49-DE0DFA39C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3369" y="3942242"/>
              <a:ext cx="188992" cy="55272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0B326EA-5010-48E0-9B71-7F5A33B17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1555" y="4953718"/>
              <a:ext cx="188992" cy="61131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41CCE6D-9232-4C67-8287-95E2D72F0335}"/>
                </a:ext>
              </a:extLst>
            </p:cNvPr>
            <p:cNvSpPr txBox="1"/>
            <p:nvPr/>
          </p:nvSpPr>
          <p:spPr>
            <a:xfrm>
              <a:off x="6647090" y="4343399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Java.SQL</a:t>
              </a:r>
              <a:endParaRPr lang="en-US" sz="28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012162F-5437-49CC-8111-52F8C15A6572}"/>
              </a:ext>
            </a:extLst>
          </p:cNvPr>
          <p:cNvSpPr txBox="1"/>
          <p:nvPr/>
        </p:nvSpPr>
        <p:spPr>
          <a:xfrm>
            <a:off x="7208795" y="1528765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Java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545253D1-7AD4-40C9-A4CC-1D2EC2C3CC01}"/>
              </a:ext>
            </a:extLst>
          </p:cNvPr>
          <p:cNvSpPr/>
          <p:nvPr/>
        </p:nvSpPr>
        <p:spPr>
          <a:xfrm>
            <a:off x="685801" y="3071752"/>
            <a:ext cx="3122839" cy="1365576"/>
          </a:xfrm>
          <a:prstGeom prst="wedgeRoundRectCallout">
            <a:avLst>
              <a:gd name="adj1" fmla="val 69996"/>
              <a:gd name="adj2" fmla="val 61663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2400" b="1" dirty="0" err="1"/>
              <a:t>GetSQLState</a:t>
            </a:r>
            <a:r>
              <a:rPr lang="en-US" sz="2400" b="1" dirty="0"/>
              <a:t>()</a:t>
            </a:r>
            <a:r>
              <a:rPr lang="en-US" sz="2400" b="1" dirty="0">
                <a:latin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</a:rPr>
              <a:t>returns an </a:t>
            </a:r>
            <a:r>
              <a:rPr lang="en-US" sz="2400" dirty="0" err="1">
                <a:latin typeface="Calibri" pitchFamily="34" charset="0"/>
              </a:rPr>
              <a:t>SQLState</a:t>
            </a:r>
            <a:r>
              <a:rPr lang="en-US" sz="2400" dirty="0">
                <a:latin typeface="Calibri" pitchFamily="34" charset="0"/>
              </a:rPr>
              <a:t> identifier according to SQL 99</a:t>
            </a:r>
            <a:r>
              <a:rPr lang="en-US" sz="2400" dirty="0"/>
              <a:t> 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78BAA11E-023B-4F3A-AF9A-75755939388A}"/>
              </a:ext>
            </a:extLst>
          </p:cNvPr>
          <p:cNvSpPr/>
          <p:nvPr/>
        </p:nvSpPr>
        <p:spPr>
          <a:xfrm>
            <a:off x="762002" y="4756434"/>
            <a:ext cx="3046638" cy="1275741"/>
          </a:xfrm>
          <a:prstGeom prst="wedgeRoundRectCallout">
            <a:avLst>
              <a:gd name="adj1" fmla="val 67265"/>
              <a:gd name="adj2" fmla="val 28945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2400" b="1" dirty="0" err="1"/>
              <a:t>GetWarning</a:t>
            </a:r>
            <a:r>
              <a:rPr lang="en-US" sz="2400" b="1" dirty="0"/>
              <a:t>()</a:t>
            </a:r>
            <a:r>
              <a:rPr lang="en-US" sz="2400" b="1" dirty="0">
                <a:solidFill>
                  <a:srgbClr val="111111"/>
                </a:solidFill>
                <a:latin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retrieves SQL warning if they exist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037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1DC2489-DDD8-4A99-9CDA-6191272CA1E9}"/>
              </a:ext>
            </a:extLst>
          </p:cNvPr>
          <p:cNvSpPr/>
          <p:nvPr/>
        </p:nvSpPr>
        <p:spPr>
          <a:xfrm>
            <a:off x="4074494" y="1399729"/>
            <a:ext cx="4136572" cy="27912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152477"/>
            <a:ext cx="8229600" cy="826597"/>
          </a:xfrm>
        </p:spPr>
        <p:txBody>
          <a:bodyPr>
            <a:normAutofit/>
          </a:bodyPr>
          <a:lstStyle/>
          <a:p>
            <a:r>
              <a:rPr lang="en-US" sz="4800" dirty="0" err="1"/>
              <a:t>SQLException</a:t>
            </a:r>
            <a:endParaRPr lang="en-US" sz="4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FB4ECF-88B7-40FA-A94A-7C1C4990A581}"/>
              </a:ext>
            </a:extLst>
          </p:cNvPr>
          <p:cNvSpPr/>
          <p:nvPr/>
        </p:nvSpPr>
        <p:spPr>
          <a:xfrm>
            <a:off x="4343400" y="1617928"/>
            <a:ext cx="1899555" cy="46713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2400" dirty="0"/>
              <a:t>Object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9DB186-9C27-4B2B-B0BF-56492CF3002A}"/>
              </a:ext>
            </a:extLst>
          </p:cNvPr>
          <p:cNvSpPr/>
          <p:nvPr/>
        </p:nvSpPr>
        <p:spPr>
          <a:xfrm>
            <a:off x="4337957" y="3521586"/>
            <a:ext cx="1904999" cy="467139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2400" dirty="0"/>
              <a:t>Exception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37167-155A-4C2A-A2C2-AE58A5D62FE8}"/>
              </a:ext>
            </a:extLst>
          </p:cNvPr>
          <p:cNvSpPr/>
          <p:nvPr/>
        </p:nvSpPr>
        <p:spPr>
          <a:xfrm>
            <a:off x="4332514" y="2569757"/>
            <a:ext cx="1915885" cy="46713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2400" dirty="0"/>
              <a:t>Throwable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D1554D-1ED2-48B8-A156-DEE7EB30CB7C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V="1">
            <a:off x="5290457" y="2085067"/>
            <a:ext cx="2721" cy="4846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70FDE70-BE22-4496-BD2D-2F9E47C31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555" y="2951417"/>
            <a:ext cx="188992" cy="57017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953DEBC-0C9A-463B-A25F-E4F959D779CB}"/>
              </a:ext>
            </a:extLst>
          </p:cNvPr>
          <p:cNvGrpSpPr/>
          <p:nvPr/>
        </p:nvGrpSpPr>
        <p:grpSpPr>
          <a:xfrm>
            <a:off x="4089403" y="3942242"/>
            <a:ext cx="4136572" cy="2382356"/>
            <a:chOff x="4089403" y="3942242"/>
            <a:chExt cx="4136572" cy="23823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75CB1C3-DC7D-479A-A32F-A0C33ED58909}"/>
                </a:ext>
              </a:extLst>
            </p:cNvPr>
            <p:cNvSpPr/>
            <p:nvPr/>
          </p:nvSpPr>
          <p:spPr>
            <a:xfrm>
              <a:off x="4089403" y="4274455"/>
              <a:ext cx="4136572" cy="205014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E3C2DB-B3C2-4E7C-B9AF-2E35702E5008}"/>
                </a:ext>
              </a:extLst>
            </p:cNvPr>
            <p:cNvSpPr/>
            <p:nvPr/>
          </p:nvSpPr>
          <p:spPr>
            <a:xfrm>
              <a:off x="4337957" y="4522865"/>
              <a:ext cx="1910443" cy="467139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sz="2400" dirty="0" err="1"/>
                <a:t>SQLException</a:t>
              </a:r>
              <a:endParaRPr lang="en-US" sz="2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A8CF0FD-498D-4E97-9BA5-CA3E26B3519F}"/>
                </a:ext>
              </a:extLst>
            </p:cNvPr>
            <p:cNvSpPr/>
            <p:nvPr/>
          </p:nvSpPr>
          <p:spPr>
            <a:xfrm>
              <a:off x="4332515" y="5565036"/>
              <a:ext cx="1910442" cy="467139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sz="2400" dirty="0" err="1"/>
                <a:t>SQLWarning</a:t>
              </a:r>
              <a:endParaRPr lang="en-US" sz="2400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ADF96BD-7BC6-4D28-BD49-DE0DFA39C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3369" y="3942242"/>
              <a:ext cx="188992" cy="55272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0B326EA-5010-48E0-9B71-7F5A33B17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1555" y="4953718"/>
              <a:ext cx="188992" cy="61131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41CCE6D-9232-4C67-8287-95E2D72F0335}"/>
                </a:ext>
              </a:extLst>
            </p:cNvPr>
            <p:cNvSpPr txBox="1"/>
            <p:nvPr/>
          </p:nvSpPr>
          <p:spPr>
            <a:xfrm>
              <a:off x="6647090" y="4343399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Java.SQL</a:t>
              </a:r>
              <a:endParaRPr lang="en-US" sz="28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012162F-5437-49CC-8111-52F8C15A6572}"/>
              </a:ext>
            </a:extLst>
          </p:cNvPr>
          <p:cNvSpPr txBox="1"/>
          <p:nvPr/>
        </p:nvSpPr>
        <p:spPr>
          <a:xfrm>
            <a:off x="7208795" y="1528765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Java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545253D1-7AD4-40C9-A4CC-1D2EC2C3CC01}"/>
              </a:ext>
            </a:extLst>
          </p:cNvPr>
          <p:cNvSpPr/>
          <p:nvPr/>
        </p:nvSpPr>
        <p:spPr>
          <a:xfrm>
            <a:off x="685801" y="2743200"/>
            <a:ext cx="3122839" cy="2050142"/>
          </a:xfrm>
          <a:prstGeom prst="wedgeRoundRectCallout">
            <a:avLst>
              <a:gd name="adj1" fmla="val 70221"/>
              <a:gd name="adj2" fmla="val 44508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2400" b="1" dirty="0"/>
              <a:t>Most of the methods in </a:t>
            </a:r>
            <a:r>
              <a:rPr lang="en-US" sz="2400" b="1" dirty="0" err="1"/>
              <a:t>java.sql</a:t>
            </a:r>
            <a:r>
              <a:rPr lang="en-US" sz="2400" b="1" dirty="0"/>
              <a:t> can throw an exception of type </a:t>
            </a:r>
            <a:r>
              <a:rPr lang="en-US" sz="2400" b="1" dirty="0" err="1"/>
              <a:t>SQLException</a:t>
            </a:r>
            <a:r>
              <a:rPr lang="en-US" sz="2400" b="1" dirty="0"/>
              <a:t> if an error occurs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353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2570" y="5137963"/>
            <a:ext cx="6373446" cy="118739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2570" y="4218028"/>
            <a:ext cx="6373446" cy="69133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854250"/>
            <a:ext cx="6373446" cy="1108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22570" y="1868424"/>
            <a:ext cx="6373446" cy="79857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30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7772400" cy="647700"/>
          </a:xfrm>
        </p:spPr>
        <p:txBody>
          <a:bodyPr>
            <a:normAutofit fontScale="90000"/>
          </a:bodyPr>
          <a:lstStyle/>
          <a:p>
            <a:r>
              <a:rPr lang="en-US"/>
              <a:t>JDBC: Exceptions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13914" y="1295400"/>
            <a:ext cx="7086600" cy="5410200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  <a:defRPr/>
            </a:pPr>
            <a:r>
              <a:rPr lang="en-US" dirty="0" err="1">
                <a:latin typeface="Calibri" pitchFamily="34" charset="0"/>
              </a:rPr>
              <a:t>SQLException</a:t>
            </a:r>
            <a:r>
              <a:rPr lang="en-US" dirty="0">
                <a:latin typeface="Calibri" pitchFamily="34" charset="0"/>
              </a:rPr>
              <a:t> has the following methods:</a:t>
            </a:r>
          </a:p>
          <a:p>
            <a:pPr marL="460375" lvl="1" indent="-287338">
              <a:defRPr/>
            </a:pP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public String 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getMessage</a:t>
            </a: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() </a:t>
            </a:r>
          </a:p>
          <a:p>
            <a:pPr marL="460375" lvl="1" indent="-287338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	     </a:t>
            </a:r>
            <a:r>
              <a:rPr lang="en-US" dirty="0">
                <a:latin typeface="Calibri" pitchFamily="34" charset="0"/>
              </a:rPr>
              <a:t>is inherited from the </a:t>
            </a:r>
            <a:r>
              <a:rPr lang="en-US" dirty="0" err="1">
                <a:latin typeface="Calibri" pitchFamily="34" charset="0"/>
              </a:rPr>
              <a:t>Throwable</a:t>
            </a:r>
            <a:r>
              <a:rPr lang="en-US" dirty="0">
                <a:latin typeface="Calibri" pitchFamily="34" charset="0"/>
              </a:rPr>
              <a:t> class</a:t>
            </a:r>
            <a:endParaRPr lang="en-US" dirty="0">
              <a:solidFill>
                <a:srgbClr val="2042EE"/>
              </a:solidFill>
              <a:latin typeface="Calibri" pitchFamily="34" charset="0"/>
            </a:endParaRPr>
          </a:p>
          <a:p>
            <a:pPr marL="460375" lvl="1" indent="-287338">
              <a:defRPr/>
            </a:pP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public String 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getSQLState</a:t>
            </a: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() </a:t>
            </a:r>
          </a:p>
          <a:p>
            <a:pPr marL="860425" lvl="1" indent="-287338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	</a:t>
            </a:r>
            <a:r>
              <a:rPr lang="en-US" dirty="0">
                <a:latin typeface="Calibri" pitchFamily="34" charset="0"/>
              </a:rPr>
              <a:t>returns an </a:t>
            </a:r>
            <a:r>
              <a:rPr lang="en-US" dirty="0" err="1">
                <a:latin typeface="Calibri" pitchFamily="34" charset="0"/>
              </a:rPr>
              <a:t>SQLState</a:t>
            </a:r>
            <a:r>
              <a:rPr lang="en-US" dirty="0">
                <a:latin typeface="Calibri" pitchFamily="34" charset="0"/>
              </a:rPr>
              <a:t> identifier according to SQL 99</a:t>
            </a:r>
          </a:p>
          <a:p>
            <a:pPr marL="460375" lvl="1" indent="-287338">
              <a:defRPr/>
            </a:pP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public int 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getErrorCode</a:t>
            </a: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() </a:t>
            </a:r>
          </a:p>
          <a:p>
            <a:pPr marL="460375" lvl="1" indent="-287338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	     </a:t>
            </a:r>
            <a:r>
              <a:rPr lang="en-US" dirty="0">
                <a:latin typeface="Calibri" pitchFamily="34" charset="0"/>
              </a:rPr>
              <a:t>retrieves a vendor-specific error code</a:t>
            </a:r>
          </a:p>
          <a:p>
            <a:pPr marL="460375" lvl="1" indent="-287338">
              <a:defRPr/>
            </a:pP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public </a:t>
            </a:r>
            <a:r>
              <a:rPr lang="en-US" dirty="0" err="1">
                <a:solidFill>
                  <a:srgbClr val="2042EE"/>
                </a:solidFill>
                <a:latin typeface="Calibri" pitchFamily="34" charset="0"/>
              </a:rPr>
              <a:t>SQLException</a:t>
            </a: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getNextException</a:t>
            </a: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() </a:t>
            </a:r>
          </a:p>
          <a:p>
            <a:pPr marL="914400" lvl="1" indent="-741363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	</a:t>
            </a:r>
            <a:r>
              <a:rPr lang="en-US" dirty="0">
                <a:latin typeface="Calibri" pitchFamily="34" charset="0"/>
              </a:rPr>
              <a:t>gets the next exception chained to this </a:t>
            </a:r>
            <a:r>
              <a:rPr lang="en-US" dirty="0" err="1">
                <a:latin typeface="Calibri" pitchFamily="34" charset="0"/>
              </a:rPr>
              <a:t>SQLException</a:t>
            </a:r>
            <a:r>
              <a:rPr lang="en-US" dirty="0">
                <a:latin typeface="Calibri" pitchFamily="34" charset="0"/>
              </a:rPr>
              <a:t> object</a:t>
            </a:r>
          </a:p>
          <a:p>
            <a:pPr marL="460375" indent="-287338">
              <a:defRPr/>
            </a:pPr>
            <a:endParaRPr lang="en-US" dirty="0">
              <a:latin typeface="Calibri" pitchFamily="34" charset="0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DD5B508C-CD6D-425A-9AAB-EECFDB8630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316" y="2667000"/>
            <a:ext cx="1541770" cy="3218914"/>
          </a:xfrm>
          <a:prstGeom prst="rect">
            <a:avLst/>
          </a:prstGeom>
        </p:spPr>
      </p:pic>
      <p:pic>
        <p:nvPicPr>
          <p:cNvPr id="9" name="Picture 8" descr="A red and black background&#10;&#10;Description automatically generated">
            <a:extLst>
              <a:ext uri="{FF2B5EF4-FFF2-40B4-BE49-F238E27FC236}">
                <a16:creationId xmlns:a16="http://schemas.microsoft.com/office/drawing/2014/main" id="{7C53AFAF-8BAA-4962-8E16-E0F0A0C5A7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34">
            <a:off x="6939607" y="4024710"/>
            <a:ext cx="2113897" cy="131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2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838200" y="190500"/>
            <a:ext cx="7772400" cy="800100"/>
          </a:xfrm>
        </p:spPr>
        <p:txBody>
          <a:bodyPr/>
          <a:lstStyle/>
          <a:p>
            <a:r>
              <a:rPr lang="en-US" dirty="0"/>
              <a:t>Catch the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345" y="2961290"/>
            <a:ext cx="7315200" cy="19050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pPr indent="-227013">
              <a:lnSpc>
                <a:spcPts val="24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try</a:t>
            </a:r>
            <a:r>
              <a:rPr lang="en-US" dirty="0">
                <a:latin typeface="Calibri" pitchFamily="34" charset="0"/>
              </a:rPr>
              <a:t>  {</a:t>
            </a:r>
          </a:p>
          <a:p>
            <a:pPr indent="-227013">
              <a:lnSpc>
                <a:spcPts val="2400"/>
              </a:lnSpc>
              <a:buFont typeface="Wingdings" pitchFamily="2" charset="2"/>
              <a:buNone/>
              <a:defRPr/>
            </a:pPr>
            <a:r>
              <a:rPr lang="en-US" dirty="0">
                <a:latin typeface="Calibri" pitchFamily="34" charset="0"/>
              </a:rPr>
              <a:t>        </a:t>
            </a:r>
            <a:r>
              <a:rPr lang="en-US" i="1" dirty="0">
                <a:solidFill>
                  <a:srgbClr val="2042EE"/>
                </a:solidFill>
                <a:latin typeface="Calibri" pitchFamily="34" charset="0"/>
              </a:rPr>
              <a:t>body-code</a:t>
            </a:r>
          </a:p>
          <a:p>
            <a:pPr indent="-227013">
              <a:lnSpc>
                <a:spcPts val="2400"/>
              </a:lnSpc>
              <a:buFont typeface="Wingdings" pitchFamily="2" charset="2"/>
              <a:buNone/>
              <a:defRPr/>
            </a:pPr>
            <a:r>
              <a:rPr lang="en-US" dirty="0">
                <a:latin typeface="Calibri" pitchFamily="34" charset="0"/>
              </a:rPr>
              <a:t>}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catch</a:t>
            </a:r>
            <a:r>
              <a:rPr lang="en-US" dirty="0">
                <a:latin typeface="Calibri" pitchFamily="34" charset="0"/>
              </a:rPr>
              <a:t> ( </a:t>
            </a:r>
            <a:r>
              <a:rPr lang="en-US" i="1" dirty="0">
                <a:solidFill>
                  <a:srgbClr val="2042EE"/>
                </a:solidFill>
                <a:latin typeface="Calibri" pitchFamily="34" charset="0"/>
              </a:rPr>
              <a:t>exception-</a:t>
            </a:r>
            <a:r>
              <a:rPr lang="en-US" i="1" dirty="0" err="1">
                <a:solidFill>
                  <a:srgbClr val="2042EE"/>
                </a:solidFill>
                <a:latin typeface="Calibri" pitchFamily="34" charset="0"/>
              </a:rPr>
              <a:t>classname</a:t>
            </a:r>
            <a:r>
              <a:rPr lang="en-US" i="1" dirty="0">
                <a:solidFill>
                  <a:srgbClr val="2042EE"/>
                </a:solidFill>
                <a:latin typeface="Calibri" pitchFamily="34" charset="0"/>
              </a:rPr>
              <a:t> variable-name</a:t>
            </a:r>
            <a:r>
              <a:rPr lang="en-US" dirty="0">
                <a:latin typeface="Calibri" pitchFamily="34" charset="0"/>
              </a:rPr>
              <a:t>)  {</a:t>
            </a:r>
          </a:p>
          <a:p>
            <a:pPr indent="-227013">
              <a:lnSpc>
                <a:spcPts val="2400"/>
              </a:lnSpc>
              <a:buFont typeface="Wingdings" pitchFamily="2" charset="2"/>
              <a:buNone/>
              <a:defRPr/>
            </a:pPr>
            <a:r>
              <a:rPr lang="en-US" dirty="0">
                <a:latin typeface="Calibri" pitchFamily="34" charset="0"/>
              </a:rPr>
              <a:t>        </a:t>
            </a:r>
            <a:r>
              <a:rPr lang="en-US" i="1" dirty="0">
                <a:solidFill>
                  <a:srgbClr val="2042EE"/>
                </a:solidFill>
                <a:latin typeface="Calibri" pitchFamily="34" charset="0"/>
              </a:rPr>
              <a:t>handler-code</a:t>
            </a:r>
          </a:p>
          <a:p>
            <a:pPr indent="-227013">
              <a:lnSpc>
                <a:spcPts val="2400"/>
              </a:lnSpc>
              <a:buFont typeface="Wingdings" pitchFamily="2" charset="2"/>
              <a:buNone/>
              <a:defRPr/>
            </a:pPr>
            <a:r>
              <a:rPr lang="en-US" dirty="0">
                <a:latin typeface="Calibri" pitchFamily="34" charset="0"/>
              </a:rPr>
              <a:t>}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838200" y="1714500"/>
            <a:ext cx="3276600" cy="838200"/>
          </a:xfrm>
          <a:prstGeom prst="wedgeRoundRectCallout">
            <a:avLst>
              <a:gd name="adj1" fmla="val 6753"/>
              <a:gd name="adj2" fmla="val 146880"/>
              <a:gd name="adj3" fmla="val 16667"/>
            </a:avLst>
          </a:prstGeom>
          <a:solidFill>
            <a:srgbClr val="D6BCE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9064E"/>
                </a:solidFill>
                <a:effectLst/>
                <a:latin typeface="Comic Sans MS" pitchFamily="66" charset="0"/>
              </a:rPr>
              <a:t>Contains code that might throw the exception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343400" y="1524000"/>
            <a:ext cx="3519055" cy="1219200"/>
          </a:xfrm>
          <a:prstGeom prst="wedgeRoundRectCallout">
            <a:avLst>
              <a:gd name="adj1" fmla="val -62891"/>
              <a:gd name="adj2" fmla="val 133157"/>
              <a:gd name="adj3" fmla="val 16667"/>
            </a:avLst>
          </a:prstGeom>
          <a:solidFill>
            <a:srgbClr val="D6BCE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9064E"/>
                </a:solidFill>
                <a:latin typeface="Comic Sans MS" pitchFamily="66" charset="0"/>
              </a:rPr>
              <a:t>The class name of the exception we want to handle, e.g., </a:t>
            </a:r>
            <a:r>
              <a:rPr lang="en-US" sz="2000" dirty="0" err="1">
                <a:solidFill>
                  <a:srgbClr val="09064E"/>
                </a:solidFill>
                <a:latin typeface="Comic Sans MS" pitchFamily="66" charset="0"/>
              </a:rPr>
              <a:t>SQLException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9064E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328745" y="4637690"/>
            <a:ext cx="2367455" cy="1143000"/>
          </a:xfrm>
          <a:prstGeom prst="wedgeRoundRectCallout">
            <a:avLst>
              <a:gd name="adj1" fmla="val -34937"/>
              <a:gd name="adj2" fmla="val -103245"/>
              <a:gd name="adj3" fmla="val 16667"/>
            </a:avLst>
          </a:prstGeom>
          <a:solidFill>
            <a:srgbClr val="D6BCE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9064E"/>
                </a:solidFill>
                <a:latin typeface="Comic Sans MS" pitchFamily="66" charset="0"/>
              </a:rPr>
              <a:t>The variable that will hold the exception object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9064E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581090" y="5094890"/>
            <a:ext cx="2757055" cy="1143000"/>
          </a:xfrm>
          <a:prstGeom prst="wedgeRoundRectCallout">
            <a:avLst>
              <a:gd name="adj1" fmla="val -16431"/>
              <a:gd name="adj2" fmla="val -106445"/>
              <a:gd name="adj3" fmla="val 16667"/>
            </a:avLst>
          </a:prstGeom>
          <a:solidFill>
            <a:srgbClr val="D6BCE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9064E"/>
                </a:solidFill>
                <a:effectLst/>
                <a:latin typeface="Comic Sans MS" pitchFamily="66" charset="0"/>
              </a:rPr>
              <a:t>Contains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09064E"/>
                </a:solidFill>
                <a:effectLst/>
                <a:latin typeface="Comic Sans MS" pitchFamily="66" charset="0"/>
              </a:rPr>
              <a:t> the code to execute if the exception occurs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9064E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0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JDBC: Warnings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0264"/>
            <a:ext cx="7086600" cy="44196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  <a:defRPr/>
            </a:pPr>
            <a:r>
              <a:rPr lang="en-US" dirty="0" err="1">
                <a:solidFill>
                  <a:srgbClr val="2042EE"/>
                </a:solidFill>
                <a:latin typeface="Calibri" pitchFamily="34" charset="0"/>
              </a:rPr>
              <a:t>SQLWarning</a:t>
            </a:r>
            <a:r>
              <a:rPr lang="en-US" dirty="0">
                <a:latin typeface="Calibri" pitchFamily="34" charset="0"/>
              </a:rPr>
              <a:t> is a subclass of </a:t>
            </a:r>
            <a:r>
              <a:rPr lang="en-US" dirty="0" err="1">
                <a:latin typeface="Calibri" pitchFamily="34" charset="0"/>
              </a:rPr>
              <a:t>SQLException</a:t>
            </a:r>
            <a:r>
              <a:rPr lang="en-US" dirty="0">
                <a:latin typeface="Calibri" pitchFamily="34" charset="0"/>
              </a:rPr>
              <a:t>. </a:t>
            </a:r>
          </a:p>
          <a:p>
            <a:pPr>
              <a:spcAft>
                <a:spcPts val="600"/>
              </a:spcAft>
              <a:defRPr/>
            </a:pPr>
            <a:r>
              <a:rPr lang="en-US" dirty="0">
                <a:latin typeface="Calibri" pitchFamily="34" charset="0"/>
              </a:rPr>
              <a:t>Warnings are not as severe.  They are 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not thrown </a:t>
            </a:r>
            <a:r>
              <a:rPr lang="en-US" dirty="0">
                <a:latin typeface="Calibri" pitchFamily="34" charset="0"/>
              </a:rPr>
              <a:t>and their existence has to be explicitly tested.</a:t>
            </a:r>
          </a:p>
          <a:p>
            <a:pPr lvl="1">
              <a:defRPr/>
            </a:pPr>
            <a:r>
              <a:rPr lang="en-US" dirty="0" err="1">
                <a:solidFill>
                  <a:srgbClr val="2042EE"/>
                </a:solidFill>
                <a:latin typeface="Calibri" pitchFamily="34" charset="0"/>
              </a:rPr>
              <a:t>getWarnings</a:t>
            </a: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() </a:t>
            </a:r>
          </a:p>
          <a:p>
            <a:pPr marL="1030288" lvl="1" indent="-288925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	</a:t>
            </a:r>
            <a:r>
              <a:rPr lang="en-US" dirty="0">
                <a:solidFill>
                  <a:srgbClr val="111111"/>
                </a:solidFill>
                <a:latin typeface="Calibri" pitchFamily="34" charset="0"/>
              </a:rPr>
              <a:t>retrieves SQL warning if they exist</a:t>
            </a:r>
          </a:p>
          <a:p>
            <a:pPr lvl="1">
              <a:defRPr/>
            </a:pPr>
            <a:r>
              <a:rPr lang="en-US" dirty="0" err="1">
                <a:solidFill>
                  <a:srgbClr val="2042EE"/>
                </a:solidFill>
                <a:latin typeface="Calibri" pitchFamily="34" charset="0"/>
              </a:rPr>
              <a:t>getNextWarning</a:t>
            </a: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() </a:t>
            </a:r>
          </a:p>
          <a:p>
            <a:pPr marL="1030288" lvl="1" indent="-288925">
              <a:buFont typeface="Wingdings" pitchFamily="2" charset="2"/>
              <a:buNone/>
              <a:defRPr/>
            </a:pP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	</a:t>
            </a:r>
            <a:r>
              <a:rPr lang="en-US" dirty="0">
                <a:solidFill>
                  <a:srgbClr val="111111"/>
                </a:solidFill>
                <a:latin typeface="Calibri" pitchFamily="34" charset="0"/>
              </a:rPr>
              <a:t>retrieves the next warning chained to </a:t>
            </a:r>
          </a:p>
          <a:p>
            <a:pPr marL="1030288" lvl="1" indent="-288925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>
                <a:solidFill>
                  <a:srgbClr val="111111"/>
                </a:solidFill>
                <a:latin typeface="Calibri" pitchFamily="34" charset="0"/>
              </a:rPr>
              <a:t>    this </a:t>
            </a:r>
            <a:r>
              <a:rPr lang="en-US" dirty="0" err="1">
                <a:solidFill>
                  <a:srgbClr val="111111"/>
                </a:solidFill>
                <a:latin typeface="Calibri" pitchFamily="34" charset="0"/>
              </a:rPr>
              <a:t>SQLwarning</a:t>
            </a:r>
            <a:r>
              <a:rPr lang="en-US" dirty="0">
                <a:solidFill>
                  <a:srgbClr val="111111"/>
                </a:solidFill>
                <a:latin typeface="Calibri" pitchFamily="34" charset="0"/>
              </a:rPr>
              <a:t> object 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358AC89-7DE0-46DA-970A-B837265DE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234" y="2758373"/>
            <a:ext cx="1832063" cy="3824989"/>
          </a:xfrm>
          <a:prstGeom prst="rect">
            <a:avLst/>
          </a:prstGeom>
        </p:spPr>
      </p:pic>
      <p:pic>
        <p:nvPicPr>
          <p:cNvPr id="5" name="Picture 4" descr="A red and black background&#10;&#10;Description automatically generated">
            <a:extLst>
              <a:ext uri="{FF2B5EF4-FFF2-40B4-BE49-F238E27FC236}">
                <a16:creationId xmlns:a16="http://schemas.microsoft.com/office/drawing/2014/main" id="{29EFD449-B3FE-47CE-92C4-D935CA81F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34">
            <a:off x="6647009" y="5171320"/>
            <a:ext cx="2225358" cy="129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541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57200" y="5334000"/>
            <a:ext cx="8153400" cy="685800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57200" y="3657600"/>
            <a:ext cx="8153400" cy="1371600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457200" y="1981200"/>
            <a:ext cx="8153400" cy="1752600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457200" y="1371600"/>
            <a:ext cx="8153400" cy="609600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460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762000"/>
          </a:xfrm>
        </p:spPr>
        <p:txBody>
          <a:bodyPr/>
          <a:lstStyle/>
          <a:p>
            <a:r>
              <a:rPr lang="en-US"/>
              <a:t>Warning &amp; Eception Example</a:t>
            </a:r>
          </a:p>
        </p:txBody>
      </p:sp>
      <p:sp>
        <p:nvSpPr>
          <p:cNvPr id="460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90600"/>
            <a:ext cx="7772400" cy="556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7030A0"/>
                </a:solidFill>
                <a:latin typeface="Arial Unicode MS" pitchFamily="34" charset="-128"/>
              </a:rPr>
              <a:t>try</a:t>
            </a:r>
            <a:r>
              <a:rPr lang="en-US" sz="2000" dirty="0">
                <a:latin typeface="Arial Unicode MS" pitchFamily="34" charset="-128"/>
              </a:rPr>
              <a:t>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Arial Unicode MS" pitchFamily="34" charset="-128"/>
              </a:rPr>
              <a:t>   stmt=</a:t>
            </a:r>
            <a:r>
              <a:rPr lang="en-US" sz="2000" dirty="0" err="1">
                <a:latin typeface="Arial Unicode MS" pitchFamily="34" charset="-128"/>
              </a:rPr>
              <a:t>con.createStatement</a:t>
            </a:r>
            <a:r>
              <a:rPr lang="en-US" sz="2000" dirty="0">
                <a:latin typeface="Arial Unicode MS" pitchFamily="34" charset="-128"/>
              </a:rPr>
              <a:t>();  </a:t>
            </a:r>
            <a:r>
              <a:rPr lang="en-US" sz="2000" dirty="0">
                <a:solidFill>
                  <a:srgbClr val="2042EE"/>
                </a:solidFill>
                <a:latin typeface="Arial Unicode MS" pitchFamily="34" charset="-128"/>
              </a:rPr>
              <a:t>// create an empty statement object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Arial Unicode MS" pitchFamily="34" charset="-128"/>
              </a:rPr>
              <a:t>   warning=</a:t>
            </a:r>
            <a:r>
              <a:rPr lang="en-US" sz="2000" dirty="0" err="1">
                <a:latin typeface="Arial Unicode MS" pitchFamily="34" charset="-128"/>
              </a:rPr>
              <a:t>con.</a:t>
            </a:r>
            <a:r>
              <a:rPr lang="en-US" sz="2000" dirty="0" err="1">
                <a:solidFill>
                  <a:srgbClr val="C00000"/>
                </a:solidFill>
                <a:latin typeface="Arial Unicode MS" pitchFamily="34" charset="-128"/>
              </a:rPr>
              <a:t>getWarnings</a:t>
            </a:r>
            <a:r>
              <a:rPr lang="en-US" sz="2000" dirty="0">
                <a:latin typeface="Arial Unicode MS" pitchFamily="34" charset="-128"/>
              </a:rPr>
              <a:t>();  </a:t>
            </a:r>
            <a:r>
              <a:rPr lang="en-US" sz="2000" dirty="0">
                <a:solidFill>
                  <a:srgbClr val="2042EE"/>
                </a:solidFill>
                <a:latin typeface="Arial Unicode MS" pitchFamily="34" charset="-128"/>
              </a:rPr>
              <a:t>// retrieve warning if it exists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Arial Unicode MS" pitchFamily="34" charset="-128"/>
              </a:rPr>
              <a:t>   while(warning != null)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3857F0"/>
                </a:solidFill>
                <a:latin typeface="Arial Unicode MS" pitchFamily="34" charset="-128"/>
              </a:rPr>
              <a:t>      // handle </a:t>
            </a:r>
            <a:r>
              <a:rPr lang="en-US" sz="2000" dirty="0" err="1">
                <a:solidFill>
                  <a:srgbClr val="3857F0"/>
                </a:solidFill>
                <a:latin typeface="Arial Unicode MS" pitchFamily="34" charset="-128"/>
              </a:rPr>
              <a:t>SQLWarnings</a:t>
            </a:r>
            <a:endParaRPr lang="en-US" sz="2000" dirty="0">
              <a:solidFill>
                <a:srgbClr val="3857F0"/>
              </a:solidFill>
              <a:latin typeface="Arial Unicode MS" pitchFamily="34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Arial Unicode MS" pitchFamily="34" charset="-128"/>
              </a:rPr>
              <a:t>      warning = </a:t>
            </a:r>
            <a:r>
              <a:rPr lang="en-US" sz="2000" dirty="0" err="1">
                <a:latin typeface="Arial Unicode MS" pitchFamily="34" charset="-128"/>
              </a:rPr>
              <a:t>warning.</a:t>
            </a:r>
            <a:r>
              <a:rPr lang="en-US" sz="2000" dirty="0" err="1">
                <a:solidFill>
                  <a:srgbClr val="C00000"/>
                </a:solidFill>
                <a:latin typeface="Arial Unicode MS" pitchFamily="34" charset="-128"/>
              </a:rPr>
              <a:t>getNextWarning</a:t>
            </a:r>
            <a:r>
              <a:rPr lang="en-US" sz="2000" dirty="0">
                <a:latin typeface="Arial Unicode MS" pitchFamily="34" charset="-128"/>
              </a:rPr>
              <a:t>();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Arial Unicode MS" pitchFamily="34" charset="-128"/>
              </a:rPr>
              <a:t>              </a:t>
            </a:r>
            <a:r>
              <a:rPr lang="en-US" sz="2000" dirty="0">
                <a:solidFill>
                  <a:srgbClr val="2042EE"/>
                </a:solidFill>
                <a:latin typeface="Arial Unicode MS" pitchFamily="34" charset="-128"/>
              </a:rPr>
              <a:t>// get next warning chained to the </a:t>
            </a:r>
            <a:r>
              <a:rPr lang="en-US" sz="2000" i="1" dirty="0">
                <a:solidFill>
                  <a:srgbClr val="2042EE"/>
                </a:solidFill>
                <a:latin typeface="Arial Unicode MS" pitchFamily="34" charset="-128"/>
              </a:rPr>
              <a:t>warning</a:t>
            </a:r>
            <a:r>
              <a:rPr lang="en-US" sz="2000" dirty="0">
                <a:solidFill>
                  <a:srgbClr val="2042EE"/>
                </a:solidFill>
                <a:latin typeface="Arial Unicode MS" pitchFamily="34" charset="-128"/>
              </a:rPr>
              <a:t> object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Arial Unicode MS" pitchFamily="34" charset="-128"/>
              </a:rPr>
              <a:t>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Arial Unicode MS" pitchFamily="34" charset="-128"/>
              </a:rPr>
              <a:t>   </a:t>
            </a:r>
            <a:r>
              <a:rPr lang="en-US" sz="2000" dirty="0" err="1">
                <a:latin typeface="Arial Unicode MS" pitchFamily="34" charset="-128"/>
              </a:rPr>
              <a:t>con.clearWarnings</a:t>
            </a:r>
            <a:r>
              <a:rPr lang="en-US" sz="2000" dirty="0">
                <a:latin typeface="Arial Unicode MS" pitchFamily="34" charset="-128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Arial Unicode MS" pitchFamily="34" charset="-128"/>
              </a:rPr>
              <a:t>   </a:t>
            </a:r>
            <a:r>
              <a:rPr lang="en-US" sz="2000" dirty="0" err="1">
                <a:latin typeface="Arial Unicode MS" pitchFamily="34" charset="-128"/>
              </a:rPr>
              <a:t>stmt.executeUpdate</a:t>
            </a:r>
            <a:r>
              <a:rPr lang="en-US" sz="2000" dirty="0">
                <a:latin typeface="Arial Unicode MS" pitchFamily="34" charset="-128"/>
              </a:rPr>
              <a:t>(</a:t>
            </a:r>
            <a:r>
              <a:rPr lang="en-US" sz="2000" dirty="0" err="1">
                <a:latin typeface="Arial Unicode MS" pitchFamily="34" charset="-128"/>
              </a:rPr>
              <a:t>queryString</a:t>
            </a:r>
            <a:r>
              <a:rPr lang="en-US" sz="2000" dirty="0">
                <a:latin typeface="Arial Unicode MS" pitchFamily="34" charset="-128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Arial Unicode MS" pitchFamily="34" charset="-128"/>
              </a:rPr>
              <a:t>   warning = </a:t>
            </a:r>
            <a:r>
              <a:rPr lang="en-US" sz="2000" dirty="0" err="1">
                <a:latin typeface="Arial Unicode MS" pitchFamily="34" charset="-128"/>
              </a:rPr>
              <a:t>con.getWarnings</a:t>
            </a:r>
            <a:r>
              <a:rPr lang="en-US" sz="2000" dirty="0">
                <a:latin typeface="Arial Unicode MS" pitchFamily="34" charset="-128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Arial Unicode MS" pitchFamily="34" charset="-128"/>
              </a:rPr>
              <a:t>   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Arial Unicode MS" pitchFamily="34" charset="-128"/>
              </a:rPr>
              <a:t>}     </a:t>
            </a:r>
            <a:r>
              <a:rPr lang="en-US" sz="2000" dirty="0">
                <a:solidFill>
                  <a:srgbClr val="3857F0"/>
                </a:solidFill>
                <a:latin typeface="Arial Unicode MS" pitchFamily="34" charset="-128"/>
              </a:rPr>
              <a:t>//end try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7030A0"/>
                </a:solidFill>
                <a:latin typeface="Arial Unicode MS" pitchFamily="34" charset="-128"/>
              </a:rPr>
              <a:t>catch</a:t>
            </a:r>
            <a:r>
              <a:rPr lang="en-US" sz="2000" dirty="0">
                <a:latin typeface="Arial Unicode MS" pitchFamily="34" charset="-128"/>
              </a:rPr>
              <a:t>( </a:t>
            </a:r>
            <a:r>
              <a:rPr lang="en-US" sz="2000" dirty="0" err="1">
                <a:latin typeface="Arial Unicode MS" pitchFamily="34" charset="-128"/>
              </a:rPr>
              <a:t>SQLException</a:t>
            </a:r>
            <a:r>
              <a:rPr lang="en-US" sz="2000" dirty="0">
                <a:latin typeface="Arial Unicode MS" pitchFamily="34" charset="-128"/>
              </a:rPr>
              <a:t> </a:t>
            </a:r>
            <a:r>
              <a:rPr lang="en-US" sz="2000" dirty="0" err="1">
                <a:latin typeface="Arial Unicode MS" pitchFamily="34" charset="-128"/>
              </a:rPr>
              <a:t>SQLe</a:t>
            </a:r>
            <a:r>
              <a:rPr lang="en-US" sz="2000" dirty="0">
                <a:latin typeface="Arial Unicode MS" pitchFamily="34" charset="-128"/>
              </a:rPr>
              <a:t>) {     </a:t>
            </a:r>
            <a:r>
              <a:rPr lang="en-US" sz="2000" dirty="0">
                <a:solidFill>
                  <a:srgbClr val="2042EE"/>
                </a:solidFill>
                <a:latin typeface="Arial Unicode MS" pitchFamily="34" charset="-128"/>
              </a:rPr>
              <a:t>// catch the </a:t>
            </a:r>
            <a:r>
              <a:rPr lang="en-US" sz="2000" dirty="0" err="1">
                <a:solidFill>
                  <a:srgbClr val="2042EE"/>
                </a:solidFill>
                <a:latin typeface="Arial Unicode MS" pitchFamily="34" charset="-128"/>
              </a:rPr>
              <a:t>SQLException</a:t>
            </a:r>
            <a:r>
              <a:rPr lang="en-US" sz="2000" dirty="0">
                <a:solidFill>
                  <a:srgbClr val="2042EE"/>
                </a:solidFill>
                <a:latin typeface="Arial Unicode MS" pitchFamily="34" charset="-128"/>
              </a:rPr>
              <a:t> object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3857F0"/>
                </a:solidFill>
                <a:latin typeface="Arial Unicode MS" pitchFamily="34" charset="-128"/>
              </a:rPr>
              <a:t>   // handle the exception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Arial Unicode MS" pitchFamily="34" charset="-128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709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8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124200" y="6096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266700"/>
            <a:ext cx="7772400" cy="878742"/>
          </a:xfrm>
        </p:spPr>
        <p:txBody>
          <a:bodyPr/>
          <a:lstStyle/>
          <a:p>
            <a:r>
              <a:rPr lang="en-US" dirty="0"/>
              <a:t>Embedded SQL</a:t>
            </a:r>
          </a:p>
        </p:txBody>
      </p:sp>
      <p:sp>
        <p:nvSpPr>
          <p:cNvPr id="70661" name="Rectangle 5"/>
          <p:cNvSpPr>
            <a:spLocks noGrp="1" noChangeArrowheads="1"/>
          </p:cNvSpPr>
          <p:nvPr>
            <p:ph idx="1"/>
          </p:nvPr>
        </p:nvSpPr>
        <p:spPr>
          <a:xfrm>
            <a:off x="568960" y="1270854"/>
            <a:ext cx="8077200" cy="29718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Embed SQL in the host language.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alibri" pitchFamily="34" charset="0"/>
              </a:rPr>
              <a:t>A preprocessor converts the SQL statements into special API calls.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US" dirty="0">
                <a:latin typeface="Calibri" pitchFamily="34" charset="0"/>
              </a:rPr>
              <a:t>Then a regular compiler is used to compile the code.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 Unicode MS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62000" y="4267200"/>
            <a:ext cx="1752600" cy="16764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838200" y="4343400"/>
            <a:ext cx="16014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09064E"/>
                </a:solidFill>
                <a:latin typeface="Calibri" pitchFamily="34" charset="0"/>
                <a:cs typeface="Calibri" pitchFamily="34" charset="0"/>
              </a:rPr>
              <a:t>Computer program</a:t>
            </a:r>
          </a:p>
          <a:p>
            <a:pPr eaLnBrk="1" hangingPunct="1"/>
            <a:endParaRPr lang="en-US" sz="1400" dirty="0">
              <a:solidFill>
                <a:srgbClr val="09064E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/>
            <a:r>
              <a:rPr lang="en-US" sz="1400" dirty="0">
                <a:solidFill>
                  <a:srgbClr val="09064E"/>
                </a:solidFill>
                <a:latin typeface="Calibri" pitchFamily="34" charset="0"/>
                <a:cs typeface="Calibri" pitchFamily="34" charset="0"/>
              </a:rPr>
              <a:t>EXEC  SQL  …</a:t>
            </a:r>
          </a:p>
          <a:p>
            <a:pPr eaLnBrk="1" hangingPunct="1"/>
            <a:r>
              <a:rPr lang="en-US" sz="1400" dirty="0">
                <a:solidFill>
                  <a:srgbClr val="09064E"/>
                </a:solidFill>
                <a:latin typeface="Calibri" pitchFamily="34" charset="0"/>
                <a:cs typeface="Calibri" pitchFamily="34" charset="0"/>
              </a:rPr>
              <a:t>     SELECT …</a:t>
            </a:r>
          </a:p>
          <a:p>
            <a:pPr eaLnBrk="1" hangingPunct="1"/>
            <a:r>
              <a:rPr lang="en-US" sz="1400" dirty="0">
                <a:solidFill>
                  <a:srgbClr val="09064E"/>
                </a:solidFill>
                <a:latin typeface="Calibri" pitchFamily="34" charset="0"/>
                <a:cs typeface="Calibri" pitchFamily="34" charset="0"/>
              </a:rPr>
              <a:t>     FROM …</a:t>
            </a:r>
          </a:p>
          <a:p>
            <a:pPr eaLnBrk="1" hangingPunct="1"/>
            <a:r>
              <a:rPr lang="en-US" sz="1400" dirty="0">
                <a:solidFill>
                  <a:srgbClr val="09064E"/>
                </a:solidFill>
                <a:latin typeface="Calibri" pitchFamily="34" charset="0"/>
                <a:cs typeface="Calibri" pitchFamily="34" charset="0"/>
              </a:rPr>
              <a:t>     WHERE …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971800" y="4756830"/>
            <a:ext cx="1295400" cy="609600"/>
          </a:xfrm>
          <a:prstGeom prst="rect">
            <a:avLst/>
          </a:prstGeom>
          <a:solidFill>
            <a:srgbClr val="FF522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0" hangingPunct="0">
              <a:defRPr/>
            </a:pPr>
            <a:r>
              <a:rPr lang="en-US" sz="1600" b="1" dirty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Preprocessor 1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724400" y="4267200"/>
            <a:ext cx="1752600" cy="16764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4800600" y="4343400"/>
            <a:ext cx="16002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400" b="1" dirty="0">
                <a:solidFill>
                  <a:srgbClr val="09064E"/>
                </a:solidFill>
                <a:latin typeface="Calibri" pitchFamily="34" charset="0"/>
                <a:cs typeface="Calibri" pitchFamily="34" charset="0"/>
              </a:rPr>
              <a:t>Computer program</a:t>
            </a:r>
          </a:p>
          <a:p>
            <a:pPr eaLnBrk="1" hangingPunct="1"/>
            <a:r>
              <a:rPr lang="en-US" sz="1400" dirty="0">
                <a:solidFill>
                  <a:srgbClr val="09064E"/>
                </a:solidFill>
                <a:latin typeface="Calibri" pitchFamily="34" charset="0"/>
                <a:cs typeface="Calibri" pitchFamily="34" charset="0"/>
              </a:rPr>
              <a:t>API CALL …</a:t>
            </a:r>
          </a:p>
        </p:txBody>
      </p:sp>
      <p:sp>
        <p:nvSpPr>
          <p:cNvPr id="11" name="Right Arrow 10"/>
          <p:cNvSpPr/>
          <p:nvPr/>
        </p:nvSpPr>
        <p:spPr bwMode="auto">
          <a:xfrm>
            <a:off x="2514600" y="4909230"/>
            <a:ext cx="457200" cy="331788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12" name="Right Arrow 11"/>
          <p:cNvSpPr/>
          <p:nvPr/>
        </p:nvSpPr>
        <p:spPr bwMode="auto">
          <a:xfrm>
            <a:off x="4267200" y="4909230"/>
            <a:ext cx="457200" cy="331788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7010400" y="4531995"/>
            <a:ext cx="1524000" cy="4572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olSlant"/>
          </a:sp3d>
        </p:spPr>
        <p:txBody>
          <a:bodyPr tIns="91440" bIns="0" anchor="ctr" anchorCtr="1"/>
          <a:lstStyle/>
          <a:p>
            <a:pPr algn="ctr" eaLnBrk="0" hangingPunct="0">
              <a:lnSpc>
                <a:spcPts val="2000"/>
              </a:lnSpc>
              <a:defRPr/>
            </a:pP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+mn-cs"/>
              </a:rPr>
              <a:t>Native API </a:t>
            </a:r>
          </a:p>
        </p:txBody>
      </p:sp>
      <p:sp>
        <p:nvSpPr>
          <p:cNvPr id="14" name="Flowchart: Magnetic Disk 13"/>
          <p:cNvSpPr/>
          <p:nvPr/>
        </p:nvSpPr>
        <p:spPr bwMode="auto">
          <a:xfrm>
            <a:off x="7240588" y="5257800"/>
            <a:ext cx="1143000" cy="838200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latin typeface="Calibri" pitchFamily="34" charset="0"/>
                <a:cs typeface="+mn-cs"/>
              </a:rPr>
              <a:t>DBMS</a:t>
            </a:r>
          </a:p>
        </p:txBody>
      </p:sp>
      <p:sp>
        <p:nvSpPr>
          <p:cNvPr id="15" name="Up-Down Arrow 12"/>
          <p:cNvSpPr>
            <a:spLocks noChangeArrowheads="1"/>
          </p:cNvSpPr>
          <p:nvPr/>
        </p:nvSpPr>
        <p:spPr bwMode="auto">
          <a:xfrm>
            <a:off x="7696200" y="4989513"/>
            <a:ext cx="228600" cy="4572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6" name="Right Arrow 15"/>
          <p:cNvSpPr/>
          <p:nvPr/>
        </p:nvSpPr>
        <p:spPr bwMode="auto">
          <a:xfrm>
            <a:off x="6324600" y="4648200"/>
            <a:ext cx="685800" cy="304800"/>
          </a:xfrm>
          <a:prstGeom prst="rightArrow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EB530BB4-1D44-43FD-B366-08882F4CF995}"/>
              </a:ext>
            </a:extLst>
          </p:cNvPr>
          <p:cNvSpPr/>
          <p:nvPr/>
        </p:nvSpPr>
        <p:spPr>
          <a:xfrm>
            <a:off x="5994400" y="3586016"/>
            <a:ext cx="1464734" cy="755479"/>
          </a:xfrm>
          <a:prstGeom prst="cloudCallout">
            <a:avLst>
              <a:gd name="adj1" fmla="val -54214"/>
              <a:gd name="adj2" fmla="val 516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561713-E19C-4ABC-9499-A1AAF1913F92}"/>
              </a:ext>
            </a:extLst>
          </p:cNvPr>
          <p:cNvSpPr/>
          <p:nvPr/>
        </p:nvSpPr>
        <p:spPr>
          <a:xfrm>
            <a:off x="6048508" y="3715494"/>
            <a:ext cx="1336093" cy="5796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>
              <a:lnSpc>
                <a:spcPts val="1900"/>
              </a:lnSpc>
            </a:pPr>
            <a:r>
              <a:rPr lang="en-US" b="1" cap="none" spc="0" dirty="0">
                <a:ln/>
                <a:solidFill>
                  <a:schemeClr val="bg1"/>
                </a:solidFill>
                <a:effectLst/>
              </a:rPr>
              <a:t>Without SQL</a:t>
            </a:r>
          </a:p>
        </p:txBody>
      </p: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66223729-FD2A-4604-999C-BBB396DF5C34}"/>
              </a:ext>
            </a:extLst>
          </p:cNvPr>
          <p:cNvSpPr/>
          <p:nvPr/>
        </p:nvSpPr>
        <p:spPr>
          <a:xfrm>
            <a:off x="2726266" y="3639576"/>
            <a:ext cx="1845734" cy="755479"/>
          </a:xfrm>
          <a:prstGeom prst="cloudCallout">
            <a:avLst>
              <a:gd name="adj1" fmla="val -3604"/>
              <a:gd name="adj2" fmla="val 100379"/>
            </a:avLst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US" dirty="0"/>
              <a:t>I know the native API</a:t>
            </a:r>
          </a:p>
        </p:txBody>
      </p:sp>
      <p:pic>
        <p:nvPicPr>
          <p:cNvPr id="1026" name="Picture 2" descr="Download Classic Color Scissor Paper Rock Battle Highlight HQ PNG Image |  FreePNGImg">
            <a:extLst>
              <a:ext uri="{FF2B5EF4-FFF2-40B4-BE49-F238E27FC236}">
                <a16:creationId xmlns:a16="http://schemas.microsoft.com/office/drawing/2014/main" id="{2B5655C4-835B-405B-B31E-958DEDB7B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4039094"/>
            <a:ext cx="2070000" cy="229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ownload Classic Color Scissor Paper Rock Battle Highlight HQ PNG Image |  FreePNGImg">
            <a:extLst>
              <a:ext uri="{FF2B5EF4-FFF2-40B4-BE49-F238E27FC236}">
                <a16:creationId xmlns:a16="http://schemas.microsoft.com/office/drawing/2014/main" id="{0BE70270-9CCF-4158-B4E0-A45AC1662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986" y="4426121"/>
            <a:ext cx="1295400" cy="75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75480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57150"/>
            <a:ext cx="7772400" cy="1104900"/>
          </a:xfrm>
        </p:spPr>
        <p:txBody>
          <a:bodyPr>
            <a:normAutofit/>
          </a:bodyPr>
          <a:lstStyle/>
          <a:p>
            <a:r>
              <a:rPr lang="en-US" sz="4800" dirty="0"/>
              <a:t>Another 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2C190F-75E0-4B3E-8E69-9B38373A3AE2}"/>
              </a:ext>
            </a:extLst>
          </p:cNvPr>
          <p:cNvSpPr txBox="1"/>
          <p:nvPr/>
        </p:nvSpPr>
        <p:spPr>
          <a:xfrm>
            <a:off x="685800" y="976068"/>
            <a:ext cx="8000999" cy="471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1775" lvl="1">
              <a:lnSpc>
                <a:spcPts val="3100"/>
              </a:lnSpc>
              <a:buFontTx/>
              <a:buNone/>
              <a:defRPr/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Sailors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en-US" sz="2400" i="1" u="sng" dirty="0" err="1">
                <a:solidFill>
                  <a:srgbClr val="000000"/>
                </a:solidFill>
                <a:latin typeface="Calibri" pitchFamily="34" charset="0"/>
              </a:rPr>
              <a:t>sid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: </a:t>
            </a:r>
            <a:r>
              <a:rPr lang="en-US" sz="2400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itchFamily="34" charset="0"/>
              </a:rPr>
              <a:t>integer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2400" i="1" dirty="0" err="1">
                <a:solidFill>
                  <a:srgbClr val="000000"/>
                </a:solidFill>
                <a:latin typeface="Calibri" pitchFamily="34" charset="0"/>
              </a:rPr>
              <a:t>sname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: </a:t>
            </a:r>
            <a:r>
              <a:rPr lang="en-US" sz="2400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itchFamily="34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2400" i="1" dirty="0">
                <a:solidFill>
                  <a:srgbClr val="000000"/>
                </a:solidFill>
                <a:latin typeface="Calibri" pitchFamily="34" charset="0"/>
              </a:rPr>
              <a:t>rating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: </a:t>
            </a:r>
            <a:r>
              <a:rPr lang="en-US" sz="2400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itchFamily="34" charset="0"/>
              </a:rPr>
              <a:t>integer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2400" i="1" dirty="0">
                <a:solidFill>
                  <a:srgbClr val="000000"/>
                </a:solidFill>
                <a:latin typeface="Calibri" pitchFamily="34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: </a:t>
            </a:r>
            <a:r>
              <a:rPr lang="en-US" sz="2400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itchFamily="34" charset="0"/>
              </a:rPr>
              <a:t>real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</p:txBody>
      </p:sp>
      <p:pic>
        <p:nvPicPr>
          <p:cNvPr id="11" name="Picture 10" descr="A picture containing hula hoop&#10;&#10;Description automatically generated">
            <a:extLst>
              <a:ext uri="{FF2B5EF4-FFF2-40B4-BE49-F238E27FC236}">
                <a16:creationId xmlns:a16="http://schemas.microsoft.com/office/drawing/2014/main" id="{B1F3A932-3776-4F2D-B2C4-63D42A607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461" y="745591"/>
            <a:ext cx="3831339" cy="1104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E071AB-39D0-4656-840C-28C4EABEA5F1}"/>
              </a:ext>
            </a:extLst>
          </p:cNvPr>
          <p:cNvSpPr txBox="1"/>
          <p:nvPr/>
        </p:nvSpPr>
        <p:spPr>
          <a:xfrm>
            <a:off x="3141425" y="1860158"/>
            <a:ext cx="4211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Print names and their rating</a:t>
            </a:r>
          </a:p>
        </p:txBody>
      </p:sp>
    </p:spTree>
    <p:extLst>
      <p:ext uri="{BB962C8B-B14F-4D97-AF65-F5344CB8AC3E}">
        <p14:creationId xmlns:p14="http://schemas.microsoft.com/office/powerpoint/2010/main" val="105959358"/>
      </p:ext>
    </p:extLst>
  </p:cSld>
  <p:clrMapOvr>
    <a:masterClrMapping/>
  </p:clrMapOvr>
  <p:transition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81000" y="5334000"/>
            <a:ext cx="8534400" cy="1219200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381000" y="3429000"/>
            <a:ext cx="8551985" cy="1828800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82954" y="2491398"/>
            <a:ext cx="8532446" cy="861402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98585" y="1730294"/>
            <a:ext cx="8534400" cy="680752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471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711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711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57150"/>
            <a:ext cx="7772400" cy="1104900"/>
          </a:xfrm>
        </p:spPr>
        <p:txBody>
          <a:bodyPr>
            <a:normAutofit/>
          </a:bodyPr>
          <a:lstStyle/>
          <a:p>
            <a:r>
              <a:rPr lang="en-US" sz="4800" dirty="0"/>
              <a:t>Another Example</a:t>
            </a:r>
          </a:p>
        </p:txBody>
      </p:sp>
      <p:sp>
        <p:nvSpPr>
          <p:cNvPr id="8090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4582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Connection con =                                                           </a:t>
            </a:r>
            <a:r>
              <a:rPr lang="en-US" sz="1800" b="1" dirty="0">
                <a:solidFill>
                  <a:srgbClr val="7030A0"/>
                </a:solidFill>
                <a:latin typeface="Arial Unicode MS" pitchFamily="34" charset="-128"/>
              </a:rPr>
              <a:t>// connect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33CC"/>
                </a:solidFill>
                <a:latin typeface="Arial Unicode MS" pitchFamily="34" charset="-128"/>
              </a:rPr>
              <a:t>  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DriverManager.getConnection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(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url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, ”login", ”pass"); 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Arial Unicode MS" pitchFamily="34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Statement   stmt =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con.createStatement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();       </a:t>
            </a:r>
            <a:r>
              <a:rPr lang="en-US" sz="1800" b="1" dirty="0">
                <a:solidFill>
                  <a:srgbClr val="7030A0"/>
                </a:solidFill>
                <a:latin typeface="Arial Unicode MS" pitchFamily="34" charset="-128"/>
              </a:rPr>
              <a:t>// create and execute a query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String          query = "SELECT name, rating FROM Sailors";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ResultSet   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Arial Unicode MS" pitchFamily="34" charset="-128"/>
              </a:rPr>
              <a:t>rs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 Unicode MS" pitchFamily="34" charset="-128"/>
              </a:rPr>
              <a:t>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=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stmt.executeQuery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(query);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try { </a:t>
            </a:r>
            <a:r>
              <a:rPr lang="en-US" sz="1800" b="1" dirty="0">
                <a:latin typeface="Arial Unicode MS" pitchFamily="34" charset="-128"/>
              </a:rPr>
              <a:t>					</a:t>
            </a:r>
            <a:endParaRPr lang="en-US" sz="1800" b="1" dirty="0">
              <a:solidFill>
                <a:srgbClr val="7030A0"/>
              </a:solidFill>
              <a:latin typeface="Arial Unicode MS" pitchFamily="34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Arial Unicode MS" pitchFamily="34" charset="-128"/>
              </a:rPr>
              <a:t>    	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while 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Arial Unicode MS" pitchFamily="34" charset="-128"/>
              </a:rPr>
              <a:t>rs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.next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()){</a:t>
            </a:r>
            <a:r>
              <a:rPr lang="en-US" sz="1800" b="1" dirty="0">
                <a:latin typeface="Arial Unicode MS" pitchFamily="34" charset="-128"/>
              </a:rPr>
              <a:t>			</a:t>
            </a:r>
            <a:r>
              <a:rPr lang="en-US" sz="1800" b="1" dirty="0">
                <a:solidFill>
                  <a:srgbClr val="7030A0"/>
                </a:solidFill>
                <a:latin typeface="Arial Unicode MS" pitchFamily="34" charset="-128"/>
              </a:rPr>
              <a:t>// loop through result tuples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Arial Unicode MS" pitchFamily="34" charset="-128"/>
              </a:rPr>
              <a:t>    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String  s =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Arial Unicode MS" pitchFamily="34" charset="-128"/>
              </a:rPr>
              <a:t>rs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.getString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(“name");         </a:t>
            </a:r>
            <a:r>
              <a:rPr lang="en-US" sz="1800" b="1" dirty="0">
                <a:solidFill>
                  <a:srgbClr val="7030A0"/>
                </a:solidFill>
                <a:latin typeface="Arial Unicode MS" pitchFamily="34" charset="-128"/>
              </a:rPr>
              <a:t>// get the attribute values by name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        Int        n =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Arial Unicode MS" pitchFamily="34" charset="-128"/>
              </a:rPr>
              <a:t>rs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.getInt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(“rating");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       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System.out.println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(s + "   " + n);</a:t>
            </a:r>
            <a:r>
              <a:rPr lang="en-US" sz="1800" b="1" dirty="0">
                <a:latin typeface="Arial Unicode MS" pitchFamily="34" charset="-128"/>
              </a:rPr>
              <a:t>	</a:t>
            </a:r>
            <a:r>
              <a:rPr lang="en-US" sz="1800" b="1" dirty="0">
                <a:solidFill>
                  <a:srgbClr val="7030A0"/>
                </a:solidFill>
                <a:latin typeface="Arial Unicode MS" pitchFamily="34" charset="-128"/>
              </a:rPr>
              <a:t>// print name and rating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} catch(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SQLException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  </a:t>
            </a:r>
            <a:r>
              <a:rPr lang="en-US" sz="1800" b="1" dirty="0">
                <a:solidFill>
                  <a:srgbClr val="2042EE"/>
                </a:solidFill>
                <a:latin typeface="Arial Unicode MS" pitchFamily="34" charset="-128"/>
              </a:rPr>
              <a:t>ex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) {                            </a:t>
            </a:r>
            <a:r>
              <a:rPr lang="en-US" sz="1800" b="1" dirty="0">
                <a:solidFill>
                  <a:srgbClr val="7030A0"/>
                </a:solidFill>
                <a:latin typeface="Arial Unicode MS" pitchFamily="34" charset="-128"/>
              </a:rPr>
              <a:t>// handle exceptions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   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System.out.println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(</a:t>
            </a:r>
            <a:r>
              <a:rPr lang="en-US" sz="1800" b="1" dirty="0" err="1">
                <a:solidFill>
                  <a:srgbClr val="2042EE"/>
                </a:solidFill>
                <a:latin typeface="Arial Unicode MS" pitchFamily="34" charset="-128"/>
              </a:rPr>
              <a:t>ex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.getMessage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 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        + </a:t>
            </a:r>
            <a:r>
              <a:rPr lang="en-US" sz="1800" b="1" dirty="0" err="1">
                <a:solidFill>
                  <a:srgbClr val="2042EE"/>
                </a:solidFill>
                <a:latin typeface="Arial Unicode MS" pitchFamily="34" charset="-128"/>
              </a:rPr>
              <a:t>ex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.getSQLState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 () + </a:t>
            </a:r>
            <a:r>
              <a:rPr lang="en-US" sz="1800" b="1" dirty="0" err="1">
                <a:solidFill>
                  <a:srgbClr val="2042EE"/>
                </a:solidFill>
                <a:latin typeface="Arial Unicode MS" pitchFamily="34" charset="-128"/>
              </a:rPr>
              <a:t>ex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.getErrorCode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 ());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}</a:t>
            </a:r>
          </a:p>
        </p:txBody>
      </p:sp>
      <p:sp>
        <p:nvSpPr>
          <p:cNvPr id="2" name="Oval Callout 1"/>
          <p:cNvSpPr/>
          <p:nvPr/>
        </p:nvSpPr>
        <p:spPr bwMode="auto">
          <a:xfrm>
            <a:off x="5882232" y="3084576"/>
            <a:ext cx="2022764" cy="612648"/>
          </a:xfrm>
          <a:prstGeom prst="wedgeEllipseCallout">
            <a:avLst>
              <a:gd name="adj1" fmla="val -75681"/>
              <a:gd name="adj2" fmla="val -24565"/>
            </a:avLst>
          </a:prstGeom>
          <a:solidFill>
            <a:srgbClr val="D6BCE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0" tIns="4572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i="1" dirty="0" err="1">
                <a:latin typeface="Comic Sans MS" pitchFamily="66" charset="0"/>
              </a:rPr>
              <a:t>r</a:t>
            </a:r>
            <a:r>
              <a:rPr kumimoji="0" lang="en-US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s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 works like a cursor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2C190F-75E0-4B3E-8E69-9B38373A3AE2}"/>
              </a:ext>
            </a:extLst>
          </p:cNvPr>
          <p:cNvSpPr txBox="1"/>
          <p:nvPr/>
        </p:nvSpPr>
        <p:spPr>
          <a:xfrm>
            <a:off x="685800" y="976068"/>
            <a:ext cx="8000999" cy="471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1775" lvl="1">
              <a:lnSpc>
                <a:spcPts val="3100"/>
              </a:lnSpc>
              <a:buFontTx/>
              <a:buNone/>
              <a:defRPr/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Sailors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en-US" sz="2400" i="1" u="sng" dirty="0" err="1">
                <a:solidFill>
                  <a:srgbClr val="000000"/>
                </a:solidFill>
                <a:latin typeface="Calibri" pitchFamily="34" charset="0"/>
              </a:rPr>
              <a:t>sid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: </a:t>
            </a:r>
            <a:r>
              <a:rPr lang="en-US" sz="2400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itchFamily="34" charset="0"/>
              </a:rPr>
              <a:t>integer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2400" i="1" dirty="0" err="1">
                <a:solidFill>
                  <a:srgbClr val="000000"/>
                </a:solidFill>
                <a:latin typeface="Calibri" pitchFamily="34" charset="0"/>
              </a:rPr>
              <a:t>sname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: </a:t>
            </a:r>
            <a:r>
              <a:rPr lang="en-US" sz="2400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itchFamily="34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2400" i="1" dirty="0">
                <a:solidFill>
                  <a:srgbClr val="000000"/>
                </a:solidFill>
                <a:latin typeface="Calibri" pitchFamily="34" charset="0"/>
              </a:rPr>
              <a:t>rating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: </a:t>
            </a:r>
            <a:r>
              <a:rPr lang="en-US" sz="2400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itchFamily="34" charset="0"/>
              </a:rPr>
              <a:t>integer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2400" i="1" dirty="0">
                <a:solidFill>
                  <a:srgbClr val="000000"/>
                </a:solidFill>
                <a:latin typeface="Calibri" pitchFamily="34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: </a:t>
            </a:r>
            <a:r>
              <a:rPr lang="en-US" sz="2400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itchFamily="34" charset="0"/>
              </a:rPr>
              <a:t>real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560548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7" grpId="0" animBg="1"/>
      <p:bldP spid="6" grpId="0" animBg="1"/>
      <p:bldP spid="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SQL Statements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763000" cy="44577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Three different ways of executing SQL statements:</a:t>
            </a:r>
          </a:p>
          <a:p>
            <a:pPr marL="914400" lvl="1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Statement (both static and dynamic SQL statements)</a:t>
            </a:r>
          </a:p>
          <a:p>
            <a:pPr marL="914400" lvl="1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PreparedStatement (semi-static SQL statements)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err="1">
                <a:latin typeface="Calibri" pitchFamily="34" charset="0"/>
              </a:rPr>
              <a:t>CallableStatment</a:t>
            </a:r>
            <a:r>
              <a:rPr lang="en-US" dirty="0">
                <a:latin typeface="Calibri" pitchFamily="34" charset="0"/>
              </a:rPr>
              <a:t> (stored procedures)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304800" y="3276600"/>
            <a:ext cx="489204" cy="484632"/>
          </a:xfrm>
          <a:prstGeom prst="rightArrow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50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1" y="231085"/>
            <a:ext cx="7772400" cy="723900"/>
          </a:xfrm>
        </p:spPr>
        <p:txBody>
          <a:bodyPr>
            <a:normAutofit fontScale="90000"/>
          </a:bodyPr>
          <a:lstStyle/>
          <a:p>
            <a:r>
              <a:rPr lang="en-US" dirty="0"/>
              <a:t>Stored Procedures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143000"/>
            <a:ext cx="7772400" cy="15240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</a:pPr>
            <a:r>
              <a:rPr lang="en-US" dirty="0">
                <a:latin typeface="Calibri" pitchFamily="34" charset="0"/>
              </a:rPr>
              <a:t>What is a stored procedure ?</a:t>
            </a:r>
          </a:p>
          <a:p>
            <a:pPr lvl="1"/>
            <a:r>
              <a:rPr lang="en-US" dirty="0">
                <a:latin typeface="Calibri" pitchFamily="34" charset="0"/>
              </a:rPr>
              <a:t>Program executed through a single SQL statement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latin typeface="Calibri" pitchFamily="34" charset="0"/>
              </a:rPr>
              <a:t>Executed in the process space of the server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457200" y="2743200"/>
            <a:ext cx="2362200" cy="2686050"/>
            <a:chOff x="457200" y="2800290"/>
            <a:chExt cx="2362201" cy="2686110"/>
          </a:xfrm>
        </p:grpSpPr>
        <p:sp>
          <p:nvSpPr>
            <p:cNvPr id="4" name="Rectangle 3"/>
            <p:cNvSpPr/>
            <p:nvPr/>
          </p:nvSpPr>
          <p:spPr bwMode="auto">
            <a:xfrm>
              <a:off x="685800" y="3200349"/>
              <a:ext cx="2133601" cy="838219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85800" y="4648181"/>
              <a:ext cx="2133601" cy="838219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143000" y="3352752"/>
              <a:ext cx="1143000" cy="53341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2000" dirty="0">
                  <a:latin typeface="Calibri" pitchFamily="34" charset="0"/>
                </a:rPr>
                <a:t>Client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143000" y="4800585"/>
              <a:ext cx="1219201" cy="53341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2000" dirty="0">
                  <a:latin typeface="Calibri" pitchFamily="34" charset="0"/>
                </a:rPr>
                <a:t>Server</a:t>
              </a:r>
            </a:p>
          </p:txBody>
        </p:sp>
        <p:sp>
          <p:nvSpPr>
            <p:cNvPr id="56353" name="Up-Down Arrow 7"/>
            <p:cNvSpPr>
              <a:spLocks noChangeArrowheads="1"/>
            </p:cNvSpPr>
            <p:nvPr/>
          </p:nvSpPr>
          <p:spPr bwMode="auto">
            <a:xfrm>
              <a:off x="1600201" y="3810000"/>
              <a:ext cx="228600" cy="1066800"/>
            </a:xfrm>
            <a:prstGeom prst="upDownArrow">
              <a:avLst>
                <a:gd name="adj1" fmla="val 50000"/>
                <a:gd name="adj2" fmla="val 49994"/>
              </a:avLst>
            </a:prstGeom>
            <a:solidFill>
              <a:srgbClr val="BD92DE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56354" name="TextBox 8"/>
            <p:cNvSpPr txBox="1">
              <a:spLocks noChangeArrowheads="1"/>
            </p:cNvSpPr>
            <p:nvPr/>
          </p:nvSpPr>
          <p:spPr bwMode="auto">
            <a:xfrm rot="-5400000">
              <a:off x="139518" y="3441884"/>
              <a:ext cx="9123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i="1">
                  <a:latin typeface="Calibri" pitchFamily="34" charset="0"/>
                </a:rPr>
                <a:t>Computer 1</a:t>
              </a:r>
            </a:p>
          </p:txBody>
        </p:sp>
        <p:sp>
          <p:nvSpPr>
            <p:cNvPr id="56355" name="TextBox 9"/>
            <p:cNvSpPr txBox="1">
              <a:spLocks noChangeArrowheads="1"/>
            </p:cNvSpPr>
            <p:nvPr/>
          </p:nvSpPr>
          <p:spPr bwMode="auto">
            <a:xfrm rot="-5400000">
              <a:off x="139517" y="4889684"/>
              <a:ext cx="9123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i="1">
                  <a:latin typeface="Calibri" pitchFamily="34" charset="0"/>
                </a:rPr>
                <a:t>Computer 2</a:t>
              </a:r>
            </a:p>
          </p:txBody>
        </p:sp>
        <p:sp>
          <p:nvSpPr>
            <p:cNvPr id="56356" name="TextBox 10"/>
            <p:cNvSpPr txBox="1">
              <a:spLocks noChangeArrowheads="1"/>
            </p:cNvSpPr>
            <p:nvPr/>
          </p:nvSpPr>
          <p:spPr bwMode="auto">
            <a:xfrm>
              <a:off x="1752601" y="4114800"/>
              <a:ext cx="912429" cy="51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lnSpc>
                  <a:spcPts val="1100"/>
                </a:lnSpc>
              </a:pPr>
              <a:r>
                <a:rPr lang="en-US" sz="1200" b="1" dirty="0">
                  <a:solidFill>
                    <a:srgbClr val="7030A0"/>
                  </a:solidFill>
                  <a:latin typeface="Comic Sans MS" pitchFamily="66" charset="0"/>
                </a:rPr>
                <a:t>Remote</a:t>
              </a:r>
            </a:p>
            <a:p>
              <a:pPr eaLnBrk="1" hangingPunct="1">
                <a:lnSpc>
                  <a:spcPts val="1100"/>
                </a:lnSpc>
              </a:pPr>
              <a:r>
                <a:rPr lang="en-US" sz="1200" b="1" dirty="0">
                  <a:solidFill>
                    <a:srgbClr val="7030A0"/>
                  </a:solidFill>
                  <a:latin typeface="Comic Sans MS" pitchFamily="66" charset="0"/>
                </a:rPr>
                <a:t>procedure</a:t>
              </a:r>
            </a:p>
            <a:p>
              <a:pPr eaLnBrk="1" hangingPunct="1">
                <a:lnSpc>
                  <a:spcPts val="1100"/>
                </a:lnSpc>
              </a:pPr>
              <a:r>
                <a:rPr lang="en-US" sz="1200" b="1" dirty="0">
                  <a:solidFill>
                    <a:srgbClr val="7030A0"/>
                  </a:solidFill>
                  <a:latin typeface="Comic Sans MS" pitchFamily="66" charset="0"/>
                </a:rPr>
                <a:t>call</a:t>
              </a:r>
            </a:p>
          </p:txBody>
        </p:sp>
        <p:sp>
          <p:nvSpPr>
            <p:cNvPr id="56357" name="TextBox 11"/>
            <p:cNvSpPr txBox="1">
              <a:spLocks noChangeArrowheads="1"/>
            </p:cNvSpPr>
            <p:nvPr/>
          </p:nvSpPr>
          <p:spPr bwMode="auto">
            <a:xfrm>
              <a:off x="914401" y="2800290"/>
              <a:ext cx="15559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2042EE"/>
                  </a:solidFill>
                  <a:latin typeface="Calibri" pitchFamily="34" charset="0"/>
                </a:rPr>
                <a:t>Client/Server</a:t>
              </a:r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3124200" y="2743200"/>
            <a:ext cx="2362200" cy="2686050"/>
            <a:chOff x="3124200" y="2800290"/>
            <a:chExt cx="2362201" cy="268611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3352800" y="3200349"/>
              <a:ext cx="2133601" cy="91442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352800" y="4571980"/>
              <a:ext cx="2133601" cy="91442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3810000" y="3352752"/>
              <a:ext cx="1219201" cy="53341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r>
                <a:rPr lang="en-US" sz="1400" dirty="0">
                  <a:latin typeface="Calibri" pitchFamily="34" charset="0"/>
                </a:rPr>
                <a:t>Application</a:t>
              </a: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657600" y="4800585"/>
              <a:ext cx="1447801" cy="60961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r>
                <a:rPr lang="en-US" sz="2000" dirty="0">
                  <a:latin typeface="Calibri" pitchFamily="34" charset="0"/>
                </a:rPr>
                <a:t>DB Server</a:t>
              </a:r>
            </a:p>
          </p:txBody>
        </p:sp>
        <p:sp>
          <p:nvSpPr>
            <p:cNvPr id="17" name="Up-Down Arrow 16"/>
            <p:cNvSpPr/>
            <p:nvPr/>
          </p:nvSpPr>
          <p:spPr bwMode="auto">
            <a:xfrm>
              <a:off x="4191000" y="3809963"/>
              <a:ext cx="457200" cy="1066824"/>
            </a:xfrm>
            <a:prstGeom prst="upDown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56345" name="TextBox 17"/>
            <p:cNvSpPr txBox="1">
              <a:spLocks noChangeArrowheads="1"/>
            </p:cNvSpPr>
            <p:nvPr/>
          </p:nvSpPr>
          <p:spPr bwMode="auto">
            <a:xfrm rot="-5400000">
              <a:off x="2806518" y="3441884"/>
              <a:ext cx="9123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i="1">
                  <a:latin typeface="Calibri" pitchFamily="34" charset="0"/>
                </a:rPr>
                <a:t>Computer 1</a:t>
              </a:r>
            </a:p>
          </p:txBody>
        </p:sp>
        <p:sp>
          <p:nvSpPr>
            <p:cNvPr id="56346" name="TextBox 18"/>
            <p:cNvSpPr txBox="1">
              <a:spLocks noChangeArrowheads="1"/>
            </p:cNvSpPr>
            <p:nvPr/>
          </p:nvSpPr>
          <p:spPr bwMode="auto">
            <a:xfrm rot="-5400000">
              <a:off x="2806517" y="4889684"/>
              <a:ext cx="9123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i="1">
                  <a:latin typeface="Calibri" pitchFamily="34" charset="0"/>
                </a:rPr>
                <a:t>Computer 2</a:t>
              </a:r>
            </a:p>
          </p:txBody>
        </p:sp>
        <p:sp>
          <p:nvSpPr>
            <p:cNvPr id="56347" name="TextBox 19"/>
            <p:cNvSpPr txBox="1">
              <a:spLocks noChangeArrowheads="1"/>
            </p:cNvSpPr>
            <p:nvPr/>
          </p:nvSpPr>
          <p:spPr bwMode="auto">
            <a:xfrm>
              <a:off x="4481856" y="4114800"/>
              <a:ext cx="889987" cy="425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lnSpc>
                  <a:spcPts val="1300"/>
                </a:lnSpc>
              </a:pPr>
              <a:r>
                <a:rPr lang="en-US" sz="1200" b="1" dirty="0">
                  <a:solidFill>
                    <a:srgbClr val="FF0000"/>
                  </a:solidFill>
                  <a:latin typeface="Comic Sans MS" pitchFamily="66" charset="0"/>
                </a:rPr>
                <a:t>Queries</a:t>
              </a:r>
            </a:p>
            <a:p>
              <a:pPr eaLnBrk="1" hangingPunct="1">
                <a:lnSpc>
                  <a:spcPts val="1300"/>
                </a:lnSpc>
              </a:pPr>
              <a:r>
                <a:rPr lang="en-US" sz="1200" b="1" dirty="0">
                  <a:solidFill>
                    <a:srgbClr val="FF0000"/>
                  </a:solidFill>
                  <a:latin typeface="Comic Sans MS" pitchFamily="66" charset="0"/>
                </a:rPr>
                <a:t>&amp; cursors</a:t>
              </a:r>
            </a:p>
          </p:txBody>
        </p:sp>
        <p:sp>
          <p:nvSpPr>
            <p:cNvPr id="56348" name="TextBox 20"/>
            <p:cNvSpPr txBox="1">
              <a:spLocks noChangeArrowheads="1"/>
            </p:cNvSpPr>
            <p:nvPr/>
          </p:nvSpPr>
          <p:spPr bwMode="auto">
            <a:xfrm>
              <a:off x="3505201" y="2800290"/>
              <a:ext cx="17668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2042EE"/>
                  </a:solidFill>
                  <a:latin typeface="Calibri" pitchFamily="34" charset="0"/>
                </a:rPr>
                <a:t>Embedded SQL</a:t>
              </a:r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5791200" y="2743200"/>
            <a:ext cx="2514600" cy="3752850"/>
            <a:chOff x="5867401" y="2800290"/>
            <a:chExt cx="2514600" cy="3752910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096001" y="4648170"/>
              <a:ext cx="2286000" cy="1905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6172201" y="4724371"/>
              <a:ext cx="2133600" cy="175262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noFill/>
              <a:prstDash val="dash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6096001" y="3200346"/>
              <a:ext cx="2286000" cy="838213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56330" name="TextBox 26"/>
            <p:cNvSpPr txBox="1">
              <a:spLocks noChangeArrowheads="1"/>
            </p:cNvSpPr>
            <p:nvPr/>
          </p:nvSpPr>
          <p:spPr bwMode="auto">
            <a:xfrm rot="-5400000">
              <a:off x="5549718" y="3441884"/>
              <a:ext cx="9123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i="1">
                  <a:latin typeface="Calibri" pitchFamily="34" charset="0"/>
                </a:rPr>
                <a:t>Computer 1</a:t>
              </a:r>
            </a:p>
          </p:txBody>
        </p:sp>
        <p:sp>
          <p:nvSpPr>
            <p:cNvPr id="56331" name="TextBox 27"/>
            <p:cNvSpPr txBox="1">
              <a:spLocks noChangeArrowheads="1"/>
            </p:cNvSpPr>
            <p:nvPr/>
          </p:nvSpPr>
          <p:spPr bwMode="auto">
            <a:xfrm rot="-5400000">
              <a:off x="5549718" y="4889684"/>
              <a:ext cx="9123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i="1">
                  <a:latin typeface="Calibri" pitchFamily="34" charset="0"/>
                </a:rPr>
                <a:t>Computer 2</a:t>
              </a:r>
            </a:p>
          </p:txBody>
        </p:sp>
        <p:sp>
          <p:nvSpPr>
            <p:cNvPr id="56332" name="TextBox 28"/>
            <p:cNvSpPr txBox="1">
              <a:spLocks noChangeArrowheads="1"/>
            </p:cNvSpPr>
            <p:nvPr/>
          </p:nvSpPr>
          <p:spPr bwMode="auto">
            <a:xfrm>
              <a:off x="7239001" y="4114800"/>
              <a:ext cx="912429" cy="51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lnSpc>
                  <a:spcPts val="1100"/>
                </a:lnSpc>
              </a:pPr>
              <a:r>
                <a:rPr lang="en-US" sz="1200" b="1" dirty="0">
                  <a:solidFill>
                    <a:srgbClr val="7030A0"/>
                  </a:solidFill>
                  <a:latin typeface="Comic Sans MS" pitchFamily="66" charset="0"/>
                </a:rPr>
                <a:t>Remote</a:t>
              </a:r>
            </a:p>
            <a:p>
              <a:pPr eaLnBrk="1" hangingPunct="1">
                <a:lnSpc>
                  <a:spcPts val="1100"/>
                </a:lnSpc>
              </a:pPr>
              <a:r>
                <a:rPr lang="en-US" sz="1200" b="1" dirty="0">
                  <a:solidFill>
                    <a:srgbClr val="7030A0"/>
                  </a:solidFill>
                  <a:latin typeface="Comic Sans MS" pitchFamily="66" charset="0"/>
                </a:rPr>
                <a:t>procedure</a:t>
              </a:r>
            </a:p>
            <a:p>
              <a:pPr eaLnBrk="1" hangingPunct="1">
                <a:lnSpc>
                  <a:spcPts val="1100"/>
                </a:lnSpc>
              </a:pPr>
              <a:r>
                <a:rPr lang="en-US" sz="1200" b="1" dirty="0">
                  <a:solidFill>
                    <a:srgbClr val="7030A0"/>
                  </a:solidFill>
                  <a:latin typeface="Comic Sans MS" pitchFamily="66" charset="0"/>
                </a:rPr>
                <a:t>call</a:t>
              </a:r>
            </a:p>
          </p:txBody>
        </p:sp>
        <p:sp>
          <p:nvSpPr>
            <p:cNvPr id="56333" name="TextBox 29"/>
            <p:cNvSpPr txBox="1">
              <a:spLocks noChangeArrowheads="1"/>
            </p:cNvSpPr>
            <p:nvPr/>
          </p:nvSpPr>
          <p:spPr bwMode="auto">
            <a:xfrm>
              <a:off x="6226104" y="2800290"/>
              <a:ext cx="200349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2042EE"/>
                  </a:solidFill>
                  <a:latin typeface="Calibri" pitchFamily="34" charset="0"/>
                </a:rPr>
                <a:t>Stored Procedure</a:t>
              </a: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6553201" y="5791188"/>
              <a:ext cx="1295400" cy="60961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r>
                <a:rPr lang="en-US" sz="1800" dirty="0">
                  <a:latin typeface="Calibri" pitchFamily="34" charset="0"/>
                </a:rPr>
                <a:t>DB Server</a:t>
              </a: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6553201" y="3352749"/>
              <a:ext cx="1371600" cy="53340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/>
            <a:lstStyle/>
            <a:p>
              <a:pPr algn="ctr" eaLnBrk="0" hangingPunct="0">
                <a:lnSpc>
                  <a:spcPts val="1400"/>
                </a:lnSpc>
                <a:defRPr/>
              </a:pPr>
              <a:r>
                <a:rPr lang="en-US" sz="1400" dirty="0">
                  <a:latin typeface="Calibri" pitchFamily="34" charset="0"/>
                </a:rPr>
                <a:t>Application</a:t>
              </a:r>
            </a:p>
            <a:p>
              <a:pPr algn="ctr" eaLnBrk="0" hangingPunct="0">
                <a:lnSpc>
                  <a:spcPts val="1400"/>
                </a:lnSpc>
                <a:defRPr/>
              </a:pPr>
              <a:r>
                <a:rPr lang="en-US" sz="1400" dirty="0">
                  <a:latin typeface="Calibri" pitchFamily="34" charset="0"/>
                </a:rPr>
                <a:t>part 1</a:t>
              </a: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6553201" y="4800572"/>
              <a:ext cx="1371600" cy="53340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 anchor="ctr"/>
            <a:lstStyle/>
            <a:p>
              <a:pPr algn="ctr" eaLnBrk="0" hangingPunct="0">
                <a:lnSpc>
                  <a:spcPts val="1400"/>
                </a:lnSpc>
                <a:defRPr/>
              </a:pPr>
              <a:r>
                <a:rPr lang="en-US" sz="1400" dirty="0">
                  <a:latin typeface="Calibri" pitchFamily="34" charset="0"/>
                </a:rPr>
                <a:t>Application</a:t>
              </a:r>
            </a:p>
            <a:p>
              <a:pPr algn="ctr" eaLnBrk="0" hangingPunct="0">
                <a:lnSpc>
                  <a:spcPts val="1400"/>
                </a:lnSpc>
                <a:defRPr/>
              </a:pPr>
              <a:r>
                <a:rPr lang="en-US" sz="1400" dirty="0">
                  <a:latin typeface="Calibri" pitchFamily="34" charset="0"/>
                </a:rPr>
                <a:t>part 2</a:t>
              </a:r>
            </a:p>
          </p:txBody>
        </p:sp>
        <p:sp>
          <p:nvSpPr>
            <p:cNvPr id="56337" name="Up-Down Arrow 25"/>
            <p:cNvSpPr>
              <a:spLocks noChangeArrowheads="1"/>
            </p:cNvSpPr>
            <p:nvPr/>
          </p:nvSpPr>
          <p:spPr bwMode="auto">
            <a:xfrm>
              <a:off x="7086601" y="3810000"/>
              <a:ext cx="228599" cy="1066800"/>
            </a:xfrm>
            <a:prstGeom prst="upDownArrow">
              <a:avLst>
                <a:gd name="adj1" fmla="val 50000"/>
                <a:gd name="adj2" fmla="val 49994"/>
              </a:avLst>
            </a:prstGeom>
            <a:solidFill>
              <a:srgbClr val="BD92DE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35" name="Up-Down Arrow 34"/>
            <p:cNvSpPr/>
            <p:nvPr/>
          </p:nvSpPr>
          <p:spPr bwMode="auto">
            <a:xfrm>
              <a:off x="6934201" y="5257779"/>
              <a:ext cx="457200" cy="685811"/>
            </a:xfrm>
            <a:prstGeom prst="upDown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56339" name="TextBox 35"/>
            <p:cNvSpPr txBox="1">
              <a:spLocks noChangeArrowheads="1"/>
            </p:cNvSpPr>
            <p:nvPr/>
          </p:nvSpPr>
          <p:spPr bwMode="auto">
            <a:xfrm>
              <a:off x="7315201" y="5334000"/>
              <a:ext cx="830677" cy="425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lnSpc>
                  <a:spcPts val="1300"/>
                </a:lnSpc>
              </a:pPr>
              <a:r>
                <a:rPr lang="en-US" sz="1100" b="1" dirty="0">
                  <a:solidFill>
                    <a:srgbClr val="FF0000"/>
                  </a:solidFill>
                  <a:latin typeface="Comic Sans MS" pitchFamily="66" charset="0"/>
                </a:rPr>
                <a:t>Queries</a:t>
              </a:r>
            </a:p>
            <a:p>
              <a:pPr eaLnBrk="1" hangingPunct="1">
                <a:lnSpc>
                  <a:spcPts val="1300"/>
                </a:lnSpc>
              </a:pPr>
              <a:r>
                <a:rPr lang="en-US" sz="1100" b="1" dirty="0">
                  <a:solidFill>
                    <a:srgbClr val="FF0000"/>
                  </a:solidFill>
                  <a:latin typeface="Comic Sans MS" pitchFamily="66" charset="0"/>
                </a:rPr>
                <a:t>&amp; cursors</a:t>
              </a:r>
            </a:p>
          </p:txBody>
        </p:sp>
      </p:grpSp>
      <p:sp>
        <p:nvSpPr>
          <p:cNvPr id="38" name="Oval Callout 37"/>
          <p:cNvSpPr/>
          <p:nvPr/>
        </p:nvSpPr>
        <p:spPr>
          <a:xfrm>
            <a:off x="7848600" y="4343400"/>
            <a:ext cx="1066800" cy="612648"/>
          </a:xfrm>
          <a:prstGeom prst="wedgeEllipseCallout">
            <a:avLst>
              <a:gd name="adj1" fmla="val -59608"/>
              <a:gd name="adj2" fmla="val 50062"/>
            </a:avLst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>
              <a:lnSpc>
                <a:spcPts val="1400"/>
              </a:lnSpc>
            </a:pPr>
            <a:r>
              <a:rPr lang="en-US" altLang="zh-TW" sz="1400" dirty="0"/>
              <a:t>Stored procedure</a:t>
            </a:r>
            <a:endParaRPr lang="zh-TW" altLang="en-US" sz="14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926848" y="5702627"/>
            <a:ext cx="914400" cy="411283"/>
          </a:xfrm>
          <a:prstGeom prst="wedgeRoundRectCallout">
            <a:avLst>
              <a:gd name="adj1" fmla="val 97872"/>
              <a:gd name="adj2" fmla="val -4272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200981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  <p:bldP spid="38" grpId="0" animBg="1"/>
      <p:bldP spid="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7772400" cy="723900"/>
          </a:xfrm>
        </p:spPr>
        <p:txBody>
          <a:bodyPr>
            <a:normAutofit fontScale="90000"/>
          </a:bodyPr>
          <a:lstStyle/>
          <a:p>
            <a:r>
              <a:rPr lang="en-US"/>
              <a:t>Stored Procedures:  Advantages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5715000" cy="3429000"/>
          </a:xfrm>
        </p:spPr>
        <p:txBody>
          <a:bodyPr>
            <a:normAutofit/>
          </a:bodyPr>
          <a:lstStyle/>
          <a:p>
            <a:pPr marL="346075" indent="-346075">
              <a:lnSpc>
                <a:spcPts val="2600"/>
              </a:lnSpc>
              <a:spcAft>
                <a:spcPts val="600"/>
              </a:spcAft>
              <a:buFont typeface="Book Antiqua" pitchFamily="18" charset="0"/>
              <a:buAutoNum type="arabicPeriod"/>
            </a:pPr>
            <a:r>
              <a:rPr lang="en-US" sz="2800" dirty="0">
                <a:latin typeface="Calibri" pitchFamily="34" charset="0"/>
              </a:rPr>
              <a:t>Can encapsulate application logic while staying “close” to the data</a:t>
            </a:r>
          </a:p>
          <a:p>
            <a:pPr marL="746125" lvl="1" indent="-346075">
              <a:lnSpc>
                <a:spcPts val="2600"/>
              </a:lnSpc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>
                <a:solidFill>
                  <a:srgbClr val="2042EE"/>
                </a:solidFill>
                <a:latin typeface="Calibri" pitchFamily="34" charset="0"/>
              </a:rPr>
              <a:t>Less inter-process communication</a:t>
            </a:r>
          </a:p>
          <a:p>
            <a:pPr marL="346075" indent="-346075">
              <a:lnSpc>
                <a:spcPts val="2600"/>
              </a:lnSpc>
              <a:spcAft>
                <a:spcPts val="600"/>
              </a:spcAft>
              <a:buFont typeface="Book Antiqua" pitchFamily="18" charset="0"/>
              <a:buAutoNum type="arabicPeriod"/>
            </a:pPr>
            <a:r>
              <a:rPr lang="en-US" sz="2800" dirty="0">
                <a:latin typeface="Calibri" pitchFamily="34" charset="0"/>
              </a:rPr>
              <a:t>Avoid </a:t>
            </a:r>
            <a:r>
              <a:rPr lang="en-US" sz="2800" dirty="0" err="1">
                <a:latin typeface="Calibri" pitchFamily="34" charset="0"/>
              </a:rPr>
              <a:t>tuple</a:t>
            </a:r>
            <a:r>
              <a:rPr lang="en-US" sz="2800" dirty="0">
                <a:latin typeface="Calibri" pitchFamily="34" charset="0"/>
              </a:rPr>
              <a:t>-at-a-time return of records through cursors</a:t>
            </a:r>
          </a:p>
          <a:p>
            <a:pPr marL="746125" lvl="1" indent="-346075">
              <a:lnSpc>
                <a:spcPts val="2600"/>
              </a:lnSpc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>
                <a:solidFill>
                  <a:srgbClr val="2042EE"/>
                </a:solidFill>
                <a:latin typeface="Calibri" pitchFamily="34" charset="0"/>
              </a:rPr>
              <a:t>Less network communication</a:t>
            </a:r>
          </a:p>
          <a:p>
            <a:pPr marL="346075" indent="-346075">
              <a:lnSpc>
                <a:spcPts val="2600"/>
              </a:lnSpc>
              <a:buFont typeface="Book Antiqua" pitchFamily="18" charset="0"/>
              <a:buAutoNum type="arabicPeriod"/>
            </a:pPr>
            <a:r>
              <a:rPr lang="en-US" sz="2800" dirty="0">
                <a:latin typeface="Calibri" pitchFamily="34" charset="0"/>
              </a:rPr>
              <a:t>Reuse of application logic by different users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6096000" y="4516437"/>
            <a:ext cx="2286000" cy="1905000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37" name="Oval 36"/>
          <p:cNvSpPr/>
          <p:nvPr/>
        </p:nvSpPr>
        <p:spPr bwMode="auto">
          <a:xfrm>
            <a:off x="6172200" y="4592637"/>
            <a:ext cx="2133600" cy="1752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 bwMode="auto">
          <a:xfrm>
            <a:off x="6096000" y="3068637"/>
            <a:ext cx="2286000" cy="838200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57351" name="TextBox 26"/>
          <p:cNvSpPr txBox="1">
            <a:spLocks noChangeArrowheads="1"/>
          </p:cNvSpPr>
          <p:nvPr/>
        </p:nvSpPr>
        <p:spPr bwMode="auto">
          <a:xfrm rot="-5400000">
            <a:off x="5549106" y="3310731"/>
            <a:ext cx="912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i="1">
                <a:latin typeface="Calibri" pitchFamily="34" charset="0"/>
              </a:rPr>
              <a:t>Computer 1</a:t>
            </a:r>
          </a:p>
        </p:txBody>
      </p:sp>
      <p:sp>
        <p:nvSpPr>
          <p:cNvPr id="57352" name="TextBox 27"/>
          <p:cNvSpPr txBox="1">
            <a:spLocks noChangeArrowheads="1"/>
          </p:cNvSpPr>
          <p:nvPr/>
        </p:nvSpPr>
        <p:spPr bwMode="auto">
          <a:xfrm rot="-5400000">
            <a:off x="5549106" y="5882481"/>
            <a:ext cx="912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i="1">
                <a:latin typeface="Calibri" pitchFamily="34" charset="0"/>
              </a:rPr>
              <a:t>Computer 2</a:t>
            </a:r>
          </a:p>
        </p:txBody>
      </p:sp>
      <p:sp>
        <p:nvSpPr>
          <p:cNvPr id="57353" name="TextBox 28"/>
          <p:cNvSpPr txBox="1">
            <a:spLocks noChangeArrowheads="1"/>
          </p:cNvSpPr>
          <p:nvPr/>
        </p:nvSpPr>
        <p:spPr bwMode="auto">
          <a:xfrm>
            <a:off x="7239000" y="3905250"/>
            <a:ext cx="912813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lnSpc>
                <a:spcPts val="1300"/>
              </a:lnSpc>
            </a:pPr>
            <a:r>
              <a:rPr lang="en-US" sz="1200">
                <a:solidFill>
                  <a:srgbClr val="7030A0"/>
                </a:solidFill>
                <a:latin typeface="Comic Sans MS" pitchFamily="66" charset="0"/>
              </a:rPr>
              <a:t>Remote</a:t>
            </a:r>
          </a:p>
          <a:p>
            <a:pPr eaLnBrk="1" hangingPunct="1">
              <a:lnSpc>
                <a:spcPts val="1300"/>
              </a:lnSpc>
            </a:pPr>
            <a:r>
              <a:rPr lang="en-US" sz="1200">
                <a:solidFill>
                  <a:srgbClr val="7030A0"/>
                </a:solidFill>
                <a:latin typeface="Comic Sans MS" pitchFamily="66" charset="0"/>
              </a:rPr>
              <a:t>procedure</a:t>
            </a:r>
          </a:p>
          <a:p>
            <a:pPr eaLnBrk="1" hangingPunct="1">
              <a:lnSpc>
                <a:spcPts val="1300"/>
              </a:lnSpc>
            </a:pPr>
            <a:r>
              <a:rPr lang="en-US" sz="1200">
                <a:solidFill>
                  <a:srgbClr val="7030A0"/>
                </a:solidFill>
                <a:latin typeface="Comic Sans MS" pitchFamily="66" charset="0"/>
              </a:rPr>
              <a:t>Call (RPC)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6553200" y="5659437"/>
            <a:ext cx="1295400" cy="609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</a:rPr>
              <a:t>DB Server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6553200" y="3221037"/>
            <a:ext cx="1371600" cy="533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  <p:txBody>
          <a:bodyPr lIns="0" tIns="0" rIns="0" bIns="0" anchor="ctr"/>
          <a:lstStyle/>
          <a:p>
            <a:pPr algn="ctr" eaLnBrk="0" hangingPunct="0">
              <a:lnSpc>
                <a:spcPts val="1400"/>
              </a:lnSpc>
              <a:defRPr/>
            </a:pPr>
            <a:r>
              <a:rPr lang="en-US" sz="1400" dirty="0">
                <a:latin typeface="Calibri" pitchFamily="34" charset="0"/>
              </a:rPr>
              <a:t>Application</a:t>
            </a:r>
          </a:p>
          <a:p>
            <a:pPr algn="ctr" eaLnBrk="0" hangingPunct="0">
              <a:lnSpc>
                <a:spcPts val="1400"/>
              </a:lnSpc>
              <a:defRPr/>
            </a:pPr>
            <a:r>
              <a:rPr lang="en-US" sz="1400" dirty="0">
                <a:latin typeface="Calibri" pitchFamily="34" charset="0"/>
              </a:rPr>
              <a:t>part 1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6553200" y="4668837"/>
            <a:ext cx="13716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0" tIns="0" rIns="0" bIns="0" anchor="ctr"/>
          <a:lstStyle/>
          <a:p>
            <a:pPr algn="ctr" eaLnBrk="0" hangingPunct="0">
              <a:lnSpc>
                <a:spcPts val="1400"/>
              </a:lnSpc>
              <a:defRPr/>
            </a:pPr>
            <a:r>
              <a:rPr lang="en-US" sz="1400" dirty="0">
                <a:latin typeface="Calibri" pitchFamily="34" charset="0"/>
              </a:rPr>
              <a:t>Application</a:t>
            </a:r>
          </a:p>
          <a:p>
            <a:pPr algn="ctr" eaLnBrk="0" hangingPunct="0">
              <a:lnSpc>
                <a:spcPts val="1400"/>
              </a:lnSpc>
              <a:defRPr/>
            </a:pPr>
            <a:r>
              <a:rPr lang="en-US" sz="1400" dirty="0">
                <a:latin typeface="Calibri" pitchFamily="34" charset="0"/>
              </a:rPr>
              <a:t>part 2</a:t>
            </a:r>
          </a:p>
        </p:txBody>
      </p:sp>
      <p:sp>
        <p:nvSpPr>
          <p:cNvPr id="57357" name="Up-Down Arrow 25"/>
          <p:cNvSpPr>
            <a:spLocks noChangeArrowheads="1"/>
          </p:cNvSpPr>
          <p:nvPr/>
        </p:nvSpPr>
        <p:spPr bwMode="auto">
          <a:xfrm>
            <a:off x="7086600" y="3678237"/>
            <a:ext cx="228600" cy="1066800"/>
          </a:xfrm>
          <a:prstGeom prst="upDownArrow">
            <a:avLst>
              <a:gd name="adj1" fmla="val 50000"/>
              <a:gd name="adj2" fmla="val 49994"/>
            </a:avLst>
          </a:prstGeom>
          <a:solidFill>
            <a:srgbClr val="BD92DE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5" name="Up-Down Arrow 34"/>
          <p:cNvSpPr/>
          <p:nvPr/>
        </p:nvSpPr>
        <p:spPr bwMode="auto">
          <a:xfrm>
            <a:off x="6934200" y="5126037"/>
            <a:ext cx="457200" cy="685800"/>
          </a:xfrm>
          <a:prstGeom prst="upDownArrow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57359" name="TextBox 35"/>
          <p:cNvSpPr txBox="1">
            <a:spLocks noChangeArrowheads="1"/>
          </p:cNvSpPr>
          <p:nvPr/>
        </p:nvSpPr>
        <p:spPr bwMode="auto">
          <a:xfrm>
            <a:off x="7315200" y="5202237"/>
            <a:ext cx="81121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lnSpc>
                <a:spcPts val="1300"/>
              </a:lnSpc>
            </a:pPr>
            <a:r>
              <a:rPr lang="en-US" sz="1100">
                <a:solidFill>
                  <a:srgbClr val="FF0000"/>
                </a:solidFill>
                <a:latin typeface="Comic Sans MS" pitchFamily="66" charset="0"/>
              </a:rPr>
              <a:t>Queries</a:t>
            </a:r>
          </a:p>
          <a:p>
            <a:pPr eaLnBrk="1" hangingPunct="1">
              <a:lnSpc>
                <a:spcPts val="1300"/>
              </a:lnSpc>
            </a:pPr>
            <a:r>
              <a:rPr lang="en-US" sz="1100">
                <a:solidFill>
                  <a:srgbClr val="FF0000"/>
                </a:solidFill>
                <a:latin typeface="Comic Sans MS" pitchFamily="66" charset="0"/>
              </a:rPr>
              <a:t>&amp; cursors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3276600" y="4421187"/>
            <a:ext cx="2209800" cy="914400"/>
            <a:chOff x="3200400" y="4495801"/>
            <a:chExt cx="2209800" cy="914399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429000" y="4572001"/>
              <a:ext cx="1981200" cy="838199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57367" name="TextBox 42"/>
            <p:cNvSpPr txBox="1">
              <a:spLocks noChangeArrowheads="1"/>
            </p:cNvSpPr>
            <p:nvPr/>
          </p:nvSpPr>
          <p:spPr bwMode="auto">
            <a:xfrm rot="-5400000">
              <a:off x="2882717" y="4813484"/>
              <a:ext cx="9123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i="1">
                  <a:latin typeface="Calibri" pitchFamily="34" charset="0"/>
                </a:rPr>
                <a:t>Computer 3</a:t>
              </a: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3733800" y="4724401"/>
              <a:ext cx="1371600" cy="533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txBody>
            <a:bodyPr lIns="0" tIns="0" rIns="0" bIns="0" anchor="ctr"/>
            <a:lstStyle/>
            <a:p>
              <a:pPr algn="ctr" eaLnBrk="0" hangingPunct="0">
                <a:lnSpc>
                  <a:spcPts val="1400"/>
                </a:lnSpc>
                <a:defRPr/>
              </a:pPr>
              <a:r>
                <a:rPr lang="en-US" sz="1400" dirty="0">
                  <a:latin typeface="Calibri" pitchFamily="34" charset="0"/>
                </a:rPr>
                <a:t>Another application</a:t>
              </a:r>
            </a:p>
          </p:txBody>
        </p:sp>
      </p:grpSp>
      <p:sp>
        <p:nvSpPr>
          <p:cNvPr id="56337" name="Left-Right Arrow 49"/>
          <p:cNvSpPr>
            <a:spLocks noChangeArrowheads="1"/>
          </p:cNvSpPr>
          <p:nvPr/>
        </p:nvSpPr>
        <p:spPr bwMode="auto">
          <a:xfrm>
            <a:off x="5105400" y="4802187"/>
            <a:ext cx="1520825" cy="255588"/>
          </a:xfrm>
          <a:prstGeom prst="leftRightArrow">
            <a:avLst>
              <a:gd name="adj1" fmla="val 50000"/>
              <a:gd name="adj2" fmla="val 50082"/>
            </a:avLst>
          </a:prstGeom>
          <a:solidFill>
            <a:srgbClr val="BD92DE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6338" name="TextBox 50"/>
          <p:cNvSpPr txBox="1">
            <a:spLocks noChangeArrowheads="1"/>
          </p:cNvSpPr>
          <p:nvPr/>
        </p:nvSpPr>
        <p:spPr bwMode="auto">
          <a:xfrm>
            <a:off x="5562600" y="4649787"/>
            <a:ext cx="454025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lnSpc>
                <a:spcPts val="1100"/>
              </a:lnSpc>
            </a:pPr>
            <a:r>
              <a:rPr lang="en-US" sz="1200">
                <a:solidFill>
                  <a:srgbClr val="7030A0"/>
                </a:solidFill>
                <a:latin typeface="Comic Sans MS" pitchFamily="66" charset="0"/>
              </a:rPr>
              <a:t>RPC</a:t>
            </a:r>
          </a:p>
        </p:txBody>
      </p:sp>
      <p:sp>
        <p:nvSpPr>
          <p:cNvPr id="54" name="10-Point Star 53"/>
          <p:cNvSpPr/>
          <p:nvPr/>
        </p:nvSpPr>
        <p:spPr bwMode="auto">
          <a:xfrm>
            <a:off x="6629400" y="4954587"/>
            <a:ext cx="304800" cy="304800"/>
          </a:xfrm>
          <a:prstGeom prst="star10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400" dirty="0">
                <a:solidFill>
                  <a:srgbClr val="09064E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6" name="10-Point Star 55"/>
          <p:cNvSpPr/>
          <p:nvPr/>
        </p:nvSpPr>
        <p:spPr bwMode="auto">
          <a:xfrm>
            <a:off x="6934200" y="3963987"/>
            <a:ext cx="304800" cy="304800"/>
          </a:xfrm>
          <a:prstGeom prst="star10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400" dirty="0">
                <a:solidFill>
                  <a:srgbClr val="09064E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7" name="10-Point Star 56"/>
          <p:cNvSpPr/>
          <p:nvPr/>
        </p:nvSpPr>
        <p:spPr bwMode="auto">
          <a:xfrm>
            <a:off x="5562600" y="4878387"/>
            <a:ext cx="304800" cy="304800"/>
          </a:xfrm>
          <a:prstGeom prst="star10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400" dirty="0">
                <a:solidFill>
                  <a:srgbClr val="09064E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25" name="Oval Callout 24"/>
          <p:cNvSpPr/>
          <p:nvPr/>
        </p:nvSpPr>
        <p:spPr>
          <a:xfrm>
            <a:off x="7848600" y="4495800"/>
            <a:ext cx="1066800" cy="612648"/>
          </a:xfrm>
          <a:prstGeom prst="wedgeEllipseCallout">
            <a:avLst>
              <a:gd name="adj1" fmla="val -62669"/>
              <a:gd name="adj2" fmla="val 25186"/>
            </a:avLst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>
              <a:lnSpc>
                <a:spcPts val="1400"/>
              </a:lnSpc>
            </a:pPr>
            <a:r>
              <a:rPr lang="en-US" altLang="zh-TW" sz="1400" dirty="0"/>
              <a:t>Stored procedure</a:t>
            </a:r>
            <a:endParaRPr lang="zh-TW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33400" y="5786648"/>
            <a:ext cx="4876800" cy="83099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Stored procedures can be called from JDBC using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CallableStatement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21745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6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6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9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7" grpId="0" animBg="1"/>
      <p:bldP spid="56338" grpId="0"/>
      <p:bldP spid="54" grpId="0" animBg="1"/>
      <p:bldP spid="54" grpId="1" animBg="1"/>
      <p:bldP spid="56" grpId="0" animBg="1"/>
      <p:bldP spid="56" grpId="1" animBg="1"/>
      <p:bldP spid="57" grpId="0" animBg="1"/>
      <p:bldP spid="57" grpId="1" animBg="1"/>
      <p:bldP spid="25" grpId="0" animBg="1"/>
      <p:bldP spid="2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>SQL/PSM:  Persistent Stored Modules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58815"/>
            <a:ext cx="8382000" cy="1828800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  <a:defRPr/>
            </a:pPr>
            <a:r>
              <a:rPr lang="en-US" dirty="0">
                <a:latin typeface="Calibri" pitchFamily="34" charset="0"/>
              </a:rPr>
              <a:t>A standard for coding stored procedures, and storing them in the database itself</a:t>
            </a:r>
          </a:p>
          <a:p>
            <a:pPr>
              <a:spcAft>
                <a:spcPts val="600"/>
              </a:spcAft>
              <a:defRPr/>
            </a:pPr>
            <a:r>
              <a:rPr lang="en-US" dirty="0">
                <a:latin typeface="Calibri" pitchFamily="34" charset="0"/>
              </a:rPr>
              <a:t>A mixture of conventional statement (if, while, etc.) and SQL</a:t>
            </a:r>
            <a:endParaRPr lang="en-US" b="1" dirty="0">
              <a:solidFill>
                <a:srgbClr val="2042EE"/>
              </a:solidFill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2829805"/>
            <a:ext cx="7467600" cy="1676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2042EE"/>
                </a:solidFill>
                <a:latin typeface="Calibri" pitchFamily="34" charset="0"/>
                <a:sym typeface="Wingdings" pitchFamily="2" charset="2"/>
              </a:rPr>
              <a:t>Declare a stored procedure:</a:t>
            </a:r>
          </a:p>
          <a:p>
            <a:pPr>
              <a:lnSpc>
                <a:spcPts val="2100"/>
              </a:lnSpc>
              <a:buFont typeface="Wingdings" pitchFamily="2" charset="2"/>
              <a:buNone/>
              <a:defRPr/>
            </a:pPr>
            <a:r>
              <a:rPr lang="en-US" sz="2400" dirty="0">
                <a:latin typeface="Arial Unicode MS" pitchFamily="34" charset="-128"/>
                <a:sym typeface="Wingdings" pitchFamily="2" charset="2"/>
              </a:rPr>
              <a:t>	CREATE PROCEDURE &lt;name&gt;(&lt;parameter list&gt;)</a:t>
            </a:r>
          </a:p>
          <a:p>
            <a:pPr>
              <a:lnSpc>
                <a:spcPts val="2100"/>
              </a:lnSpc>
              <a:buFont typeface="Wingdings" pitchFamily="2" charset="2"/>
              <a:buNone/>
              <a:defRPr/>
            </a:pPr>
            <a:r>
              <a:rPr lang="en-US" sz="2400" dirty="0">
                <a:latin typeface="Arial Unicode MS" pitchFamily="34" charset="-128"/>
                <a:sym typeface="Wingdings" pitchFamily="2" charset="2"/>
              </a:rPr>
              <a:t>    		&lt;local variable declarations&gt;</a:t>
            </a:r>
          </a:p>
          <a:p>
            <a:pPr>
              <a:lnSpc>
                <a:spcPts val="21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400" dirty="0">
                <a:latin typeface="Arial Unicode MS" pitchFamily="34" charset="-128"/>
                <a:sym typeface="Wingdings" pitchFamily="2" charset="2"/>
              </a:rPr>
              <a:t>    		procedure code;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76400" y="4694238"/>
            <a:ext cx="7086600" cy="1981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2042EE"/>
                </a:solidFill>
                <a:latin typeface="Calibri" pitchFamily="34" charset="0"/>
                <a:sym typeface="Wingdings" pitchFamily="2" charset="2"/>
              </a:rPr>
              <a:t>Declare a stored function:</a:t>
            </a:r>
          </a:p>
          <a:p>
            <a:pPr>
              <a:lnSpc>
                <a:spcPts val="2100"/>
              </a:lnSpc>
              <a:buFont typeface="Wingdings" pitchFamily="2" charset="2"/>
              <a:buNone/>
              <a:defRPr/>
            </a:pPr>
            <a:r>
              <a:rPr lang="en-US" sz="2400" dirty="0">
                <a:latin typeface="Arial Unicode MS" pitchFamily="34" charset="-128"/>
              </a:rPr>
              <a:t>	CREATE FUNCTION &lt;name&gt;(&lt;parameter list&gt;) </a:t>
            </a:r>
          </a:p>
          <a:p>
            <a:pPr>
              <a:lnSpc>
                <a:spcPts val="2100"/>
              </a:lnSpc>
              <a:buFont typeface="Wingdings" pitchFamily="2" charset="2"/>
              <a:buNone/>
              <a:defRPr/>
            </a:pPr>
            <a:r>
              <a:rPr lang="en-US" sz="2400" dirty="0">
                <a:latin typeface="Arial Unicode MS" pitchFamily="34" charset="-128"/>
              </a:rPr>
              <a:t>           	RETURNS </a:t>
            </a:r>
            <a:r>
              <a:rPr lang="en-US" sz="2400" dirty="0" err="1">
                <a:latin typeface="Arial Unicode MS" pitchFamily="34" charset="-128"/>
              </a:rPr>
              <a:t>sqlDataType</a:t>
            </a:r>
            <a:endParaRPr lang="en-US" sz="2400" dirty="0">
              <a:latin typeface="Arial Unicode MS" pitchFamily="34" charset="-128"/>
            </a:endParaRPr>
          </a:p>
          <a:p>
            <a:pPr>
              <a:lnSpc>
                <a:spcPts val="2100"/>
              </a:lnSpc>
              <a:buFont typeface="Wingdings" pitchFamily="2" charset="2"/>
              <a:buNone/>
              <a:defRPr/>
            </a:pPr>
            <a:r>
              <a:rPr lang="en-US" sz="2400" dirty="0">
                <a:latin typeface="Arial Unicode MS" pitchFamily="34" charset="-128"/>
              </a:rPr>
              <a:t>    		&lt;local variable declarations&gt;</a:t>
            </a:r>
          </a:p>
          <a:p>
            <a:pPr>
              <a:lnSpc>
                <a:spcPts val="2100"/>
              </a:lnSpc>
              <a:buFont typeface="Wingdings" pitchFamily="2" charset="2"/>
              <a:buNone/>
              <a:defRPr/>
            </a:pPr>
            <a:r>
              <a:rPr lang="en-US" sz="2400" dirty="0">
                <a:latin typeface="Arial Unicode MS" pitchFamily="34" charset="-128"/>
              </a:rPr>
              <a:t>    		function code;</a:t>
            </a:r>
          </a:p>
        </p:txBody>
      </p:sp>
    </p:spTree>
    <p:extLst>
      <p:ext uri="{BB962C8B-B14F-4D97-AF65-F5344CB8AC3E}">
        <p14:creationId xmlns:p14="http://schemas.microsoft.com/office/powerpoint/2010/main" val="60659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 sz="4800" dirty="0"/>
              <a:t>Parameters in SQL/PSM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10600" cy="5410200"/>
          </a:xfrm>
        </p:spPr>
        <p:txBody>
          <a:bodyPr>
            <a:normAutofit fontScale="85000" lnSpcReduction="20000"/>
          </a:bodyPr>
          <a:lstStyle/>
          <a:p>
            <a:pPr marL="568325" indent="-338138"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dirty="0">
                <a:latin typeface="Calibri" pitchFamily="34" charset="0"/>
              </a:rPr>
              <a:t>The parameters must be valid SQL types</a:t>
            </a:r>
          </a:p>
          <a:p>
            <a:pPr marL="568325" indent="-338138"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dirty="0">
                <a:latin typeface="Calibri" pitchFamily="34" charset="0"/>
              </a:rPr>
              <a:t>Unlike the usual name-type pairs in conventional languages, e.g., </a:t>
            </a:r>
          </a:p>
          <a:p>
            <a:pPr marL="968375" lvl="1" indent="-338138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dirty="0">
                <a:latin typeface="Calibri" pitchFamily="34" charset="0"/>
              </a:rPr>
              <a:t>Name   String</a:t>
            </a:r>
          </a:p>
          <a:p>
            <a:pPr marL="968375" lvl="1" indent="-338138"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dirty="0">
                <a:latin typeface="Calibri" pitchFamily="34" charset="0"/>
              </a:rPr>
              <a:t>Rating   Integer</a:t>
            </a:r>
          </a:p>
          <a:p>
            <a:pPr marL="568325" indent="-338138"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dirty="0">
                <a:latin typeface="Calibri" pitchFamily="34" charset="0"/>
              </a:rPr>
              <a:t>PSM uses mode-name-type triples, e.g., </a:t>
            </a:r>
          </a:p>
          <a:p>
            <a:pPr marL="968375" lvl="1" indent="-338138"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dirty="0">
                <a:latin typeface="Calibri" pitchFamily="34" charset="0"/>
              </a:rPr>
              <a:t>IN   </a:t>
            </a:r>
            <a:r>
              <a:rPr lang="en-US" dirty="0" err="1">
                <a:latin typeface="Calibri" pitchFamily="34" charset="0"/>
              </a:rPr>
              <a:t>StudentID</a:t>
            </a:r>
            <a:r>
              <a:rPr lang="en-US" dirty="0">
                <a:latin typeface="Calibri" pitchFamily="34" charset="0"/>
              </a:rPr>
              <a:t>   Integer</a:t>
            </a:r>
          </a:p>
          <a:p>
            <a:pPr marL="568325" indent="-338138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dirty="0">
                <a:latin typeface="Calibri" pitchFamily="34" charset="0"/>
              </a:rPr>
              <a:t>Three different modes in PSM:</a:t>
            </a:r>
          </a:p>
          <a:p>
            <a:pPr marL="968375" lvl="1" indent="-338138">
              <a:lnSpc>
                <a:spcPct val="90000"/>
              </a:lnSpc>
              <a:spcAft>
                <a:spcPts val="900"/>
              </a:spcAft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IN</a:t>
            </a:r>
            <a:r>
              <a:rPr lang="en-US" dirty="0">
                <a:latin typeface="Calibri" pitchFamily="34" charset="0"/>
              </a:rPr>
              <a:t> parameters are arguments to the stored procedure</a:t>
            </a:r>
          </a:p>
          <a:p>
            <a:pPr marL="968375" lvl="1" indent="-338138">
              <a:lnSpc>
                <a:spcPct val="90000"/>
              </a:lnSpc>
              <a:spcAft>
                <a:spcPts val="900"/>
              </a:spcAft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OUT</a:t>
            </a:r>
            <a:r>
              <a:rPr lang="en-US" dirty="0">
                <a:latin typeface="Calibri" pitchFamily="34" charset="0"/>
              </a:rPr>
              <a:t> parameters are returned from the stored procedure</a:t>
            </a:r>
          </a:p>
          <a:p>
            <a:pPr marL="968375" lvl="1" indent="-338138">
              <a:lnSpc>
                <a:spcPct val="90000"/>
              </a:lnSpc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INOUT</a:t>
            </a:r>
            <a:r>
              <a:rPr lang="en-US" dirty="0">
                <a:latin typeface="Calibri" pitchFamily="34" charset="0"/>
              </a:rPr>
              <a:t> parameters combine the properties of IN and OUT parameters</a:t>
            </a:r>
          </a:p>
        </p:txBody>
      </p:sp>
    </p:spTree>
    <p:extLst>
      <p:ext uri="{BB962C8B-B14F-4D97-AF65-F5344CB8AC3E}">
        <p14:creationId xmlns:p14="http://schemas.microsoft.com/office/powerpoint/2010/main" val="291744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7924800" cy="647700"/>
          </a:xfrm>
        </p:spPr>
        <p:txBody>
          <a:bodyPr>
            <a:normAutofit fontScale="90000"/>
          </a:bodyPr>
          <a:lstStyle/>
          <a:p>
            <a:r>
              <a:rPr lang="en-US" dirty="0"/>
              <a:t>Main SQL/PSM Constructs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5105400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1200"/>
              </a:spcAft>
            </a:pPr>
            <a:r>
              <a:rPr lang="en-US" dirty="0">
                <a:latin typeface="Calibri" pitchFamily="34" charset="0"/>
              </a:rPr>
              <a:t>Local variables (</a:t>
            </a:r>
            <a:r>
              <a:rPr lang="en-US" b="1" dirty="0">
                <a:solidFill>
                  <a:srgbClr val="00B050"/>
                </a:solidFill>
                <a:latin typeface="Calibri" pitchFamily="34" charset="0"/>
              </a:rPr>
              <a:t>DECLARE &lt;name&gt; &lt;type&gt;</a:t>
            </a:r>
            <a:r>
              <a:rPr lang="en-US" dirty="0">
                <a:latin typeface="Calibri" pitchFamily="34" charset="0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srgbClr val="00B050"/>
                </a:solidFill>
                <a:latin typeface="Calibri" pitchFamily="34" charset="0"/>
              </a:rPr>
              <a:t>RETURN</a:t>
            </a:r>
            <a:r>
              <a:rPr lang="en-US" dirty="0">
                <a:latin typeface="Calibri" pitchFamily="34" charset="0"/>
              </a:rPr>
              <a:t> values for FUNCTION (Unlike C, etc., it does not terminate function execution)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Calibri" pitchFamily="34" charset="0"/>
              </a:rPr>
              <a:t>Assign variables with </a:t>
            </a:r>
            <a:r>
              <a:rPr lang="en-US" b="1" dirty="0">
                <a:solidFill>
                  <a:srgbClr val="00B050"/>
                </a:solidFill>
                <a:latin typeface="Calibri" pitchFamily="34" charset="0"/>
              </a:rPr>
              <a:t>SET &lt;variable&gt; = &lt;expression&gt;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alibri" pitchFamily="34" charset="0"/>
              </a:rPr>
              <a:t>Branches and loops:</a:t>
            </a:r>
          </a:p>
          <a:p>
            <a:pPr lvl="1">
              <a:spcAft>
                <a:spcPts val="600"/>
              </a:spcAft>
            </a:pPr>
            <a:r>
              <a:rPr lang="en-US" b="1" dirty="0">
                <a:solidFill>
                  <a:srgbClr val="00B050"/>
                </a:solidFill>
                <a:latin typeface="Calibri" pitchFamily="34" charset="0"/>
              </a:rPr>
              <a:t>IF</a:t>
            </a:r>
            <a:r>
              <a:rPr lang="en-US" dirty="0">
                <a:latin typeface="Calibri" pitchFamily="34" charset="0"/>
              </a:rPr>
              <a:t> (condition) THEN statements;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ELSEIF (condition) statements;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… ELSE statements; END IF;</a:t>
            </a:r>
          </a:p>
          <a:p>
            <a:pPr lvl="1">
              <a:spcAft>
                <a:spcPts val="1200"/>
              </a:spcAft>
            </a:pPr>
            <a:r>
              <a:rPr lang="en-US" b="1" dirty="0">
                <a:solidFill>
                  <a:srgbClr val="00B050"/>
                </a:solidFill>
                <a:latin typeface="Calibri" pitchFamily="34" charset="0"/>
              </a:rPr>
              <a:t>LOOP</a:t>
            </a:r>
            <a:r>
              <a:rPr lang="en-US" dirty="0">
                <a:latin typeface="Calibri" pitchFamily="34" charset="0"/>
              </a:rPr>
              <a:t> statements; END LOOP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Calibri" pitchFamily="34" charset="0"/>
              </a:rPr>
              <a:t>Queries can be parts of expressions</a:t>
            </a:r>
          </a:p>
          <a:p>
            <a:r>
              <a:rPr lang="en-US" dirty="0">
                <a:latin typeface="Calibri" pitchFamily="34" charset="0"/>
              </a:rPr>
              <a:t>Can use cursors naturally without “EXEC SQL”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35477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SQL/PSM – Function Example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417638"/>
            <a:ext cx="6477000" cy="518160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400" dirty="0">
                <a:latin typeface="Calibri" pitchFamily="34" charset="0"/>
              </a:rPr>
              <a:t>CREATE FUNCTION </a:t>
            </a:r>
            <a:r>
              <a:rPr lang="en-US" sz="2400" dirty="0" err="1">
                <a:latin typeface="Calibri" pitchFamily="34" charset="0"/>
              </a:rPr>
              <a:t>rateSailor</a:t>
            </a:r>
            <a:r>
              <a:rPr lang="en-US" sz="2400" dirty="0">
                <a:latin typeface="Calibri" pitchFamily="34" charset="0"/>
              </a:rPr>
              <a:t> (IN </a:t>
            </a: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sailorId</a:t>
            </a:r>
            <a:r>
              <a:rPr lang="en-US" sz="2400" dirty="0">
                <a:latin typeface="Calibri" pitchFamily="34" charset="0"/>
              </a:rPr>
              <a:t> INTEGER)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    RETURNS INTEGER</a:t>
            </a:r>
          </a:p>
          <a:p>
            <a:pPr>
              <a:lnSpc>
                <a:spcPct val="90000"/>
              </a:lnSpc>
              <a:spcAft>
                <a:spcPts val="300"/>
              </a:spcAft>
              <a:buFont typeface="Wingdings" pitchFamily="2" charset="2"/>
              <a:buNone/>
              <a:defRPr/>
            </a:pPr>
            <a:r>
              <a:rPr lang="en-US" sz="2400" dirty="0">
                <a:latin typeface="Calibri" pitchFamily="34" charset="0"/>
              </a:rPr>
              <a:t>DECLARE </a:t>
            </a:r>
            <a:r>
              <a:rPr lang="en-US" sz="2400" dirty="0">
                <a:solidFill>
                  <a:srgbClr val="2042EE"/>
                </a:solidFill>
                <a:latin typeface="Calibri" pitchFamily="34" charset="0"/>
              </a:rPr>
              <a:t>rating</a:t>
            </a:r>
            <a:r>
              <a:rPr lang="en-US" sz="2400" dirty="0">
                <a:latin typeface="Calibri" pitchFamily="34" charset="0"/>
              </a:rPr>
              <a:t> INTEGER     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// two local variables</a:t>
            </a:r>
          </a:p>
          <a:p>
            <a:pPr>
              <a:lnSpc>
                <a:spcPct val="90000"/>
              </a:lnSpc>
              <a:spcAft>
                <a:spcPts val="300"/>
              </a:spcAft>
              <a:buFont typeface="Wingdings" pitchFamily="2" charset="2"/>
              <a:buNone/>
              <a:defRPr/>
            </a:pPr>
            <a:r>
              <a:rPr lang="en-US" sz="2400" dirty="0">
                <a:latin typeface="Calibri" pitchFamily="34" charset="0"/>
              </a:rPr>
              <a:t>DECLARE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numRes</a:t>
            </a:r>
            <a:r>
              <a:rPr lang="en-US" sz="2400" dirty="0">
                <a:latin typeface="Calibri" pitchFamily="34" charset="0"/>
              </a:rPr>
              <a:t> INTEGER</a:t>
            </a:r>
          </a:p>
          <a:p>
            <a:pPr>
              <a:lnSpc>
                <a:spcPct val="90000"/>
              </a:lnSpc>
              <a:spcAft>
                <a:spcPts val="300"/>
              </a:spcAft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7030A0"/>
                </a:solidFill>
                <a:latin typeface="Calibri" pitchFamily="34" charset="0"/>
              </a:rPr>
              <a:t>BEGIN</a:t>
            </a:r>
          </a:p>
          <a:p>
            <a:pPr>
              <a:spcAft>
                <a:spcPts val="300"/>
              </a:spcAft>
              <a:buFont typeface="Wingdings" pitchFamily="2" charset="2"/>
              <a:buNone/>
              <a:defRPr/>
            </a:pPr>
            <a:r>
              <a:rPr lang="en-US" sz="2400" dirty="0">
                <a:latin typeface="Calibri" pitchFamily="34" charset="0"/>
              </a:rPr>
              <a:t>  SET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numRes</a:t>
            </a:r>
            <a:r>
              <a:rPr lang="en-US" sz="2400" dirty="0">
                <a:latin typeface="Calibri" pitchFamily="34" charset="0"/>
              </a:rPr>
              <a:t> = (SELECT  COUNT(*)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itchFamily="2" charset="2"/>
              <a:buNone/>
              <a:defRPr/>
            </a:pPr>
            <a:r>
              <a:rPr lang="en-US" sz="2400" dirty="0">
                <a:latin typeface="Calibri" pitchFamily="34" charset="0"/>
              </a:rPr>
              <a:t>                             FROM    Reserves R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                        WHERE  </a:t>
            </a:r>
            <a:r>
              <a:rPr lang="en-US" sz="2400" dirty="0" err="1">
                <a:latin typeface="Calibri" pitchFamily="34" charset="0"/>
              </a:rPr>
              <a:t>R.sid</a:t>
            </a:r>
            <a:r>
              <a:rPr lang="en-US" sz="2400" dirty="0">
                <a:latin typeface="Calibri" pitchFamily="34" charset="0"/>
              </a:rPr>
              <a:t> = </a:t>
            </a: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sailorId</a:t>
            </a:r>
            <a:r>
              <a:rPr lang="en-US" sz="2400" dirty="0">
                <a:latin typeface="Calibri" pitchFamily="34" charset="0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>
                <a:latin typeface="Calibri" pitchFamily="34" charset="0"/>
              </a:rPr>
              <a:t>  IF 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numRes</a:t>
            </a:r>
            <a:r>
              <a:rPr lang="en-US" sz="2400" dirty="0">
                <a:latin typeface="Calibri" pitchFamily="34" charset="0"/>
              </a:rPr>
              <a:t> &gt; 10) THEN </a:t>
            </a:r>
            <a:r>
              <a:rPr lang="en-US" sz="2400" dirty="0">
                <a:solidFill>
                  <a:srgbClr val="2042EE"/>
                </a:solidFill>
                <a:latin typeface="Calibri" pitchFamily="34" charset="0"/>
              </a:rPr>
              <a:t>rating</a:t>
            </a:r>
            <a:r>
              <a:rPr lang="en-US" sz="2400" dirty="0">
                <a:latin typeface="Calibri" pitchFamily="34" charset="0"/>
              </a:rPr>
              <a:t> =1;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>
                <a:latin typeface="Calibri" pitchFamily="34" charset="0"/>
              </a:rPr>
              <a:t>                                 ELSE   </a:t>
            </a:r>
            <a:r>
              <a:rPr lang="en-US" sz="2400" dirty="0">
                <a:solidFill>
                  <a:srgbClr val="2042EE"/>
                </a:solidFill>
                <a:latin typeface="Calibri" pitchFamily="34" charset="0"/>
              </a:rPr>
              <a:t>rating</a:t>
            </a:r>
            <a:r>
              <a:rPr lang="en-US" sz="2400" dirty="0">
                <a:latin typeface="Calibri" pitchFamily="34" charset="0"/>
              </a:rPr>
              <a:t> = 0;</a:t>
            </a:r>
          </a:p>
          <a:p>
            <a:pPr>
              <a:lnSpc>
                <a:spcPct val="90000"/>
              </a:lnSpc>
              <a:spcAft>
                <a:spcPts val="300"/>
              </a:spcAft>
              <a:buFont typeface="Wingdings" pitchFamily="2" charset="2"/>
              <a:buNone/>
              <a:defRPr/>
            </a:pPr>
            <a:r>
              <a:rPr lang="en-US" sz="2400" dirty="0">
                <a:latin typeface="Calibri" pitchFamily="34" charset="0"/>
              </a:rPr>
              <a:t>  END IF;</a:t>
            </a:r>
          </a:p>
          <a:p>
            <a:pPr>
              <a:lnSpc>
                <a:spcPct val="90000"/>
              </a:lnSpc>
              <a:spcAft>
                <a:spcPts val="300"/>
              </a:spcAft>
              <a:buFont typeface="Wingdings" pitchFamily="2" charset="2"/>
              <a:buNone/>
              <a:defRPr/>
            </a:pPr>
            <a:r>
              <a:rPr lang="en-US" sz="2400" dirty="0">
                <a:latin typeface="Calibri" pitchFamily="34" charset="0"/>
              </a:rPr>
              <a:t>  RETURN </a:t>
            </a:r>
            <a:r>
              <a:rPr lang="en-US" sz="2400" dirty="0">
                <a:solidFill>
                  <a:srgbClr val="2042EE"/>
                </a:solidFill>
                <a:latin typeface="Calibri" pitchFamily="34" charset="0"/>
              </a:rPr>
              <a:t>rating</a:t>
            </a:r>
            <a:r>
              <a:rPr lang="en-US" sz="2400" dirty="0">
                <a:latin typeface="Calibri" pitchFamily="34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7030A0"/>
                </a:solidFill>
                <a:latin typeface="Calibri" pitchFamily="34" charset="0"/>
              </a:rPr>
              <a:t>END</a:t>
            </a:r>
            <a:r>
              <a:rPr lang="en-US" sz="2400" dirty="0">
                <a:latin typeface="Calibri" pitchFamily="34" charset="0"/>
              </a:rPr>
              <a:t>;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457200" y="3276600"/>
            <a:ext cx="1600200" cy="1066800"/>
          </a:xfrm>
          <a:prstGeom prst="wedgeRoundRectCallout">
            <a:avLst>
              <a:gd name="adj1" fmla="val 68567"/>
              <a:gd name="adj2" fmla="val -45778"/>
              <a:gd name="adj3" fmla="val 16667"/>
            </a:avLst>
          </a:prstGeom>
          <a:solidFill>
            <a:srgbClr val="7030A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BEGIN … END </a:t>
            </a:r>
            <a:r>
              <a:rPr lang="en-US" dirty="0"/>
              <a:t>for groups of statements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6562969" y="5181600"/>
            <a:ext cx="2133600" cy="1114425"/>
          </a:xfrm>
          <a:prstGeom prst="wedgeEllipseCallout">
            <a:avLst>
              <a:gd name="adj1" fmla="val -35217"/>
              <a:gd name="adj2" fmla="val -108482"/>
            </a:avLst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ctr"/>
          <a:lstStyle/>
          <a:p>
            <a:pPr algn="ctr">
              <a:lnSpc>
                <a:spcPts val="1800"/>
              </a:lnSpc>
            </a:pPr>
            <a:r>
              <a:rPr lang="en-US" sz="2000" b="1" dirty="0">
                <a:solidFill>
                  <a:schemeClr val="bg1"/>
                </a:solidFill>
              </a:rPr>
              <a:t>SQL can be part of an expression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A4B6CF3-78BA-4EC4-8C98-A97E2D628618}"/>
              </a:ext>
            </a:extLst>
          </p:cNvPr>
          <p:cNvSpPr/>
          <p:nvPr/>
        </p:nvSpPr>
        <p:spPr>
          <a:xfrm>
            <a:off x="6858000" y="2743200"/>
            <a:ext cx="2057400" cy="1114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sz="2400" dirty="0"/>
              <a:t>NO “EXEC” anywhere</a:t>
            </a:r>
          </a:p>
        </p:txBody>
      </p:sp>
      <p:pic>
        <p:nvPicPr>
          <p:cNvPr id="1026" name="Picture 2" descr="Smiley Face Clip Art 02 | Clipart Panda - Free Clipart Images">
            <a:extLst>
              <a:ext uri="{FF2B5EF4-FFF2-40B4-BE49-F238E27FC236}">
                <a16:creationId xmlns:a16="http://schemas.microsoft.com/office/drawing/2014/main" id="{70C25070-7762-4115-AB87-9DCA34BCA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52" y="3716338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78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SQL/PSM: Procedure Examples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543800" cy="2133600"/>
          </a:xfrm>
          <a:ln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>
                <a:latin typeface="Arial Unicode MS" pitchFamily="34" charset="-128"/>
              </a:rPr>
              <a:t>CREATE PROCEDURE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Arial Unicode MS" pitchFamily="34" charset="-128"/>
              </a:rPr>
              <a:t>ShowNumReservations</a:t>
            </a:r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</a:rPr>
              <a:t> </a:t>
            </a:r>
            <a:r>
              <a:rPr lang="en-US" sz="2400" dirty="0">
                <a:latin typeface="Arial Unicode MS" pitchFamily="34" charset="-128"/>
              </a:rPr>
              <a:t>(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Arial Unicode MS" pitchFamily="34" charset="-128"/>
              </a:rPr>
              <a:t>    </a:t>
            </a:r>
            <a:r>
              <a:rPr lang="en-US" sz="2400" dirty="0">
                <a:solidFill>
                  <a:srgbClr val="3857F0"/>
                </a:solidFill>
                <a:latin typeface="Arial Unicode MS" pitchFamily="34" charset="-128"/>
              </a:rPr>
              <a:t>IN</a:t>
            </a:r>
            <a:r>
              <a:rPr lang="en-US" sz="2400" dirty="0">
                <a:latin typeface="Arial Unicode MS" pitchFamily="34" charset="-128"/>
              </a:rPr>
              <a:t>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Arial Unicode MS" pitchFamily="34" charset="-128"/>
              </a:rPr>
              <a:t>sailorid</a:t>
            </a:r>
            <a:r>
              <a:rPr lang="en-US" sz="2400" dirty="0">
                <a:latin typeface="Arial Unicode MS" pitchFamily="34" charset="-128"/>
              </a:rPr>
              <a:t>  </a:t>
            </a:r>
            <a:r>
              <a:rPr lang="en-US" sz="2400" dirty="0">
                <a:solidFill>
                  <a:srgbClr val="3857F0"/>
                </a:solidFill>
                <a:latin typeface="Arial Unicode MS" pitchFamily="34" charset="-128"/>
              </a:rPr>
              <a:t>INTEGER</a:t>
            </a:r>
            <a:r>
              <a:rPr lang="en-US" sz="2400" dirty="0">
                <a:latin typeface="Arial Unicode MS" pitchFamily="34" charset="-128"/>
              </a:rPr>
              <a:t>,  </a:t>
            </a:r>
            <a:r>
              <a:rPr lang="en-US" sz="2400" dirty="0">
                <a:solidFill>
                  <a:srgbClr val="3857F0"/>
                </a:solidFill>
                <a:latin typeface="Arial Unicode MS" pitchFamily="34" charset="-128"/>
              </a:rPr>
              <a:t>OUT</a:t>
            </a:r>
            <a:r>
              <a:rPr lang="en-US" sz="2400" dirty="0">
                <a:latin typeface="Arial Unicode MS" pitchFamily="34" charset="-128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Arial Unicode MS" pitchFamily="34" charset="-128"/>
              </a:rPr>
              <a:t>numres</a:t>
            </a:r>
            <a:r>
              <a:rPr lang="en-US" sz="2400" dirty="0">
                <a:latin typeface="Arial Unicode MS" pitchFamily="34" charset="-128"/>
              </a:rPr>
              <a:t> </a:t>
            </a:r>
            <a:r>
              <a:rPr lang="en-US" sz="2400" dirty="0">
                <a:solidFill>
                  <a:srgbClr val="3857F0"/>
                </a:solidFill>
                <a:latin typeface="Arial Unicode MS" pitchFamily="34" charset="-128"/>
              </a:rPr>
              <a:t>INTEGER</a:t>
            </a:r>
            <a:r>
              <a:rPr lang="en-US" sz="2400" dirty="0">
                <a:latin typeface="Arial Unicode MS" pitchFamily="34" charset="-128"/>
              </a:rPr>
              <a:t> )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Arial Unicode MS" pitchFamily="34" charset="-128"/>
              </a:rPr>
              <a:t>       SET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Arial Unicode MS" pitchFamily="34" charset="-128"/>
              </a:rPr>
              <a:t>numres</a:t>
            </a:r>
            <a:r>
              <a:rPr lang="en-US" sz="2400" dirty="0">
                <a:latin typeface="Arial Unicode MS" pitchFamily="34" charset="-128"/>
              </a:rPr>
              <a:t> = (SELECT  COUNT(*)</a:t>
            </a:r>
            <a:br>
              <a:rPr lang="en-US" sz="2400" dirty="0">
                <a:latin typeface="Arial Unicode MS" pitchFamily="34" charset="-128"/>
              </a:rPr>
            </a:br>
            <a:r>
              <a:rPr lang="en-US" sz="2400" dirty="0">
                <a:latin typeface="Arial Unicode MS" pitchFamily="34" charset="-128"/>
              </a:rPr>
              <a:t>                             FROM     Reserves R</a:t>
            </a:r>
            <a:br>
              <a:rPr lang="en-US" sz="2400" dirty="0">
                <a:latin typeface="Arial Unicode MS" pitchFamily="34" charset="-128"/>
              </a:rPr>
            </a:br>
            <a:r>
              <a:rPr lang="en-US" sz="2400" dirty="0">
                <a:latin typeface="Arial Unicode MS" pitchFamily="34" charset="-128"/>
              </a:rPr>
              <a:t>                             WHERE  </a:t>
            </a:r>
            <a:r>
              <a:rPr lang="en-US" sz="2400" dirty="0" err="1">
                <a:latin typeface="Arial Unicode MS" pitchFamily="34" charset="-128"/>
              </a:rPr>
              <a:t>R.sid</a:t>
            </a:r>
            <a:r>
              <a:rPr lang="en-US" sz="2400" dirty="0">
                <a:latin typeface="Arial Unicode MS" pitchFamily="34" charset="-128"/>
              </a:rPr>
              <a:t> =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Arial Unicode MS" pitchFamily="34" charset="-128"/>
              </a:rPr>
              <a:t>sailorid</a:t>
            </a:r>
            <a:r>
              <a:rPr lang="en-US" sz="2400" dirty="0">
                <a:latin typeface="Arial Unicode MS" pitchFamily="34" charset="-128"/>
              </a:rPr>
              <a:t>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47800" y="4267200"/>
            <a:ext cx="7239000" cy="2057400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400" dirty="0">
                <a:latin typeface="Arial Unicode MS" pitchFamily="34" charset="-128"/>
              </a:rPr>
              <a:t>CREATE PROCEDURE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Arial Unicode MS" pitchFamily="34" charset="-128"/>
              </a:rPr>
              <a:t>IncreaseRating</a:t>
            </a:r>
            <a:r>
              <a:rPr lang="en-US" sz="2400" dirty="0">
                <a:latin typeface="Arial Unicode MS" pitchFamily="34" charset="-128"/>
              </a:rPr>
              <a:t>(</a:t>
            </a:r>
            <a:br>
              <a:rPr lang="en-US" sz="2400" dirty="0">
                <a:latin typeface="Arial Unicode MS" pitchFamily="34" charset="-128"/>
              </a:rPr>
            </a:br>
            <a:r>
              <a:rPr lang="en-US" sz="2400" dirty="0">
                <a:solidFill>
                  <a:srgbClr val="2042EE"/>
                </a:solidFill>
                <a:latin typeface="Arial Unicode MS" pitchFamily="34" charset="-128"/>
              </a:rPr>
              <a:t>IN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Arial Unicode MS" pitchFamily="34" charset="-128"/>
              </a:rPr>
              <a:t>sailor_sid</a:t>
            </a:r>
            <a:r>
              <a:rPr lang="en-US" sz="2400" b="1" dirty="0">
                <a:solidFill>
                  <a:srgbClr val="2042EE"/>
                </a:solidFill>
                <a:latin typeface="Arial Unicode MS" pitchFamily="34" charset="-128"/>
              </a:rPr>
              <a:t> </a:t>
            </a:r>
            <a:r>
              <a:rPr lang="en-US" sz="2400" dirty="0">
                <a:solidFill>
                  <a:srgbClr val="2042EE"/>
                </a:solidFill>
                <a:latin typeface="Arial Unicode MS" pitchFamily="34" charset="-128"/>
              </a:rPr>
              <a:t>INTEGER,   IN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 Unicode MS" pitchFamily="34" charset="-128"/>
              </a:rPr>
              <a:t>increase</a:t>
            </a:r>
            <a:r>
              <a:rPr lang="en-US" sz="2400" dirty="0">
                <a:solidFill>
                  <a:srgbClr val="2042EE"/>
                </a:solidFill>
                <a:latin typeface="Arial Unicode MS" pitchFamily="34" charset="-128"/>
              </a:rPr>
              <a:t> INTEGER </a:t>
            </a:r>
            <a:r>
              <a:rPr lang="en-US" sz="2400" dirty="0">
                <a:latin typeface="Arial Unicode MS" pitchFamily="34" charset="-128"/>
              </a:rPr>
              <a:t>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400" dirty="0">
                <a:latin typeface="Arial Unicode MS" pitchFamily="34" charset="-128"/>
              </a:rPr>
              <a:t>	UPDATE Sailors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400" dirty="0">
                <a:latin typeface="Arial Unicode MS" pitchFamily="34" charset="-128"/>
              </a:rPr>
              <a:t>		SET rating = rating +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 Unicode MS" pitchFamily="34" charset="-128"/>
              </a:rPr>
              <a:t>increase</a:t>
            </a:r>
            <a:br>
              <a:rPr lang="en-US" sz="2400" dirty="0">
                <a:latin typeface="Arial Unicode MS" pitchFamily="34" charset="-128"/>
              </a:rPr>
            </a:br>
            <a:r>
              <a:rPr lang="en-US" sz="2400" dirty="0">
                <a:latin typeface="Arial Unicode MS" pitchFamily="34" charset="-128"/>
              </a:rPr>
              <a:t>	WHERE </a:t>
            </a:r>
            <a:r>
              <a:rPr lang="en-US" sz="2400" dirty="0" err="1">
                <a:latin typeface="Arial Unicode MS" pitchFamily="34" charset="-128"/>
              </a:rPr>
              <a:t>sid</a:t>
            </a:r>
            <a:r>
              <a:rPr lang="en-US" sz="2400" dirty="0">
                <a:latin typeface="Arial Unicode MS" pitchFamily="34" charset="-128"/>
              </a:rPr>
              <a:t> =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Arial Unicode MS" pitchFamily="34" charset="-128"/>
              </a:rPr>
              <a:t>sailor_sid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251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uiExpand="1" build="p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Host Variables in SQL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81000" y="2810627"/>
            <a:ext cx="5486400" cy="36663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Calibri" pitchFamily="34" charset="0"/>
              </a:rPr>
              <a:t>SQL statements can refer to variables in host program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Calibri" pitchFamily="34" charset="0"/>
              </a:rPr>
              <a:t>Such host variables must be declared in the DECLARE SECTION of SQL, and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Calibri" pitchFamily="34" charset="0"/>
              </a:rPr>
              <a:t>they are prefixed by a colon (</a:t>
            </a:r>
            <a:r>
              <a:rPr lang="en-US" dirty="0">
                <a:solidFill>
                  <a:srgbClr val="002060"/>
                </a:solidFill>
                <a:latin typeface="Calibri" pitchFamily="34" charset="0"/>
                <a:sym typeface="Wingdings" pitchFamily="2" charset="2"/>
              </a:rPr>
              <a:t>:) in SQL statements</a:t>
            </a:r>
            <a:endParaRPr lang="en-US" dirty="0">
              <a:solidFill>
                <a:srgbClr val="002060"/>
              </a:solidFill>
              <a:latin typeface="Calibri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1DB877D-4D55-4D72-8780-44618DED8A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743200"/>
            <a:ext cx="2905931" cy="238716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7D3FD3-F4A5-4019-A14F-997AAF440902}"/>
              </a:ext>
            </a:extLst>
          </p:cNvPr>
          <p:cNvSpPr txBox="1">
            <a:spLocks/>
          </p:cNvSpPr>
          <p:nvPr/>
        </p:nvSpPr>
        <p:spPr>
          <a:xfrm>
            <a:off x="391331" y="1432099"/>
            <a:ext cx="8382000" cy="1225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dirty="0">
                <a:latin typeface="Calibri" pitchFamily="34" charset="0"/>
              </a:rPr>
              <a:t>We assume C in our discussion.  Minor differences in different host languages</a:t>
            </a:r>
          </a:p>
        </p:txBody>
      </p:sp>
    </p:spTree>
    <p:extLst>
      <p:ext uri="{BB962C8B-B14F-4D97-AF65-F5344CB8AC3E}">
        <p14:creationId xmlns:p14="http://schemas.microsoft.com/office/powerpoint/2010/main" val="136318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SQL/PSM: Returning Result Set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76215"/>
            <a:ext cx="8229600" cy="12954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400" dirty="0">
                <a:latin typeface="Arial Unicode MS" pitchFamily="34" charset="-128"/>
              </a:rPr>
              <a:t>&lt;declare cursor&gt; statement is used to return a result set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400" dirty="0">
                <a:latin typeface="Arial Unicode MS" pitchFamily="34" charset="-128"/>
              </a:rPr>
              <a:t>The result set is returned to JDBC </a:t>
            </a:r>
            <a:r>
              <a:rPr lang="en-US" sz="2400" dirty="0" err="1">
                <a:latin typeface="Arial Unicode MS" pitchFamily="34" charset="-128"/>
              </a:rPr>
              <a:t>CallableStatement</a:t>
            </a:r>
            <a:r>
              <a:rPr lang="en-US" sz="2400" dirty="0">
                <a:latin typeface="Arial Unicode MS" pitchFamily="34" charset="-128"/>
              </a:rPr>
              <a:t> object that calls the procedure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51613" y="2743200"/>
            <a:ext cx="6538546" cy="3581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>
                <a:latin typeface="Arial Unicode MS" pitchFamily="34" charset="-128"/>
              </a:rPr>
              <a:t>CREATE PROCEDURE </a:t>
            </a:r>
            <a:r>
              <a:rPr lang="en-US" sz="2400" dirty="0" err="1">
                <a:latin typeface="Arial Unicode MS" pitchFamily="34" charset="-128"/>
              </a:rPr>
              <a:t>Goodsailors</a:t>
            </a:r>
            <a:r>
              <a:rPr lang="en-US" sz="2400" dirty="0">
                <a:latin typeface="Arial Unicode MS" pitchFamily="34" charset="-128"/>
              </a:rPr>
              <a:t>( 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400" dirty="0">
                <a:latin typeface="Arial Unicode MS" pitchFamily="34" charset="-128"/>
              </a:rPr>
              <a:t>               IN </a:t>
            </a:r>
            <a:r>
              <a:rPr lang="en-US" sz="2400" dirty="0" err="1">
                <a:latin typeface="Arial Unicode MS" pitchFamily="34" charset="-128"/>
              </a:rPr>
              <a:t>goodrating</a:t>
            </a:r>
            <a:r>
              <a:rPr lang="en-US" sz="2400" dirty="0">
                <a:latin typeface="Arial Unicode MS" pitchFamily="34" charset="-128"/>
              </a:rPr>
              <a:t> INTEGER)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7030A0"/>
                </a:solidFill>
                <a:latin typeface="Arial Unicode MS" pitchFamily="34" charset="-128"/>
              </a:rPr>
              <a:t>DYNAMIC RESULT SETS 1</a:t>
            </a:r>
            <a:r>
              <a:rPr lang="en-US" sz="2400" dirty="0">
                <a:latin typeface="Arial Unicode MS" pitchFamily="34" charset="-128"/>
              </a:rPr>
              <a:t>       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>
                <a:latin typeface="Arial Unicode MS" pitchFamily="34" charset="-128"/>
              </a:rPr>
              <a:t>BEGIN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latin typeface="Arial Unicode MS" pitchFamily="34" charset="-128"/>
              </a:rPr>
              <a:t>   DECLARE Cur1  CURSOR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 Unicode MS" pitchFamily="34" charset="-128"/>
              </a:rPr>
              <a:t>WITH RETURN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Arial Unicode MS" pitchFamily="34" charset="-128"/>
              </a:rPr>
              <a:t> </a:t>
            </a:r>
            <a:r>
              <a:rPr lang="en-US" sz="2400" dirty="0">
                <a:latin typeface="Arial Unicode MS" pitchFamily="34" charset="-128"/>
              </a:rPr>
              <a:t>FOR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SELECT   </a:t>
            </a:r>
            <a:r>
              <a:rPr lang="en-US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sid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sname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rating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FROM      Sailors S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WHERE   </a:t>
            </a:r>
            <a:r>
              <a:rPr lang="en-US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S.rating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&gt; </a:t>
            </a:r>
            <a:r>
              <a:rPr lang="en-US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goodrating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OPEN Cur1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END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728413" y="4953000"/>
            <a:ext cx="1752600" cy="838200"/>
          </a:xfrm>
          <a:prstGeom prst="wedgeRoundRectCallout">
            <a:avLst>
              <a:gd name="adj1" fmla="val -38823"/>
              <a:gd name="adj2" fmla="val -95628"/>
              <a:gd name="adj3" fmla="val 16667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200"/>
              </a:lnSpc>
            </a:pPr>
            <a:r>
              <a:rPr lang="en-US" sz="2000" b="1" dirty="0"/>
              <a:t>Result set will be returned</a:t>
            </a:r>
            <a:endParaRPr lang="en-US" sz="20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7033213" y="2895600"/>
            <a:ext cx="1828800" cy="1143000"/>
          </a:xfrm>
          <a:prstGeom prst="wedgeRoundRectCallout">
            <a:avLst>
              <a:gd name="adj1" fmla="val -131452"/>
              <a:gd name="adj2" fmla="val 16154"/>
              <a:gd name="adj3" fmla="val 16667"/>
            </a:avLst>
          </a:prstGeom>
          <a:solidFill>
            <a:srgbClr val="7030A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200"/>
              </a:lnSpc>
            </a:pPr>
            <a:r>
              <a:rPr lang="en-US" sz="2000" b="1" dirty="0"/>
              <a:t>Maximum number of result sets is 1</a:t>
            </a:r>
            <a:endParaRPr lang="en-US" sz="20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228600" y="4386386"/>
            <a:ext cx="1752600" cy="1355284"/>
          </a:xfrm>
          <a:prstGeom prst="wedgeRoundRectCallout">
            <a:avLst>
              <a:gd name="adj1" fmla="val 61097"/>
              <a:gd name="adj2" fmla="val 43766"/>
              <a:gd name="adj3" fmla="val 16667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>
              <a:lnSpc>
                <a:spcPts val="2200"/>
              </a:lnSpc>
            </a:pPr>
            <a:r>
              <a:rPr lang="en-US" sz="2000" b="1" dirty="0"/>
              <a:t>Make sure to open cursor in order to return the result set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243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97961" y="58959"/>
            <a:ext cx="8548077" cy="966576"/>
          </a:xfrm>
        </p:spPr>
        <p:txBody>
          <a:bodyPr>
            <a:normAutofit fontScale="90000"/>
          </a:bodyPr>
          <a:lstStyle/>
          <a:p>
            <a:r>
              <a:rPr lang="en-US" dirty="0"/>
              <a:t>Preparation for Calling Stored Procedure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526365" y="1295400"/>
            <a:ext cx="3955758" cy="2538624"/>
          </a:xfrm>
        </p:spPr>
        <p:txBody>
          <a:bodyPr>
            <a:noAutofit/>
          </a:bodyPr>
          <a:lstStyle/>
          <a:p>
            <a:pPr marL="0" indent="0">
              <a:lnSpc>
                <a:spcPts val="3600"/>
              </a:lnSpc>
              <a:buNone/>
              <a:defRPr/>
            </a:pPr>
            <a:r>
              <a:rPr lang="en-US" sz="2800" dirty="0">
                <a:latin typeface="Arial Unicode MS" pitchFamily="34" charset="-128"/>
              </a:rPr>
              <a:t>The stored procedure is executed with a JDBC </a:t>
            </a:r>
            <a:r>
              <a:rPr lang="en-US" sz="2800" dirty="0" err="1">
                <a:latin typeface="Arial Unicode MS" pitchFamily="34" charset="-128"/>
              </a:rPr>
              <a:t>CallableStatement</a:t>
            </a:r>
            <a:r>
              <a:rPr lang="en-US" sz="2800" dirty="0">
                <a:latin typeface="Arial Unicode MS" pitchFamily="34" charset="-128"/>
              </a:rPr>
              <a:t> </a:t>
            </a:r>
            <a:r>
              <a:rPr lang="en-US" sz="2800" b="1" dirty="0">
                <a:latin typeface="Arial Unicode MS" pitchFamily="34" charset="-128"/>
              </a:rPr>
              <a:t>execute()</a:t>
            </a:r>
            <a:r>
              <a:rPr lang="en-US" sz="2800" dirty="0">
                <a:latin typeface="Arial Unicode MS" pitchFamily="34" charset="-128"/>
              </a:rPr>
              <a:t> method </a:t>
            </a:r>
          </a:p>
          <a:p>
            <a:pPr marL="0" indent="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34" charset="-128"/>
              </a:rPr>
              <a:t>(next slide)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876800"/>
            <a:ext cx="8077200" cy="16255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/>
              <a:t>Import </a:t>
            </a:r>
            <a:r>
              <a:rPr lang="en-US" sz="2400" dirty="0" err="1"/>
              <a:t>java.sql.CallableStatement</a:t>
            </a:r>
            <a:r>
              <a:rPr lang="en-US" sz="2400" dirty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/>
              <a:t>  …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/>
              <a:t>  </a:t>
            </a:r>
            <a:r>
              <a:rPr lang="en-US" sz="2200" dirty="0" err="1"/>
              <a:t>CallableStatement</a:t>
            </a:r>
            <a:r>
              <a:rPr lang="en-US" sz="2200" dirty="0"/>
              <a:t> </a:t>
            </a:r>
            <a:r>
              <a:rPr lang="en-US" sz="2200" dirty="0" err="1"/>
              <a:t>CStmt</a:t>
            </a:r>
            <a:r>
              <a:rPr lang="en-US" sz="2200" dirty="0"/>
              <a:t> = </a:t>
            </a:r>
            <a:r>
              <a:rPr lang="en-US" sz="2200" dirty="0" err="1"/>
              <a:t>con.prepareCall</a:t>
            </a:r>
            <a:r>
              <a:rPr lang="en-US" sz="2200" dirty="0"/>
              <a:t>(“{Call </a:t>
            </a:r>
            <a:r>
              <a:rPr lang="en-US" sz="2200" dirty="0" err="1"/>
              <a:t>Goodsailors</a:t>
            </a:r>
            <a:r>
              <a:rPr lang="en-US" sz="2200" dirty="0"/>
              <a:t>(?)”);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/>
              <a:t>  </a:t>
            </a:r>
            <a:r>
              <a:rPr lang="en-US" sz="2200" dirty="0" err="1"/>
              <a:t>CStmt.setInt</a:t>
            </a:r>
            <a:r>
              <a:rPr lang="en-US" sz="2200" dirty="0"/>
              <a:t>(“</a:t>
            </a:r>
            <a:r>
              <a:rPr lang="en-US" sz="2200" dirty="0" err="1"/>
              <a:t>goodrating</a:t>
            </a:r>
            <a:r>
              <a:rPr lang="en-US" sz="2200" dirty="0"/>
              <a:t>”, 8);        // Set parameter using its name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181600" y="4337069"/>
            <a:ext cx="2362200" cy="1079461"/>
          </a:xfrm>
          <a:prstGeom prst="wedgeRoundRectCallout">
            <a:avLst>
              <a:gd name="adj1" fmla="val -39381"/>
              <a:gd name="adj2" fmla="val 77506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Preperation</a:t>
            </a:r>
            <a:r>
              <a:rPr lang="en-US" dirty="0"/>
              <a:t> for calling the stored procedure </a:t>
            </a:r>
            <a:r>
              <a:rPr lang="en-US" dirty="0" err="1"/>
              <a:t>Goodsailors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E5B398-AFF1-4071-A87F-3D637E1D79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93" y="1965325"/>
            <a:ext cx="3976077" cy="2307994"/>
          </a:xfrm>
          <a:prstGeom prst="rect">
            <a:avLst/>
          </a:prstGeom>
        </p:spPr>
      </p:pic>
      <p:sp>
        <p:nvSpPr>
          <p:cNvPr id="8" name="Rounded Rectangular Callout 8">
            <a:extLst>
              <a:ext uri="{FF2B5EF4-FFF2-40B4-BE49-F238E27FC236}">
                <a16:creationId xmlns:a16="http://schemas.microsoft.com/office/drawing/2014/main" id="{75A939FC-3812-4979-A405-B4B88DD629DE}"/>
              </a:ext>
            </a:extLst>
          </p:cNvPr>
          <p:cNvSpPr/>
          <p:nvPr/>
        </p:nvSpPr>
        <p:spPr>
          <a:xfrm>
            <a:off x="7405077" y="1169820"/>
            <a:ext cx="1295400" cy="712620"/>
          </a:xfrm>
          <a:prstGeom prst="wedgeRoundRectCallout">
            <a:avLst>
              <a:gd name="adj1" fmla="val 6109"/>
              <a:gd name="adj2" fmla="val 99368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Stored procedure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8B5C15D-8ACF-4121-ABAB-AC3E774470EB}"/>
              </a:ext>
            </a:extLst>
          </p:cNvPr>
          <p:cNvSpPr/>
          <p:nvPr/>
        </p:nvSpPr>
        <p:spPr>
          <a:xfrm>
            <a:off x="8001000" y="3581400"/>
            <a:ext cx="457200" cy="418532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2800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CFE0AC-B88C-4D02-BE70-12050F7864E8}"/>
              </a:ext>
            </a:extLst>
          </p:cNvPr>
          <p:cNvSpPr/>
          <p:nvPr/>
        </p:nvSpPr>
        <p:spPr>
          <a:xfrm>
            <a:off x="8052777" y="4953000"/>
            <a:ext cx="457200" cy="418532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2800" dirty="0">
                <a:solidFill>
                  <a:srgbClr val="FFC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8133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2168" y="228521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/>
              <a:t>Processing Multiple Result Sets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24772" y="3381362"/>
            <a:ext cx="6248400" cy="228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300"/>
              </a:lnSpc>
              <a:spcBef>
                <a:spcPts val="600"/>
              </a:spcBef>
              <a:buFont typeface="Arial" pitchFamily="34" charset="0"/>
              <a:buNone/>
              <a:defRPr/>
            </a:pPr>
            <a:r>
              <a:rPr lang="en-US" sz="2400" dirty="0">
                <a:latin typeface="Arial Unicode MS" pitchFamily="34" charset="-128"/>
              </a:rPr>
              <a:t>Boolean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Arial Unicode MS" pitchFamily="34" charset="-128"/>
              </a:rPr>
              <a:t>hadResults</a:t>
            </a:r>
            <a:r>
              <a:rPr lang="en-US" sz="2400" dirty="0">
                <a:latin typeface="Arial Unicode MS" pitchFamily="34" charset="-128"/>
              </a:rPr>
              <a:t> = </a:t>
            </a:r>
            <a:r>
              <a:rPr lang="en-US" sz="2400" dirty="0" err="1">
                <a:latin typeface="Arial Unicode MS" pitchFamily="34" charset="-128"/>
              </a:rPr>
              <a:t>CStmt.execute</a:t>
            </a:r>
            <a:r>
              <a:rPr lang="en-US" sz="2400" dirty="0">
                <a:latin typeface="Arial Unicode MS" pitchFamily="34" charset="-128"/>
              </a:rPr>
              <a:t>();</a:t>
            </a:r>
          </a:p>
          <a:p>
            <a:pPr marL="0" indent="0">
              <a:lnSpc>
                <a:spcPts val="2300"/>
              </a:lnSpc>
              <a:buFont typeface="Arial" pitchFamily="34" charset="0"/>
              <a:buNone/>
              <a:defRPr/>
            </a:pPr>
            <a:r>
              <a:rPr lang="en-US" sz="2400" dirty="0">
                <a:latin typeface="Arial Unicode MS" pitchFamily="34" charset="-128"/>
              </a:rPr>
              <a:t>while (</a:t>
            </a:r>
            <a:r>
              <a:rPr lang="en-US" sz="2400" dirty="0" err="1">
                <a:latin typeface="Arial Unicode MS" pitchFamily="34" charset="-128"/>
              </a:rPr>
              <a:t>hadResults</a:t>
            </a:r>
            <a:r>
              <a:rPr lang="en-US" sz="2400" dirty="0">
                <a:latin typeface="Arial Unicode MS" pitchFamily="34" charset="-128"/>
              </a:rPr>
              <a:t>)  {</a:t>
            </a:r>
          </a:p>
          <a:p>
            <a:pPr marL="0" indent="0">
              <a:lnSpc>
                <a:spcPts val="2300"/>
              </a:lnSpc>
              <a:buFont typeface="Arial" pitchFamily="34" charset="0"/>
              <a:buNone/>
              <a:defRPr/>
            </a:pPr>
            <a:r>
              <a:rPr lang="en-US" sz="2400" dirty="0">
                <a:latin typeface="Arial Unicode MS" pitchFamily="34" charset="-128"/>
              </a:rPr>
              <a:t>   </a:t>
            </a:r>
            <a:r>
              <a:rPr lang="en-US" sz="2400" dirty="0" err="1">
                <a:latin typeface="Arial Unicode MS" pitchFamily="34" charset="-128"/>
              </a:rPr>
              <a:t>ResultSet</a:t>
            </a:r>
            <a:r>
              <a:rPr lang="en-US" sz="2400" dirty="0">
                <a:latin typeface="Arial Unicode MS" pitchFamily="34" charset="-128"/>
              </a:rPr>
              <a:t>  </a:t>
            </a:r>
            <a:r>
              <a:rPr lang="en-US" sz="2400" dirty="0" err="1">
                <a:latin typeface="Arial Unicode MS" pitchFamily="34" charset="-128"/>
              </a:rPr>
              <a:t>rs</a:t>
            </a:r>
            <a:r>
              <a:rPr lang="en-US" sz="2400" dirty="0">
                <a:latin typeface="Arial Unicode MS" pitchFamily="34" charset="-128"/>
              </a:rPr>
              <a:t> = </a:t>
            </a:r>
            <a:r>
              <a:rPr lang="en-US" sz="2400" dirty="0" err="1">
                <a:latin typeface="Arial Unicode MS" pitchFamily="34" charset="-128"/>
              </a:rPr>
              <a:t>CStmt.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Arial Unicode MS" pitchFamily="34" charset="-128"/>
              </a:rPr>
              <a:t>getResultSet</a:t>
            </a:r>
            <a:r>
              <a:rPr lang="en-US" sz="2400" dirty="0">
                <a:latin typeface="Arial Unicode MS" pitchFamily="34" charset="-128"/>
              </a:rPr>
              <a:t>();</a:t>
            </a:r>
          </a:p>
          <a:p>
            <a:pPr marL="0" indent="0">
              <a:lnSpc>
                <a:spcPts val="2300"/>
              </a:lnSpc>
              <a:buFont typeface="Arial" pitchFamily="34" charset="0"/>
              <a:buNone/>
              <a:defRPr/>
            </a:pPr>
            <a:r>
              <a:rPr lang="en-US" sz="2400" dirty="0">
                <a:latin typeface="Arial Unicode MS" pitchFamily="34" charset="-128"/>
              </a:rPr>
              <a:t>       // process result set</a:t>
            </a:r>
          </a:p>
          <a:p>
            <a:pPr marL="0" indent="0">
              <a:lnSpc>
                <a:spcPts val="2300"/>
              </a:lnSpc>
              <a:buFont typeface="Arial" pitchFamily="34" charset="0"/>
              <a:buNone/>
              <a:defRPr/>
            </a:pPr>
            <a:r>
              <a:rPr lang="en-US" sz="2400" dirty="0">
                <a:latin typeface="Arial Unicode MS" pitchFamily="34" charset="-128"/>
              </a:rPr>
              <a:t>   </a:t>
            </a:r>
            <a:r>
              <a:rPr lang="en-US" sz="2400" dirty="0" err="1">
                <a:latin typeface="Arial Unicode MS" pitchFamily="34" charset="-128"/>
              </a:rPr>
              <a:t>hadResults</a:t>
            </a:r>
            <a:r>
              <a:rPr lang="en-US" sz="2400" dirty="0">
                <a:latin typeface="Arial Unicode MS" pitchFamily="34" charset="-128"/>
              </a:rPr>
              <a:t> = </a:t>
            </a:r>
            <a:r>
              <a:rPr lang="en-US" sz="2400" dirty="0" err="1">
                <a:latin typeface="Arial Unicode MS" pitchFamily="34" charset="-128"/>
              </a:rPr>
              <a:t>CStmt.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Arial Unicode MS" pitchFamily="34" charset="-128"/>
              </a:rPr>
              <a:t>getmoreResults</a:t>
            </a:r>
            <a:r>
              <a:rPr lang="en-US" sz="2400" dirty="0">
                <a:latin typeface="Arial Unicode MS" pitchFamily="34" charset="-128"/>
              </a:rPr>
              <a:t>();</a:t>
            </a:r>
          </a:p>
          <a:p>
            <a:pPr marL="0" indent="0">
              <a:lnSpc>
                <a:spcPts val="2300"/>
              </a:lnSpc>
              <a:buFont typeface="Arial" pitchFamily="34" charset="0"/>
              <a:buNone/>
              <a:defRPr/>
            </a:pPr>
            <a:r>
              <a:rPr lang="en-US" sz="2400" dirty="0">
                <a:latin typeface="Arial Unicode MS" pitchFamily="34" charset="-128"/>
              </a:rPr>
              <a:t>}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6324599" y="2868242"/>
            <a:ext cx="2286001" cy="1087464"/>
          </a:xfrm>
          <a:prstGeom prst="wedgeRoundRectCallout">
            <a:avLst>
              <a:gd name="adj1" fmla="val -72751"/>
              <a:gd name="adj2" fmla="val 65426"/>
              <a:gd name="adj3" fmla="val 16667"/>
            </a:avLst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Calling </a:t>
            </a:r>
            <a:r>
              <a:rPr lang="en-US" dirty="0" err="1"/>
              <a:t>getResultSet</a:t>
            </a:r>
            <a:r>
              <a:rPr lang="en-US" dirty="0"/>
              <a:t>() returns the current result set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4786436" y="5587008"/>
            <a:ext cx="3428999" cy="868363"/>
          </a:xfrm>
          <a:prstGeom prst="wedgeRoundRectCallout">
            <a:avLst>
              <a:gd name="adj1" fmla="val -33279"/>
              <a:gd name="adj2" fmla="val -94327"/>
              <a:gd name="adj3" fmla="val 16667"/>
            </a:avLst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2000" dirty="0"/>
              <a:t>Calling </a:t>
            </a:r>
            <a:r>
              <a:rPr lang="en-US" sz="2000" dirty="0" err="1"/>
              <a:t>getMoreResultsets</a:t>
            </a:r>
            <a:r>
              <a:rPr lang="en-US" sz="2000" dirty="0"/>
              <a:t>() to move to the next result set </a:t>
            </a:r>
          </a:p>
        </p:txBody>
      </p:sp>
      <p:sp>
        <p:nvSpPr>
          <p:cNvPr id="7" name="Rounded Rectangular Callout 1">
            <a:extLst>
              <a:ext uri="{FF2B5EF4-FFF2-40B4-BE49-F238E27FC236}">
                <a16:creationId xmlns:a16="http://schemas.microsoft.com/office/drawing/2014/main" id="{E7D7B768-1045-4BE0-8B10-14AE7329A5F1}"/>
              </a:ext>
            </a:extLst>
          </p:cNvPr>
          <p:cNvSpPr/>
          <p:nvPr/>
        </p:nvSpPr>
        <p:spPr>
          <a:xfrm>
            <a:off x="1371600" y="1371600"/>
            <a:ext cx="2958122" cy="1310322"/>
          </a:xfrm>
          <a:prstGeom prst="wedgeRoundRectCallout">
            <a:avLst>
              <a:gd name="adj1" fmla="val 39306"/>
              <a:gd name="adj2" fmla="val 102915"/>
              <a:gd name="adj3" fmla="val 16667"/>
            </a:avLst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Unicode MS" pitchFamily="34" charset="-128"/>
              </a:rPr>
              <a:t>All the result sets that were opened are returned to the </a:t>
            </a:r>
            <a:r>
              <a:rPr lang="en-US" dirty="0" err="1">
                <a:latin typeface="Arial Unicode MS" pitchFamily="34" charset="-128"/>
              </a:rPr>
              <a:t>CallableStatement</a:t>
            </a:r>
            <a:r>
              <a:rPr lang="en-US" dirty="0">
                <a:latin typeface="Arial Unicode MS" pitchFamily="34" charset="-128"/>
              </a:rPr>
              <a:t> object </a:t>
            </a:r>
            <a:r>
              <a:rPr lang="en-US" i="1" dirty="0" err="1">
                <a:latin typeface="Arial Unicode MS" pitchFamily="34" charset="-128"/>
              </a:rPr>
              <a:t>CStmt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953000" y="1154290"/>
            <a:ext cx="351016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A stored procedure may return multiple result sets</a:t>
            </a:r>
          </a:p>
        </p:txBody>
      </p:sp>
    </p:spTree>
    <p:extLst>
      <p:ext uri="{BB962C8B-B14F-4D97-AF65-F5344CB8AC3E}">
        <p14:creationId xmlns:p14="http://schemas.microsoft.com/office/powerpoint/2010/main" val="276704794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6046" y="22860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/>
              <a:t>Execute() vs. executeQuery()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70877" y="1219200"/>
            <a:ext cx="4284785" cy="51816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Arial Unicode MS" pitchFamily="34" charset="-128"/>
              </a:rPr>
              <a:t>Boolean execute()</a:t>
            </a: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sz="2600" dirty="0">
                <a:latin typeface="Arial Unicode MS" pitchFamily="34" charset="-128"/>
              </a:rPr>
              <a:t>Executes the SQL statement which may be </a:t>
            </a:r>
            <a:r>
              <a:rPr lang="en-US" sz="2600" b="1" dirty="0">
                <a:latin typeface="Arial Unicode MS" pitchFamily="34" charset="-128"/>
              </a:rPr>
              <a:t>any kind </a:t>
            </a:r>
            <a:r>
              <a:rPr lang="en-US" sz="2600" dirty="0">
                <a:latin typeface="Arial Unicode MS" pitchFamily="34" charset="-128"/>
              </a:rPr>
              <a:t>of SQL statement</a:t>
            </a:r>
          </a:p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1200"/>
              </a:spcAft>
              <a:buNone/>
              <a:defRPr/>
            </a:pPr>
            <a:r>
              <a:rPr lang="en-US" sz="2600" dirty="0">
                <a:solidFill>
                  <a:schemeClr val="accent5">
                    <a:lumMod val="50000"/>
                  </a:schemeClr>
                </a:solidFill>
                <a:latin typeface="Arial Unicode MS" pitchFamily="34" charset="-128"/>
              </a:rPr>
              <a:t>(</a:t>
            </a:r>
            <a:r>
              <a:rPr lang="en-US" sz="2600" i="1" dirty="0">
                <a:solidFill>
                  <a:schemeClr val="accent5">
                    <a:lumMod val="50000"/>
                  </a:schemeClr>
                </a:solidFill>
                <a:latin typeface="Arial Unicode MS" pitchFamily="34" charset="-128"/>
              </a:rPr>
              <a:t>e.g., can be an update</a:t>
            </a:r>
            <a:r>
              <a:rPr lang="en-US" sz="2600" dirty="0">
                <a:solidFill>
                  <a:schemeClr val="accent5">
                    <a:lumMod val="50000"/>
                  </a:schemeClr>
                </a:solidFill>
                <a:latin typeface="Arial Unicode MS" pitchFamily="34" charset="-128"/>
              </a:rPr>
              <a:t>)</a:t>
            </a:r>
          </a:p>
          <a:p>
            <a:pPr marL="0" indent="0">
              <a:buNone/>
              <a:defRPr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Arial Unicode MS" pitchFamily="34" charset="-128"/>
              </a:rPr>
              <a:t>ResultSet executeQuery()</a:t>
            </a: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  <a:defRPr/>
            </a:pPr>
            <a:r>
              <a:rPr lang="en-US" sz="2400" dirty="0">
                <a:latin typeface="Arial Unicode MS" pitchFamily="34" charset="-128"/>
              </a:rPr>
              <a:t>Executes the SQL statement and returns the ResultSet object generated by the </a:t>
            </a:r>
            <a:r>
              <a:rPr lang="en-US" sz="2400" b="1" dirty="0">
                <a:latin typeface="Arial Unicode MS" pitchFamily="34" charset="-128"/>
              </a:rPr>
              <a:t>query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029200" y="2133600"/>
            <a:ext cx="3429000" cy="3733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u="sng" dirty="0">
                <a:latin typeface="Calibri" pitchFamily="34" charset="0"/>
              </a:rPr>
              <a:t>JDBC</a:t>
            </a:r>
            <a:r>
              <a:rPr lang="en-US" dirty="0">
                <a:latin typeface="Calibri" pitchFamily="34" charset="0"/>
              </a:rPr>
              <a:t>:</a:t>
            </a:r>
          </a:p>
          <a:p>
            <a:pPr>
              <a:lnSpc>
                <a:spcPts val="26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200" dirty="0" err="1">
                <a:solidFill>
                  <a:srgbClr val="C00000"/>
                </a:solidFill>
                <a:latin typeface="Arial Unicode MS" pitchFamily="34" charset="-128"/>
              </a:rPr>
              <a:t>CallableStatement</a:t>
            </a:r>
            <a:r>
              <a:rPr lang="en-US" sz="2200" dirty="0">
                <a:latin typeface="Arial Unicode MS" pitchFamily="34" charset="-128"/>
              </a:rPr>
              <a:t> </a:t>
            </a:r>
            <a:r>
              <a:rPr lang="en-US" sz="2200" dirty="0" err="1">
                <a:latin typeface="Arial Unicode MS" pitchFamily="34" charset="-128"/>
              </a:rPr>
              <a:t>cstmt</a:t>
            </a:r>
            <a:r>
              <a:rPr lang="en-US" sz="2200" dirty="0">
                <a:latin typeface="Arial Unicode MS" pitchFamily="34" charset="-128"/>
              </a:rPr>
              <a:t>=</a:t>
            </a:r>
            <a:br>
              <a:rPr lang="en-US" sz="2200" dirty="0">
                <a:latin typeface="Arial Unicode MS" pitchFamily="34" charset="-128"/>
              </a:rPr>
            </a:br>
            <a:r>
              <a:rPr lang="en-US" sz="2200" dirty="0" err="1">
                <a:latin typeface="Arial Unicode MS" pitchFamily="34" charset="-128"/>
              </a:rPr>
              <a:t>con.</a:t>
            </a:r>
            <a:r>
              <a:rPr lang="en-US" sz="2200" dirty="0" err="1">
                <a:solidFill>
                  <a:srgbClr val="2A5800"/>
                </a:solidFill>
                <a:latin typeface="Arial Unicode MS" pitchFamily="34" charset="-128"/>
              </a:rPr>
              <a:t>prepareCall</a:t>
            </a:r>
            <a:r>
              <a:rPr lang="en-US" sz="2200" dirty="0">
                <a:latin typeface="Arial Unicode MS" pitchFamily="34" charset="-128"/>
              </a:rPr>
              <a:t>(“{call       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ShowSailors</a:t>
            </a:r>
            <a:r>
              <a:rPr lang="en-US" sz="2200" dirty="0">
                <a:latin typeface="Arial Unicode MS" pitchFamily="34" charset="-128"/>
              </a:rPr>
              <a:t>}”);</a:t>
            </a:r>
          </a:p>
          <a:p>
            <a:pPr>
              <a:lnSpc>
                <a:spcPts val="26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200" dirty="0">
                <a:latin typeface="Arial Unicode MS" pitchFamily="34" charset="-128"/>
              </a:rPr>
              <a:t>ResultSet </a:t>
            </a:r>
            <a:r>
              <a:rPr lang="en-US" sz="2200" dirty="0" err="1">
                <a:latin typeface="Arial Unicode MS" pitchFamily="34" charset="-128"/>
              </a:rPr>
              <a:t>rs</a:t>
            </a:r>
            <a:r>
              <a:rPr lang="en-US" sz="2200" dirty="0">
                <a:latin typeface="Arial Unicode MS" pitchFamily="34" charset="-128"/>
              </a:rPr>
              <a:t> = </a:t>
            </a:r>
            <a:r>
              <a:rPr lang="en-US" sz="2200" dirty="0" err="1">
                <a:latin typeface="Arial Unicode MS" pitchFamily="34" charset="-128"/>
              </a:rPr>
              <a:t>cstmt.</a:t>
            </a:r>
            <a:r>
              <a:rPr lang="en-US" sz="2200" dirty="0" err="1">
                <a:solidFill>
                  <a:srgbClr val="2042EE"/>
                </a:solidFill>
                <a:latin typeface="Arial Unicode MS" pitchFamily="34" charset="-128"/>
              </a:rPr>
              <a:t>executeQuery</a:t>
            </a:r>
            <a:r>
              <a:rPr lang="en-US" sz="2200" dirty="0">
                <a:latin typeface="Arial Unicode MS" pitchFamily="34" charset="-128"/>
              </a:rPr>
              <a:t>();</a:t>
            </a:r>
          </a:p>
          <a:p>
            <a:pPr>
              <a:lnSpc>
                <a:spcPts val="2600"/>
              </a:lnSpc>
              <a:buFont typeface="Wingdings" pitchFamily="2" charset="2"/>
              <a:buNone/>
              <a:defRPr/>
            </a:pPr>
            <a:r>
              <a:rPr lang="en-US" sz="2200" dirty="0">
                <a:latin typeface="Arial Unicode MS" pitchFamily="34" charset="-128"/>
              </a:rPr>
              <a:t>while (</a:t>
            </a:r>
            <a:r>
              <a:rPr lang="en-US" sz="2200" dirty="0" err="1">
                <a:latin typeface="Arial Unicode MS" pitchFamily="34" charset="-128"/>
              </a:rPr>
              <a:t>rs.next</a:t>
            </a:r>
            <a:r>
              <a:rPr lang="en-US" sz="2200" dirty="0">
                <a:latin typeface="Arial Unicode MS" pitchFamily="34" charset="-128"/>
              </a:rPr>
              <a:t>()) {</a:t>
            </a:r>
          </a:p>
          <a:p>
            <a:pPr>
              <a:lnSpc>
                <a:spcPts val="2600"/>
              </a:lnSpc>
              <a:buFont typeface="Wingdings" pitchFamily="2" charset="2"/>
              <a:buNone/>
              <a:defRPr/>
            </a:pPr>
            <a:r>
              <a:rPr lang="en-US" sz="2200" dirty="0">
                <a:latin typeface="Arial Unicode MS" pitchFamily="34" charset="-128"/>
              </a:rPr>
              <a:t>   … // process result set</a:t>
            </a:r>
          </a:p>
          <a:p>
            <a:pPr>
              <a:lnSpc>
                <a:spcPts val="2600"/>
              </a:lnSpc>
              <a:buFont typeface="Wingdings" pitchFamily="2" charset="2"/>
              <a:buNone/>
              <a:defRPr/>
            </a:pPr>
            <a:r>
              <a:rPr lang="en-US" sz="2200" dirty="0">
                <a:latin typeface="Arial Unicode MS" pitchFamily="34" charset="-128"/>
              </a:rPr>
              <a:t>}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7086600" y="1676400"/>
            <a:ext cx="1032510" cy="685800"/>
          </a:xfrm>
          <a:prstGeom prst="wedgeEllipseCallout">
            <a:avLst>
              <a:gd name="adj1" fmla="val 20129"/>
              <a:gd name="adj2" fmla="val 81706"/>
            </a:avLst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 query object</a:t>
            </a:r>
          </a:p>
        </p:txBody>
      </p:sp>
    </p:spTree>
    <p:extLst>
      <p:ext uri="{BB962C8B-B14F-4D97-AF65-F5344CB8AC3E}">
        <p14:creationId xmlns:p14="http://schemas.microsoft.com/office/powerpoint/2010/main" val="190576756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23900"/>
          </a:xfrm>
        </p:spPr>
        <p:txBody>
          <a:bodyPr>
            <a:normAutofit fontScale="90000"/>
          </a:bodyPr>
          <a:lstStyle/>
          <a:p>
            <a:r>
              <a:rPr lang="en-US" dirty="0"/>
              <a:t>Stored Procedures in Java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82000" cy="242960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pPr marL="346075" indent="-346075">
              <a:defRPr/>
            </a:pPr>
            <a:r>
              <a:rPr lang="en-US" dirty="0">
                <a:latin typeface="Calibri" pitchFamily="34" charset="0"/>
              </a:rPr>
              <a:t>Stored procedure do not have to be written in SQL</a:t>
            </a:r>
          </a:p>
          <a:p>
            <a:pPr marL="346075" indent="-346075">
              <a:defRPr/>
            </a:pPr>
            <a:r>
              <a:rPr lang="en-US" dirty="0">
                <a:latin typeface="Calibri" pitchFamily="34" charset="0"/>
              </a:rPr>
              <a:t>The following </a:t>
            </a:r>
            <a:r>
              <a:rPr lang="en-US" b="1" dirty="0">
                <a:latin typeface="Calibri" pitchFamily="34" charset="0"/>
              </a:rPr>
              <a:t>stored procedure in Java </a:t>
            </a:r>
            <a:r>
              <a:rPr lang="en-US" dirty="0">
                <a:latin typeface="Calibri" pitchFamily="34" charset="0"/>
              </a:rPr>
              <a:t>is dynamically executed by the database server whenever it is called by the client</a:t>
            </a:r>
          </a:p>
          <a:p>
            <a:pPr>
              <a:buFont typeface="Wingdings" pitchFamily="2" charset="2"/>
              <a:buNone/>
              <a:defRPr/>
            </a:pPr>
            <a:endParaRPr lang="en-US" dirty="0"/>
          </a:p>
          <a:p>
            <a:pPr>
              <a:buFont typeface="Wingdings" pitchFamily="2" charset="2"/>
              <a:buNone/>
              <a:defRPr/>
            </a:pPr>
            <a:endParaRPr lang="en-US" sz="2400" dirty="0">
              <a:latin typeface="Arial Unicode MS" pitchFamily="34" charset="-128"/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6172200" y="3900854"/>
            <a:ext cx="2209800" cy="1052146"/>
          </a:xfrm>
          <a:prstGeom prst="wedgeRoundRectCallout">
            <a:avLst>
              <a:gd name="adj1" fmla="val -171264"/>
              <a:gd name="adj2" fmla="val 37999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tIns="0" bIns="0" anchor="ctr" anchorCtr="1"/>
          <a:lstStyle/>
          <a:p>
            <a:pPr algn="ctr" eaLnBrk="0" hangingPunct="0">
              <a:lnSpc>
                <a:spcPts val="2100"/>
              </a:lnSpc>
              <a:defRPr/>
            </a:pPr>
            <a:r>
              <a:rPr lang="en-US" sz="2000" dirty="0">
                <a:latin typeface="Calibri" pitchFamily="34" charset="0"/>
              </a:rPr>
              <a:t>The language in which the routine is written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276600" y="5791200"/>
            <a:ext cx="3733800" cy="747346"/>
          </a:xfrm>
          <a:prstGeom prst="wedgeRoundRectCallout">
            <a:avLst>
              <a:gd name="adj1" fmla="val 36314"/>
              <a:gd name="adj2" fmla="val -92930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bIns="0" anchor="ctr"/>
          <a:lstStyle/>
          <a:p>
            <a:pPr algn="ctr" eaLnBrk="0" hangingPunct="0">
              <a:lnSpc>
                <a:spcPts val="2100"/>
              </a:lnSpc>
              <a:defRPr/>
            </a:pPr>
            <a:r>
              <a:rPr lang="en-US" sz="2000" dirty="0">
                <a:latin typeface="Calibri" pitchFamily="34" charset="0"/>
              </a:rPr>
              <a:t>Specifies the program that runs when this procedure is called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3400" y="3810000"/>
            <a:ext cx="7239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sz="2400" dirty="0">
                <a:latin typeface="Arial Unicode MS" pitchFamily="34" charset="-128"/>
              </a:rPr>
              <a:t>	CREATE PROCEDURE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Arial Unicode MS" pitchFamily="34" charset="-128"/>
              </a:rPr>
              <a:t>TopSailors</a:t>
            </a:r>
            <a:r>
              <a:rPr lang="en-US" sz="2400" dirty="0">
                <a:latin typeface="Arial Unicode MS" pitchFamily="34" charset="-128"/>
              </a:rPr>
              <a:t>(</a:t>
            </a:r>
            <a:br>
              <a:rPr lang="en-US" sz="2400" dirty="0">
                <a:latin typeface="Arial Unicode MS" pitchFamily="34" charset="-128"/>
              </a:rPr>
            </a:br>
            <a:r>
              <a:rPr lang="en-US" sz="2400" dirty="0">
                <a:latin typeface="Arial Unicode MS" pitchFamily="34" charset="-128"/>
              </a:rPr>
              <a:t>	IN </a:t>
            </a:r>
            <a:r>
              <a:rPr lang="en-US" sz="2400" dirty="0" err="1">
                <a:latin typeface="Arial Unicode MS" pitchFamily="34" charset="-128"/>
              </a:rPr>
              <a:t>num</a:t>
            </a:r>
            <a:r>
              <a:rPr lang="en-US" sz="2400" dirty="0">
                <a:latin typeface="Arial Unicode MS" pitchFamily="34" charset="-128"/>
              </a:rPr>
              <a:t> INTEGER)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latin typeface="Arial Unicode MS" pitchFamily="34" charset="-128"/>
              </a:rPr>
              <a:t>	LANGUAGE Java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latin typeface="Arial Unicode MS" pitchFamily="34" charset="-128"/>
              </a:rPr>
              <a:t>	EXTERNAL NAME “file:///c:/storedProcs/rank.jar”</a:t>
            </a:r>
          </a:p>
          <a:p>
            <a:pPr>
              <a:buFont typeface="Wingdings" pitchFamily="2" charset="2"/>
              <a:buNone/>
              <a:defRPr/>
            </a:pPr>
            <a:endParaRPr lang="en-US" sz="2400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628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821410" y="190500"/>
            <a:ext cx="7772400" cy="1104900"/>
          </a:xfrm>
        </p:spPr>
        <p:txBody>
          <a:bodyPr>
            <a:normAutofit fontScale="90000"/>
          </a:bodyPr>
          <a:lstStyle/>
          <a:p>
            <a:r>
              <a:rPr lang="en-US" dirty="0"/>
              <a:t>Calling Stored Procedures from embedded SQL 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38300"/>
            <a:ext cx="7467600" cy="40767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Arial Unicode MS" pitchFamily="34" charset="-128"/>
              </a:rPr>
              <a:t>EXEC SQL BEGIN </a:t>
            </a:r>
            <a:r>
              <a:rPr lang="en-US" sz="3500" b="1" dirty="0">
                <a:solidFill>
                  <a:srgbClr val="7030A0"/>
                </a:solidFill>
                <a:latin typeface="Arial Unicode MS" pitchFamily="34" charset="-128"/>
              </a:rPr>
              <a:t>DECLARE</a:t>
            </a:r>
            <a:r>
              <a:rPr lang="en-US" dirty="0">
                <a:latin typeface="Arial Unicode MS" pitchFamily="34" charset="-128"/>
              </a:rPr>
              <a:t> SECTION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Arial Unicode MS" pitchFamily="34" charset="-128"/>
              </a:rPr>
              <a:t>	Int </a:t>
            </a:r>
            <a:r>
              <a:rPr lang="en-US" dirty="0" err="1">
                <a:solidFill>
                  <a:srgbClr val="2042EE"/>
                </a:solidFill>
                <a:latin typeface="Arial Unicode MS" pitchFamily="34" charset="-128"/>
              </a:rPr>
              <a:t>sid</a:t>
            </a:r>
            <a:r>
              <a:rPr lang="en-US" dirty="0">
                <a:latin typeface="Arial Unicode MS" pitchFamily="34" charset="-128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Arial Unicode MS" pitchFamily="34" charset="-128"/>
              </a:rPr>
              <a:t>	Int </a:t>
            </a:r>
            <a:r>
              <a:rPr lang="en-US" dirty="0">
                <a:solidFill>
                  <a:srgbClr val="3857F0"/>
                </a:solidFill>
                <a:latin typeface="Arial Unicode MS" pitchFamily="34" charset="-128"/>
              </a:rPr>
              <a:t>rating</a:t>
            </a:r>
            <a:r>
              <a:rPr lang="en-US" dirty="0">
                <a:latin typeface="Arial Unicode MS" pitchFamily="34" charset="-128"/>
              </a:rPr>
              <a:t>;</a:t>
            </a:r>
          </a:p>
          <a:p>
            <a:pPr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dirty="0">
                <a:latin typeface="Arial Unicode MS" pitchFamily="34" charset="-128"/>
              </a:rPr>
              <a:t>EXEC SQL END DECLARE SECTION</a:t>
            </a:r>
          </a:p>
          <a:p>
            <a:pPr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dirty="0">
                <a:latin typeface="Arial Unicode MS" pitchFamily="34" charset="-128"/>
              </a:rPr>
              <a:t>// </a:t>
            </a:r>
            <a:r>
              <a:rPr lang="en-US" sz="3500" b="1" dirty="0">
                <a:solidFill>
                  <a:srgbClr val="7030A0"/>
                </a:solidFill>
                <a:latin typeface="Arial Unicode MS" pitchFamily="34" charset="-128"/>
              </a:rPr>
              <a:t>set</a:t>
            </a:r>
            <a:r>
              <a:rPr lang="en-US" dirty="0">
                <a:latin typeface="Arial Unicode MS" pitchFamily="34" charset="-128"/>
              </a:rPr>
              <a:t> </a:t>
            </a:r>
            <a:r>
              <a:rPr lang="en-US" i="1" dirty="0" err="1">
                <a:solidFill>
                  <a:srgbClr val="2042EE"/>
                </a:solidFill>
                <a:latin typeface="Arial Unicode MS" pitchFamily="34" charset="-128"/>
              </a:rPr>
              <a:t>sid</a:t>
            </a:r>
            <a:r>
              <a:rPr lang="en-US" dirty="0">
                <a:latin typeface="Arial Unicode MS" pitchFamily="34" charset="-128"/>
              </a:rPr>
              <a:t> and </a:t>
            </a:r>
            <a:r>
              <a:rPr lang="en-US" i="1" dirty="0">
                <a:solidFill>
                  <a:srgbClr val="3857F0"/>
                </a:solidFill>
                <a:latin typeface="Arial Unicode MS" pitchFamily="34" charset="-128"/>
              </a:rPr>
              <a:t>rating</a:t>
            </a:r>
            <a:r>
              <a:rPr lang="en-US" dirty="0">
                <a:latin typeface="Arial Unicode MS" pitchFamily="34" charset="-128"/>
              </a:rPr>
              <a:t> to some </a:t>
            </a:r>
            <a:r>
              <a:rPr lang="en-US" b="1" dirty="0">
                <a:latin typeface="Arial Unicode MS" pitchFamily="34" charset="-128"/>
              </a:rPr>
              <a:t>values</a:t>
            </a:r>
          </a:p>
          <a:p>
            <a:pPr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dirty="0">
                <a:latin typeface="Arial Unicode MS" pitchFamily="34" charset="-128"/>
              </a:rPr>
              <a:t>// now </a:t>
            </a:r>
            <a:r>
              <a:rPr lang="en-US" sz="3500" b="1" dirty="0">
                <a:solidFill>
                  <a:srgbClr val="7030A0"/>
                </a:solidFill>
                <a:latin typeface="Arial Unicode MS" pitchFamily="34" charset="-128"/>
              </a:rPr>
              <a:t>increase</a:t>
            </a:r>
            <a:r>
              <a:rPr lang="en-US" dirty="0">
                <a:latin typeface="Arial Unicode MS" pitchFamily="34" charset="-128"/>
              </a:rPr>
              <a:t> the rating of this sailor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Arial Unicode MS" pitchFamily="34" charset="-128"/>
              </a:rPr>
              <a:t>EXEC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 Unicode MS" pitchFamily="34" charset="-128"/>
              </a:rPr>
              <a:t>CALL</a:t>
            </a:r>
            <a:r>
              <a:rPr lang="en-US" dirty="0">
                <a:latin typeface="Arial Unicode MS" pitchFamily="34" charset="-128"/>
              </a:rPr>
              <a:t> </a:t>
            </a:r>
            <a:r>
              <a:rPr lang="en-US" dirty="0" err="1">
                <a:latin typeface="Arial Unicode MS" pitchFamily="34" charset="-128"/>
              </a:rPr>
              <a:t>IncreaseRating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 Unicode MS" pitchFamily="34" charset="-128"/>
              </a:rPr>
              <a:t>(</a:t>
            </a:r>
            <a:r>
              <a:rPr lang="en-US" dirty="0">
                <a:solidFill>
                  <a:srgbClr val="2042EE"/>
                </a:solidFill>
                <a:latin typeface="Arial Unicode MS" pitchFamily="34" charset="-128"/>
              </a:rPr>
              <a:t>:</a:t>
            </a:r>
            <a:r>
              <a:rPr lang="en-US" dirty="0" err="1">
                <a:solidFill>
                  <a:srgbClr val="2042EE"/>
                </a:solidFill>
                <a:latin typeface="Arial Unicode MS" pitchFamily="34" charset="-128"/>
              </a:rPr>
              <a:t>sid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 Unicode MS" pitchFamily="34" charset="-128"/>
              </a:rPr>
              <a:t>, </a:t>
            </a:r>
            <a:r>
              <a:rPr lang="en-US" dirty="0">
                <a:solidFill>
                  <a:srgbClr val="3857F0"/>
                </a:solidFill>
                <a:latin typeface="Arial Unicode MS" pitchFamily="34" charset="-128"/>
              </a:rPr>
              <a:t>:rating</a:t>
            </a:r>
            <a:r>
              <a:rPr lang="en-US" dirty="0">
                <a:latin typeface="Arial Unicode MS" pitchFamily="34" charset="-128"/>
              </a:rPr>
              <a:t>);</a:t>
            </a:r>
          </a:p>
        </p:txBody>
      </p:sp>
      <p:sp>
        <p:nvSpPr>
          <p:cNvPr id="2" name="Oval 1"/>
          <p:cNvSpPr/>
          <p:nvPr/>
        </p:nvSpPr>
        <p:spPr>
          <a:xfrm>
            <a:off x="370490" y="1600200"/>
            <a:ext cx="614855" cy="6096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62607" y="3695700"/>
            <a:ext cx="614855" cy="6096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362606" y="4762500"/>
            <a:ext cx="614855" cy="6096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4495800" y="5600700"/>
            <a:ext cx="2514600" cy="990600"/>
          </a:xfrm>
          <a:prstGeom prst="wedgeEllipseCallout">
            <a:avLst>
              <a:gd name="adj1" fmla="val 24935"/>
              <a:gd name="adj2" fmla="val -68004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rIns="0" bIns="0" rtlCol="0" anchor="ctr" anchorCtr="1"/>
          <a:lstStyle/>
          <a:p>
            <a:pPr algn="ctr">
              <a:lnSpc>
                <a:spcPts val="2600"/>
              </a:lnSpc>
            </a:pPr>
            <a:r>
              <a:rPr lang="en-US" sz="2400" dirty="0"/>
              <a:t>Variables in host language</a:t>
            </a:r>
          </a:p>
        </p:txBody>
      </p:sp>
    </p:spTree>
    <p:extLst>
      <p:ext uri="{BB962C8B-B14F-4D97-AF65-F5344CB8AC3E}">
        <p14:creationId xmlns:p14="http://schemas.microsoft.com/office/powerpoint/2010/main" val="311012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JDBC Summary:  5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467600" cy="5562600"/>
          </a:xfrm>
        </p:spPr>
        <p:txBody>
          <a:bodyPr>
            <a:normAutofit fontScale="92500"/>
          </a:bodyPr>
          <a:lstStyle/>
          <a:p>
            <a:pPr marL="514350" indent="-514350">
              <a:lnSpc>
                <a:spcPts val="34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Load the JDBC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driver</a:t>
            </a:r>
          </a:p>
          <a:p>
            <a:pPr marL="514350" indent="-514350">
              <a:lnSpc>
                <a:spcPts val="34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Create a database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Connection</a:t>
            </a:r>
            <a:r>
              <a:rPr lang="en-US" dirty="0"/>
              <a:t> object (</a:t>
            </a:r>
            <a:r>
              <a:rPr lang="en-US" dirty="0">
                <a:solidFill>
                  <a:srgbClr val="0070C0"/>
                </a:solidFill>
              </a:rPr>
              <a:t>your database</a:t>
            </a:r>
            <a:r>
              <a:rPr lang="en-US" dirty="0"/>
              <a:t>) using the </a:t>
            </a:r>
            <a:r>
              <a:rPr lang="en-US" dirty="0" err="1"/>
              <a:t>DriverManager</a:t>
            </a:r>
            <a:endParaRPr lang="en-US" dirty="0"/>
          </a:p>
          <a:p>
            <a:pPr marL="514350" indent="-514350">
              <a:lnSpc>
                <a:spcPts val="34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Statement, </a:t>
            </a:r>
            <a:r>
              <a:rPr lang="en-US" dirty="0" err="1"/>
              <a:t>PreparedStatement</a:t>
            </a:r>
            <a:r>
              <a:rPr lang="en-US" dirty="0"/>
              <a:t>, or </a:t>
            </a:r>
            <a:r>
              <a:rPr lang="en-US" dirty="0" err="1"/>
              <a:t>CallableStatement</a:t>
            </a:r>
            <a:r>
              <a:rPr lang="en-US" dirty="0"/>
              <a:t> object that contains the SQL statement (</a:t>
            </a:r>
            <a:r>
              <a:rPr lang="en-US" dirty="0">
                <a:solidFill>
                  <a:srgbClr val="0070C0"/>
                </a:solidFill>
              </a:rPr>
              <a:t>your query object</a:t>
            </a:r>
            <a:r>
              <a:rPr lang="en-US" dirty="0"/>
              <a:t>)</a:t>
            </a:r>
          </a:p>
          <a:p>
            <a:pPr marL="514350" indent="-514350">
              <a:lnSpc>
                <a:spcPts val="34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Execute the SQL Statement object, and receive the result in a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ResultSet</a:t>
            </a:r>
            <a:r>
              <a:rPr lang="en-US" dirty="0"/>
              <a:t> object</a:t>
            </a:r>
          </a:p>
          <a:p>
            <a:pPr marL="514350" indent="-514350">
              <a:lnSpc>
                <a:spcPts val="34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Step through the rows in ResultSet object and process the data in the host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7455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968C5-2968-499E-8ECE-D59F30AD0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3519"/>
            <a:ext cx="8229600" cy="944562"/>
          </a:xfrm>
        </p:spPr>
        <p:txBody>
          <a:bodyPr>
            <a:normAutofit/>
          </a:bodyPr>
          <a:lstStyle/>
          <a:p>
            <a:r>
              <a:rPr lang="en-US" sz="5400" dirty="0"/>
              <a:t>Another Option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5EEE6-34AE-442C-A265-8CCED6565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5334000" cy="5105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857F0"/>
                </a:solidFill>
              </a:rPr>
              <a:t>Embedded SQL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Pro:  Do not need to learn the different “envelops”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Con:  Not compatible at the level of the executable</a:t>
            </a:r>
          </a:p>
          <a:p>
            <a:r>
              <a:rPr lang="en-US" b="1" dirty="0">
                <a:solidFill>
                  <a:srgbClr val="3857F0"/>
                </a:solidFill>
              </a:rPr>
              <a:t>API Approach</a:t>
            </a:r>
            <a:r>
              <a:rPr lang="en-US" dirty="0"/>
              <a:t>:  </a:t>
            </a:r>
          </a:p>
          <a:p>
            <a:pPr lvl="1"/>
            <a:r>
              <a:rPr lang="en-US" dirty="0"/>
              <a:t>Pro:  Compatible at the level of the executable</a:t>
            </a:r>
          </a:p>
          <a:p>
            <a:pPr lvl="1"/>
            <a:r>
              <a:rPr lang="en-US" dirty="0"/>
              <a:t>Con:  Need to learn and prepare the “envelops”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8C7341-5540-4E9D-BD36-AB1C4DD3C078}"/>
              </a:ext>
            </a:extLst>
          </p:cNvPr>
          <p:cNvGrpSpPr/>
          <p:nvPr/>
        </p:nvGrpSpPr>
        <p:grpSpPr>
          <a:xfrm>
            <a:off x="5396753" y="1066800"/>
            <a:ext cx="3962400" cy="5126555"/>
            <a:chOff x="5396753" y="1066800"/>
            <a:chExt cx="3962400" cy="5126555"/>
          </a:xfrm>
        </p:grpSpPr>
        <p:pic>
          <p:nvPicPr>
            <p:cNvPr id="1028" name="Picture 4" descr="Child thinking clipart 13">
              <a:extLst>
                <a:ext uri="{FF2B5EF4-FFF2-40B4-BE49-F238E27FC236}">
                  <a16:creationId xmlns:a16="http://schemas.microsoft.com/office/drawing/2014/main" id="{486FCAB5-A4C4-43EC-88FD-3DD36ED91B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6753" y="1066800"/>
              <a:ext cx="3962400" cy="5126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4F31435-11B4-4F78-8A52-6C41A285CDC9}"/>
                </a:ext>
              </a:extLst>
            </p:cNvPr>
            <p:cNvSpPr txBox="1"/>
            <p:nvPr/>
          </p:nvSpPr>
          <p:spPr>
            <a:xfrm>
              <a:off x="6445163" y="1695271"/>
              <a:ext cx="231783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Can’t we have the best of both world?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414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E074-69A7-4FD1-9BD7-41D1637C7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3066"/>
          </a:xfrm>
        </p:spPr>
        <p:txBody>
          <a:bodyPr/>
          <a:lstStyle/>
          <a:p>
            <a:r>
              <a:rPr lang="en-US" dirty="0"/>
              <a:t>SQLJ:  Java with Embedded SQL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979E3F3-725A-4E2C-A4EB-B27C95F20C80}"/>
              </a:ext>
            </a:extLst>
          </p:cNvPr>
          <p:cNvGrpSpPr/>
          <p:nvPr/>
        </p:nvGrpSpPr>
        <p:grpSpPr>
          <a:xfrm>
            <a:off x="4942401" y="1447800"/>
            <a:ext cx="3558296" cy="4190128"/>
            <a:chOff x="4942401" y="1447800"/>
            <a:chExt cx="3558296" cy="419012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9FCB4B7-8FA6-4331-862F-55902AB5DF4C}"/>
                </a:ext>
              </a:extLst>
            </p:cNvPr>
            <p:cNvGrpSpPr/>
            <p:nvPr/>
          </p:nvGrpSpPr>
          <p:grpSpPr>
            <a:xfrm>
              <a:off x="4973761" y="1447800"/>
              <a:ext cx="3526936" cy="4190128"/>
              <a:chOff x="892664" y="2286872"/>
              <a:chExt cx="3526936" cy="419012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7F23700-6F01-44C1-B609-3C241ACD3816}"/>
                  </a:ext>
                </a:extLst>
              </p:cNvPr>
              <p:cNvSpPr/>
              <p:nvPr/>
            </p:nvSpPr>
            <p:spPr bwMode="auto">
              <a:xfrm>
                <a:off x="892664" y="2286872"/>
                <a:ext cx="1476832" cy="1249452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6EC68662-4EEA-4210-9CB3-4E283D0243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6618" y="2311433"/>
                <a:ext cx="1403846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09064E"/>
                    </a:solidFill>
                    <a:latin typeface="Calibri" pitchFamily="34" charset="0"/>
                    <a:cs typeface="Calibri" pitchFamily="34" charset="0"/>
                  </a:rPr>
                  <a:t>Computer program</a:t>
                </a:r>
              </a:p>
              <a:p>
                <a:pPr eaLnBrk="1" hangingPunct="1"/>
                <a:endParaRPr lang="en-US" sz="1200" dirty="0">
                  <a:solidFill>
                    <a:srgbClr val="09064E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eaLnBrk="1" hangingPunct="1"/>
                <a:r>
                  <a:rPr lang="en-US" sz="1200" dirty="0">
                    <a:solidFill>
                      <a:srgbClr val="09064E"/>
                    </a:solidFill>
                    <a:latin typeface="Calibri" pitchFamily="34" charset="0"/>
                    <a:cs typeface="Calibri" pitchFamily="34" charset="0"/>
                  </a:rPr>
                  <a:t>EXEC  SQL  …</a:t>
                </a:r>
              </a:p>
              <a:p>
                <a:pPr eaLnBrk="1" hangingPunct="1"/>
                <a:r>
                  <a:rPr lang="en-US" sz="1200" dirty="0">
                    <a:solidFill>
                      <a:srgbClr val="09064E"/>
                    </a:solidFill>
                    <a:latin typeface="Calibri" pitchFamily="34" charset="0"/>
                    <a:cs typeface="Calibri" pitchFamily="34" charset="0"/>
                  </a:rPr>
                  <a:t>     SELECT …</a:t>
                </a:r>
              </a:p>
              <a:p>
                <a:pPr eaLnBrk="1" hangingPunct="1"/>
                <a:r>
                  <a:rPr lang="en-US" sz="1200" dirty="0">
                    <a:solidFill>
                      <a:srgbClr val="09064E"/>
                    </a:solidFill>
                    <a:latin typeface="Calibri" pitchFamily="34" charset="0"/>
                    <a:cs typeface="Calibri" pitchFamily="34" charset="0"/>
                  </a:rPr>
                  <a:t>     FROM …</a:t>
                </a:r>
              </a:p>
              <a:p>
                <a:pPr eaLnBrk="1" hangingPunct="1"/>
                <a:r>
                  <a:rPr lang="en-US" sz="1200" dirty="0">
                    <a:solidFill>
                      <a:srgbClr val="09064E"/>
                    </a:solidFill>
                    <a:latin typeface="Calibri" pitchFamily="34" charset="0"/>
                    <a:cs typeface="Calibri" pitchFamily="34" charset="0"/>
                  </a:rPr>
                  <a:t>     WHERE …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456DDB6-F81A-47E2-B8AF-0B094E904034}"/>
                  </a:ext>
                </a:extLst>
              </p:cNvPr>
              <p:cNvSpPr/>
              <p:nvPr/>
            </p:nvSpPr>
            <p:spPr bwMode="auto">
              <a:xfrm>
                <a:off x="2844800" y="2582237"/>
                <a:ext cx="1295400" cy="609600"/>
              </a:xfrm>
              <a:prstGeom prst="rect">
                <a:avLst/>
              </a:prstGeom>
              <a:solidFill>
                <a:srgbClr val="FF5229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1600" b="1" dirty="0">
                    <a:solidFill>
                      <a:srgbClr val="F8F8F8"/>
                    </a:solidFill>
                    <a:latin typeface="Calibri" pitchFamily="34" charset="0"/>
                    <a:cs typeface="Calibri" pitchFamily="34" charset="0"/>
                  </a:rPr>
                  <a:t>Preprocessor 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579B630-F708-4980-91F2-C04080E54CF7}"/>
                  </a:ext>
                </a:extLst>
              </p:cNvPr>
              <p:cNvSpPr/>
              <p:nvPr/>
            </p:nvSpPr>
            <p:spPr bwMode="auto">
              <a:xfrm>
                <a:off x="2667000" y="3536324"/>
                <a:ext cx="1752600" cy="1014412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9" name="TextBox 7">
                <a:extLst>
                  <a:ext uri="{FF2B5EF4-FFF2-40B4-BE49-F238E27FC236}">
                    <a16:creationId xmlns:a16="http://schemas.microsoft.com/office/drawing/2014/main" id="{D7031450-250F-4687-AC7F-495380789E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5900" y="3612524"/>
                <a:ext cx="1600200" cy="600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>
                  <a:spcAft>
                    <a:spcPts val="600"/>
                  </a:spcAft>
                </a:pPr>
                <a:r>
                  <a:rPr lang="en-US" sz="1400" b="1" dirty="0">
                    <a:solidFill>
                      <a:srgbClr val="09064E"/>
                    </a:solidFill>
                    <a:latin typeface="Calibri" pitchFamily="34" charset="0"/>
                    <a:cs typeface="Calibri" pitchFamily="34" charset="0"/>
                  </a:rPr>
                  <a:t>Computer program</a:t>
                </a:r>
              </a:p>
              <a:p>
                <a:pPr eaLnBrk="1" hangingPunct="1"/>
                <a:r>
                  <a:rPr lang="en-US" sz="1400" dirty="0">
                    <a:solidFill>
                      <a:srgbClr val="09064E"/>
                    </a:solidFill>
                    <a:latin typeface="Calibri" pitchFamily="34" charset="0"/>
                    <a:cs typeface="Calibri" pitchFamily="34" charset="0"/>
                  </a:rPr>
                  <a:t>API CALL …</a:t>
                </a:r>
              </a:p>
            </p:txBody>
          </p:sp>
          <p:sp>
            <p:nvSpPr>
              <p:cNvPr id="10" name="Right Arrow 26">
                <a:extLst>
                  <a:ext uri="{FF2B5EF4-FFF2-40B4-BE49-F238E27FC236}">
                    <a16:creationId xmlns:a16="http://schemas.microsoft.com/office/drawing/2014/main" id="{5BA19AAD-DA38-4577-BF5D-4FE8FF89116F}"/>
                  </a:ext>
                </a:extLst>
              </p:cNvPr>
              <p:cNvSpPr/>
              <p:nvPr/>
            </p:nvSpPr>
            <p:spPr bwMode="auto">
              <a:xfrm>
                <a:off x="2302694" y="2739117"/>
                <a:ext cx="542106" cy="331788"/>
              </a:xfrm>
              <a:prstGeom prst="rightArrow">
                <a:avLst/>
              </a:prstGeom>
              <a:solidFill>
                <a:srgbClr val="00B0F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11" name="Right Arrow 27">
                <a:extLst>
                  <a:ext uri="{FF2B5EF4-FFF2-40B4-BE49-F238E27FC236}">
                    <a16:creationId xmlns:a16="http://schemas.microsoft.com/office/drawing/2014/main" id="{59977F94-8864-4AC7-B1BD-17D5CE660569}"/>
                  </a:ext>
                </a:extLst>
              </p:cNvPr>
              <p:cNvSpPr/>
              <p:nvPr/>
            </p:nvSpPr>
            <p:spPr bwMode="auto">
              <a:xfrm rot="5400000">
                <a:off x="3285644" y="3202731"/>
                <a:ext cx="457200" cy="331788"/>
              </a:xfrm>
              <a:prstGeom prst="rightArrow">
                <a:avLst/>
              </a:prstGeom>
              <a:solidFill>
                <a:srgbClr val="00B0F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AAFFA35-824E-4B70-AFDE-050D923478E4}"/>
                  </a:ext>
                </a:extLst>
              </p:cNvPr>
              <p:cNvSpPr/>
              <p:nvPr/>
            </p:nvSpPr>
            <p:spPr bwMode="auto">
              <a:xfrm>
                <a:off x="2794000" y="4912995"/>
                <a:ext cx="1524000" cy="4572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coolSlant"/>
              </a:sp3d>
            </p:spPr>
            <p:txBody>
              <a:bodyPr tIns="91440" bIns="0" anchor="ctr"/>
              <a:lstStyle/>
              <a:p>
                <a:pPr algn="ctr" eaLnBrk="0" hangingPunct="0">
                  <a:lnSpc>
                    <a:spcPts val="2000"/>
                  </a:lnSpc>
                  <a:defRPr/>
                </a:pPr>
                <a:r>
                  <a:rPr lang="en-US" sz="2000" dirty="0">
                    <a:solidFill>
                      <a:srgbClr val="111111"/>
                    </a:solidFill>
                    <a:latin typeface="Calibri" pitchFamily="34" charset="0"/>
                    <a:cs typeface="+mn-cs"/>
                  </a:rPr>
                  <a:t>Native API </a:t>
                </a:r>
              </a:p>
            </p:txBody>
          </p:sp>
          <p:sp>
            <p:nvSpPr>
              <p:cNvPr id="13" name="Flowchart: Magnetic Disk 12">
                <a:extLst>
                  <a:ext uri="{FF2B5EF4-FFF2-40B4-BE49-F238E27FC236}">
                    <a16:creationId xmlns:a16="http://schemas.microsoft.com/office/drawing/2014/main" id="{98EA77CB-D0B8-4265-8E85-F6C6B3491084}"/>
                  </a:ext>
                </a:extLst>
              </p:cNvPr>
              <p:cNvSpPr/>
              <p:nvPr/>
            </p:nvSpPr>
            <p:spPr bwMode="auto">
              <a:xfrm>
                <a:off x="3024188" y="5638800"/>
                <a:ext cx="1143000" cy="838200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6200" dist="12700" dir="2700000" sy="-23000" kx="-800400" algn="bl" rotWithShape="0">
                  <a:prstClr val="black">
                    <a:alpha val="2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2000" dirty="0">
                    <a:latin typeface="Calibri" pitchFamily="34" charset="0"/>
                    <a:cs typeface="+mn-cs"/>
                  </a:rPr>
                  <a:t>DBMS</a:t>
                </a:r>
              </a:p>
            </p:txBody>
          </p:sp>
          <p:sp>
            <p:nvSpPr>
              <p:cNvPr id="14" name="Up-Down Arrow 12">
                <a:extLst>
                  <a:ext uri="{FF2B5EF4-FFF2-40B4-BE49-F238E27FC236}">
                    <a16:creationId xmlns:a16="http://schemas.microsoft.com/office/drawing/2014/main" id="{3467EC18-6EE8-45C9-8010-885944D335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9800" y="5370513"/>
                <a:ext cx="228600" cy="457200"/>
              </a:xfrm>
              <a:prstGeom prst="upDownArrow">
                <a:avLst>
                  <a:gd name="adj1" fmla="val 50000"/>
                  <a:gd name="adj2" fmla="val 50000"/>
                </a:avLst>
              </a:prstGeom>
              <a:solidFill>
                <a:srgbClr val="00B0F0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5" name="Bent Arrow 2">
                <a:extLst>
                  <a:ext uri="{FF2B5EF4-FFF2-40B4-BE49-F238E27FC236}">
                    <a16:creationId xmlns:a16="http://schemas.microsoft.com/office/drawing/2014/main" id="{EF4456E0-78BE-4534-B3A0-45855D52B23A}"/>
                  </a:ext>
                </a:extLst>
              </p:cNvPr>
              <p:cNvSpPr/>
              <p:nvPr/>
            </p:nvSpPr>
            <p:spPr>
              <a:xfrm rot="5400000">
                <a:off x="3479070" y="4194279"/>
                <a:ext cx="917448" cy="458788"/>
              </a:xfrm>
              <a:prstGeom prst="bentArrow">
                <a:avLst>
                  <a:gd name="adj1" fmla="val 32443"/>
                  <a:gd name="adj2" fmla="val 27941"/>
                  <a:gd name="adj3" fmla="val 25000"/>
                  <a:gd name="adj4" fmla="val 25504"/>
                </a:avLst>
              </a:prstGeom>
              <a:solidFill>
                <a:srgbClr val="FFFF00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Callout 10">
                <a:extLst>
                  <a:ext uri="{FF2B5EF4-FFF2-40B4-BE49-F238E27FC236}">
                    <a16:creationId xmlns:a16="http://schemas.microsoft.com/office/drawing/2014/main" id="{EBCEDB9B-35CF-4811-868D-CD01467B5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927" y="4243286"/>
                <a:ext cx="990600" cy="551402"/>
              </a:xfrm>
              <a:prstGeom prst="wedgeEllipseCallout">
                <a:avLst>
                  <a:gd name="adj1" fmla="val 75513"/>
                  <a:gd name="adj2" fmla="val 22524"/>
                </a:avLst>
              </a:prstGeom>
              <a:solidFill>
                <a:srgbClr val="2042EE"/>
              </a:solidFill>
              <a:ln w="12700" algn="ctr">
                <a:noFill/>
                <a:round/>
                <a:headEnd type="none" w="sm" len="sm"/>
                <a:tailEnd type="none" w="sm" len="sm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lIns="0" tIns="91440" rIns="0" anchor="ctr"/>
              <a:lstStyle/>
              <a:p>
                <a:pPr algn="ctr" eaLnBrk="0" hangingPunct="0">
                  <a:lnSpc>
                    <a:spcPts val="1400"/>
                  </a:lnSpc>
                  <a:defRPr/>
                </a:pPr>
                <a:r>
                  <a:rPr lang="en-US" sz="1400" dirty="0">
                    <a:solidFill>
                      <a:srgbClr val="F8F8F8"/>
                    </a:solidFill>
                    <a:latin typeface="Calibri" pitchFamily="34" charset="0"/>
                    <a:cs typeface="Calibri" pitchFamily="34" charset="0"/>
                  </a:rPr>
                  <a:t>Database specific</a:t>
                </a:r>
              </a:p>
            </p:txBody>
          </p:sp>
        </p:grpSp>
        <p:sp>
          <p:nvSpPr>
            <p:cNvPr id="17" name="Rounded Rectangular Callout 46">
              <a:extLst>
                <a:ext uri="{FF2B5EF4-FFF2-40B4-BE49-F238E27FC236}">
                  <a16:creationId xmlns:a16="http://schemas.microsoft.com/office/drawing/2014/main" id="{05015401-F4F4-4F48-ADE2-4880D0A9A96A}"/>
                </a:ext>
              </a:extLst>
            </p:cNvPr>
            <p:cNvSpPr/>
            <p:nvPr/>
          </p:nvSpPr>
          <p:spPr>
            <a:xfrm>
              <a:off x="4987364" y="2896340"/>
              <a:ext cx="1308172" cy="1106951"/>
            </a:xfrm>
            <a:prstGeom prst="wedgeRoundRectCallout">
              <a:avLst>
                <a:gd name="adj1" fmla="val 95168"/>
                <a:gd name="adj2" fmla="val -21310"/>
                <a:gd name="adj3" fmla="val 16667"/>
              </a:avLst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fontAlgn="auto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  <a:latin typeface="Calibri"/>
                </a:rPr>
                <a:t>Function call in the host language</a:t>
              </a:r>
              <a:endParaRPr lang="en-US" dirty="0">
                <a:solidFill>
                  <a:schemeClr val="bg1"/>
                </a:solidFill>
                <a:latin typeface="Calibri"/>
                <a:ea typeface="+mn-ea"/>
              </a:endParaRPr>
            </a:p>
          </p:txBody>
        </p:sp>
        <p:sp>
          <p:nvSpPr>
            <p:cNvPr id="18" name="Rounded Rectangular Callout 46">
              <a:extLst>
                <a:ext uri="{FF2B5EF4-FFF2-40B4-BE49-F238E27FC236}">
                  <a16:creationId xmlns:a16="http://schemas.microsoft.com/office/drawing/2014/main" id="{740F7B37-70D6-4968-98F9-E5541DEDC325}"/>
                </a:ext>
              </a:extLst>
            </p:cNvPr>
            <p:cNvSpPr/>
            <p:nvPr/>
          </p:nvSpPr>
          <p:spPr>
            <a:xfrm>
              <a:off x="4942401" y="4201410"/>
              <a:ext cx="1699133" cy="1436518"/>
            </a:xfrm>
            <a:prstGeom prst="wedgeRoundRectCallout">
              <a:avLst>
                <a:gd name="adj1" fmla="val 71153"/>
                <a:gd name="adj2" fmla="val -81351"/>
                <a:gd name="adj3" fmla="val 16667"/>
              </a:avLst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 fontAlgn="auto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  <a:latin typeface="Calibri"/>
                  <a:ea typeface="+mn-ea"/>
                </a:rPr>
                <a:t>Not compatible at the </a:t>
              </a:r>
              <a:r>
                <a:rPr lang="en-US" dirty="0">
                  <a:solidFill>
                    <a:schemeClr val="bg1"/>
                  </a:solidFill>
                  <a:latin typeface="Calibri"/>
                </a:rPr>
                <a:t>level of </a:t>
              </a:r>
              <a:r>
                <a:rPr lang="en-US" dirty="0">
                  <a:solidFill>
                    <a:schemeClr val="bg1"/>
                  </a:solidFill>
                  <a:latin typeface="Calibri"/>
                  <a:ea typeface="+mn-ea"/>
                </a:rPr>
                <a:t>the executable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6646F37-B345-4259-95B3-60E30CB088A4}"/>
              </a:ext>
            </a:extLst>
          </p:cNvPr>
          <p:cNvGrpSpPr/>
          <p:nvPr/>
        </p:nvGrpSpPr>
        <p:grpSpPr>
          <a:xfrm>
            <a:off x="868094" y="1472361"/>
            <a:ext cx="3526936" cy="4190128"/>
            <a:chOff x="868094" y="1472361"/>
            <a:chExt cx="3526936" cy="419012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1AE62E3-A68F-48F2-9591-15572F8CE445}"/>
                </a:ext>
              </a:extLst>
            </p:cNvPr>
            <p:cNvGrpSpPr/>
            <p:nvPr/>
          </p:nvGrpSpPr>
          <p:grpSpPr>
            <a:xfrm>
              <a:off x="868094" y="1472361"/>
              <a:ext cx="3526936" cy="4190128"/>
              <a:chOff x="892664" y="2286872"/>
              <a:chExt cx="3526936" cy="419012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B8FF7D9-0B17-4A53-B89A-30C0DD046364}"/>
                  </a:ext>
                </a:extLst>
              </p:cNvPr>
              <p:cNvSpPr/>
              <p:nvPr/>
            </p:nvSpPr>
            <p:spPr bwMode="auto">
              <a:xfrm>
                <a:off x="892664" y="2286872"/>
                <a:ext cx="1476832" cy="1249452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21" name="TextBox 4">
                <a:extLst>
                  <a:ext uri="{FF2B5EF4-FFF2-40B4-BE49-F238E27FC236}">
                    <a16:creationId xmlns:a16="http://schemas.microsoft.com/office/drawing/2014/main" id="{CA3CBBA7-8B07-4FB0-8B3D-3DAC1A7259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6618" y="2311433"/>
                <a:ext cx="1034194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09064E"/>
                    </a:solidFill>
                    <a:latin typeface="Calibri" pitchFamily="34" charset="0"/>
                    <a:cs typeface="Calibri" pitchFamily="34" charset="0"/>
                  </a:rPr>
                  <a:t>Java program</a:t>
                </a:r>
              </a:p>
              <a:p>
                <a:pPr eaLnBrk="1" hangingPunct="1"/>
                <a:endParaRPr lang="en-US" sz="1200" dirty="0">
                  <a:solidFill>
                    <a:srgbClr val="09064E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eaLnBrk="1" hangingPunct="1"/>
                <a:r>
                  <a:rPr lang="en-US" sz="1200" dirty="0">
                    <a:solidFill>
                      <a:srgbClr val="09064E"/>
                    </a:solidFill>
                    <a:latin typeface="Calibri" pitchFamily="34" charset="0"/>
                    <a:cs typeface="Calibri" pitchFamily="34" charset="0"/>
                  </a:rPr>
                  <a:t>#SQL  …</a:t>
                </a:r>
              </a:p>
              <a:p>
                <a:pPr eaLnBrk="1" hangingPunct="1"/>
                <a:r>
                  <a:rPr lang="en-US" sz="1200" dirty="0">
                    <a:solidFill>
                      <a:srgbClr val="09064E"/>
                    </a:solidFill>
                    <a:latin typeface="Calibri" pitchFamily="34" charset="0"/>
                    <a:cs typeface="Calibri" pitchFamily="34" charset="0"/>
                  </a:rPr>
                  <a:t>     </a:t>
                </a:r>
              </a:p>
              <a:p>
                <a:pPr eaLnBrk="1" hangingPunct="1"/>
                <a:r>
                  <a:rPr lang="en-US" sz="1200" dirty="0">
                    <a:solidFill>
                      <a:srgbClr val="09064E"/>
                    </a:solidFill>
                    <a:latin typeface="Calibri" pitchFamily="34" charset="0"/>
                    <a:cs typeface="Calibri" pitchFamily="34" charset="0"/>
                  </a:rPr>
                  <a:t> #SQL …</a:t>
                </a:r>
              </a:p>
              <a:p>
                <a:pPr eaLnBrk="1" hangingPunct="1"/>
                <a:r>
                  <a:rPr lang="en-US" sz="1200" dirty="0">
                    <a:solidFill>
                      <a:srgbClr val="09064E"/>
                    </a:solidFill>
                    <a:latin typeface="Calibri" pitchFamily="34" charset="0"/>
                    <a:cs typeface="Calibri" pitchFamily="34" charset="0"/>
                  </a:rPr>
                  <a:t>    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D0C6220-B44B-4F79-AD96-71F2C95AB301}"/>
                  </a:ext>
                </a:extLst>
              </p:cNvPr>
              <p:cNvSpPr/>
              <p:nvPr/>
            </p:nvSpPr>
            <p:spPr bwMode="auto">
              <a:xfrm>
                <a:off x="2844800" y="2582237"/>
                <a:ext cx="1295400" cy="609600"/>
              </a:xfrm>
              <a:prstGeom prst="rect">
                <a:avLst/>
              </a:prstGeom>
              <a:solidFill>
                <a:srgbClr val="FF5229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/>
              <a:p>
                <a:pPr algn="ctr" eaLnBrk="0" hangingPunct="0">
                  <a:lnSpc>
                    <a:spcPts val="1600"/>
                  </a:lnSpc>
                  <a:defRPr/>
                </a:pPr>
                <a:r>
                  <a:rPr lang="en-US" sz="1600" b="1" dirty="0">
                    <a:solidFill>
                      <a:srgbClr val="F8F8F8"/>
                    </a:solidFill>
                    <a:latin typeface="Calibri" pitchFamily="34" charset="0"/>
                    <a:cs typeface="Calibri" pitchFamily="34" charset="0"/>
                  </a:rPr>
                  <a:t>SQLJ Preprocessor 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8571F77-40A1-49EB-AF1A-804001F87E73}"/>
                  </a:ext>
                </a:extLst>
              </p:cNvPr>
              <p:cNvSpPr/>
              <p:nvPr/>
            </p:nvSpPr>
            <p:spPr bwMode="auto">
              <a:xfrm>
                <a:off x="2667000" y="3536324"/>
                <a:ext cx="1752600" cy="1014412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24" name="TextBox 7">
                <a:extLst>
                  <a:ext uri="{FF2B5EF4-FFF2-40B4-BE49-F238E27FC236}">
                    <a16:creationId xmlns:a16="http://schemas.microsoft.com/office/drawing/2014/main" id="{3A42B9DF-686C-410C-8B75-CBF2F93D63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5900" y="3612524"/>
                <a:ext cx="1600200" cy="600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>
                  <a:spcAft>
                    <a:spcPts val="600"/>
                  </a:spcAft>
                </a:pPr>
                <a:r>
                  <a:rPr lang="en-US" sz="1400" b="1" dirty="0">
                    <a:solidFill>
                      <a:srgbClr val="09064E"/>
                    </a:solidFill>
                    <a:latin typeface="Calibri" pitchFamily="34" charset="0"/>
                    <a:cs typeface="Calibri" pitchFamily="34" charset="0"/>
                  </a:rPr>
                  <a:t>Computer program</a:t>
                </a:r>
              </a:p>
              <a:p>
                <a:pPr eaLnBrk="1" hangingPunct="1"/>
                <a:r>
                  <a:rPr lang="en-US" sz="1400" dirty="0">
                    <a:solidFill>
                      <a:srgbClr val="09064E"/>
                    </a:solidFill>
                    <a:latin typeface="Calibri" pitchFamily="34" charset="0"/>
                    <a:cs typeface="Calibri" pitchFamily="34" charset="0"/>
                  </a:rPr>
                  <a:t>API CALL …</a:t>
                </a:r>
              </a:p>
            </p:txBody>
          </p:sp>
          <p:sp>
            <p:nvSpPr>
              <p:cNvPr id="25" name="Right Arrow 26">
                <a:extLst>
                  <a:ext uri="{FF2B5EF4-FFF2-40B4-BE49-F238E27FC236}">
                    <a16:creationId xmlns:a16="http://schemas.microsoft.com/office/drawing/2014/main" id="{2ED93741-3989-42CA-AB32-CE93402A07E8}"/>
                  </a:ext>
                </a:extLst>
              </p:cNvPr>
              <p:cNvSpPr/>
              <p:nvPr/>
            </p:nvSpPr>
            <p:spPr bwMode="auto">
              <a:xfrm>
                <a:off x="2302694" y="2739117"/>
                <a:ext cx="542106" cy="331788"/>
              </a:xfrm>
              <a:prstGeom prst="rightArrow">
                <a:avLst/>
              </a:prstGeom>
              <a:solidFill>
                <a:srgbClr val="00B0F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26" name="Right Arrow 27">
                <a:extLst>
                  <a:ext uri="{FF2B5EF4-FFF2-40B4-BE49-F238E27FC236}">
                    <a16:creationId xmlns:a16="http://schemas.microsoft.com/office/drawing/2014/main" id="{C7C2A8C9-1BF7-457F-9274-74C5E9EB84EC}"/>
                  </a:ext>
                </a:extLst>
              </p:cNvPr>
              <p:cNvSpPr/>
              <p:nvPr/>
            </p:nvSpPr>
            <p:spPr bwMode="auto">
              <a:xfrm rot="5400000">
                <a:off x="3285644" y="3202731"/>
                <a:ext cx="457200" cy="331788"/>
              </a:xfrm>
              <a:prstGeom prst="rightArrow">
                <a:avLst/>
              </a:prstGeom>
              <a:solidFill>
                <a:srgbClr val="00B0F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155AAB1-43BB-455A-BBD6-EE7605331495}"/>
                  </a:ext>
                </a:extLst>
              </p:cNvPr>
              <p:cNvSpPr/>
              <p:nvPr/>
            </p:nvSpPr>
            <p:spPr bwMode="auto">
              <a:xfrm>
                <a:off x="2794000" y="4912995"/>
                <a:ext cx="1524000" cy="4572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coolSlant"/>
              </a:sp3d>
            </p:spPr>
            <p:txBody>
              <a:bodyPr tIns="91440" bIns="0" anchor="ctr"/>
              <a:lstStyle/>
              <a:p>
                <a:pPr algn="ctr" eaLnBrk="0" hangingPunct="0">
                  <a:lnSpc>
                    <a:spcPts val="2000"/>
                  </a:lnSpc>
                  <a:defRPr/>
                </a:pPr>
                <a:r>
                  <a:rPr lang="en-US" sz="2000" dirty="0">
                    <a:solidFill>
                      <a:srgbClr val="111111"/>
                    </a:solidFill>
                    <a:latin typeface="Calibri" pitchFamily="34" charset="0"/>
                  </a:rPr>
                  <a:t>JDBC Driver</a:t>
                </a:r>
                <a:r>
                  <a:rPr lang="en-US" sz="2000" dirty="0">
                    <a:solidFill>
                      <a:srgbClr val="111111"/>
                    </a:solidFill>
                    <a:latin typeface="Calibri" pitchFamily="34" charset="0"/>
                    <a:cs typeface="+mn-cs"/>
                  </a:rPr>
                  <a:t> </a:t>
                </a:r>
              </a:p>
            </p:txBody>
          </p:sp>
          <p:sp>
            <p:nvSpPr>
              <p:cNvPr id="28" name="Flowchart: Magnetic Disk 27">
                <a:extLst>
                  <a:ext uri="{FF2B5EF4-FFF2-40B4-BE49-F238E27FC236}">
                    <a16:creationId xmlns:a16="http://schemas.microsoft.com/office/drawing/2014/main" id="{0903E78D-D7DE-4A95-878D-2F448A0B20DE}"/>
                  </a:ext>
                </a:extLst>
              </p:cNvPr>
              <p:cNvSpPr/>
              <p:nvPr/>
            </p:nvSpPr>
            <p:spPr bwMode="auto">
              <a:xfrm>
                <a:off x="3024188" y="5638800"/>
                <a:ext cx="1143000" cy="838200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76200" dist="12700" dir="2700000" sy="-23000" kx="-800400" algn="bl" rotWithShape="0">
                  <a:prstClr val="black">
                    <a:alpha val="2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2000" dirty="0">
                    <a:latin typeface="Calibri" pitchFamily="34" charset="0"/>
                    <a:cs typeface="+mn-cs"/>
                  </a:rPr>
                  <a:t>DBMS</a:t>
                </a:r>
              </a:p>
            </p:txBody>
          </p:sp>
          <p:sp>
            <p:nvSpPr>
              <p:cNvPr id="29" name="Up-Down Arrow 12">
                <a:extLst>
                  <a:ext uri="{FF2B5EF4-FFF2-40B4-BE49-F238E27FC236}">
                    <a16:creationId xmlns:a16="http://schemas.microsoft.com/office/drawing/2014/main" id="{2AD75F04-7F16-4B21-AA71-B148C1CEB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9800" y="5370513"/>
                <a:ext cx="228600" cy="457200"/>
              </a:xfrm>
              <a:prstGeom prst="upDownArrow">
                <a:avLst>
                  <a:gd name="adj1" fmla="val 50000"/>
                  <a:gd name="adj2" fmla="val 50000"/>
                </a:avLst>
              </a:prstGeom>
              <a:solidFill>
                <a:srgbClr val="00B0F0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30" name="Bent Arrow 2">
                <a:extLst>
                  <a:ext uri="{FF2B5EF4-FFF2-40B4-BE49-F238E27FC236}">
                    <a16:creationId xmlns:a16="http://schemas.microsoft.com/office/drawing/2014/main" id="{AFA5DEA7-B6CA-4D7B-9584-26C5ABCD20E2}"/>
                  </a:ext>
                </a:extLst>
              </p:cNvPr>
              <p:cNvSpPr/>
              <p:nvPr/>
            </p:nvSpPr>
            <p:spPr>
              <a:xfrm rot="5400000">
                <a:off x="3479070" y="4194279"/>
                <a:ext cx="917448" cy="458788"/>
              </a:xfrm>
              <a:prstGeom prst="bentArrow">
                <a:avLst>
                  <a:gd name="adj1" fmla="val 32443"/>
                  <a:gd name="adj2" fmla="val 27941"/>
                  <a:gd name="adj3" fmla="val 25000"/>
                  <a:gd name="adj4" fmla="val 25504"/>
                </a:avLst>
              </a:prstGeom>
              <a:solidFill>
                <a:srgbClr val="FFFF00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Callout 10">
                <a:extLst>
                  <a:ext uri="{FF2B5EF4-FFF2-40B4-BE49-F238E27FC236}">
                    <a16:creationId xmlns:a16="http://schemas.microsoft.com/office/drawing/2014/main" id="{97BA6B0B-8720-44AD-8E73-C439EFA0B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927" y="4243286"/>
                <a:ext cx="990600" cy="551402"/>
              </a:xfrm>
              <a:prstGeom prst="wedgeEllipseCallout">
                <a:avLst>
                  <a:gd name="adj1" fmla="val 75513"/>
                  <a:gd name="adj2" fmla="val 22524"/>
                </a:avLst>
              </a:prstGeom>
              <a:solidFill>
                <a:srgbClr val="2042EE"/>
              </a:solidFill>
              <a:ln w="12700" algn="ctr">
                <a:noFill/>
                <a:round/>
                <a:headEnd type="none" w="sm" len="sm"/>
                <a:tailEnd type="none" w="sm" len="sm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lIns="0" tIns="91440" rIns="0" anchor="ctr"/>
              <a:lstStyle/>
              <a:p>
                <a:pPr algn="ctr" eaLnBrk="0" hangingPunct="0">
                  <a:lnSpc>
                    <a:spcPts val="1400"/>
                  </a:lnSpc>
                  <a:defRPr/>
                </a:pPr>
                <a:r>
                  <a:rPr lang="en-US" sz="1400" dirty="0">
                    <a:solidFill>
                      <a:srgbClr val="F8F8F8"/>
                    </a:solidFill>
                    <a:latin typeface="Calibri" pitchFamily="34" charset="0"/>
                    <a:cs typeface="Calibri" pitchFamily="34" charset="0"/>
                  </a:rPr>
                  <a:t>Industry standard</a:t>
                </a:r>
              </a:p>
            </p:txBody>
          </p:sp>
        </p:grpSp>
        <p:sp>
          <p:nvSpPr>
            <p:cNvPr id="32" name="Rounded Rectangular Callout 46">
              <a:extLst>
                <a:ext uri="{FF2B5EF4-FFF2-40B4-BE49-F238E27FC236}">
                  <a16:creationId xmlns:a16="http://schemas.microsoft.com/office/drawing/2014/main" id="{A2CFC720-9FE3-47E4-AE00-AA4196AD7A08}"/>
                </a:ext>
              </a:extLst>
            </p:cNvPr>
            <p:cNvSpPr/>
            <p:nvPr/>
          </p:nvSpPr>
          <p:spPr>
            <a:xfrm>
              <a:off x="1000786" y="2910933"/>
              <a:ext cx="1308172" cy="660499"/>
            </a:xfrm>
            <a:prstGeom prst="wedgeRoundRectCallout">
              <a:avLst>
                <a:gd name="adj1" fmla="val 87570"/>
                <a:gd name="adj2" fmla="val 1764"/>
                <a:gd name="adj3" fmla="val 16667"/>
              </a:avLst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fontAlgn="auto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  <a:latin typeface="Calibri"/>
                </a:rPr>
                <a:t>Function call in Java</a:t>
              </a:r>
              <a:endParaRPr lang="en-US" dirty="0">
                <a:solidFill>
                  <a:schemeClr val="bg1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DEE6156-7CE7-4E5F-91EE-B6EAB3D7E33B}"/>
              </a:ext>
            </a:extLst>
          </p:cNvPr>
          <p:cNvGrpSpPr/>
          <p:nvPr/>
        </p:nvGrpSpPr>
        <p:grpSpPr>
          <a:xfrm>
            <a:off x="1099539" y="3777807"/>
            <a:ext cx="1143000" cy="1008464"/>
            <a:chOff x="1392867" y="3980177"/>
            <a:chExt cx="1143000" cy="1008464"/>
          </a:xfrm>
        </p:grpSpPr>
        <p:sp>
          <p:nvSpPr>
            <p:cNvPr id="33" name="Rounded Rectangular Callout 46">
              <a:extLst>
                <a:ext uri="{FF2B5EF4-FFF2-40B4-BE49-F238E27FC236}">
                  <a16:creationId xmlns:a16="http://schemas.microsoft.com/office/drawing/2014/main" id="{679D1E72-F505-401C-A4A1-7A9A9DEC110E}"/>
                </a:ext>
              </a:extLst>
            </p:cNvPr>
            <p:cNvSpPr/>
            <p:nvPr/>
          </p:nvSpPr>
          <p:spPr>
            <a:xfrm>
              <a:off x="1392867" y="3980177"/>
              <a:ext cx="1143000" cy="1008464"/>
            </a:xfrm>
            <a:prstGeom prst="wedgeRoundRectCallout">
              <a:avLst>
                <a:gd name="adj1" fmla="val 102150"/>
                <a:gd name="adj2" fmla="val -50745"/>
                <a:gd name="adj3" fmla="val 16667"/>
              </a:avLst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 fontAlgn="auto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Calibri"/>
                <a:ea typeface="+mn-ea"/>
              </a:endParaRPr>
            </a:p>
          </p:txBody>
        </p:sp>
        <p:pic>
          <p:nvPicPr>
            <p:cNvPr id="39" name="Picture 38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423DB653-3C98-4A33-BF55-4078B5DDB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8076" y="4067886"/>
              <a:ext cx="712659" cy="859489"/>
            </a:xfrm>
            <a:prstGeom prst="rect">
              <a:avLst/>
            </a:prstGeom>
          </p:spPr>
        </p:pic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83E8DD14-A778-46D9-B0E6-48A7CECAA1D7}"/>
              </a:ext>
            </a:extLst>
          </p:cNvPr>
          <p:cNvSpPr/>
          <p:nvPr/>
        </p:nvSpPr>
        <p:spPr>
          <a:xfrm>
            <a:off x="868094" y="5984686"/>
            <a:ext cx="6416824" cy="71218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TW" sz="2400" dirty="0">
                <a:solidFill>
                  <a:srgbClr val="0070C0"/>
                </a:solidFill>
                <a:latin typeface="Calibri" pitchFamily="34" charset="0"/>
              </a:rPr>
              <a:t>SQLJ (part of the SQL standard) versus embedded SQL (vendor-specific)  →  SQLJ is </a:t>
            </a:r>
            <a:r>
              <a:rPr lang="en-US" altLang="zh-TW" sz="2400" b="1" dirty="0">
                <a:solidFill>
                  <a:srgbClr val="00B0F0"/>
                </a:solidFill>
                <a:latin typeface="Calibri" pitchFamily="34" charset="0"/>
              </a:rPr>
              <a:t>more portable</a:t>
            </a:r>
            <a:r>
              <a:rPr lang="en-US" altLang="zh-TW" sz="2400" dirty="0">
                <a:solidFill>
                  <a:srgbClr val="0070C0"/>
                </a:solidFill>
                <a:latin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18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light&#10;&#10;Description automatically generated">
            <a:extLst>
              <a:ext uri="{FF2B5EF4-FFF2-40B4-BE49-F238E27FC236}">
                <a16:creationId xmlns:a16="http://schemas.microsoft.com/office/drawing/2014/main" id="{AF26A718-B889-4CA8-A129-631DDF5D4E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36" y="5469122"/>
            <a:ext cx="712659" cy="859489"/>
          </a:xfrm>
          <a:prstGeom prst="rect">
            <a:avLst/>
          </a:prstGeom>
        </p:spPr>
      </p:pic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95800" cy="949644"/>
          </a:xfrm>
        </p:spPr>
        <p:txBody>
          <a:bodyPr/>
          <a:lstStyle/>
          <a:p>
            <a:r>
              <a:rPr lang="en-US" dirty="0"/>
              <a:t>SQLJ </a:t>
            </a:r>
            <a:r>
              <a:rPr lang="en-US" dirty="0" err="1"/>
              <a:t>Precompiler</a:t>
            </a:r>
            <a:endParaRPr lang="en-US" dirty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2891693" y="1224282"/>
            <a:ext cx="5943600" cy="5105400"/>
          </a:xfrm>
        </p:spPr>
        <p:txBody>
          <a:bodyPr>
            <a:normAutofit fontScale="92500"/>
          </a:bodyPr>
          <a:lstStyle/>
          <a:p>
            <a:pPr marL="0" indent="0">
              <a:spcAft>
                <a:spcPts val="1200"/>
              </a:spcAft>
              <a:buFont typeface="Wingdings" pitchFamily="2" charset="2"/>
              <a:buNone/>
            </a:pPr>
            <a:r>
              <a:rPr lang="en-US" sz="3200" dirty="0">
                <a:latin typeface="Calibri" pitchFamily="34" charset="0"/>
              </a:rPr>
              <a:t>SQLJ applications are pre-processed through an SQLJ translation program</a:t>
            </a:r>
          </a:p>
          <a:p>
            <a:pPr lvl="1">
              <a:spcAft>
                <a:spcPts val="1200"/>
              </a:spcAft>
            </a:pPr>
            <a:r>
              <a:rPr lang="en-US" sz="2800" dirty="0">
                <a:solidFill>
                  <a:srgbClr val="002060"/>
                </a:solidFill>
                <a:latin typeface="Calibri" pitchFamily="34" charset="0"/>
              </a:rPr>
              <a:t>Replaces embedded SQLJ code with calls to an SQLJ Java library</a:t>
            </a:r>
          </a:p>
          <a:p>
            <a:pPr lvl="1">
              <a:spcAft>
                <a:spcPts val="1200"/>
              </a:spcAft>
            </a:pPr>
            <a:r>
              <a:rPr lang="en-US" sz="2800" dirty="0">
                <a:solidFill>
                  <a:srgbClr val="002060"/>
                </a:solidFill>
                <a:latin typeface="Calibri" pitchFamily="34" charset="0"/>
              </a:rPr>
              <a:t>Usually, the SQLJ Java library makes calls to a JDBC driver  (standard interface)</a:t>
            </a:r>
          </a:p>
          <a:p>
            <a:pPr lvl="1">
              <a:spcAft>
                <a:spcPts val="600"/>
              </a:spcAft>
            </a:pPr>
            <a:r>
              <a:rPr lang="en-US" sz="2800" dirty="0">
                <a:solidFill>
                  <a:srgbClr val="002060"/>
                </a:solidFill>
                <a:latin typeface="Calibri" pitchFamily="34" charset="0"/>
              </a:rPr>
              <a:t>The modified program code can then be compiled by any Java compiler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0AD777-2B80-4EE7-AEEF-71D2132F3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53" y="2286000"/>
            <a:ext cx="2858408" cy="3477964"/>
          </a:xfrm>
          <a:prstGeom prst="rect">
            <a:avLst/>
          </a:prstGeom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9C9433FD-554F-41CF-9C67-1D2A33A470BD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5898867"/>
            <a:ext cx="8128000" cy="886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600"/>
              </a:lnSpc>
              <a:spcAft>
                <a:spcPts val="900"/>
              </a:spcAft>
              <a:buFont typeface="Arial" pitchFamily="34" charset="0"/>
              <a:buNone/>
            </a:pPr>
            <a:r>
              <a:rPr lang="en-US" sz="2400" b="1" dirty="0">
                <a:solidFill>
                  <a:srgbClr val="3857F0"/>
                </a:solidFill>
                <a:latin typeface="Calibri" pitchFamily="34" charset="0"/>
              </a:rPr>
              <a:t>Applications using SQLJ are DBMS-independent at the source code level and at the level of the executable</a:t>
            </a:r>
          </a:p>
        </p:txBody>
      </p:sp>
      <p:pic>
        <p:nvPicPr>
          <p:cNvPr id="6" name="Picture 5" descr="A picture containing hula hoop&#10;&#10;Description automatically generated">
            <a:extLst>
              <a:ext uri="{FF2B5EF4-FFF2-40B4-BE49-F238E27FC236}">
                <a16:creationId xmlns:a16="http://schemas.microsoft.com/office/drawing/2014/main" id="{987EAAA1-BA79-4320-BA70-7B8C055E0C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693" y="2819400"/>
            <a:ext cx="6150256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8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ChangeArrowheads="1"/>
          </p:cNvSpPr>
          <p:nvPr/>
        </p:nvSpPr>
        <p:spPr bwMode="auto">
          <a:xfrm>
            <a:off x="7620000" y="5230707"/>
            <a:ext cx="990600" cy="30079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1752600" y="1447800"/>
            <a:ext cx="5867400" cy="259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552700" y="3201988"/>
            <a:ext cx="8382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24195"/>
            <a:ext cx="7924800" cy="1104900"/>
          </a:xfrm>
        </p:spPr>
        <p:txBody>
          <a:bodyPr/>
          <a:lstStyle/>
          <a:p>
            <a:r>
              <a:rPr lang="en-US" dirty="0"/>
              <a:t>Embedded SQL: </a:t>
            </a:r>
            <a:r>
              <a:rPr lang="en-US" sz="3600" dirty="0"/>
              <a:t>VARIABLES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24000"/>
            <a:ext cx="80772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Arial Unicode MS" pitchFamily="34" charset="-128"/>
              </a:rPr>
              <a:t>		EXEC SQL BEGIN DECLARE SECTION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Arial Unicode MS" pitchFamily="34" charset="-128"/>
              </a:rPr>
              <a:t>		char </a:t>
            </a:r>
            <a:r>
              <a:rPr lang="en-US" sz="2400" dirty="0" err="1">
                <a:latin typeface="Arial Unicode MS" pitchFamily="34" charset="-128"/>
              </a:rPr>
              <a:t>c_sname</a:t>
            </a:r>
            <a:r>
              <a:rPr lang="en-US" sz="2400" dirty="0">
                <a:latin typeface="Arial Unicode MS" pitchFamily="34" charset="-128"/>
              </a:rPr>
              <a:t>[20];	</a:t>
            </a:r>
            <a:r>
              <a:rPr lang="en-US" sz="2400" dirty="0">
                <a:solidFill>
                  <a:srgbClr val="7030A0"/>
                </a:solidFill>
                <a:latin typeface="Arial Unicode MS" pitchFamily="34" charset="-128"/>
              </a:rPr>
              <a:t>/* CHARACTER(20)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Arial Unicode MS" pitchFamily="34" charset="-128"/>
              </a:rPr>
              <a:t>		long </a:t>
            </a:r>
            <a:r>
              <a:rPr lang="en-US" sz="2400" dirty="0" err="1">
                <a:latin typeface="Arial Unicode MS" pitchFamily="34" charset="-128"/>
              </a:rPr>
              <a:t>c_sid</a:t>
            </a:r>
            <a:r>
              <a:rPr lang="en-US" sz="2400" dirty="0">
                <a:latin typeface="Arial Unicode MS" pitchFamily="34" charset="-128"/>
              </a:rPr>
              <a:t>;		</a:t>
            </a:r>
            <a:r>
              <a:rPr lang="en-US" sz="2400" dirty="0">
                <a:solidFill>
                  <a:srgbClr val="7030A0"/>
                </a:solidFill>
                <a:latin typeface="Arial Unicode MS" pitchFamily="34" charset="-128"/>
              </a:rPr>
              <a:t>/* INTEGER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Arial Unicode MS" pitchFamily="34" charset="-128"/>
              </a:rPr>
              <a:t>		short </a:t>
            </a:r>
            <a:r>
              <a:rPr lang="en-US" sz="2400" dirty="0" err="1">
                <a:latin typeface="Arial Unicode MS" pitchFamily="34" charset="-128"/>
              </a:rPr>
              <a:t>c_rating</a:t>
            </a:r>
            <a:r>
              <a:rPr lang="en-US" sz="2400" dirty="0">
                <a:latin typeface="Arial Unicode MS" pitchFamily="34" charset="-128"/>
              </a:rPr>
              <a:t>;	</a:t>
            </a:r>
            <a:r>
              <a:rPr lang="en-US" sz="2400" dirty="0">
                <a:solidFill>
                  <a:srgbClr val="7030A0"/>
                </a:solidFill>
                <a:latin typeface="Arial Unicode MS" pitchFamily="34" charset="-128"/>
              </a:rPr>
              <a:t>/* SMALLINT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Arial Unicode MS" pitchFamily="34" charset="-128"/>
              </a:rPr>
              <a:t>		float </a:t>
            </a:r>
            <a:r>
              <a:rPr lang="en-US" sz="2400" dirty="0" err="1">
                <a:latin typeface="Arial Unicode MS" pitchFamily="34" charset="-128"/>
              </a:rPr>
              <a:t>c_age</a:t>
            </a:r>
            <a:r>
              <a:rPr lang="en-US" sz="2400" dirty="0">
                <a:latin typeface="Arial Unicode MS" pitchFamily="34" charset="-128"/>
              </a:rPr>
              <a:t>;		</a:t>
            </a:r>
            <a:r>
              <a:rPr lang="en-US" sz="2400" dirty="0">
                <a:solidFill>
                  <a:srgbClr val="7030A0"/>
                </a:solidFill>
                <a:latin typeface="Arial Unicode MS" pitchFamily="34" charset="-128"/>
              </a:rPr>
              <a:t>/* REAL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Arial Unicode MS" pitchFamily="34" charset="-128"/>
              </a:rPr>
              <a:t>		EXEC SQL END DECLARE SECTION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latin typeface="Arial Unicode MS" pitchFamily="34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9064E"/>
                </a:solidFill>
                <a:latin typeface="Arial Unicode MS" pitchFamily="34" charset="-128"/>
              </a:rPr>
              <a:t>        EXEC SQL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9064E"/>
                </a:solidFill>
                <a:latin typeface="Arial Unicode MS" pitchFamily="34" charset="-128"/>
              </a:rPr>
              <a:t>        INSERT INTO Sailors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9064E"/>
                </a:solidFill>
                <a:latin typeface="Arial Unicode MS" pitchFamily="34" charset="-128"/>
              </a:rPr>
              <a:t>		       VALUES (:</a:t>
            </a:r>
            <a:r>
              <a:rPr lang="en-US" sz="2400" dirty="0" err="1">
                <a:solidFill>
                  <a:srgbClr val="09064E"/>
                </a:solidFill>
                <a:latin typeface="Arial Unicode MS" pitchFamily="34" charset="-128"/>
              </a:rPr>
              <a:t>c_sname</a:t>
            </a:r>
            <a:r>
              <a:rPr lang="en-US" sz="2400" dirty="0">
                <a:solidFill>
                  <a:srgbClr val="09064E"/>
                </a:solidFill>
                <a:latin typeface="Arial Unicode MS" pitchFamily="34" charset="-128"/>
              </a:rPr>
              <a:t>, :</a:t>
            </a:r>
            <a:r>
              <a:rPr lang="en-US" sz="2400" dirty="0" err="1">
                <a:solidFill>
                  <a:srgbClr val="09064E"/>
                </a:solidFill>
                <a:latin typeface="Arial Unicode MS" pitchFamily="34" charset="-128"/>
              </a:rPr>
              <a:t>c_sid</a:t>
            </a:r>
            <a:r>
              <a:rPr lang="en-US" sz="2400" dirty="0">
                <a:solidFill>
                  <a:srgbClr val="09064E"/>
                </a:solidFill>
                <a:latin typeface="Arial Unicode MS" pitchFamily="34" charset="-128"/>
              </a:rPr>
              <a:t>, :</a:t>
            </a:r>
            <a:r>
              <a:rPr lang="en-US" sz="2400" dirty="0" err="1">
                <a:solidFill>
                  <a:srgbClr val="09064E"/>
                </a:solidFill>
                <a:latin typeface="Arial Unicode MS" pitchFamily="34" charset="-128"/>
              </a:rPr>
              <a:t>c_rating</a:t>
            </a:r>
            <a:r>
              <a:rPr lang="en-US" sz="2400" dirty="0">
                <a:solidFill>
                  <a:srgbClr val="09064E"/>
                </a:solidFill>
                <a:latin typeface="Arial Unicode MS" pitchFamily="34" charset="-128"/>
              </a:rPr>
              <a:t>, :</a:t>
            </a:r>
            <a:r>
              <a:rPr lang="en-US" sz="2400" dirty="0" err="1">
                <a:solidFill>
                  <a:srgbClr val="09064E"/>
                </a:solidFill>
                <a:latin typeface="Arial Unicode MS" pitchFamily="34" charset="-128"/>
              </a:rPr>
              <a:t>c_age</a:t>
            </a:r>
            <a:r>
              <a:rPr lang="en-US" sz="2400" dirty="0">
                <a:solidFill>
                  <a:srgbClr val="09064E"/>
                </a:solidFill>
                <a:latin typeface="Arial Unicode MS" pitchFamily="34" charset="-128"/>
              </a:rPr>
              <a:t>);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60265" y="1981200"/>
            <a:ext cx="1265347" cy="1524000"/>
            <a:chOff x="563453" y="2286000"/>
            <a:chExt cx="1265347" cy="1524000"/>
          </a:xfrm>
        </p:grpSpPr>
        <p:sp>
          <p:nvSpPr>
            <p:cNvPr id="8" name="Left Brace 7"/>
            <p:cNvSpPr/>
            <p:nvPr/>
          </p:nvSpPr>
          <p:spPr bwMode="auto">
            <a:xfrm>
              <a:off x="1673225" y="2286000"/>
              <a:ext cx="155575" cy="1524000"/>
            </a:xfrm>
            <a:prstGeom prst="leftBrace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7177" name="TextBox 8"/>
            <p:cNvSpPr txBox="1">
              <a:spLocks noChangeArrowheads="1"/>
            </p:cNvSpPr>
            <p:nvPr/>
          </p:nvSpPr>
          <p:spPr bwMode="auto">
            <a:xfrm>
              <a:off x="563453" y="2402690"/>
              <a:ext cx="1143000" cy="1256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lnSpc>
                  <a:spcPts val="1800"/>
                </a:lnSpc>
              </a:pPr>
              <a:r>
                <a:rPr lang="en-US" sz="200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Host variables declared in host program</a:t>
              </a:r>
            </a:p>
          </p:txBody>
        </p:sp>
      </p:grpSp>
      <p:sp>
        <p:nvSpPr>
          <p:cNvPr id="11" name="Oval Callout 10"/>
          <p:cNvSpPr/>
          <p:nvPr/>
        </p:nvSpPr>
        <p:spPr>
          <a:xfrm>
            <a:off x="6299093" y="5712108"/>
            <a:ext cx="2032214" cy="740338"/>
          </a:xfrm>
          <a:prstGeom prst="wedgeEllipseCallout">
            <a:avLst>
              <a:gd name="adj1" fmla="val 20065"/>
              <a:gd name="adj2" fmla="val -6638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 anchorCtr="1">
            <a:scene3d>
              <a:camera prst="orthographicFront"/>
              <a:lightRig rig="threePt" dir="t"/>
            </a:scene3d>
            <a:sp3d prstMaterial="softEdge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variable prefixed by “:”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38A392D-4579-4C24-AF53-CA7BAA66F91A}"/>
              </a:ext>
            </a:extLst>
          </p:cNvPr>
          <p:cNvGrpSpPr/>
          <p:nvPr/>
        </p:nvGrpSpPr>
        <p:grpSpPr>
          <a:xfrm>
            <a:off x="152515" y="4350173"/>
            <a:ext cx="1523885" cy="1143000"/>
            <a:chOff x="582859" y="2292773"/>
            <a:chExt cx="1523885" cy="1143000"/>
          </a:xfrm>
        </p:grpSpPr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64572B55-6B22-42C5-9EF5-55DBD37C2D73}"/>
                </a:ext>
              </a:extLst>
            </p:cNvPr>
            <p:cNvSpPr/>
            <p:nvPr/>
          </p:nvSpPr>
          <p:spPr bwMode="auto">
            <a:xfrm>
              <a:off x="1825624" y="2292773"/>
              <a:ext cx="281120" cy="1143000"/>
            </a:xfrm>
            <a:prstGeom prst="leftBrace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dirty="0"/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24E0B7EC-A4F6-452C-890A-F47390412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859" y="2351440"/>
              <a:ext cx="1371485" cy="1025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lnSpc>
                  <a:spcPts val="1800"/>
                </a:lnSpc>
              </a:pPr>
              <a:r>
                <a:rPr lang="en-US" sz="200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SQL embedded in the program</a:t>
              </a:r>
            </a:p>
          </p:txBody>
        </p:sp>
      </p:grpSp>
      <p:sp>
        <p:nvSpPr>
          <p:cNvPr id="3" name="Arrow: Bent 2">
            <a:extLst>
              <a:ext uri="{FF2B5EF4-FFF2-40B4-BE49-F238E27FC236}">
                <a16:creationId xmlns:a16="http://schemas.microsoft.com/office/drawing/2014/main" id="{787181AD-5E7D-4A1E-90AB-FB787FBC7858}"/>
              </a:ext>
            </a:extLst>
          </p:cNvPr>
          <p:cNvSpPr/>
          <p:nvPr/>
        </p:nvSpPr>
        <p:spPr>
          <a:xfrm rot="5400000">
            <a:off x="6389793" y="3269827"/>
            <a:ext cx="1905000" cy="1864360"/>
          </a:xfrm>
          <a:prstGeom prst="bentArrow">
            <a:avLst>
              <a:gd name="adj1" fmla="val 7561"/>
              <a:gd name="adj2" fmla="val 11376"/>
              <a:gd name="adj3" fmla="val 25000"/>
              <a:gd name="adj4" fmla="val 43750"/>
            </a:avLst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19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2" grpId="0" animBg="1"/>
      <p:bldP spid="11" grpId="0" animBg="1"/>
      <p:bldP spid="3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723900"/>
          </a:xfrm>
        </p:spPr>
        <p:txBody>
          <a:bodyPr>
            <a:normAutofit fontScale="90000"/>
          </a:bodyPr>
          <a:lstStyle/>
          <a:p>
            <a:r>
              <a:rPr lang="en-US"/>
              <a:t>Using SQLJ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715000"/>
          </a:xfrm>
        </p:spPr>
        <p:txBody>
          <a:bodyPr>
            <a:normAutofit/>
          </a:bodyPr>
          <a:lstStyle/>
          <a:p>
            <a:pPr indent="-225425">
              <a:spcAft>
                <a:spcPts val="600"/>
              </a:spcAft>
              <a:defRPr/>
            </a:pPr>
            <a:r>
              <a:rPr lang="en-US" sz="2400" dirty="0">
                <a:latin typeface="Calibri" pitchFamily="34" charset="0"/>
              </a:rPr>
              <a:t>Every SQLJ statement has the special prefix </a:t>
            </a:r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#</a:t>
            </a:r>
            <a:r>
              <a:rPr lang="en-US" sz="2400" dirty="0" err="1">
                <a:solidFill>
                  <a:srgbClr val="C00000"/>
                </a:solidFill>
                <a:latin typeface="Calibri" pitchFamily="34" charset="0"/>
              </a:rPr>
              <a:t>sql</a:t>
            </a:r>
            <a:endParaRPr lang="en-US" sz="2400" dirty="0">
              <a:solidFill>
                <a:srgbClr val="C00000"/>
              </a:solidFill>
              <a:latin typeface="Calibri" pitchFamily="34" charset="0"/>
            </a:endParaRPr>
          </a:p>
          <a:p>
            <a:pPr indent="-225425">
              <a:spcAft>
                <a:spcPts val="600"/>
              </a:spcAft>
              <a:defRPr/>
            </a:pPr>
            <a:r>
              <a:rPr lang="en-US" sz="2400" dirty="0">
                <a:latin typeface="Calibri" pitchFamily="34" charset="0"/>
              </a:rPr>
              <a:t>We submit a query and retrieve the results through an </a:t>
            </a:r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iterator</a:t>
            </a:r>
            <a:r>
              <a:rPr lang="en-US" sz="2400" dirty="0">
                <a:latin typeface="Calibri" pitchFamily="34" charset="0"/>
              </a:rPr>
              <a:t> objects (basically a cursor)</a:t>
            </a:r>
          </a:p>
          <a:p>
            <a:pPr indent="-225425">
              <a:defRPr/>
            </a:pPr>
            <a:r>
              <a:rPr lang="en-US" sz="2400" dirty="0">
                <a:latin typeface="Calibri" pitchFamily="34" charset="0"/>
              </a:rPr>
              <a:t>Usage of an </a:t>
            </a:r>
            <a:r>
              <a:rPr lang="en-US" sz="2400" dirty="0" err="1">
                <a:latin typeface="Calibri" pitchFamily="34" charset="0"/>
              </a:rPr>
              <a:t>iterator</a:t>
            </a:r>
            <a:r>
              <a:rPr lang="en-US" sz="2400" dirty="0">
                <a:latin typeface="Calibri" pitchFamily="34" charset="0"/>
              </a:rPr>
              <a:t> goes through five steps:</a:t>
            </a:r>
            <a:endParaRPr lang="en-US" sz="2400" dirty="0">
              <a:solidFill>
                <a:srgbClr val="C00000"/>
              </a:solidFill>
              <a:latin typeface="Calibri" pitchFamily="34" charset="0"/>
            </a:endParaRPr>
          </a:p>
          <a:p>
            <a:pPr marL="800100" lvl="1" indent="-342900">
              <a:buFont typeface="+mj-lt"/>
              <a:buAutoNum type="arabicParenR"/>
              <a:defRPr/>
            </a:pPr>
            <a:r>
              <a:rPr lang="en-US" sz="2200" dirty="0">
                <a:solidFill>
                  <a:srgbClr val="002060"/>
                </a:solidFill>
                <a:latin typeface="Calibri" pitchFamily="34" charset="0"/>
              </a:rPr>
              <a:t>Declare the </a:t>
            </a:r>
            <a:r>
              <a:rPr lang="en-US" sz="2200" dirty="0" err="1">
                <a:solidFill>
                  <a:srgbClr val="002060"/>
                </a:solidFill>
                <a:latin typeface="Calibri" pitchFamily="34" charset="0"/>
              </a:rPr>
              <a:t>Iterator</a:t>
            </a:r>
            <a:r>
              <a:rPr lang="en-US" sz="2200" dirty="0">
                <a:solidFill>
                  <a:srgbClr val="002060"/>
                </a:solidFill>
                <a:latin typeface="Calibri" pitchFamily="34" charset="0"/>
              </a:rPr>
              <a:t> Class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  <a:tabLst>
                <a:tab pos="796925" algn="l"/>
              </a:tabLst>
              <a:defRPr/>
            </a:pPr>
            <a:r>
              <a:rPr lang="en-US" sz="2200" dirty="0">
                <a:solidFill>
                  <a:srgbClr val="002060"/>
                </a:solidFill>
                <a:latin typeface="Calibri" pitchFamily="34" charset="0"/>
              </a:rPr>
              <a:t>		</a:t>
            </a:r>
            <a:r>
              <a:rPr lang="en-US" sz="2200" b="1" dirty="0">
                <a:solidFill>
                  <a:srgbClr val="2042EE"/>
                </a:solidFill>
                <a:latin typeface="Calibri" pitchFamily="34" charset="0"/>
              </a:rPr>
              <a:t>Example</a:t>
            </a:r>
            <a:r>
              <a:rPr lang="en-US" sz="2200" dirty="0">
                <a:solidFill>
                  <a:srgbClr val="2042EE"/>
                </a:solidFill>
                <a:latin typeface="Calibri" pitchFamily="34" charset="0"/>
              </a:rPr>
              <a:t>:   #</a:t>
            </a:r>
            <a:r>
              <a:rPr lang="en-US" sz="2200" dirty="0" err="1">
                <a:solidFill>
                  <a:srgbClr val="2042EE"/>
                </a:solidFill>
                <a:latin typeface="Calibri" pitchFamily="34" charset="0"/>
              </a:rPr>
              <a:t>sql</a:t>
            </a:r>
            <a:r>
              <a:rPr lang="en-US" sz="2200" dirty="0">
                <a:solidFill>
                  <a:srgbClr val="2042EE"/>
                </a:solidFill>
                <a:latin typeface="Calibri" pitchFamily="34" charset="0"/>
              </a:rPr>
              <a:t> iterator Sailors (Int </a:t>
            </a:r>
            <a:r>
              <a:rPr lang="en-US" sz="2200" i="1" dirty="0" err="1">
                <a:solidFill>
                  <a:srgbClr val="2042EE"/>
                </a:solidFill>
                <a:latin typeface="Calibri" pitchFamily="34" charset="0"/>
              </a:rPr>
              <a:t>sid</a:t>
            </a:r>
            <a:r>
              <a:rPr lang="en-US" sz="2200" dirty="0">
                <a:solidFill>
                  <a:srgbClr val="2042EE"/>
                </a:solidFill>
                <a:latin typeface="Calibri" pitchFamily="34" charset="0"/>
              </a:rPr>
              <a:t>, String </a:t>
            </a:r>
            <a:r>
              <a:rPr lang="en-US" sz="2200" i="1" dirty="0">
                <a:solidFill>
                  <a:srgbClr val="2042EE"/>
                </a:solidFill>
                <a:latin typeface="Calibri" pitchFamily="34" charset="0"/>
              </a:rPr>
              <a:t>name</a:t>
            </a:r>
            <a:r>
              <a:rPr lang="en-US" sz="2200" dirty="0">
                <a:solidFill>
                  <a:srgbClr val="2042EE"/>
                </a:solidFill>
                <a:latin typeface="Calibri" pitchFamily="34" charset="0"/>
              </a:rPr>
              <a:t>, Int </a:t>
            </a:r>
            <a:r>
              <a:rPr lang="en-US" sz="2200" i="1" dirty="0">
                <a:solidFill>
                  <a:srgbClr val="2042EE"/>
                </a:solidFill>
                <a:latin typeface="Calibri" pitchFamily="34" charset="0"/>
              </a:rPr>
              <a:t>rating</a:t>
            </a:r>
            <a:r>
              <a:rPr lang="en-US" sz="2200" dirty="0">
                <a:solidFill>
                  <a:srgbClr val="2042EE"/>
                </a:solidFill>
                <a:latin typeface="Calibri" pitchFamily="34" charset="0"/>
              </a:rPr>
              <a:t>);</a:t>
            </a:r>
            <a:endParaRPr lang="en-US" sz="2200" dirty="0">
              <a:solidFill>
                <a:srgbClr val="002060"/>
              </a:solidFill>
              <a:latin typeface="Calibri" pitchFamily="34" charset="0"/>
            </a:endParaRPr>
          </a:p>
          <a:p>
            <a:pPr marL="800100" lvl="1" indent="-342900">
              <a:buFont typeface="+mj-lt"/>
              <a:buAutoNum type="arabicParenR" startAt="2"/>
              <a:defRPr/>
            </a:pPr>
            <a:r>
              <a:rPr lang="en-US" sz="2200" dirty="0">
                <a:solidFill>
                  <a:srgbClr val="002060"/>
                </a:solidFill>
                <a:latin typeface="Calibri" pitchFamily="34" charset="0"/>
              </a:rPr>
              <a:t>Instantiate an </a:t>
            </a:r>
            <a:r>
              <a:rPr lang="en-US" sz="2200" dirty="0" err="1">
                <a:solidFill>
                  <a:srgbClr val="002060"/>
                </a:solidFill>
                <a:latin typeface="Calibri" pitchFamily="34" charset="0"/>
              </a:rPr>
              <a:t>iterator</a:t>
            </a:r>
            <a:r>
              <a:rPr lang="en-US" sz="2200" dirty="0">
                <a:solidFill>
                  <a:srgbClr val="002060"/>
                </a:solidFill>
                <a:latin typeface="Calibri" pitchFamily="34" charset="0"/>
              </a:rPr>
              <a:t> object from the new </a:t>
            </a:r>
            <a:r>
              <a:rPr lang="en-US" sz="2200" dirty="0" err="1">
                <a:solidFill>
                  <a:srgbClr val="002060"/>
                </a:solidFill>
                <a:latin typeface="Calibri" pitchFamily="34" charset="0"/>
              </a:rPr>
              <a:t>iterator</a:t>
            </a:r>
            <a:r>
              <a:rPr lang="en-US" sz="2200" dirty="0">
                <a:solidFill>
                  <a:srgbClr val="002060"/>
                </a:solidFill>
                <a:latin typeface="Calibri" pitchFamily="34" charset="0"/>
              </a:rPr>
              <a:t> class</a:t>
            </a:r>
          </a:p>
          <a:p>
            <a:pPr marL="796925" lvl="1">
              <a:spcBef>
                <a:spcPct val="0"/>
              </a:spcBef>
              <a:buFont typeface="Wingdings" pitchFamily="2" charset="2"/>
              <a:buNone/>
              <a:tabLst>
                <a:tab pos="569913" algn="l"/>
              </a:tabLst>
              <a:defRPr/>
            </a:pPr>
            <a:r>
              <a:rPr lang="en-US" sz="2200" dirty="0">
                <a:solidFill>
                  <a:srgbClr val="002060"/>
                </a:solidFill>
                <a:latin typeface="Calibri" pitchFamily="34" charset="0"/>
              </a:rPr>
              <a:t>		</a:t>
            </a:r>
            <a:r>
              <a:rPr lang="en-US" sz="2200" b="1" dirty="0">
                <a:solidFill>
                  <a:srgbClr val="2042EE"/>
                </a:solidFill>
                <a:latin typeface="Calibri" pitchFamily="34" charset="0"/>
              </a:rPr>
              <a:t>Example</a:t>
            </a:r>
            <a:r>
              <a:rPr lang="en-US" sz="2200" dirty="0">
                <a:solidFill>
                  <a:srgbClr val="2042EE"/>
                </a:solidFill>
                <a:latin typeface="Calibri" pitchFamily="34" charset="0"/>
              </a:rPr>
              <a:t>:   Sailors  </a:t>
            </a:r>
            <a:r>
              <a:rPr lang="en-US" sz="2200" dirty="0" err="1">
                <a:solidFill>
                  <a:srgbClr val="2042EE"/>
                </a:solidFill>
                <a:latin typeface="Calibri" pitchFamily="34" charset="0"/>
              </a:rPr>
              <a:t>sailors</a:t>
            </a:r>
            <a:r>
              <a:rPr lang="en-US" sz="2200" dirty="0">
                <a:solidFill>
                  <a:srgbClr val="2042EE"/>
                </a:solidFill>
                <a:latin typeface="Calibri" pitchFamily="34" charset="0"/>
              </a:rPr>
              <a:t>;</a:t>
            </a:r>
          </a:p>
          <a:p>
            <a:pPr marL="800100" lvl="1" indent="-342900">
              <a:buFont typeface="+mj-lt"/>
              <a:buAutoNum type="arabicParenR" startAt="3"/>
              <a:defRPr/>
            </a:pPr>
            <a:r>
              <a:rPr lang="en-US" sz="2200" dirty="0">
                <a:solidFill>
                  <a:srgbClr val="002060"/>
                </a:solidFill>
                <a:latin typeface="Calibri" pitchFamily="34" charset="0"/>
              </a:rPr>
              <a:t>Initialize the iterator using an SQL statement (i.e., submit the query)</a:t>
            </a:r>
          </a:p>
          <a:p>
            <a:pPr marL="796925" lvl="1" indent="-684213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200" dirty="0">
                <a:solidFill>
                  <a:srgbClr val="002060"/>
                </a:solidFill>
                <a:latin typeface="Calibri" pitchFamily="34" charset="0"/>
              </a:rPr>
              <a:t>	</a:t>
            </a:r>
            <a:r>
              <a:rPr lang="en-US" sz="2200" b="1" dirty="0">
                <a:solidFill>
                  <a:srgbClr val="2042EE"/>
                </a:solidFill>
                <a:latin typeface="Calibri" pitchFamily="34" charset="0"/>
              </a:rPr>
              <a:t>Example</a:t>
            </a:r>
            <a:r>
              <a:rPr lang="en-US" sz="2200" dirty="0">
                <a:solidFill>
                  <a:srgbClr val="2042EE"/>
                </a:solidFill>
                <a:latin typeface="Calibri" pitchFamily="34" charset="0"/>
              </a:rPr>
              <a:t>:   #</a:t>
            </a:r>
            <a:r>
              <a:rPr lang="en-US" sz="2200" dirty="0" err="1">
                <a:solidFill>
                  <a:srgbClr val="2042EE"/>
                </a:solidFill>
                <a:latin typeface="Calibri" pitchFamily="34" charset="0"/>
              </a:rPr>
              <a:t>sql</a:t>
            </a:r>
            <a:r>
              <a:rPr lang="en-US" sz="2200" dirty="0">
                <a:solidFill>
                  <a:srgbClr val="2042EE"/>
                </a:solidFill>
                <a:latin typeface="Calibri" pitchFamily="34" charset="0"/>
              </a:rPr>
              <a:t> sailors = {SELECT </a:t>
            </a:r>
            <a:r>
              <a:rPr lang="en-US" sz="2200" i="1" dirty="0" err="1">
                <a:solidFill>
                  <a:srgbClr val="2042EE"/>
                </a:solidFill>
                <a:latin typeface="Calibri" pitchFamily="34" charset="0"/>
              </a:rPr>
              <a:t>sid</a:t>
            </a:r>
            <a:r>
              <a:rPr lang="en-US" sz="2200" dirty="0">
                <a:solidFill>
                  <a:srgbClr val="2042EE"/>
                </a:solidFill>
                <a:latin typeface="Calibri" pitchFamily="34" charset="0"/>
              </a:rPr>
              <a:t>, </a:t>
            </a:r>
            <a:r>
              <a:rPr lang="en-US" sz="2200" dirty="0" err="1">
                <a:solidFill>
                  <a:srgbClr val="2042EE"/>
                </a:solidFill>
                <a:latin typeface="Calibri" pitchFamily="34" charset="0"/>
              </a:rPr>
              <a:t>s</a:t>
            </a:r>
            <a:r>
              <a:rPr lang="en-US" sz="2200" i="1" dirty="0" err="1">
                <a:solidFill>
                  <a:srgbClr val="2042EE"/>
                </a:solidFill>
                <a:latin typeface="Calibri" pitchFamily="34" charset="0"/>
              </a:rPr>
              <a:t>name</a:t>
            </a:r>
            <a:r>
              <a:rPr lang="en-US" sz="2200" dirty="0">
                <a:solidFill>
                  <a:srgbClr val="2042EE"/>
                </a:solidFill>
                <a:latin typeface="Calibri" pitchFamily="34" charset="0"/>
              </a:rPr>
              <a:t>, </a:t>
            </a:r>
            <a:r>
              <a:rPr lang="en-US" sz="2200" i="1" dirty="0">
                <a:solidFill>
                  <a:srgbClr val="2042EE"/>
                </a:solidFill>
                <a:latin typeface="Calibri" pitchFamily="34" charset="0"/>
              </a:rPr>
              <a:t>rating</a:t>
            </a:r>
            <a:r>
              <a:rPr lang="en-US" sz="2200" dirty="0">
                <a:solidFill>
                  <a:srgbClr val="2042EE"/>
                </a:solidFill>
                <a:latin typeface="Calibri" pitchFamily="34" charset="0"/>
              </a:rPr>
              <a:t>  FROM … WHERE …}</a:t>
            </a:r>
          </a:p>
          <a:p>
            <a:pPr marL="800100" lvl="1" indent="-342900">
              <a:buFont typeface="+mj-lt"/>
              <a:buAutoNum type="arabicParenR" startAt="4"/>
              <a:defRPr/>
            </a:pPr>
            <a:r>
              <a:rPr lang="en-US" sz="2200" dirty="0">
                <a:solidFill>
                  <a:srgbClr val="002060"/>
                </a:solidFill>
                <a:latin typeface="Calibri" pitchFamily="34" charset="0"/>
              </a:rPr>
              <a:t>Iteratively, read the rows from the iterator object (i.e., receive results)</a:t>
            </a:r>
          </a:p>
          <a:p>
            <a:pPr marL="796925" lvl="1" indent="-403225">
              <a:spcBef>
                <a:spcPct val="0"/>
              </a:spcBef>
              <a:buFont typeface="Wingdings" pitchFamily="2" charset="2"/>
              <a:buNone/>
              <a:tabLst>
                <a:tab pos="796925" algn="l"/>
              </a:tabLst>
              <a:defRPr/>
            </a:pPr>
            <a:r>
              <a:rPr lang="en-US" sz="2200" dirty="0">
                <a:solidFill>
                  <a:srgbClr val="002060"/>
                </a:solidFill>
                <a:latin typeface="Calibri" pitchFamily="34" charset="0"/>
              </a:rPr>
              <a:t>	</a:t>
            </a:r>
            <a:r>
              <a:rPr lang="en-US" sz="2200" b="1" dirty="0">
                <a:solidFill>
                  <a:srgbClr val="2042EE"/>
                </a:solidFill>
                <a:latin typeface="Calibri" pitchFamily="34" charset="0"/>
              </a:rPr>
              <a:t>Example</a:t>
            </a:r>
            <a:r>
              <a:rPr lang="en-US" sz="2200" dirty="0">
                <a:solidFill>
                  <a:srgbClr val="2042EE"/>
                </a:solidFill>
                <a:latin typeface="Calibri" pitchFamily="34" charset="0"/>
              </a:rPr>
              <a:t>:   while (</a:t>
            </a:r>
            <a:r>
              <a:rPr lang="en-US" sz="2200" dirty="0" err="1">
                <a:solidFill>
                  <a:srgbClr val="2042EE"/>
                </a:solidFill>
                <a:latin typeface="Calibri" pitchFamily="34" charset="0"/>
              </a:rPr>
              <a:t>sailors.next</a:t>
            </a:r>
            <a:r>
              <a:rPr lang="en-US" sz="2200" dirty="0">
                <a:solidFill>
                  <a:srgbClr val="2042EE"/>
                </a:solidFill>
                <a:latin typeface="Calibri" pitchFamily="34" charset="0"/>
              </a:rPr>
              <a:t>()) {       // process row     } </a:t>
            </a:r>
          </a:p>
          <a:p>
            <a:pPr marL="800100" lvl="1" indent="-342900">
              <a:buFont typeface="+mj-lt"/>
              <a:buAutoNum type="arabicParenR" startAt="5"/>
              <a:defRPr/>
            </a:pPr>
            <a:r>
              <a:rPr lang="en-US" sz="2200" dirty="0">
                <a:solidFill>
                  <a:srgbClr val="002060"/>
                </a:solidFill>
                <a:latin typeface="Calibri" pitchFamily="34" charset="0"/>
              </a:rPr>
              <a:t>Close the iterator object</a:t>
            </a:r>
          </a:p>
          <a:p>
            <a:pPr marL="796925" lvl="1">
              <a:spcBef>
                <a:spcPct val="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200" dirty="0">
                <a:solidFill>
                  <a:srgbClr val="002060"/>
                </a:solidFill>
                <a:latin typeface="Calibri" pitchFamily="34" charset="0"/>
              </a:rPr>
              <a:t>	</a:t>
            </a:r>
            <a:r>
              <a:rPr lang="en-US" sz="2200" b="1" dirty="0">
                <a:solidFill>
                  <a:srgbClr val="2042EE"/>
                </a:solidFill>
                <a:latin typeface="Calibri" pitchFamily="34" charset="0"/>
              </a:rPr>
              <a:t>Example</a:t>
            </a:r>
            <a:r>
              <a:rPr lang="en-US" sz="2200" dirty="0">
                <a:solidFill>
                  <a:srgbClr val="2042EE"/>
                </a:solidFill>
                <a:latin typeface="Calibri" pitchFamily="34" charset="0"/>
              </a:rPr>
              <a:t>:   </a:t>
            </a:r>
            <a:r>
              <a:rPr lang="en-US" sz="2200" dirty="0" err="1">
                <a:solidFill>
                  <a:srgbClr val="2042EE"/>
                </a:solidFill>
                <a:latin typeface="Calibri" pitchFamily="34" charset="0"/>
              </a:rPr>
              <a:t>sailors.close</a:t>
            </a:r>
            <a:r>
              <a:rPr lang="en-US" sz="2200" dirty="0">
                <a:solidFill>
                  <a:srgbClr val="2042EE"/>
                </a:solidFill>
                <a:latin typeface="Calibri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68278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3CD862-788A-422A-90BE-A5222AB1A31F}"/>
              </a:ext>
            </a:extLst>
          </p:cNvPr>
          <p:cNvCxnSpPr>
            <a:cxnSpLocks/>
          </p:cNvCxnSpPr>
          <p:nvPr/>
        </p:nvCxnSpPr>
        <p:spPr>
          <a:xfrm flipV="1">
            <a:off x="4495800" y="4724400"/>
            <a:ext cx="533400" cy="14478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62708"/>
            <a:ext cx="7772400" cy="980291"/>
          </a:xfrm>
        </p:spPr>
        <p:txBody>
          <a:bodyPr/>
          <a:lstStyle/>
          <a:p>
            <a:r>
              <a:rPr lang="en-US" dirty="0"/>
              <a:t>SQLJ Variables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534400" cy="5257800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sz="3600" dirty="0">
                <a:latin typeface="Calibri" pitchFamily="34" charset="0"/>
              </a:rPr>
              <a:t>Complements JDBC with a (semi-)static query model</a:t>
            </a:r>
          </a:p>
          <a:p>
            <a:pPr lvl="1">
              <a:spcAft>
                <a:spcPts val="600"/>
              </a:spcAft>
            </a:pPr>
            <a:r>
              <a:rPr lang="en-US" sz="3100" dirty="0">
                <a:latin typeface="Calibri" pitchFamily="34" charset="0"/>
              </a:rPr>
              <a:t>SQLJ - All arguments always bound to the same variable:</a:t>
            </a:r>
            <a:endParaRPr lang="en-US" dirty="0">
              <a:latin typeface="Calibri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#</a:t>
            </a:r>
            <a:r>
              <a:rPr lang="en-US" dirty="0" err="1">
                <a:solidFill>
                  <a:srgbClr val="2042EE"/>
                </a:solidFill>
                <a:latin typeface="Calibri" pitchFamily="34" charset="0"/>
              </a:rPr>
              <a:t>sql</a:t>
            </a: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 sailors = {</a:t>
            </a:r>
            <a:br>
              <a:rPr lang="en-US" dirty="0">
                <a:solidFill>
                  <a:srgbClr val="2042EE"/>
                </a:solidFill>
                <a:latin typeface="Calibri" pitchFamily="34" charset="0"/>
              </a:rPr>
            </a:b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        SELECT name, rating INTO :name, :rating  </a:t>
            </a:r>
            <a:r>
              <a:rPr lang="en-US" dirty="0">
                <a:solidFill>
                  <a:srgbClr val="996600"/>
                </a:solidFill>
                <a:latin typeface="Calibri" pitchFamily="34" charset="0"/>
              </a:rPr>
              <a:t>// name is bound </a:t>
            </a:r>
            <a:br>
              <a:rPr lang="en-US" dirty="0">
                <a:solidFill>
                  <a:srgbClr val="2042EE"/>
                </a:solidFill>
                <a:latin typeface="Calibri" pitchFamily="34" charset="0"/>
              </a:rPr>
            </a:b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        FROM Sailors WHERE </a:t>
            </a:r>
            <a:r>
              <a:rPr lang="en-US" dirty="0" err="1">
                <a:solidFill>
                  <a:srgbClr val="2042EE"/>
                </a:solidFill>
                <a:latin typeface="Calibri" pitchFamily="34" charset="0"/>
              </a:rPr>
              <a:t>sid</a:t>
            </a: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 = :</a:t>
            </a:r>
            <a:r>
              <a:rPr lang="en-US" dirty="0" err="1">
                <a:solidFill>
                  <a:srgbClr val="2042EE"/>
                </a:solidFill>
                <a:latin typeface="Calibri" pitchFamily="34" charset="0"/>
              </a:rPr>
              <a:t>sid</a:t>
            </a: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;  }                </a:t>
            </a:r>
            <a:r>
              <a:rPr lang="en-US" dirty="0">
                <a:solidFill>
                  <a:srgbClr val="996600"/>
                </a:solidFill>
                <a:latin typeface="Calibri" pitchFamily="34" charset="0"/>
              </a:rPr>
              <a:t>// to variable :name</a:t>
            </a:r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US" sz="3100" dirty="0">
                <a:latin typeface="Calibri" pitchFamily="34" charset="0"/>
              </a:rPr>
              <a:t>Compare to JD</a:t>
            </a:r>
            <a:r>
              <a:rPr lang="en-US" dirty="0">
                <a:latin typeface="Calibri" pitchFamily="34" charset="0"/>
              </a:rPr>
              <a:t>BC: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	</a:t>
            </a:r>
            <a:r>
              <a:rPr lang="en-US" dirty="0" err="1">
                <a:solidFill>
                  <a:srgbClr val="2042EE"/>
                </a:solidFill>
                <a:latin typeface="Calibri" pitchFamily="34" charset="0"/>
              </a:rPr>
              <a:t>sid</a:t>
            </a: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=</a:t>
            </a:r>
            <a:r>
              <a:rPr lang="en-US" dirty="0" err="1">
                <a:solidFill>
                  <a:srgbClr val="2042EE"/>
                </a:solidFill>
                <a:latin typeface="Calibri" pitchFamily="34" charset="0"/>
              </a:rPr>
              <a:t>rs.getInt</a:t>
            </a: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(1);                </a:t>
            </a:r>
            <a:r>
              <a:rPr lang="en-US" dirty="0">
                <a:solidFill>
                  <a:srgbClr val="996600"/>
                </a:solidFill>
                <a:latin typeface="Calibri" pitchFamily="34" charset="0"/>
              </a:rPr>
              <a:t>// get value of first attribute, i.e., </a:t>
            </a:r>
            <a:r>
              <a:rPr lang="en-US" dirty="0" err="1">
                <a:solidFill>
                  <a:srgbClr val="996600"/>
                </a:solidFill>
                <a:latin typeface="Calibri" pitchFamily="34" charset="0"/>
              </a:rPr>
              <a:t>sid</a:t>
            </a:r>
            <a:r>
              <a:rPr lang="en-US" dirty="0">
                <a:solidFill>
                  <a:srgbClr val="996600"/>
                </a:solidFill>
                <a:latin typeface="Calibri" pitchFamily="34" charset="0"/>
              </a:rPr>
              <a:t> </a:t>
            </a:r>
            <a:br>
              <a:rPr lang="en-US" dirty="0">
                <a:solidFill>
                  <a:srgbClr val="2042EE"/>
                </a:solidFill>
                <a:latin typeface="Calibri" pitchFamily="34" charset="0"/>
              </a:rPr>
            </a:b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	if (</a:t>
            </a:r>
            <a:r>
              <a:rPr lang="en-US" dirty="0" err="1">
                <a:solidFill>
                  <a:srgbClr val="2042EE"/>
                </a:solidFill>
                <a:latin typeface="Calibri" pitchFamily="34" charset="0"/>
              </a:rPr>
              <a:t>sid</a:t>
            </a: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==1) { sname1=</a:t>
            </a:r>
            <a:r>
              <a:rPr lang="en-US" dirty="0" err="1">
                <a:solidFill>
                  <a:srgbClr val="2042EE"/>
                </a:solidFill>
                <a:latin typeface="Calibri" pitchFamily="34" charset="0"/>
              </a:rPr>
              <a:t>rs.getString</a:t>
            </a: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(2); }  </a:t>
            </a:r>
            <a:r>
              <a:rPr lang="en-US" dirty="0">
                <a:solidFill>
                  <a:srgbClr val="996600"/>
                </a:solidFill>
                <a:latin typeface="Calibri" pitchFamily="34" charset="0"/>
              </a:rPr>
              <a:t>// name can be assigned to</a:t>
            </a:r>
            <a:br>
              <a:rPr lang="en-US" dirty="0">
                <a:solidFill>
                  <a:srgbClr val="2042EE"/>
                </a:solidFill>
                <a:latin typeface="Calibri" pitchFamily="34" charset="0"/>
              </a:rPr>
            </a:b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        else      { sname2=</a:t>
            </a:r>
            <a:r>
              <a:rPr lang="en-US" dirty="0" err="1">
                <a:solidFill>
                  <a:srgbClr val="2042EE"/>
                </a:solidFill>
                <a:latin typeface="Calibri" pitchFamily="34" charset="0"/>
              </a:rPr>
              <a:t>rs.getString</a:t>
            </a:r>
            <a:r>
              <a:rPr lang="en-US" dirty="0">
                <a:solidFill>
                  <a:srgbClr val="2042EE"/>
                </a:solidFill>
                <a:latin typeface="Calibri" pitchFamily="34" charset="0"/>
              </a:rPr>
              <a:t>(2); }     </a:t>
            </a:r>
            <a:r>
              <a:rPr lang="en-US" dirty="0">
                <a:solidFill>
                  <a:srgbClr val="996600"/>
                </a:solidFill>
                <a:latin typeface="Calibri" pitchFamily="34" charset="0"/>
              </a:rPr>
              <a:t>// different variable</a:t>
            </a:r>
            <a:endParaRPr lang="en-US" altLang="zh-TW" sz="2600" dirty="0">
              <a:solidFill>
                <a:srgbClr val="996600"/>
              </a:solidFill>
              <a:latin typeface="Calibri" pitchFamily="34" charset="0"/>
            </a:endParaRPr>
          </a:p>
          <a:p>
            <a:pPr marL="342900" lvl="1" indent="-3429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zh-TW" sz="3600" dirty="0">
                <a:latin typeface="Calibri" pitchFamily="34" charset="0"/>
              </a:rPr>
              <a:t>Compiler can perform syntax checks, strong type checks, consistency of the query with the schema</a:t>
            </a:r>
            <a:endParaRPr lang="en-US" sz="3600" dirty="0">
              <a:latin typeface="Calibri" pitchFamily="34" charset="0"/>
            </a:endParaRPr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10076D3A-34E1-4BA9-8375-51EA9CECB61B}"/>
              </a:ext>
            </a:extLst>
          </p:cNvPr>
          <p:cNvSpPr/>
          <p:nvPr/>
        </p:nvSpPr>
        <p:spPr>
          <a:xfrm>
            <a:off x="2819400" y="2286000"/>
            <a:ext cx="2209800" cy="304800"/>
          </a:xfrm>
          <a:prstGeom prst="curvedDownArrow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FDFD5-7884-4D07-A3D6-6AF50D0FAD82}"/>
              </a:ext>
            </a:extLst>
          </p:cNvPr>
          <p:cNvSpPr txBox="1"/>
          <p:nvPr/>
        </p:nvSpPr>
        <p:spPr>
          <a:xfrm>
            <a:off x="1219201" y="6081468"/>
            <a:ext cx="7848600" cy="471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1775" lvl="1">
              <a:lnSpc>
                <a:spcPts val="3100"/>
              </a:lnSpc>
              <a:buFontTx/>
              <a:buNone/>
              <a:defRPr/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Sailors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en-US" sz="2400" i="1" u="sng" dirty="0" err="1">
                <a:solidFill>
                  <a:srgbClr val="000000"/>
                </a:solidFill>
                <a:latin typeface="Calibri" pitchFamily="34" charset="0"/>
              </a:rPr>
              <a:t>sid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: </a:t>
            </a:r>
            <a:r>
              <a:rPr lang="en-US" sz="2400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itchFamily="34" charset="0"/>
              </a:rPr>
              <a:t>integer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2400" i="1" dirty="0" err="1">
                <a:solidFill>
                  <a:srgbClr val="000000"/>
                </a:solidFill>
                <a:latin typeface="Calibri" pitchFamily="34" charset="0"/>
              </a:rPr>
              <a:t>sname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: </a:t>
            </a:r>
            <a:r>
              <a:rPr lang="en-US" sz="2400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itchFamily="34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2400" i="1" dirty="0">
                <a:solidFill>
                  <a:srgbClr val="000000"/>
                </a:solidFill>
                <a:latin typeface="Calibri" pitchFamily="34" charset="0"/>
              </a:rPr>
              <a:t>rating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: </a:t>
            </a:r>
            <a:r>
              <a:rPr lang="en-US" sz="2400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itchFamily="34" charset="0"/>
              </a:rPr>
              <a:t>integer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2400" i="1" dirty="0">
                <a:solidFill>
                  <a:srgbClr val="000000"/>
                </a:solidFill>
                <a:latin typeface="Calibri" pitchFamily="34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: </a:t>
            </a:r>
            <a:r>
              <a:rPr lang="en-US" sz="2400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itchFamily="34" charset="0"/>
              </a:rPr>
              <a:t>real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907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16649" y="5410200"/>
            <a:ext cx="1524000" cy="152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5449" y="5410200"/>
            <a:ext cx="1219200" cy="152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0" y="2057400"/>
            <a:ext cx="33528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727038" y="375173"/>
            <a:ext cx="3175299" cy="647700"/>
          </a:xfrm>
        </p:spPr>
        <p:txBody>
          <a:bodyPr>
            <a:normAutofit fontScale="90000"/>
          </a:bodyPr>
          <a:lstStyle/>
          <a:p>
            <a:r>
              <a:rPr lang="en-US" dirty="0"/>
              <a:t>SQLJ Example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71600"/>
            <a:ext cx="7772400" cy="5257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>
                <a:latin typeface="Arial Unicode MS" pitchFamily="34" charset="-128"/>
              </a:rPr>
              <a:t>Int </a:t>
            </a:r>
            <a:r>
              <a:rPr lang="en-US" sz="2000" dirty="0" err="1">
                <a:latin typeface="Arial Unicode MS" pitchFamily="34" charset="-128"/>
              </a:rPr>
              <a:t>sid</a:t>
            </a:r>
            <a:r>
              <a:rPr lang="en-US" sz="2000" dirty="0">
                <a:latin typeface="Arial Unicode MS" pitchFamily="34" charset="-128"/>
              </a:rPr>
              <a:t>;      String name;      Int rating;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2042EE"/>
                </a:solidFill>
                <a:latin typeface="Arial Unicode MS" pitchFamily="34" charset="-128"/>
              </a:rPr>
              <a:t>// (1) declare the </a:t>
            </a:r>
            <a:r>
              <a:rPr lang="en-US" sz="2000" dirty="0" err="1">
                <a:solidFill>
                  <a:srgbClr val="2042EE"/>
                </a:solidFill>
                <a:latin typeface="Arial Unicode MS" pitchFamily="34" charset="-128"/>
              </a:rPr>
              <a:t>iterator</a:t>
            </a:r>
            <a:r>
              <a:rPr lang="en-US" sz="2000" dirty="0">
                <a:solidFill>
                  <a:srgbClr val="2042EE"/>
                </a:solidFill>
                <a:latin typeface="Arial Unicode MS" pitchFamily="34" charset="-128"/>
              </a:rPr>
              <a:t> class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 Unicode MS" pitchFamily="34" charset="-128"/>
              </a:rPr>
              <a:t>#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rial Unicode MS" pitchFamily="34" charset="-128"/>
              </a:rPr>
              <a:t>sql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 Unicode MS" pitchFamily="34" charset="-128"/>
              </a:rPr>
              <a:t> iterator Sailors(Int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rial Unicode MS" pitchFamily="34" charset="-128"/>
              </a:rPr>
              <a:t>sid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 Unicode MS" pitchFamily="34" charset="-128"/>
              </a:rPr>
              <a:t>, String name, Int rating);   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 Unicode MS" pitchFamily="34" charset="-128"/>
              </a:rPr>
              <a:t>Sailors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rial Unicode MS" pitchFamily="34" charset="-128"/>
              </a:rPr>
              <a:t>sailors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 Unicode MS" pitchFamily="34" charset="-128"/>
              </a:rPr>
              <a:t>;    </a:t>
            </a:r>
            <a:r>
              <a:rPr lang="en-US" sz="2000" dirty="0">
                <a:solidFill>
                  <a:srgbClr val="2042EE"/>
                </a:solidFill>
                <a:latin typeface="Arial Unicode MS" pitchFamily="34" charset="-128"/>
              </a:rPr>
              <a:t>// (2) </a:t>
            </a:r>
            <a:r>
              <a:rPr lang="en-US" sz="2000" dirty="0" err="1">
                <a:solidFill>
                  <a:srgbClr val="2042EE"/>
                </a:solidFill>
                <a:latin typeface="Arial Unicode MS" pitchFamily="34" charset="-128"/>
              </a:rPr>
              <a:t>intantiate</a:t>
            </a:r>
            <a:r>
              <a:rPr lang="en-US" sz="2000" dirty="0">
                <a:solidFill>
                  <a:srgbClr val="2042EE"/>
                </a:solidFill>
                <a:latin typeface="Arial Unicode MS" pitchFamily="34" charset="-128"/>
              </a:rPr>
              <a:t> an </a:t>
            </a:r>
            <a:r>
              <a:rPr lang="en-US" sz="2000" dirty="0" err="1">
                <a:solidFill>
                  <a:srgbClr val="2042EE"/>
                </a:solidFill>
                <a:latin typeface="Arial Unicode MS" pitchFamily="34" charset="-128"/>
              </a:rPr>
              <a:t>iterator</a:t>
            </a:r>
            <a:r>
              <a:rPr lang="en-US" sz="2000" dirty="0">
                <a:solidFill>
                  <a:srgbClr val="2042EE"/>
                </a:solidFill>
                <a:latin typeface="Arial Unicode MS" pitchFamily="34" charset="-128"/>
              </a:rPr>
              <a:t> object</a:t>
            </a:r>
            <a:endParaRPr lang="en-US" sz="2000" dirty="0">
              <a:latin typeface="Arial Unicode MS" pitchFamily="34" charset="-128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000" dirty="0">
                <a:latin typeface="Arial Unicode MS" pitchFamily="34" charset="-128"/>
              </a:rPr>
              <a:t> 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000" dirty="0">
                <a:latin typeface="Arial Unicode MS" pitchFamily="34" charset="-128"/>
              </a:rPr>
              <a:t>rating = 7   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000" dirty="0">
                <a:latin typeface="Arial Unicode MS" pitchFamily="34" charset="-128"/>
              </a:rPr>
              <a:t> 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rial Unicode MS" pitchFamily="34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 Unicode MS" pitchFamily="34" charset="-128"/>
              </a:rPr>
              <a:t>#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rial Unicode MS" pitchFamily="34" charset="-128"/>
              </a:rPr>
              <a:t>sql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 Unicode MS" pitchFamily="34" charset="-128"/>
              </a:rPr>
              <a:t>  sailors =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 Unicode MS" pitchFamily="34" charset="-128"/>
              </a:rPr>
              <a:t>    SELECT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rial Unicode MS" pitchFamily="34" charset="-128"/>
              </a:rPr>
              <a:t>sid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 Unicode MS" pitchFamily="34" charset="-128"/>
              </a:rPr>
              <a:t>,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rial Unicode MS" pitchFamily="34" charset="-128"/>
              </a:rPr>
              <a:t>sname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 Unicode MS" pitchFamily="34" charset="-128"/>
              </a:rPr>
              <a:t> INTO :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rial Unicode MS" pitchFamily="34" charset="-128"/>
              </a:rPr>
              <a:t>sid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 Unicode MS" pitchFamily="34" charset="-128"/>
              </a:rPr>
              <a:t>, :name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 Unicode MS" pitchFamily="34" charset="-128"/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 Unicode MS" pitchFamily="34" charset="-128"/>
              </a:rPr>
              <a:t>FROM Sailors WHERE rating = :rating  };   </a:t>
            </a:r>
            <a:r>
              <a:rPr lang="en-US" sz="2000" dirty="0">
                <a:solidFill>
                  <a:srgbClr val="2042EE"/>
                </a:solidFill>
                <a:latin typeface="Arial Unicode MS" pitchFamily="34" charset="-128"/>
              </a:rPr>
              <a:t>// (3) initialize </a:t>
            </a:r>
            <a:r>
              <a:rPr lang="en-US" sz="2000" dirty="0" err="1">
                <a:solidFill>
                  <a:srgbClr val="2042EE"/>
                </a:solidFill>
                <a:latin typeface="Arial Unicode MS" pitchFamily="34" charset="-128"/>
              </a:rPr>
              <a:t>iterator</a:t>
            </a:r>
            <a:endParaRPr lang="en-US" sz="2000" dirty="0">
              <a:latin typeface="Arial Unicode MS" pitchFamily="34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>
              <a:latin typeface="Arial Unicode MS" pitchFamily="34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>
                <a:latin typeface="Arial Unicode MS" pitchFamily="34" charset="-128"/>
              </a:rPr>
              <a:t>while (</a:t>
            </a:r>
            <a:r>
              <a:rPr lang="en-US" sz="2000" dirty="0" err="1">
                <a:latin typeface="Arial Unicode MS" pitchFamily="34" charset="-128"/>
              </a:rPr>
              <a:t>sailors.next</a:t>
            </a:r>
            <a:r>
              <a:rPr lang="en-US" sz="2000" dirty="0">
                <a:latin typeface="Arial Unicode MS" pitchFamily="34" charset="-128"/>
              </a:rPr>
              <a:t>()) {             </a:t>
            </a:r>
            <a:r>
              <a:rPr lang="en-US" sz="2000" dirty="0">
                <a:solidFill>
                  <a:srgbClr val="2042EE"/>
                </a:solidFill>
                <a:latin typeface="Arial Unicode MS" pitchFamily="34" charset="-128"/>
              </a:rPr>
              <a:t>// (4) retrieve rows from </a:t>
            </a:r>
            <a:r>
              <a:rPr lang="en-US" sz="2000" dirty="0" err="1">
                <a:solidFill>
                  <a:srgbClr val="2042EE"/>
                </a:solidFill>
                <a:latin typeface="Arial Unicode MS" pitchFamily="34" charset="-128"/>
              </a:rPr>
              <a:t>iterator</a:t>
            </a:r>
            <a:r>
              <a:rPr lang="en-US" sz="2000" dirty="0">
                <a:solidFill>
                  <a:srgbClr val="2042EE"/>
                </a:solidFill>
                <a:latin typeface="Arial Unicode MS" pitchFamily="34" charset="-128"/>
              </a:rPr>
              <a:t> object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>
                <a:latin typeface="Arial Unicode MS" pitchFamily="34" charset="-128"/>
              </a:rPr>
              <a:t>    </a:t>
            </a:r>
            <a:r>
              <a:rPr lang="en-US" sz="2000" dirty="0" err="1">
                <a:latin typeface="Arial Unicode MS" pitchFamily="34" charset="-128"/>
              </a:rPr>
              <a:t>System.out.println</a:t>
            </a:r>
            <a:r>
              <a:rPr lang="en-US" sz="2000" dirty="0">
                <a:latin typeface="Arial Unicode MS" pitchFamily="34" charset="-128"/>
              </a:rPr>
              <a:t>(sailors.sid + “ “ + sailors.name));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>
                <a:latin typeface="Arial Unicode MS" pitchFamily="34" charset="-128"/>
              </a:rPr>
              <a:t>}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sz="2000" dirty="0" err="1">
                <a:latin typeface="Arial Unicode MS" pitchFamily="34" charset="-128"/>
              </a:rPr>
              <a:t>sailors.close</a:t>
            </a:r>
            <a:r>
              <a:rPr lang="en-US" sz="2000" dirty="0">
                <a:latin typeface="Arial Unicode MS" pitchFamily="34" charset="-128"/>
              </a:rPr>
              <a:t>();   </a:t>
            </a:r>
            <a:r>
              <a:rPr lang="en-US" sz="2000" dirty="0">
                <a:solidFill>
                  <a:srgbClr val="2042EE"/>
                </a:solidFill>
                <a:latin typeface="Arial Unicode MS" pitchFamily="34" charset="-128"/>
              </a:rPr>
              <a:t>// (5) close the </a:t>
            </a:r>
            <a:r>
              <a:rPr lang="en-US" sz="2000" dirty="0" err="1">
                <a:solidFill>
                  <a:srgbClr val="2042EE"/>
                </a:solidFill>
                <a:latin typeface="Arial Unicode MS" pitchFamily="34" charset="-128"/>
              </a:rPr>
              <a:t>iterator</a:t>
            </a:r>
            <a:r>
              <a:rPr lang="en-US" sz="2000" dirty="0">
                <a:solidFill>
                  <a:srgbClr val="2042EE"/>
                </a:solidFill>
                <a:latin typeface="Arial Unicode MS" pitchFamily="34" charset="-128"/>
              </a:rPr>
              <a:t> object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105400" y="819823"/>
            <a:ext cx="3276600" cy="685800"/>
          </a:xfrm>
          <a:prstGeom prst="wedgeRoundRectCallout">
            <a:avLst>
              <a:gd name="adj1" fmla="val -33845"/>
              <a:gd name="adj2" fmla="val 134724"/>
              <a:gd name="adj3" fmla="val 16667"/>
            </a:avLst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eaLnBrk="0" hangingPunct="0">
              <a:lnSpc>
                <a:spcPts val="2100"/>
              </a:lnSpc>
              <a:defRPr/>
            </a:pPr>
            <a:r>
              <a:rPr lang="en-US" sz="2000" dirty="0">
                <a:latin typeface="Calibri" pitchFamily="34" charset="0"/>
              </a:rPr>
              <a:t>Named </a:t>
            </a:r>
            <a:r>
              <a:rPr lang="en-US" sz="2000" dirty="0" err="1">
                <a:latin typeface="Calibri" pitchFamily="34" charset="0"/>
              </a:rPr>
              <a:t>iterator</a:t>
            </a:r>
            <a:r>
              <a:rPr lang="en-US" sz="2000" dirty="0">
                <a:latin typeface="Calibri" pitchFamily="34" charset="0"/>
              </a:rPr>
              <a:t> allows retrieval of columns by name</a:t>
            </a:r>
          </a:p>
        </p:txBody>
      </p:sp>
    </p:spTree>
    <p:extLst>
      <p:ext uri="{BB962C8B-B14F-4D97-AF65-F5344CB8AC3E}">
        <p14:creationId xmlns:p14="http://schemas.microsoft.com/office/powerpoint/2010/main" val="152018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7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7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7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4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505200" y="4343400"/>
            <a:ext cx="2209800" cy="1447800"/>
            <a:chOff x="3733800" y="4343400"/>
            <a:chExt cx="2209800" cy="1447800"/>
          </a:xfrm>
        </p:grpSpPr>
        <p:sp>
          <p:nvSpPr>
            <p:cNvPr id="17" name="Rounded Rectangle 16"/>
            <p:cNvSpPr/>
            <p:nvPr/>
          </p:nvSpPr>
          <p:spPr>
            <a:xfrm>
              <a:off x="4648200" y="5486400"/>
              <a:ext cx="1295400" cy="304800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733800" y="4343400"/>
              <a:ext cx="1143000" cy="304800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800600" y="5334000"/>
              <a:ext cx="228600" cy="2286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810000" y="4648200"/>
              <a:ext cx="228600" cy="2286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419600" y="46482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5410200" y="53340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</p:grp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800100"/>
          </a:xfrm>
        </p:spPr>
        <p:txBody>
          <a:bodyPr/>
          <a:lstStyle/>
          <a:p>
            <a:r>
              <a:rPr lang="en-US" dirty="0"/>
              <a:t>Two Types of SQLJ </a:t>
            </a:r>
            <a:r>
              <a:rPr lang="en-US" dirty="0" err="1"/>
              <a:t>Iterators</a:t>
            </a:r>
            <a:endParaRPr lang="en-US" dirty="0"/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09600"/>
            <a:ext cx="8229600" cy="6019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Named 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iterator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pitchFamily="34" charset="0"/>
              </a:rPr>
              <a:t>Example in last slide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pitchFamily="34" charset="0"/>
              </a:rPr>
              <a:t>Need to </a:t>
            </a:r>
            <a:r>
              <a:rPr lang="en-US" dirty="0">
                <a:solidFill>
                  <a:srgbClr val="00B050"/>
                </a:solidFill>
                <a:latin typeface="Calibri" pitchFamily="34" charset="0"/>
              </a:rPr>
              <a:t>specify both the variable type and the name </a:t>
            </a:r>
            <a:r>
              <a:rPr lang="en-US" dirty="0">
                <a:latin typeface="Calibri" pitchFamily="34" charset="0"/>
              </a:rPr>
              <a:t>of each column of the iterator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pitchFamily="34" charset="0"/>
              </a:rPr>
              <a:t>This allows retrieval of columns by name.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Positional iterator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pitchFamily="34" charset="0"/>
              </a:rPr>
              <a:t>Need to </a:t>
            </a:r>
            <a:r>
              <a:rPr lang="en-US" dirty="0">
                <a:solidFill>
                  <a:srgbClr val="00B050"/>
                </a:solidFill>
                <a:latin typeface="Calibri" pitchFamily="34" charset="0"/>
              </a:rPr>
              <a:t>specify only the variable type</a:t>
            </a:r>
            <a:r>
              <a:rPr lang="en-US" dirty="0">
                <a:latin typeface="Calibri" pitchFamily="34" charset="0"/>
              </a:rPr>
              <a:t> of the iterator, and then FETCH .. INTO construct:</a:t>
            </a:r>
            <a:endParaRPr lang="en-US" sz="2000" dirty="0">
              <a:latin typeface="Calibri" pitchFamily="34" charset="0"/>
            </a:endParaRPr>
          </a:p>
          <a:p>
            <a:pPr lvl="1">
              <a:lnSpc>
                <a:spcPct val="95000"/>
              </a:lnSpc>
              <a:spcAft>
                <a:spcPts val="1200"/>
              </a:spcAft>
              <a:buFont typeface="Wingdings" pitchFamily="2" charset="2"/>
              <a:buNone/>
            </a:pPr>
            <a:r>
              <a:rPr lang="en-US" sz="2000" dirty="0">
                <a:solidFill>
                  <a:schemeClr val="folHlink"/>
                </a:solidFill>
                <a:latin typeface="Calibri" pitchFamily="34" charset="0"/>
              </a:rPr>
              <a:t>		</a:t>
            </a:r>
            <a:r>
              <a:rPr lang="en-US" sz="2200" dirty="0">
                <a:solidFill>
                  <a:srgbClr val="09064E"/>
                </a:solidFill>
                <a:latin typeface="Calibri" pitchFamily="34" charset="0"/>
              </a:rPr>
              <a:t>#</a:t>
            </a:r>
            <a:r>
              <a:rPr lang="en-US" sz="2200" dirty="0" err="1">
                <a:solidFill>
                  <a:srgbClr val="09064E"/>
                </a:solidFill>
                <a:latin typeface="Calibri" pitchFamily="34" charset="0"/>
              </a:rPr>
              <a:t>sql</a:t>
            </a:r>
            <a:r>
              <a:rPr lang="en-US" sz="2200" dirty="0">
                <a:solidFill>
                  <a:srgbClr val="09064E"/>
                </a:solidFill>
                <a:latin typeface="Calibri" pitchFamily="34" charset="0"/>
              </a:rPr>
              <a:t> iterator Sailors(Int, String, Int);</a:t>
            </a:r>
            <a:br>
              <a:rPr lang="en-US" sz="2200" dirty="0">
                <a:solidFill>
                  <a:srgbClr val="09064E"/>
                </a:solidFill>
                <a:latin typeface="Calibri" pitchFamily="34" charset="0"/>
              </a:rPr>
            </a:br>
            <a:r>
              <a:rPr lang="en-US" sz="2200" dirty="0">
                <a:solidFill>
                  <a:srgbClr val="09064E"/>
                </a:solidFill>
                <a:latin typeface="Calibri" pitchFamily="34" charset="0"/>
              </a:rPr>
              <a:t>	Sailors  </a:t>
            </a:r>
            <a:r>
              <a:rPr lang="en-US" sz="2200" dirty="0" err="1">
                <a:solidFill>
                  <a:srgbClr val="09064E"/>
                </a:solidFill>
                <a:latin typeface="Calibri" pitchFamily="34" charset="0"/>
              </a:rPr>
              <a:t>sailors</a:t>
            </a:r>
            <a:r>
              <a:rPr lang="en-US" sz="2200" dirty="0">
                <a:solidFill>
                  <a:srgbClr val="09064E"/>
                </a:solidFill>
                <a:latin typeface="Calibri" pitchFamily="34" charset="0"/>
              </a:rPr>
              <a:t>;</a:t>
            </a:r>
            <a:br>
              <a:rPr lang="en-US" sz="2200" dirty="0">
                <a:solidFill>
                  <a:srgbClr val="09064E"/>
                </a:solidFill>
                <a:latin typeface="Calibri" pitchFamily="34" charset="0"/>
              </a:rPr>
            </a:br>
            <a:r>
              <a:rPr lang="en-US" sz="2200" dirty="0">
                <a:solidFill>
                  <a:srgbClr val="09064E"/>
                </a:solidFill>
                <a:latin typeface="Calibri" pitchFamily="34" charset="0"/>
              </a:rPr>
              <a:t>	#</a:t>
            </a:r>
            <a:r>
              <a:rPr lang="en-US" sz="2200" dirty="0" err="1">
                <a:solidFill>
                  <a:srgbClr val="09064E"/>
                </a:solidFill>
                <a:latin typeface="Calibri" pitchFamily="34" charset="0"/>
              </a:rPr>
              <a:t>sql</a:t>
            </a:r>
            <a:r>
              <a:rPr lang="en-US" sz="2200" dirty="0">
                <a:solidFill>
                  <a:srgbClr val="09064E"/>
                </a:solidFill>
                <a:latin typeface="Calibri" pitchFamily="34" charset="0"/>
              </a:rPr>
              <a:t> sailors = { SELECT …  FROM … WHERE … };</a:t>
            </a:r>
            <a:br>
              <a:rPr lang="en-US" sz="2200" dirty="0">
                <a:solidFill>
                  <a:srgbClr val="09064E"/>
                </a:solidFill>
                <a:latin typeface="Calibri" pitchFamily="34" charset="0"/>
              </a:rPr>
            </a:br>
            <a:r>
              <a:rPr lang="en-US" sz="2200" dirty="0">
                <a:solidFill>
                  <a:srgbClr val="09064E"/>
                </a:solidFill>
                <a:latin typeface="Calibri" pitchFamily="34" charset="0"/>
              </a:rPr>
              <a:t>	while (true) {</a:t>
            </a:r>
            <a:br>
              <a:rPr lang="en-US" sz="2200" dirty="0">
                <a:solidFill>
                  <a:srgbClr val="09064E"/>
                </a:solidFill>
                <a:latin typeface="Calibri" pitchFamily="34" charset="0"/>
              </a:rPr>
            </a:br>
            <a:r>
              <a:rPr lang="en-US" sz="2200" dirty="0">
                <a:solidFill>
                  <a:srgbClr val="09064E"/>
                </a:solidFill>
                <a:latin typeface="Calibri" pitchFamily="34" charset="0"/>
              </a:rPr>
              <a:t>        #</a:t>
            </a:r>
            <a:r>
              <a:rPr lang="en-US" sz="2200" dirty="0" err="1">
                <a:solidFill>
                  <a:srgbClr val="09064E"/>
                </a:solidFill>
                <a:latin typeface="Calibri" pitchFamily="34" charset="0"/>
              </a:rPr>
              <a:t>sql</a:t>
            </a:r>
            <a:r>
              <a:rPr lang="en-US" sz="2200" dirty="0">
                <a:solidFill>
                  <a:srgbClr val="09064E"/>
                </a:solidFill>
                <a:latin typeface="Calibri" pitchFamily="34" charset="0"/>
              </a:rPr>
              <a:t> {FETCH :sailors INTO :</a:t>
            </a:r>
            <a:r>
              <a:rPr lang="en-US" sz="2200" dirty="0" err="1">
                <a:solidFill>
                  <a:srgbClr val="09064E"/>
                </a:solidFill>
                <a:latin typeface="Calibri" pitchFamily="34" charset="0"/>
              </a:rPr>
              <a:t>sid</a:t>
            </a:r>
            <a:r>
              <a:rPr lang="en-US" sz="2200" dirty="0">
                <a:solidFill>
                  <a:srgbClr val="09064E"/>
                </a:solidFill>
                <a:latin typeface="Calibri" pitchFamily="34" charset="0"/>
              </a:rPr>
              <a:t>, :name} ;   </a:t>
            </a:r>
            <a:r>
              <a:rPr lang="en-US" sz="2200" dirty="0">
                <a:solidFill>
                  <a:srgbClr val="2042EE"/>
                </a:solidFill>
                <a:latin typeface="Calibri" pitchFamily="34" charset="0"/>
              </a:rPr>
              <a:t>// fetch next sailor</a:t>
            </a:r>
            <a:br>
              <a:rPr lang="en-US" sz="2200" dirty="0">
                <a:solidFill>
                  <a:srgbClr val="09064E"/>
                </a:solidFill>
                <a:latin typeface="Calibri" pitchFamily="34" charset="0"/>
              </a:rPr>
            </a:br>
            <a:r>
              <a:rPr lang="en-US" sz="2200" dirty="0">
                <a:solidFill>
                  <a:srgbClr val="09064E"/>
                </a:solidFill>
                <a:latin typeface="Calibri" pitchFamily="34" charset="0"/>
              </a:rPr>
              <a:t>        if (</a:t>
            </a:r>
            <a:r>
              <a:rPr lang="en-US" sz="2200" dirty="0" err="1">
                <a:solidFill>
                  <a:srgbClr val="09064E"/>
                </a:solidFill>
                <a:latin typeface="Calibri" pitchFamily="34" charset="0"/>
              </a:rPr>
              <a:t>sailors.endFetch</a:t>
            </a:r>
            <a:r>
              <a:rPr lang="en-US" sz="2200" dirty="0">
                <a:solidFill>
                  <a:srgbClr val="09064E"/>
                </a:solidFill>
                <a:latin typeface="Calibri" pitchFamily="34" charset="0"/>
              </a:rPr>
              <a:t>()) {  break;  }    </a:t>
            </a:r>
            <a:r>
              <a:rPr lang="en-US" sz="2000" dirty="0">
                <a:solidFill>
                  <a:srgbClr val="2042EE"/>
                </a:solidFill>
                <a:latin typeface="Calibri" pitchFamily="34" charset="0"/>
              </a:rPr>
              <a:t>// exit loop if end of iterator</a:t>
            </a:r>
            <a:br>
              <a:rPr lang="en-US" sz="2000" dirty="0">
                <a:solidFill>
                  <a:srgbClr val="09064E"/>
                </a:solidFill>
                <a:latin typeface="Calibri" pitchFamily="34" charset="0"/>
              </a:rPr>
            </a:br>
            <a:r>
              <a:rPr lang="en-US" sz="2200" dirty="0">
                <a:solidFill>
                  <a:srgbClr val="3857F0"/>
                </a:solidFill>
                <a:latin typeface="Calibri" pitchFamily="34" charset="0"/>
              </a:rPr>
              <a:t>        // process the sailor             </a:t>
            </a:r>
            <a:r>
              <a:rPr lang="en-US" sz="2200" dirty="0">
                <a:solidFill>
                  <a:srgbClr val="09064E"/>
                </a:solidFill>
                <a:latin typeface="Calibri" pitchFamily="34" charset="0"/>
              </a:rPr>
              <a:t>}</a:t>
            </a:r>
            <a:r>
              <a:rPr lang="en-US" sz="2000" dirty="0">
                <a:solidFill>
                  <a:srgbClr val="2042EE"/>
                </a:solidFill>
                <a:latin typeface="Calibri" pitchFamily="34" charset="0"/>
              </a:rPr>
              <a:t>		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05200" y="1066800"/>
            <a:ext cx="533400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rial Unicode MS" pitchFamily="34" charset="-128"/>
              </a:rPr>
              <a:t>#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  <a:latin typeface="Arial Unicode MS" pitchFamily="34" charset="-128"/>
              </a:rPr>
              <a:t>sql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rial Unicode MS" pitchFamily="34" charset="-128"/>
              </a:rPr>
              <a:t> iterator Sailors(Int 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  <a:latin typeface="Arial Unicode MS" pitchFamily="34" charset="-128"/>
              </a:rPr>
              <a:t>sid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rial Unicode MS" pitchFamily="34" charset="-128"/>
              </a:rPr>
              <a:t>, String name, Int rating);  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AE5E71F-9A24-4146-A3A5-25A32D3E42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1342">
            <a:off x="7534716" y="705382"/>
            <a:ext cx="1386042" cy="1006289"/>
          </a:xfrm>
          <a:prstGeom prst="rect">
            <a:avLst/>
          </a:prstGeom>
        </p:spPr>
      </p:pic>
      <p:sp>
        <p:nvSpPr>
          <p:cNvPr id="2" name="Up Arrow 1"/>
          <p:cNvSpPr/>
          <p:nvPr/>
        </p:nvSpPr>
        <p:spPr>
          <a:xfrm>
            <a:off x="8003873" y="1329243"/>
            <a:ext cx="484632" cy="53340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870284" y="341701"/>
            <a:ext cx="7772400" cy="1104900"/>
          </a:xfrm>
        </p:spPr>
        <p:txBody>
          <a:bodyPr>
            <a:noAutofit/>
          </a:bodyPr>
          <a:lstStyle/>
          <a:p>
            <a:pPr>
              <a:lnSpc>
                <a:spcPts val="4300"/>
              </a:lnSpc>
            </a:pPr>
            <a:r>
              <a:rPr lang="en-US" sz="4800" dirty="0"/>
              <a:t>Calling Stored Procedure from          </a:t>
            </a:r>
            <a:br>
              <a:rPr lang="en-US" sz="4800" dirty="0"/>
            </a:br>
            <a:r>
              <a:rPr lang="en-US" sz="4800" dirty="0"/>
              <a:t>                              JDBC &amp; SQLJ</a:t>
            </a:r>
            <a:endParaRPr lang="en-US" sz="4800" dirty="0">
              <a:solidFill>
                <a:srgbClr val="2042EE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0" y="1943100"/>
            <a:ext cx="3215640" cy="4076700"/>
          </a:xfrm>
          <a:solidFill>
            <a:schemeClr val="bg1">
              <a:lumMod val="75000"/>
            </a:schemeClr>
          </a:solidFill>
        </p:spPr>
        <p:txBody>
          <a:bodyPr>
            <a:normAutofit fontScale="92500"/>
          </a:bodyPr>
          <a:lstStyle/>
          <a:p>
            <a:pPr>
              <a:lnSpc>
                <a:spcPts val="2600"/>
              </a:lnSpc>
              <a:buFont typeface="Wingdings" pitchFamily="2" charset="2"/>
              <a:buNone/>
              <a:defRPr/>
            </a:pPr>
            <a:r>
              <a:rPr lang="en-US" u="sng" dirty="0">
                <a:latin typeface="Calibri" pitchFamily="34" charset="0"/>
              </a:rPr>
              <a:t>JDBC</a:t>
            </a:r>
            <a:r>
              <a:rPr lang="en-US" dirty="0">
                <a:latin typeface="Calibri" pitchFamily="34" charset="0"/>
              </a:rPr>
              <a:t>:</a:t>
            </a:r>
          </a:p>
          <a:p>
            <a:pPr>
              <a:lnSpc>
                <a:spcPts val="26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200" dirty="0" err="1">
                <a:solidFill>
                  <a:srgbClr val="C00000"/>
                </a:solidFill>
                <a:latin typeface="Arial Unicode MS" pitchFamily="34" charset="-128"/>
              </a:rPr>
              <a:t>CallableStatement</a:t>
            </a:r>
            <a:r>
              <a:rPr lang="en-US" sz="2200" dirty="0">
                <a:latin typeface="Arial Unicode MS" pitchFamily="34" charset="-128"/>
              </a:rPr>
              <a:t> </a:t>
            </a:r>
            <a:r>
              <a:rPr lang="en-US" sz="2200" dirty="0" err="1">
                <a:latin typeface="Arial Unicode MS" pitchFamily="34" charset="-128"/>
              </a:rPr>
              <a:t>cstmt</a:t>
            </a:r>
            <a:r>
              <a:rPr lang="en-US" sz="2200" dirty="0">
                <a:latin typeface="Arial Unicode MS" pitchFamily="34" charset="-128"/>
              </a:rPr>
              <a:t>=</a:t>
            </a:r>
            <a:br>
              <a:rPr lang="en-US" sz="2200" dirty="0">
                <a:latin typeface="Arial Unicode MS" pitchFamily="34" charset="-128"/>
              </a:rPr>
            </a:br>
            <a:r>
              <a:rPr lang="en-US" sz="2200" dirty="0" err="1">
                <a:latin typeface="Arial Unicode MS" pitchFamily="34" charset="-128"/>
              </a:rPr>
              <a:t>con.</a:t>
            </a:r>
            <a:r>
              <a:rPr lang="en-US" sz="2200" dirty="0" err="1">
                <a:solidFill>
                  <a:srgbClr val="2A5800"/>
                </a:solidFill>
                <a:latin typeface="Arial Unicode MS" pitchFamily="34" charset="-128"/>
              </a:rPr>
              <a:t>prepareCall</a:t>
            </a:r>
            <a:r>
              <a:rPr lang="en-US" sz="2200" dirty="0">
                <a:latin typeface="Arial Unicode MS" pitchFamily="34" charset="-128"/>
              </a:rPr>
              <a:t>(“{call       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ShowSailors</a:t>
            </a:r>
            <a:r>
              <a:rPr lang="en-US" sz="2200" dirty="0">
                <a:latin typeface="Arial Unicode MS" pitchFamily="34" charset="-128"/>
              </a:rPr>
              <a:t>}”);</a:t>
            </a:r>
          </a:p>
          <a:p>
            <a:pPr>
              <a:lnSpc>
                <a:spcPts val="26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200" dirty="0">
                <a:latin typeface="Arial Unicode MS" pitchFamily="34" charset="-128"/>
              </a:rPr>
              <a:t>ResultSet </a:t>
            </a:r>
            <a:r>
              <a:rPr lang="en-US" sz="2200" dirty="0" err="1">
                <a:latin typeface="Arial Unicode MS" pitchFamily="34" charset="-128"/>
              </a:rPr>
              <a:t>rs</a:t>
            </a:r>
            <a:r>
              <a:rPr lang="en-US" sz="2200" dirty="0">
                <a:latin typeface="Arial Unicode MS" pitchFamily="34" charset="-128"/>
              </a:rPr>
              <a:t> = </a:t>
            </a:r>
            <a:r>
              <a:rPr lang="en-US" sz="2200" dirty="0" err="1">
                <a:latin typeface="Arial Unicode MS" pitchFamily="34" charset="-128"/>
              </a:rPr>
              <a:t>cstmt.</a:t>
            </a:r>
            <a:r>
              <a:rPr lang="en-US" sz="2200" dirty="0" err="1">
                <a:solidFill>
                  <a:srgbClr val="2042EE"/>
                </a:solidFill>
                <a:latin typeface="Arial Unicode MS" pitchFamily="34" charset="-128"/>
              </a:rPr>
              <a:t>executeQuery</a:t>
            </a:r>
            <a:r>
              <a:rPr lang="en-US" sz="2200" dirty="0">
                <a:latin typeface="Arial Unicode MS" pitchFamily="34" charset="-128"/>
              </a:rPr>
              <a:t>();</a:t>
            </a:r>
          </a:p>
          <a:p>
            <a:pPr>
              <a:lnSpc>
                <a:spcPts val="2600"/>
              </a:lnSpc>
              <a:buFont typeface="Wingdings" pitchFamily="2" charset="2"/>
              <a:buNone/>
              <a:defRPr/>
            </a:pPr>
            <a:r>
              <a:rPr lang="en-US" sz="2200" dirty="0">
                <a:latin typeface="Arial Unicode MS" pitchFamily="34" charset="-128"/>
              </a:rPr>
              <a:t>while (</a:t>
            </a:r>
            <a:r>
              <a:rPr lang="en-US" sz="2200" dirty="0" err="1">
                <a:latin typeface="Arial Unicode MS" pitchFamily="34" charset="-128"/>
              </a:rPr>
              <a:t>rs.next</a:t>
            </a:r>
            <a:r>
              <a:rPr lang="en-US" sz="2200" dirty="0">
                <a:latin typeface="Arial Unicode MS" pitchFamily="34" charset="-128"/>
              </a:rPr>
              <a:t>()) {</a:t>
            </a:r>
          </a:p>
          <a:p>
            <a:pPr>
              <a:lnSpc>
                <a:spcPts val="2600"/>
              </a:lnSpc>
              <a:buFont typeface="Wingdings" pitchFamily="2" charset="2"/>
              <a:buNone/>
              <a:defRPr/>
            </a:pPr>
            <a:r>
              <a:rPr lang="en-US" sz="2200" dirty="0">
                <a:latin typeface="Arial Unicode MS" pitchFamily="34" charset="-128"/>
              </a:rPr>
              <a:t>   … // process result set</a:t>
            </a:r>
          </a:p>
          <a:p>
            <a:pPr>
              <a:lnSpc>
                <a:spcPts val="2600"/>
              </a:lnSpc>
              <a:buFont typeface="Wingdings" pitchFamily="2" charset="2"/>
              <a:buNone/>
              <a:defRPr/>
            </a:pPr>
            <a:r>
              <a:rPr lang="en-US" sz="2200" dirty="0">
                <a:latin typeface="Arial Unicode MS" pitchFamily="34" charset="-128"/>
              </a:rPr>
              <a:t>}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800600" y="1943100"/>
            <a:ext cx="3512820" cy="4076700"/>
          </a:xfrm>
          <a:solidFill>
            <a:schemeClr val="bg2"/>
          </a:solidFill>
        </p:spPr>
        <p:txBody>
          <a:bodyPr>
            <a:normAutofit fontScale="92500"/>
          </a:bodyPr>
          <a:lstStyle/>
          <a:p>
            <a:pPr>
              <a:lnSpc>
                <a:spcPts val="3500"/>
              </a:lnSpc>
              <a:buFont typeface="Wingdings" pitchFamily="2" charset="2"/>
              <a:buNone/>
              <a:defRPr/>
            </a:pPr>
            <a:r>
              <a:rPr lang="en-US" u="sng" dirty="0">
                <a:latin typeface="Calibri" pitchFamily="34" charset="0"/>
              </a:rPr>
              <a:t>SQLJ</a:t>
            </a:r>
            <a:r>
              <a:rPr lang="en-US" dirty="0">
                <a:latin typeface="Calibri" pitchFamily="34" charset="0"/>
              </a:rPr>
              <a:t>:</a:t>
            </a:r>
          </a:p>
          <a:p>
            <a:pPr>
              <a:lnSpc>
                <a:spcPts val="3500"/>
              </a:lnSpc>
              <a:buFont typeface="Wingdings" pitchFamily="2" charset="2"/>
              <a:buNone/>
              <a:defRPr/>
            </a:pPr>
            <a:r>
              <a:rPr lang="en-US" sz="2400" dirty="0">
                <a:latin typeface="Arial Unicode MS" pitchFamily="34" charset="-128"/>
              </a:rPr>
              <a:t>#</a:t>
            </a:r>
            <a:r>
              <a:rPr lang="en-US" sz="2400" dirty="0" err="1">
                <a:latin typeface="Arial Unicode MS" pitchFamily="34" charset="-128"/>
              </a:rPr>
              <a:t>sql</a:t>
            </a:r>
            <a:r>
              <a:rPr lang="en-US" sz="2400" dirty="0">
                <a:latin typeface="Arial Unicode MS" pitchFamily="34" charset="-128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Arial Unicode MS" pitchFamily="34" charset="-128"/>
              </a:rPr>
              <a:t>iterator</a:t>
            </a:r>
            <a:r>
              <a:rPr lang="en-US" sz="2400" dirty="0">
                <a:latin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</a:rPr>
              <a:t>SailorInfo</a:t>
            </a:r>
            <a:r>
              <a:rPr lang="en-US" sz="2400" dirty="0">
                <a:latin typeface="Arial Unicode MS" pitchFamily="34" charset="-128"/>
              </a:rPr>
              <a:t>(…);</a:t>
            </a:r>
          </a:p>
          <a:p>
            <a:pPr>
              <a:lnSpc>
                <a:spcPts val="3500"/>
              </a:lnSpc>
              <a:buFont typeface="Wingdings" pitchFamily="2" charset="2"/>
              <a:buNone/>
              <a:defRPr/>
            </a:pPr>
            <a:r>
              <a:rPr lang="en-US" sz="2400" dirty="0" err="1">
                <a:latin typeface="Arial Unicode MS" pitchFamily="34" charset="-128"/>
              </a:rPr>
              <a:t>SailorInfo</a:t>
            </a:r>
            <a:r>
              <a:rPr lang="en-US" sz="2400" dirty="0">
                <a:latin typeface="Arial Unicode MS" pitchFamily="34" charset="-128"/>
              </a:rPr>
              <a:t> </a:t>
            </a:r>
            <a:r>
              <a:rPr lang="en-US" sz="2400" dirty="0" err="1">
                <a:latin typeface="Arial Unicode MS" pitchFamily="34" charset="-128"/>
              </a:rPr>
              <a:t>sailorinfo</a:t>
            </a:r>
            <a:r>
              <a:rPr lang="en-US" sz="2400" dirty="0">
                <a:latin typeface="Arial Unicode MS" pitchFamily="34" charset="-128"/>
              </a:rPr>
              <a:t>;</a:t>
            </a:r>
          </a:p>
          <a:p>
            <a:pPr>
              <a:lnSpc>
                <a:spcPts val="3500"/>
              </a:lnSpc>
              <a:buFont typeface="Wingdings" pitchFamily="2" charset="2"/>
              <a:buNone/>
              <a:defRPr/>
            </a:pPr>
            <a:r>
              <a:rPr lang="en-US" sz="2400" dirty="0">
                <a:latin typeface="Arial Unicode MS" pitchFamily="34" charset="-128"/>
              </a:rPr>
              <a:t>#</a:t>
            </a:r>
            <a:r>
              <a:rPr lang="en-US" sz="2400" dirty="0" err="1">
                <a:latin typeface="Arial Unicode MS" pitchFamily="34" charset="-128"/>
              </a:rPr>
              <a:t>sql</a:t>
            </a:r>
            <a:r>
              <a:rPr lang="en-US" sz="2400" dirty="0">
                <a:latin typeface="Arial Unicode MS" pitchFamily="34" charset="-128"/>
              </a:rPr>
              <a:t> </a:t>
            </a:r>
            <a:r>
              <a:rPr lang="en-US" sz="2400" dirty="0" err="1">
                <a:solidFill>
                  <a:srgbClr val="2042EE"/>
                </a:solidFill>
                <a:latin typeface="Arial Unicode MS" pitchFamily="34" charset="-128"/>
              </a:rPr>
              <a:t>sailorinfo</a:t>
            </a:r>
            <a:r>
              <a:rPr lang="en-US" sz="2400" dirty="0">
                <a:solidFill>
                  <a:srgbClr val="2042EE"/>
                </a:solidFill>
                <a:latin typeface="Arial Unicode MS" pitchFamily="34" charset="-128"/>
              </a:rPr>
              <a:t>=</a:t>
            </a:r>
            <a:r>
              <a:rPr lang="en-US" sz="2400" dirty="0">
                <a:latin typeface="Arial Unicode MS" pitchFamily="34" charset="-128"/>
              </a:rPr>
              <a:t>{</a:t>
            </a:r>
            <a:r>
              <a:rPr lang="en-US" sz="2400" b="1" dirty="0">
                <a:latin typeface="Arial Unicode MS" pitchFamily="34" charset="-128"/>
              </a:rPr>
              <a:t>CALL</a:t>
            </a:r>
            <a:r>
              <a:rPr lang="en-US" sz="2400" dirty="0">
                <a:latin typeface="Arial Unicode MS" pitchFamily="34" charset="-128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</a:rPr>
              <a:t>ShowSailors</a:t>
            </a:r>
            <a:r>
              <a:rPr lang="en-US" sz="2400" dirty="0">
                <a:latin typeface="Arial Unicode MS" pitchFamily="34" charset="-128"/>
              </a:rPr>
              <a:t>};</a:t>
            </a:r>
          </a:p>
          <a:p>
            <a:pPr>
              <a:lnSpc>
                <a:spcPts val="3500"/>
              </a:lnSpc>
              <a:buFont typeface="Wingdings" pitchFamily="2" charset="2"/>
              <a:buNone/>
              <a:defRPr/>
            </a:pPr>
            <a:r>
              <a:rPr lang="en-US" sz="2400" dirty="0">
                <a:latin typeface="Arial Unicode MS" pitchFamily="34" charset="-128"/>
              </a:rPr>
              <a:t>while (</a:t>
            </a:r>
            <a:r>
              <a:rPr lang="en-US" sz="2400" dirty="0" err="1">
                <a:latin typeface="Arial Unicode MS" pitchFamily="34" charset="-128"/>
              </a:rPr>
              <a:t>sailorinfo.next</a:t>
            </a:r>
            <a:r>
              <a:rPr lang="en-US" sz="2400" dirty="0">
                <a:latin typeface="Arial Unicode MS" pitchFamily="34" charset="-128"/>
              </a:rPr>
              <a:t>()) {</a:t>
            </a:r>
          </a:p>
          <a:p>
            <a:pPr>
              <a:lnSpc>
                <a:spcPts val="3500"/>
              </a:lnSpc>
              <a:buFont typeface="Wingdings" pitchFamily="2" charset="2"/>
              <a:buNone/>
              <a:defRPr/>
            </a:pPr>
            <a:r>
              <a:rPr lang="en-US" sz="2400" dirty="0">
                <a:latin typeface="Arial Unicode MS" pitchFamily="34" charset="-128"/>
              </a:rPr>
              <a:t>    …</a:t>
            </a:r>
          </a:p>
          <a:p>
            <a:pPr>
              <a:lnSpc>
                <a:spcPts val="3500"/>
              </a:lnSpc>
              <a:buFont typeface="Wingdings" pitchFamily="2" charset="2"/>
              <a:buNone/>
              <a:defRPr/>
            </a:pPr>
            <a:r>
              <a:rPr lang="en-US" sz="2400" dirty="0">
                <a:latin typeface="Arial Unicode MS" pitchFamily="34" charset="-128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3117" y="5600700"/>
            <a:ext cx="3429000" cy="461665"/>
          </a:xfrm>
          <a:prstGeom prst="rect">
            <a:avLst/>
          </a:prstGeom>
          <a:solidFill>
            <a:schemeClr val="accent6"/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bg1"/>
                </a:solidFill>
              </a:rPr>
              <a:t>Note</a:t>
            </a:r>
            <a:r>
              <a:rPr lang="en-US" sz="2400" dirty="0">
                <a:solidFill>
                  <a:schemeClr val="bg1"/>
                </a:solidFill>
              </a:rPr>
              <a:t>:  </a:t>
            </a:r>
            <a:r>
              <a:rPr lang="en-US" sz="2400" b="1" dirty="0">
                <a:solidFill>
                  <a:schemeClr val="bg1"/>
                </a:solidFill>
              </a:rPr>
              <a:t>con</a:t>
            </a:r>
            <a:r>
              <a:rPr lang="en-US" sz="2400" dirty="0">
                <a:solidFill>
                  <a:schemeClr val="bg1"/>
                </a:solidFill>
              </a:rPr>
              <a:t> is the database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2606040" y="1600200"/>
            <a:ext cx="1032510" cy="685800"/>
          </a:xfrm>
          <a:prstGeom prst="wedgeEllipseCallout">
            <a:avLst>
              <a:gd name="adj1" fmla="val 17974"/>
              <a:gd name="adj2" fmla="val 74628"/>
            </a:avLst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 query object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7654290" y="3776980"/>
            <a:ext cx="1405890" cy="723900"/>
          </a:xfrm>
          <a:prstGeom prst="wedgeEllipseCallout">
            <a:avLst>
              <a:gd name="adj1" fmla="val -56346"/>
              <a:gd name="adj2" fmla="val -40508"/>
            </a:avLst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800"/>
              </a:lnSpc>
            </a:pPr>
            <a:r>
              <a:rPr lang="en-US" sz="1600" b="1" dirty="0">
                <a:solidFill>
                  <a:schemeClr val="bg1"/>
                </a:solidFill>
              </a:rPr>
              <a:t>Call stored procedure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7620000" y="2954983"/>
            <a:ext cx="1108710" cy="704850"/>
          </a:xfrm>
          <a:prstGeom prst="wedgeEllipseCallout">
            <a:avLst>
              <a:gd name="adj1" fmla="val -68253"/>
              <a:gd name="adj2" fmla="val -4832"/>
            </a:avLst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800"/>
              </a:lnSpc>
            </a:pPr>
            <a:r>
              <a:rPr lang="en-US" sz="1600" b="1" dirty="0">
                <a:solidFill>
                  <a:schemeClr val="bg1"/>
                </a:solidFill>
              </a:rPr>
              <a:t>A query object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852E55F2-37B8-417C-958F-A138EA72A1F6}"/>
              </a:ext>
            </a:extLst>
          </p:cNvPr>
          <p:cNvSpPr/>
          <p:nvPr/>
        </p:nvSpPr>
        <p:spPr>
          <a:xfrm>
            <a:off x="3352800" y="3067050"/>
            <a:ext cx="1261110" cy="704850"/>
          </a:xfrm>
          <a:prstGeom prst="wedgeEllipseCallout">
            <a:avLst>
              <a:gd name="adj1" fmla="val -46678"/>
              <a:gd name="adj2" fmla="val 64237"/>
            </a:avLst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800"/>
              </a:lnSpc>
            </a:pPr>
            <a:r>
              <a:rPr lang="en-US" sz="1600" b="1" dirty="0">
                <a:solidFill>
                  <a:schemeClr val="bg1"/>
                </a:solidFill>
              </a:rPr>
              <a:t>Call stored procedure</a:t>
            </a:r>
          </a:p>
        </p:txBody>
      </p:sp>
      <p:sp>
        <p:nvSpPr>
          <p:cNvPr id="11" name="Oval Callout 8">
            <a:extLst>
              <a:ext uri="{FF2B5EF4-FFF2-40B4-BE49-F238E27FC236}">
                <a16:creationId xmlns:a16="http://schemas.microsoft.com/office/drawing/2014/main" id="{3836EC46-887C-46C6-B1CD-716F27F48182}"/>
              </a:ext>
            </a:extLst>
          </p:cNvPr>
          <p:cNvSpPr/>
          <p:nvPr/>
        </p:nvSpPr>
        <p:spPr>
          <a:xfrm>
            <a:off x="7802880" y="1792933"/>
            <a:ext cx="1108710" cy="704850"/>
          </a:xfrm>
          <a:prstGeom prst="wedgeEllipseCallout">
            <a:avLst>
              <a:gd name="adj1" fmla="val -67013"/>
              <a:gd name="adj2" fmla="val 62471"/>
            </a:avLst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800"/>
              </a:lnSpc>
            </a:pPr>
            <a:r>
              <a:rPr lang="en-US" sz="1600" b="1" dirty="0">
                <a:solidFill>
                  <a:schemeClr val="bg1"/>
                </a:solidFill>
              </a:rPr>
              <a:t>A query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0F60-CCF9-4B28-BD1B-004BF82B759B}"/>
              </a:ext>
            </a:extLst>
          </p:cNvPr>
          <p:cNvSpPr txBox="1"/>
          <p:nvPr/>
        </p:nvSpPr>
        <p:spPr>
          <a:xfrm>
            <a:off x="5471160" y="5580647"/>
            <a:ext cx="3028950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55563"/>
            <a:r>
              <a:rPr lang="en-US" sz="2400" dirty="0">
                <a:solidFill>
                  <a:srgbClr val="7030A0"/>
                </a:solidFill>
              </a:rPr>
              <a:t>Call procedure instead of writing SQL</a:t>
            </a:r>
          </a:p>
        </p:txBody>
      </p:sp>
    </p:spTree>
    <p:extLst>
      <p:ext uri="{BB962C8B-B14F-4D97-AF65-F5344CB8AC3E}">
        <p14:creationId xmlns:p14="http://schemas.microsoft.com/office/powerpoint/2010/main" val="290820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/>
              <a:t>MySQL System Catalog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399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System catalog is a system schema called </a:t>
            </a:r>
            <a:r>
              <a:rPr lang="en-US" dirty="0">
                <a:solidFill>
                  <a:srgbClr val="EF6F0F"/>
                </a:solidFill>
              </a:rPr>
              <a:t>INFORMATION_SCHEMA </a:t>
            </a:r>
          </a:p>
          <a:p>
            <a:pPr>
              <a:spcAft>
                <a:spcPts val="1800"/>
              </a:spcAft>
            </a:pPr>
            <a:r>
              <a:rPr lang="en-US" dirty="0"/>
              <a:t>It contains tables that can be queried for metadata about the tables and other things in any schema (e.g., </a:t>
            </a:r>
            <a:r>
              <a:rPr lang="en-US" i="1" dirty="0" err="1"/>
              <a:t>MyDatabase</a:t>
            </a:r>
            <a:r>
              <a:rPr lang="en-US" dirty="0"/>
              <a:t>) in MySQL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pPr marL="576263" indent="0">
              <a:lnSpc>
                <a:spcPts val="2900"/>
              </a:lnSpc>
              <a:buNone/>
            </a:pPr>
            <a:r>
              <a:rPr lang="en-US" sz="2800" dirty="0"/>
              <a:t>    SELECT  TABLE_NAME, TABLE_ROWS</a:t>
            </a:r>
          </a:p>
          <a:p>
            <a:pPr marL="576263" indent="0">
              <a:lnSpc>
                <a:spcPts val="2900"/>
              </a:lnSpc>
              <a:buNone/>
            </a:pPr>
            <a:r>
              <a:rPr lang="en-US" sz="2800" dirty="0"/>
              <a:t>    FROM    INFORMATION_SCHEMA.TABLES</a:t>
            </a:r>
          </a:p>
          <a:p>
            <a:pPr marL="576263" indent="0">
              <a:lnSpc>
                <a:spcPts val="2900"/>
              </a:lnSpc>
              <a:spcAft>
                <a:spcPts val="1200"/>
              </a:spcAft>
              <a:buNone/>
            </a:pPr>
            <a:r>
              <a:rPr lang="en-US" sz="2800" dirty="0"/>
              <a:t>    WHERE TABLE_SCHEMA = ‘</a:t>
            </a:r>
            <a:r>
              <a:rPr lang="en-US" sz="2800" b="1" dirty="0" err="1"/>
              <a:t>MyDatabase</a:t>
            </a:r>
            <a:r>
              <a:rPr lang="en-US" sz="2800" dirty="0"/>
              <a:t>’;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6D6327-8B93-4E94-9589-D3A92DE76EDD}"/>
              </a:ext>
            </a:extLst>
          </p:cNvPr>
          <p:cNvSpPr txBox="1"/>
          <p:nvPr/>
        </p:nvSpPr>
        <p:spPr>
          <a:xfrm>
            <a:off x="990600" y="3805029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Retrieve name and size of the tables in the </a:t>
            </a:r>
            <a:r>
              <a:rPr lang="en-US" sz="2400" b="1" i="1" dirty="0" err="1">
                <a:solidFill>
                  <a:srgbClr val="7030A0"/>
                </a:solidFill>
              </a:rPr>
              <a:t>MyDatabase</a:t>
            </a:r>
            <a:r>
              <a:rPr lang="en-US" sz="2400" dirty="0">
                <a:solidFill>
                  <a:srgbClr val="7030A0"/>
                </a:solidFill>
              </a:rPr>
              <a:t> database</a:t>
            </a:r>
          </a:p>
        </p:txBody>
      </p:sp>
      <p:sp>
        <p:nvSpPr>
          <p:cNvPr id="6" name="Oval Callout 7">
            <a:extLst>
              <a:ext uri="{FF2B5EF4-FFF2-40B4-BE49-F238E27FC236}">
                <a16:creationId xmlns:a16="http://schemas.microsoft.com/office/drawing/2014/main" id="{852E55F2-37B8-417C-958F-A138EA72A1F6}"/>
              </a:ext>
            </a:extLst>
          </p:cNvPr>
          <p:cNvSpPr/>
          <p:nvPr/>
        </p:nvSpPr>
        <p:spPr>
          <a:xfrm>
            <a:off x="6934200" y="3962400"/>
            <a:ext cx="1828800" cy="1085850"/>
          </a:xfrm>
          <a:prstGeom prst="wedgeEllipseCallout">
            <a:avLst>
              <a:gd name="adj1" fmla="val -46678"/>
              <a:gd name="adj2" fmla="val 64237"/>
            </a:avLst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bIns="0" rtlCol="0" anchor="ctr" anchorCtr="1"/>
          <a:lstStyle/>
          <a:p>
            <a:pPr algn="ctr">
              <a:lnSpc>
                <a:spcPts val="1800"/>
              </a:lnSpc>
            </a:pPr>
            <a:r>
              <a:rPr lang="en-US" sz="2000" b="1" dirty="0">
                <a:solidFill>
                  <a:schemeClr val="bg1"/>
                </a:solidFill>
              </a:rPr>
              <a:t>Information about tables</a:t>
            </a:r>
          </a:p>
        </p:txBody>
      </p:sp>
    </p:spTree>
    <p:extLst>
      <p:ext uri="{BB962C8B-B14F-4D97-AF65-F5344CB8AC3E}">
        <p14:creationId xmlns:p14="http://schemas.microsoft.com/office/powerpoint/2010/main" val="384362272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JDBC Metadata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solidFill>
                  <a:srgbClr val="2042EE"/>
                </a:solidFill>
                <a:latin typeface="Calibri" pitchFamily="34" charset="0"/>
              </a:rPr>
              <a:t>DatabaseMetaData</a:t>
            </a:r>
            <a:r>
              <a:rPr lang="en-US" dirty="0">
                <a:latin typeface="Calibri" pitchFamily="34" charset="0"/>
              </a:rPr>
              <a:t> object gives information about the database system such as table names and table’s columns.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alibri" pitchFamily="34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err="1">
                <a:solidFill>
                  <a:srgbClr val="7030A0"/>
                </a:solidFill>
                <a:latin typeface="Calibri" pitchFamily="34" charset="0"/>
              </a:rPr>
              <a:t>DatabaseMetaData</a:t>
            </a:r>
            <a:r>
              <a:rPr lang="en-US" dirty="0">
                <a:solidFill>
                  <a:srgbClr val="7030A0"/>
                </a:solidFill>
                <a:latin typeface="Calibri" pitchFamily="34" charset="0"/>
              </a:rPr>
              <a:t>  </a:t>
            </a:r>
            <a:r>
              <a:rPr lang="en-US" dirty="0" err="1">
                <a:solidFill>
                  <a:srgbClr val="7030A0"/>
                </a:solidFill>
                <a:latin typeface="Calibri" pitchFamily="34" charset="0"/>
              </a:rPr>
              <a:t>md</a:t>
            </a:r>
            <a:r>
              <a:rPr lang="en-US" dirty="0">
                <a:solidFill>
                  <a:srgbClr val="7030A0"/>
                </a:solidFill>
                <a:latin typeface="Calibri" pitchFamily="34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alibri" pitchFamily="34" charset="0"/>
              </a:rPr>
              <a:t>con.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getMetaData</a:t>
            </a:r>
            <a:r>
              <a:rPr lang="en-US" dirty="0">
                <a:solidFill>
                  <a:srgbClr val="7030A0"/>
                </a:solidFill>
                <a:latin typeface="Calibri" pitchFamily="34" charset="0"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solidFill>
                  <a:srgbClr val="7030A0"/>
                </a:solidFill>
                <a:latin typeface="Calibri" pitchFamily="34" charset="0"/>
              </a:rPr>
              <a:t>	// print information about the driver: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solidFill>
                  <a:srgbClr val="7030A0"/>
                </a:solidFill>
                <a:latin typeface="Calibri" pitchFamily="34" charset="0"/>
              </a:rPr>
              <a:t>	</a:t>
            </a:r>
            <a:r>
              <a:rPr lang="en-US" dirty="0" err="1">
                <a:solidFill>
                  <a:srgbClr val="7030A0"/>
                </a:solidFill>
                <a:latin typeface="Calibri" pitchFamily="34" charset="0"/>
              </a:rPr>
              <a:t>System.out.println</a:t>
            </a:r>
            <a:r>
              <a:rPr lang="en-US" dirty="0">
                <a:solidFill>
                  <a:srgbClr val="7030A0"/>
                </a:solidFill>
                <a:latin typeface="Calibri" pitchFamily="34" charset="0"/>
              </a:rPr>
              <a:t>(</a:t>
            </a:r>
            <a:br>
              <a:rPr lang="en-US" dirty="0">
                <a:solidFill>
                  <a:srgbClr val="7030A0"/>
                </a:solidFill>
                <a:latin typeface="Calibri" pitchFamily="34" charset="0"/>
              </a:rPr>
            </a:br>
            <a:r>
              <a:rPr lang="en-US" dirty="0">
                <a:solidFill>
                  <a:srgbClr val="7030A0"/>
                </a:solidFill>
                <a:latin typeface="Calibri" pitchFamily="34" charset="0"/>
              </a:rPr>
              <a:t>	“Name:” + </a:t>
            </a:r>
            <a:r>
              <a:rPr lang="en-US" dirty="0" err="1">
                <a:solidFill>
                  <a:srgbClr val="7030A0"/>
                </a:solidFill>
                <a:latin typeface="Calibri" pitchFamily="34" charset="0"/>
              </a:rPr>
              <a:t>md.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getDriverName</a:t>
            </a:r>
            <a:r>
              <a:rPr lang="en-US" dirty="0">
                <a:solidFill>
                  <a:srgbClr val="7030A0"/>
                </a:solidFill>
                <a:latin typeface="Calibri" pitchFamily="34" charset="0"/>
              </a:rPr>
              <a:t>() +</a:t>
            </a:r>
            <a:br>
              <a:rPr lang="en-US" dirty="0">
                <a:solidFill>
                  <a:srgbClr val="7030A0"/>
                </a:solidFill>
                <a:latin typeface="Calibri" pitchFamily="34" charset="0"/>
              </a:rPr>
            </a:br>
            <a:r>
              <a:rPr lang="en-US" dirty="0">
                <a:solidFill>
                  <a:srgbClr val="7030A0"/>
                </a:solidFill>
                <a:latin typeface="Calibri" pitchFamily="34" charset="0"/>
              </a:rPr>
              <a:t>	“version: ” + </a:t>
            </a:r>
            <a:r>
              <a:rPr lang="en-US" dirty="0" err="1">
                <a:solidFill>
                  <a:srgbClr val="7030A0"/>
                </a:solidFill>
                <a:latin typeface="Calibri" pitchFamily="34" charset="0"/>
              </a:rPr>
              <a:t>md.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getDriverVersion</a:t>
            </a:r>
            <a:r>
              <a:rPr lang="en-US" dirty="0">
                <a:solidFill>
                  <a:srgbClr val="7030A0"/>
                </a:solidFill>
                <a:latin typeface="Calibri" pitchFamily="34" charset="0"/>
              </a:rPr>
              <a:t>());</a:t>
            </a:r>
          </a:p>
        </p:txBody>
      </p:sp>
      <p:sp>
        <p:nvSpPr>
          <p:cNvPr id="2" name="Oval Callout 1"/>
          <p:cNvSpPr/>
          <p:nvPr/>
        </p:nvSpPr>
        <p:spPr>
          <a:xfrm>
            <a:off x="5029200" y="2667000"/>
            <a:ext cx="1600200" cy="914400"/>
          </a:xfrm>
          <a:prstGeom prst="wedgeEllipseCallou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27432" rIns="0" rtlCol="0" anchor="ctr" anchorCtr="1"/>
          <a:lstStyle/>
          <a:p>
            <a:pPr algn="ctr">
              <a:lnSpc>
                <a:spcPts val="2200"/>
              </a:lnSpc>
            </a:pPr>
            <a:r>
              <a:rPr lang="en-US" sz="2400" dirty="0"/>
              <a:t>Your database</a:t>
            </a:r>
          </a:p>
        </p:txBody>
      </p:sp>
    </p:spTree>
    <p:extLst>
      <p:ext uri="{BB962C8B-B14F-4D97-AF65-F5344CB8AC3E}">
        <p14:creationId xmlns:p14="http://schemas.microsoft.com/office/powerpoint/2010/main" val="26330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792162"/>
          </a:xfrm>
        </p:spPr>
        <p:txBody>
          <a:bodyPr/>
          <a:lstStyle/>
          <a:p>
            <a:r>
              <a:rPr lang="en-US" dirty="0"/>
              <a:t>JDBC Catalog and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8229600" cy="1676400"/>
          </a:xfrm>
        </p:spPr>
        <p:txBody>
          <a:bodyPr>
            <a:normAutofit/>
          </a:bodyPr>
          <a:lstStyle/>
          <a:p>
            <a:pPr marL="0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US" sz="2800" dirty="0"/>
              <a:t>According to JDBC, a database may have a set of catalog and each catalog may have a set of schemas  (i.e., concepts for grouping tables).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5400" y="4215076"/>
            <a:ext cx="1595052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 Database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6402" y="4752941"/>
            <a:ext cx="1115755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Catalog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52800" y="3605476"/>
            <a:ext cx="1115755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Catalog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9200" y="2853974"/>
            <a:ext cx="1164101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Schema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3605476"/>
            <a:ext cx="1164101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Schema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29199" y="4356978"/>
            <a:ext cx="1164101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Schema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81799" y="3031743"/>
            <a:ext cx="845103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Table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81800" y="3605475"/>
            <a:ext cx="845103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Table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81799" y="4179207"/>
            <a:ext cx="845103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Table</a:t>
            </a:r>
          </a:p>
        </p:txBody>
      </p:sp>
      <p:cxnSp>
        <p:nvCxnSpPr>
          <p:cNvPr id="18" name="Straight Connector 17"/>
          <p:cNvCxnSpPr>
            <a:stCxn id="8" idx="3"/>
            <a:endCxn id="10" idx="1"/>
          </p:cNvCxnSpPr>
          <p:nvPr/>
        </p:nvCxnSpPr>
        <p:spPr>
          <a:xfrm flipV="1">
            <a:off x="2890452" y="3836309"/>
            <a:ext cx="462348" cy="6096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3"/>
            <a:endCxn id="9" idx="1"/>
          </p:cNvCxnSpPr>
          <p:nvPr/>
        </p:nvCxnSpPr>
        <p:spPr>
          <a:xfrm>
            <a:off x="2890452" y="4445909"/>
            <a:ext cx="485950" cy="53786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3"/>
            <a:endCxn id="11" idx="1"/>
          </p:cNvCxnSpPr>
          <p:nvPr/>
        </p:nvCxnSpPr>
        <p:spPr>
          <a:xfrm flipV="1">
            <a:off x="4468555" y="3084807"/>
            <a:ext cx="560645" cy="75150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3"/>
            <a:endCxn id="12" idx="1"/>
          </p:cNvCxnSpPr>
          <p:nvPr/>
        </p:nvCxnSpPr>
        <p:spPr>
          <a:xfrm>
            <a:off x="4468555" y="3836309"/>
            <a:ext cx="56064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3"/>
            <a:endCxn id="13" idx="1"/>
          </p:cNvCxnSpPr>
          <p:nvPr/>
        </p:nvCxnSpPr>
        <p:spPr>
          <a:xfrm>
            <a:off x="4468555" y="3836309"/>
            <a:ext cx="560644" cy="75150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3"/>
            <a:endCxn id="14" idx="1"/>
          </p:cNvCxnSpPr>
          <p:nvPr/>
        </p:nvCxnSpPr>
        <p:spPr>
          <a:xfrm flipV="1">
            <a:off x="6193301" y="3262576"/>
            <a:ext cx="588498" cy="5737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3"/>
            <a:endCxn id="15" idx="1"/>
          </p:cNvCxnSpPr>
          <p:nvPr/>
        </p:nvCxnSpPr>
        <p:spPr>
          <a:xfrm flipV="1">
            <a:off x="6193301" y="3836308"/>
            <a:ext cx="588499" cy="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2" idx="3"/>
            <a:endCxn id="16" idx="1"/>
          </p:cNvCxnSpPr>
          <p:nvPr/>
        </p:nvCxnSpPr>
        <p:spPr>
          <a:xfrm>
            <a:off x="6193301" y="3836309"/>
            <a:ext cx="588498" cy="5737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63257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57600" cy="195040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JDBC Catalog and Schema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46B394-1D92-411E-A313-10462AE8906D}"/>
              </a:ext>
            </a:extLst>
          </p:cNvPr>
          <p:cNvGrpSpPr/>
          <p:nvPr/>
        </p:nvGrpSpPr>
        <p:grpSpPr>
          <a:xfrm>
            <a:off x="533400" y="2560002"/>
            <a:ext cx="8229600" cy="4023360"/>
            <a:chOff x="533400" y="2560002"/>
            <a:chExt cx="8229600" cy="4023360"/>
          </a:xfrm>
        </p:grpSpPr>
        <p:graphicFrame>
          <p:nvGraphicFramePr>
            <p:cNvPr id="4" name="Content Placeholder 3">
              <a:extLst>
                <a:ext uri="{FF2B5EF4-FFF2-40B4-BE49-F238E27FC236}">
                  <a16:creationId xmlns:a16="http://schemas.microsoft.com/office/drawing/2014/main" id="{8EBB6DD8-E60A-4D9A-AEF7-B007D163DA3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1870481"/>
                </p:ext>
              </p:extLst>
            </p:nvPr>
          </p:nvGraphicFramePr>
          <p:xfrm>
            <a:off x="533400" y="2560002"/>
            <a:ext cx="8229600" cy="402336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28194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4102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dirty="0" err="1"/>
                          <a:t>getTables</a:t>
                        </a:r>
                        <a:r>
                          <a:rPr lang="en-US" dirty="0"/>
                          <a:t>(catalog,</a:t>
                        </a:r>
                      </a:p>
                      <a:p>
                        <a:r>
                          <a:rPr lang="en-US" baseline="0" dirty="0"/>
                          <a:t>                   schema,</a:t>
                        </a:r>
                      </a:p>
                      <a:p>
                        <a:r>
                          <a:rPr lang="en-US" baseline="0" dirty="0"/>
                          <a:t>                   </a:t>
                        </a:r>
                        <a:r>
                          <a:rPr lang="en-US" baseline="0" dirty="0" err="1"/>
                          <a:t>tableNames</a:t>
                        </a:r>
                        <a:r>
                          <a:rPr lang="en-US" baseline="0" dirty="0"/>
                          <a:t>,</a:t>
                        </a:r>
                      </a:p>
                      <a:p>
                        <a:r>
                          <a:rPr lang="en-US" baseline="0" dirty="0"/>
                          <a:t>                   </a:t>
                        </a:r>
                        <a:r>
                          <a:rPr lang="en-US" baseline="0" dirty="0" err="1"/>
                          <a:t>columnNames</a:t>
                        </a:r>
                        <a:r>
                          <a:rPr lang="en-US" baseline="0" dirty="0"/>
                          <a:t>)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Returns </a:t>
                        </a:r>
                        <a:r>
                          <a:rPr lang="en-US" b="1" dirty="0">
                            <a:solidFill>
                              <a:srgbClr val="FF0000"/>
                            </a:solidFill>
                          </a:rPr>
                          <a:t>table names </a:t>
                        </a:r>
                        <a:r>
                          <a:rPr lang="en-US" dirty="0"/>
                          <a:t>for all tables matching </a:t>
                        </a:r>
                        <a:r>
                          <a:rPr lang="en-US" dirty="0" err="1"/>
                          <a:t>tableNames</a:t>
                        </a:r>
                        <a:r>
                          <a:rPr lang="en-US" dirty="0"/>
                          <a:t> and</a:t>
                        </a:r>
                        <a:r>
                          <a:rPr lang="en-US" baseline="0" dirty="0"/>
                          <a:t> all columns matching </a:t>
                        </a:r>
                        <a:r>
                          <a:rPr lang="en-US" baseline="0" dirty="0" err="1"/>
                          <a:t>columnNames</a:t>
                        </a:r>
                        <a:endParaRPr lang="en-US" baseline="0" dirty="0"/>
                      </a:p>
                      <a:p>
                        <a:endParaRPr lang="en-US" baseline="0" dirty="0"/>
                      </a:p>
                      <a:p>
                        <a:endParaRPr lang="en-US" baseline="0" dirty="0"/>
                      </a:p>
                      <a:p>
                        <a:endParaRPr lang="en-US" baseline="0" dirty="0"/>
                      </a:p>
                      <a:p>
                        <a:endParaRPr lang="en-US" baseline="0" dirty="0"/>
                      </a:p>
                      <a:p>
                        <a:endParaRPr lang="en-US" baseline="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 err="1"/>
                          <a:t>getColumns</a:t>
                        </a:r>
                        <a:r>
                          <a:rPr lang="en-US" dirty="0"/>
                          <a:t>(catalog,</a:t>
                        </a:r>
                      </a:p>
                      <a:p>
                        <a:r>
                          <a:rPr lang="en-US" dirty="0"/>
                          <a:t>                       schema,</a:t>
                        </a:r>
                      </a:p>
                      <a:p>
                        <a:r>
                          <a:rPr lang="en-US" dirty="0"/>
                          <a:t>                       </a:t>
                        </a:r>
                        <a:r>
                          <a:rPr lang="en-US" dirty="0" err="1"/>
                          <a:t>tableNames</a:t>
                        </a:r>
                        <a:r>
                          <a:rPr lang="en-US" dirty="0"/>
                          <a:t>,</a:t>
                        </a:r>
                      </a:p>
                      <a:p>
                        <a:r>
                          <a:rPr lang="en-US" baseline="0" dirty="0"/>
                          <a:t>                       </a:t>
                        </a:r>
                        <a:r>
                          <a:rPr lang="en-US" baseline="0" dirty="0" err="1"/>
                          <a:t>columnNames</a:t>
                        </a:r>
                        <a:r>
                          <a:rPr lang="en-US" baseline="0" dirty="0"/>
                          <a:t>)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Returns table </a:t>
                        </a:r>
                        <a:r>
                          <a:rPr lang="en-US" b="1" dirty="0">
                            <a:solidFill>
                              <a:srgbClr val="FF0000"/>
                            </a:solidFill>
                          </a:rPr>
                          <a:t>column</a:t>
                        </a:r>
                        <a:r>
                          <a:rPr lang="en-US" dirty="0"/>
                          <a:t> </a:t>
                        </a:r>
                        <a:r>
                          <a:rPr lang="en-US" b="1" dirty="0">
                            <a:solidFill>
                              <a:srgbClr val="FF0000"/>
                            </a:solidFill>
                          </a:rPr>
                          <a:t>names</a:t>
                        </a:r>
                        <a:r>
                          <a:rPr lang="en-US" dirty="0"/>
                          <a:t> for all tables matching </a:t>
                        </a:r>
                        <a:r>
                          <a:rPr lang="en-US" dirty="0" err="1"/>
                          <a:t>tableNames</a:t>
                        </a:r>
                        <a:r>
                          <a:rPr lang="en-US" dirty="0"/>
                          <a:t> and all columns matching </a:t>
                        </a:r>
                        <a:r>
                          <a:rPr lang="en-US" dirty="0" err="1"/>
                          <a:t>columnNames</a:t>
                        </a:r>
                        <a:endParaRPr lang="en-US" dirty="0"/>
                      </a:p>
                      <a:p>
                        <a:endParaRPr lang="en-US" dirty="0"/>
                      </a:p>
                      <a:p>
                        <a:endParaRPr lang="en-US" dirty="0"/>
                      </a:p>
                      <a:p>
                        <a:endParaRPr lang="en-US" dirty="0"/>
                      </a:p>
                      <a:p>
                        <a:endParaRPr lang="en-US" dirty="0"/>
                      </a:p>
                      <a:p>
                        <a:endParaRPr lang="en-US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1D90BCF-68B0-43F5-8B6E-C94210F39728}"/>
                </a:ext>
              </a:extLst>
            </p:cNvPr>
            <p:cNvSpPr/>
            <p:nvPr/>
          </p:nvSpPr>
          <p:spPr bwMode="auto">
            <a:xfrm>
              <a:off x="3869028" y="3398202"/>
              <a:ext cx="4419600" cy="762000"/>
            </a:xfrm>
            <a:prstGeom prst="roundRect">
              <a:avLst/>
            </a:prstGeom>
            <a:solidFill>
              <a:srgbClr val="D6BCE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sng" strike="noStrike" cap="none" normalizeH="0" baseline="0" dirty="0">
                  <a:ln>
                    <a:noFill/>
                  </a:ln>
                  <a:solidFill>
                    <a:srgbClr val="09064E"/>
                  </a:solidFill>
                  <a:effectLst/>
                  <a:latin typeface="Comic Sans MS" pitchFamily="66" charset="0"/>
                </a:rPr>
                <a:t>Ex</a:t>
              </a: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rgbClr val="09064E"/>
                  </a:solidFill>
                  <a:effectLst/>
                  <a:latin typeface="Comic Sans MS" pitchFamily="66" charset="0"/>
                </a:rPr>
                <a:t>:  “</a:t>
              </a:r>
              <a:r>
                <a:rPr kumimoji="0" lang="en-US" b="0" i="0" u="none" strike="noStrike" cap="none" normalizeH="0" baseline="0" dirty="0" err="1">
                  <a:ln>
                    <a:noFill/>
                  </a:ln>
                  <a:solidFill>
                    <a:srgbClr val="09064E"/>
                  </a:solidFill>
                  <a:effectLst/>
                  <a:latin typeface="Comic Sans MS" pitchFamily="66" charset="0"/>
                </a:rPr>
                <a:t>getTables</a:t>
              </a: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rgbClr val="09064E"/>
                  </a:solidFill>
                  <a:effectLst/>
                  <a:latin typeface="Comic Sans MS" pitchFamily="66" charset="0"/>
                </a:rPr>
                <a:t>(</a:t>
              </a:r>
              <a:r>
                <a:rPr kumimoji="0" lang="en-US" b="0" i="0" u="none" strike="noStrike" cap="none" normalizeH="0" baseline="0" dirty="0" err="1">
                  <a:ln>
                    <a:noFill/>
                  </a:ln>
                  <a:solidFill>
                    <a:srgbClr val="09064E"/>
                  </a:solidFill>
                  <a:effectLst/>
                  <a:latin typeface="Comic Sans MS" pitchFamily="66" charset="0"/>
                </a:rPr>
                <a:t>null,null,null,null</a:t>
              </a: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rgbClr val="09064E"/>
                  </a:solidFill>
                  <a:effectLst/>
                  <a:latin typeface="Comic Sans MS" pitchFamily="66" charset="0"/>
                </a:rPr>
                <a:t>)” gets information</a:t>
              </a:r>
              <a:r>
                <a:rPr kumimoji="0" lang="en-US" b="0" i="0" u="none" strike="noStrike" cap="none" normalizeH="0" dirty="0">
                  <a:ln>
                    <a:noFill/>
                  </a:ln>
                  <a:solidFill>
                    <a:srgbClr val="09064E"/>
                  </a:solidFill>
                  <a:effectLst/>
                  <a:latin typeface="Comic Sans MS" pitchFamily="66" charset="0"/>
                </a:rPr>
                <a:t> for all tables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rgbClr val="09064E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67D3037-FFEA-4CB6-8BF5-0D3378F8915B}"/>
                </a:ext>
              </a:extLst>
            </p:cNvPr>
            <p:cNvSpPr/>
            <p:nvPr/>
          </p:nvSpPr>
          <p:spPr bwMode="auto">
            <a:xfrm>
              <a:off x="3716628" y="5379402"/>
              <a:ext cx="4863921" cy="838200"/>
            </a:xfrm>
            <a:prstGeom prst="roundRect">
              <a:avLst/>
            </a:prstGeom>
            <a:solidFill>
              <a:srgbClr val="D6BCE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sng" strike="noStrike" cap="none" normalizeH="0" baseline="0" dirty="0">
                  <a:ln>
                    <a:noFill/>
                  </a:ln>
                  <a:solidFill>
                    <a:srgbClr val="09064E"/>
                  </a:solidFill>
                  <a:effectLst/>
                  <a:latin typeface="Comic Sans MS" pitchFamily="66" charset="0"/>
                </a:rPr>
                <a:t>Ex</a:t>
              </a: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rgbClr val="09064E"/>
                  </a:solidFill>
                  <a:effectLst/>
                  <a:latin typeface="Comic Sans MS" pitchFamily="66" charset="0"/>
                </a:rPr>
                <a:t>:  “</a:t>
              </a:r>
              <a:r>
                <a:rPr kumimoji="0" lang="en-US" b="0" i="0" u="none" strike="noStrike" cap="none" normalizeH="0" baseline="0" dirty="0" err="1">
                  <a:ln>
                    <a:noFill/>
                  </a:ln>
                  <a:solidFill>
                    <a:srgbClr val="09064E"/>
                  </a:solidFill>
                  <a:effectLst/>
                  <a:latin typeface="Comic Sans MS" pitchFamily="66" charset="0"/>
                </a:rPr>
                <a:t>getColumns</a:t>
              </a: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rgbClr val="09064E"/>
                  </a:solidFill>
                  <a:effectLst/>
                  <a:latin typeface="Comic Sans MS" pitchFamily="66" charset="0"/>
                </a:rPr>
                <a:t>(</a:t>
              </a:r>
              <a:r>
                <a:rPr kumimoji="0" lang="en-US" b="0" i="0" u="none" strike="noStrike" cap="none" normalizeH="0" baseline="0" dirty="0" err="1">
                  <a:ln>
                    <a:noFill/>
                  </a:ln>
                  <a:solidFill>
                    <a:srgbClr val="09064E"/>
                  </a:solidFill>
                  <a:effectLst/>
                  <a:latin typeface="Comic Sans MS" pitchFamily="66" charset="0"/>
                </a:rPr>
                <a:t>null,null,tableName,null</a:t>
              </a: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rgbClr val="09064E"/>
                  </a:solidFill>
                  <a:effectLst/>
                  <a:latin typeface="Comic Sans MS" pitchFamily="66" charset="0"/>
                </a:rPr>
                <a:t>)” gets all attributes</a:t>
              </a:r>
              <a:r>
                <a:rPr kumimoji="0" lang="en-US" b="0" i="0" u="none" strike="noStrike" cap="none" normalizeH="0" dirty="0">
                  <a:ln>
                    <a:noFill/>
                  </a:ln>
                  <a:solidFill>
                    <a:srgbClr val="09064E"/>
                  </a:solidFill>
                  <a:effectLst/>
                  <a:latin typeface="Comic Sans MS" pitchFamily="66" charset="0"/>
                </a:rPr>
                <a:t> of </a:t>
              </a:r>
              <a:r>
                <a:rPr kumimoji="0" lang="en-US" b="0" i="0" u="none" strike="noStrike" cap="none" normalizeH="0" dirty="0" err="1">
                  <a:ln>
                    <a:noFill/>
                  </a:ln>
                  <a:solidFill>
                    <a:srgbClr val="09064E"/>
                  </a:solidFill>
                  <a:effectLst/>
                  <a:latin typeface="Comic Sans MS" pitchFamily="66" charset="0"/>
                </a:rPr>
                <a:t>tableName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rgbClr val="09064E"/>
                </a:solidFill>
                <a:effectLst/>
                <a:latin typeface="Comic Sans MS" pitchFamily="66" charset="0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88437D7-06F1-4DB7-968D-D2B1F2920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850" y="519122"/>
            <a:ext cx="4704699" cy="184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792162"/>
          </a:xfrm>
        </p:spPr>
        <p:txBody>
          <a:bodyPr/>
          <a:lstStyle/>
          <a:p>
            <a:r>
              <a:rPr lang="en-US" dirty="0"/>
              <a:t>JDBC Catalog and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8229600" cy="1676400"/>
          </a:xfrm>
        </p:spPr>
        <p:txBody>
          <a:bodyPr>
            <a:normAutofit/>
          </a:bodyPr>
          <a:lstStyle/>
          <a:p>
            <a:pPr marL="0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US" sz="2800" dirty="0"/>
              <a:t>According to JDBC, a database may have a set of catalog and each catalog may have a set of schemas  (i.e., concepts for grouping tables).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BB6DD8-E60A-4D9A-AEF7-B007D163DA39}"/>
              </a:ext>
            </a:extLst>
          </p:cNvPr>
          <p:cNvGraphicFramePr>
            <a:graphicFrameLocks/>
          </p:cNvGraphicFramePr>
          <p:nvPr/>
        </p:nvGraphicFramePr>
        <p:xfrm>
          <a:off x="533400" y="2560002"/>
          <a:ext cx="822960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getTables</a:t>
                      </a:r>
                      <a:r>
                        <a:rPr lang="en-US" dirty="0"/>
                        <a:t>(catalog,</a:t>
                      </a:r>
                    </a:p>
                    <a:p>
                      <a:r>
                        <a:rPr lang="en-US" baseline="0" dirty="0"/>
                        <a:t>                   schema,</a:t>
                      </a:r>
                    </a:p>
                    <a:p>
                      <a:r>
                        <a:rPr lang="en-US" baseline="0" dirty="0"/>
                        <a:t>                   </a:t>
                      </a:r>
                      <a:r>
                        <a:rPr lang="en-US" baseline="0" dirty="0" err="1"/>
                        <a:t>tableNames</a:t>
                      </a:r>
                      <a:r>
                        <a:rPr lang="en-US" baseline="0" dirty="0"/>
                        <a:t>,</a:t>
                      </a:r>
                    </a:p>
                    <a:p>
                      <a:r>
                        <a:rPr lang="en-US" baseline="0" dirty="0"/>
                        <a:t>                   </a:t>
                      </a:r>
                      <a:r>
                        <a:rPr lang="en-US" baseline="0" dirty="0" err="1"/>
                        <a:t>columnNames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table names </a:t>
                      </a:r>
                      <a:r>
                        <a:rPr lang="en-US" dirty="0"/>
                        <a:t>for all tables matching </a:t>
                      </a:r>
                      <a:r>
                        <a:rPr lang="en-US" dirty="0" err="1"/>
                        <a:t>tableNames</a:t>
                      </a:r>
                      <a:r>
                        <a:rPr lang="en-US" dirty="0"/>
                        <a:t> and</a:t>
                      </a:r>
                      <a:r>
                        <a:rPr lang="en-US" baseline="0" dirty="0"/>
                        <a:t> all columns matching </a:t>
                      </a:r>
                      <a:r>
                        <a:rPr lang="en-US" baseline="0" dirty="0" err="1"/>
                        <a:t>columnNames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getColumns</a:t>
                      </a:r>
                      <a:r>
                        <a:rPr lang="en-US" dirty="0"/>
                        <a:t>(catalog,</a:t>
                      </a:r>
                    </a:p>
                    <a:p>
                      <a:r>
                        <a:rPr lang="en-US" dirty="0"/>
                        <a:t>                       schema,</a:t>
                      </a:r>
                    </a:p>
                    <a:p>
                      <a:r>
                        <a:rPr lang="en-US" dirty="0"/>
                        <a:t>                       </a:t>
                      </a:r>
                      <a:r>
                        <a:rPr lang="en-US" dirty="0" err="1"/>
                        <a:t>tableNames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baseline="0" dirty="0"/>
                        <a:t>                       </a:t>
                      </a:r>
                      <a:r>
                        <a:rPr lang="en-US" baseline="0" dirty="0" err="1"/>
                        <a:t>columnNames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table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column</a:t>
                      </a:r>
                      <a:r>
                        <a:rPr lang="en-US" dirty="0"/>
                        <a:t>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names</a:t>
                      </a:r>
                      <a:r>
                        <a:rPr lang="en-US" dirty="0"/>
                        <a:t> for all tables matching </a:t>
                      </a:r>
                      <a:r>
                        <a:rPr lang="en-US" dirty="0" err="1"/>
                        <a:t>tableNames</a:t>
                      </a:r>
                      <a:r>
                        <a:rPr lang="en-US" dirty="0"/>
                        <a:t> and all columns matching </a:t>
                      </a:r>
                      <a:r>
                        <a:rPr lang="en-US" dirty="0" err="1"/>
                        <a:t>columnNames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1D90BCF-68B0-43F5-8B6E-C94210F39728}"/>
              </a:ext>
            </a:extLst>
          </p:cNvPr>
          <p:cNvSpPr/>
          <p:nvPr/>
        </p:nvSpPr>
        <p:spPr bwMode="auto">
          <a:xfrm>
            <a:off x="3869028" y="3398202"/>
            <a:ext cx="4419600" cy="762000"/>
          </a:xfrm>
          <a:prstGeom prst="roundRect">
            <a:avLst/>
          </a:prstGeom>
          <a:solidFill>
            <a:srgbClr val="D6BCE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sng" strike="noStrike" cap="none" normalizeH="0" baseline="0" dirty="0">
                <a:ln>
                  <a:noFill/>
                </a:ln>
                <a:solidFill>
                  <a:srgbClr val="09064E"/>
                </a:solidFill>
                <a:effectLst/>
                <a:latin typeface="Comic Sans MS" pitchFamily="66" charset="0"/>
              </a:rPr>
              <a:t>Ex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9064E"/>
                </a:solidFill>
                <a:effectLst/>
                <a:latin typeface="Comic Sans MS" pitchFamily="66" charset="0"/>
              </a:rPr>
              <a:t>:  “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9064E"/>
                </a:solidFill>
                <a:effectLst/>
                <a:latin typeface="Comic Sans MS" pitchFamily="66" charset="0"/>
              </a:rPr>
              <a:t>getTables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9064E"/>
                </a:solidFill>
                <a:effectLst/>
                <a:latin typeface="Comic Sans MS" pitchFamily="66" charset="0"/>
              </a:rPr>
              <a:t>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9064E"/>
                </a:solidFill>
                <a:effectLst/>
                <a:latin typeface="Comic Sans MS" pitchFamily="66" charset="0"/>
              </a:rPr>
              <a:t>null,null,null,null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9064E"/>
                </a:solidFill>
                <a:effectLst/>
                <a:latin typeface="Comic Sans MS" pitchFamily="66" charset="0"/>
              </a:rPr>
              <a:t>)” gets information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rgbClr val="09064E"/>
                </a:solidFill>
                <a:effectLst/>
                <a:latin typeface="Comic Sans MS" pitchFamily="66" charset="0"/>
              </a:rPr>
              <a:t> for all tables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9064E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67D3037-FFEA-4CB6-8BF5-0D3378F8915B}"/>
              </a:ext>
            </a:extLst>
          </p:cNvPr>
          <p:cNvSpPr/>
          <p:nvPr/>
        </p:nvSpPr>
        <p:spPr bwMode="auto">
          <a:xfrm>
            <a:off x="3716628" y="5379402"/>
            <a:ext cx="4863921" cy="838200"/>
          </a:xfrm>
          <a:prstGeom prst="roundRect">
            <a:avLst/>
          </a:prstGeom>
          <a:solidFill>
            <a:srgbClr val="D6BCE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sng" strike="noStrike" cap="none" normalizeH="0" baseline="0" dirty="0">
                <a:ln>
                  <a:noFill/>
                </a:ln>
                <a:solidFill>
                  <a:srgbClr val="09064E"/>
                </a:solidFill>
                <a:effectLst/>
                <a:latin typeface="Comic Sans MS" pitchFamily="66" charset="0"/>
              </a:rPr>
              <a:t>Ex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9064E"/>
                </a:solidFill>
                <a:effectLst/>
                <a:latin typeface="Comic Sans MS" pitchFamily="66" charset="0"/>
              </a:rPr>
              <a:t>:  “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9064E"/>
                </a:solidFill>
                <a:effectLst/>
                <a:latin typeface="Comic Sans MS" pitchFamily="66" charset="0"/>
              </a:rPr>
              <a:t>getColumns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9064E"/>
                </a:solidFill>
                <a:effectLst/>
                <a:latin typeface="Comic Sans MS" pitchFamily="66" charset="0"/>
              </a:rPr>
              <a:t>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9064E"/>
                </a:solidFill>
                <a:effectLst/>
                <a:latin typeface="Comic Sans MS" pitchFamily="66" charset="0"/>
              </a:rPr>
              <a:t>null,null,tableName,null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9064E"/>
                </a:solidFill>
                <a:effectLst/>
                <a:latin typeface="Comic Sans MS" pitchFamily="66" charset="0"/>
              </a:rPr>
              <a:t>)” gets all attributes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rgbClr val="09064E"/>
                </a:solidFill>
                <a:effectLst/>
                <a:latin typeface="Comic Sans MS" pitchFamily="66" charset="0"/>
              </a:rPr>
              <a:t> of </a:t>
            </a:r>
            <a:r>
              <a:rPr kumimoji="0" lang="en-US" b="0" i="0" u="none" strike="noStrike" cap="none" normalizeH="0" dirty="0" err="1">
                <a:ln>
                  <a:noFill/>
                </a:ln>
                <a:solidFill>
                  <a:srgbClr val="09064E"/>
                </a:solidFill>
                <a:effectLst/>
                <a:latin typeface="Comic Sans MS" pitchFamily="66" charset="0"/>
              </a:rPr>
              <a:t>tableName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9064E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7D3D5C-FCA3-4727-B40A-F01FB77989CE}"/>
              </a:ext>
            </a:extLst>
          </p:cNvPr>
          <p:cNvSpPr/>
          <p:nvPr/>
        </p:nvSpPr>
        <p:spPr>
          <a:xfrm>
            <a:off x="609600" y="914082"/>
            <a:ext cx="8077200" cy="137096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4488" indent="-344488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Different DBMS’s may have different semantics by using the same JDBC API</a:t>
            </a:r>
          </a:p>
          <a:p>
            <a:pPr marL="344488" indent="-344488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You have to test your code against different DBMS’s.</a:t>
            </a:r>
          </a:p>
        </p:txBody>
      </p:sp>
    </p:spTree>
    <p:extLst>
      <p:ext uri="{BB962C8B-B14F-4D97-AF65-F5344CB8AC3E}">
        <p14:creationId xmlns:p14="http://schemas.microsoft.com/office/powerpoint/2010/main" val="403125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5392</TotalTime>
  <Words>8180</Words>
  <Application>Microsoft Office PowerPoint</Application>
  <PresentationFormat>On-screen Show (4:3)</PresentationFormat>
  <Paragraphs>1449</Paragraphs>
  <Slides>105</Slides>
  <Notes>102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105</vt:i4>
      </vt:variant>
    </vt:vector>
  </HeadingPairs>
  <TitlesOfParts>
    <vt:vector size="119" baseType="lpstr">
      <vt:lpstr>Arial</vt:lpstr>
      <vt:lpstr>Arial Unicode MS</vt:lpstr>
      <vt:lpstr>Book Antiqua</vt:lpstr>
      <vt:lpstr>Bradley Hand ITC</vt:lpstr>
      <vt:lpstr>Calibri</vt:lpstr>
      <vt:lpstr>Calibri Light</vt:lpstr>
      <vt:lpstr>Comic Sans MS</vt:lpstr>
      <vt:lpstr>Lucida Handwriting</vt:lpstr>
      <vt:lpstr>Monotype Sorts</vt:lpstr>
      <vt:lpstr>Segoe Script</vt:lpstr>
      <vt:lpstr>Times New Roman</vt:lpstr>
      <vt:lpstr>Wingdings</vt:lpstr>
      <vt:lpstr>Office Theme</vt:lpstr>
      <vt:lpstr>1_Office Theme</vt:lpstr>
      <vt:lpstr>PowerPoint Presentation</vt:lpstr>
      <vt:lpstr>Outline</vt:lpstr>
      <vt:lpstr>Ad Hoc Query</vt:lpstr>
      <vt:lpstr>SQL in Application Code</vt:lpstr>
      <vt:lpstr>SQL Integration Approaches</vt:lpstr>
      <vt:lpstr>Embedded SQL – Language Constructs</vt:lpstr>
      <vt:lpstr>Embedded SQL</vt:lpstr>
      <vt:lpstr>Using Host Variables in SQL</vt:lpstr>
      <vt:lpstr>Embedded SQL: VARIABLES</vt:lpstr>
      <vt:lpstr>Embedded SQL: “Error” Variables</vt:lpstr>
      <vt:lpstr>Impedance Mismatch</vt:lpstr>
      <vt:lpstr>Cursors</vt:lpstr>
      <vt:lpstr>Cursor that gets names of sailors who’ve reserved a red boat, in alphabetical order</vt:lpstr>
      <vt:lpstr>Cursor that gets names of sailors who’ve reserved a red boat, in alphabetical order</vt:lpstr>
      <vt:lpstr>Relations</vt:lpstr>
      <vt:lpstr>PowerPoint Presentation</vt:lpstr>
      <vt:lpstr>Embedding SQL in C</vt:lpstr>
      <vt:lpstr>Update/Delete Commands</vt:lpstr>
      <vt:lpstr>Protecting Against Concurrent Updates</vt:lpstr>
      <vt:lpstr>Scrolling Cursors</vt:lpstr>
      <vt:lpstr>Read-Only Cursor</vt:lpstr>
      <vt:lpstr>Dynamic SQL</vt:lpstr>
      <vt:lpstr>Limitation of Embedded SQL</vt:lpstr>
      <vt:lpstr>Limitation of Embedded SQL</vt:lpstr>
      <vt:lpstr>Another Approach:   Database API</vt:lpstr>
      <vt:lpstr>A Potential Issue</vt:lpstr>
      <vt:lpstr>Using Standard API</vt:lpstr>
      <vt:lpstr>Using Standard API</vt:lpstr>
      <vt:lpstr>Using Standard API</vt:lpstr>
      <vt:lpstr>Using Standard API</vt:lpstr>
      <vt:lpstr>Advantage of API Approach</vt:lpstr>
      <vt:lpstr>Driver Manager</vt:lpstr>
      <vt:lpstr>JDBC: Architecture</vt:lpstr>
      <vt:lpstr>JDBC:  Type 1 Driver</vt:lpstr>
      <vt:lpstr>JDBC:  Type 2 Driver</vt:lpstr>
      <vt:lpstr>JDBC:  Type 2 Driver</vt:lpstr>
      <vt:lpstr>JDBC:  Type 2 Driver</vt:lpstr>
      <vt:lpstr>JDBC:  Type 3 Driver</vt:lpstr>
      <vt:lpstr>JDBC:  Type 3 Driver</vt:lpstr>
      <vt:lpstr>JDBC:  Type 4 Driver</vt:lpstr>
      <vt:lpstr>JDBC Classes and Interfaces</vt:lpstr>
      <vt:lpstr>JDBC Driver Management</vt:lpstr>
      <vt:lpstr>Connections in JDBC</vt:lpstr>
      <vt:lpstr>ACID  Properties</vt:lpstr>
      <vt:lpstr>Higher-Level Protected Actions (Transactions)</vt:lpstr>
      <vt:lpstr>Connection Class Interface (1)</vt:lpstr>
      <vt:lpstr>Connection Class Interface (1)</vt:lpstr>
      <vt:lpstr>Connection Class Interface (2)</vt:lpstr>
      <vt:lpstr>Executing SQL Statements</vt:lpstr>
      <vt:lpstr>PreparedStatement Object</vt:lpstr>
      <vt:lpstr>PreparedStatement Object</vt:lpstr>
      <vt:lpstr>PreparedStatement Object</vt:lpstr>
      <vt:lpstr>PreparedStatement Object</vt:lpstr>
      <vt:lpstr>ResultSet</vt:lpstr>
      <vt:lpstr>ResultSet Example</vt:lpstr>
      <vt:lpstr>Common ResultSet Methods (1)</vt:lpstr>
      <vt:lpstr>Common ResultSet Methods (2)</vt:lpstr>
      <vt:lpstr>Matching Java and SQL Data Types</vt:lpstr>
      <vt:lpstr>Matching Java and SQL Data Types</vt:lpstr>
      <vt:lpstr>SQL Data Types</vt:lpstr>
      <vt:lpstr>Statement  Object – Another Way to                    Execute an SQL Statement</vt:lpstr>
      <vt:lpstr>Statement  Object – Another Way to                    Execute an SQL Statement</vt:lpstr>
      <vt:lpstr>Review:  Throwable Class</vt:lpstr>
      <vt:lpstr>Exception/Warning Class Hierarchy</vt:lpstr>
      <vt:lpstr>SQLException</vt:lpstr>
      <vt:lpstr>JDBC: Exceptions</vt:lpstr>
      <vt:lpstr>Catch the Exception</vt:lpstr>
      <vt:lpstr>JDBC: Warnings</vt:lpstr>
      <vt:lpstr>Warning &amp; Eception Example</vt:lpstr>
      <vt:lpstr>Another Example</vt:lpstr>
      <vt:lpstr>Another Example</vt:lpstr>
      <vt:lpstr>Executing SQL Statements</vt:lpstr>
      <vt:lpstr>Stored Procedures</vt:lpstr>
      <vt:lpstr>Stored Procedures:  Advantages</vt:lpstr>
      <vt:lpstr>SQL/PSM:  Persistent Stored Modules</vt:lpstr>
      <vt:lpstr>Parameters in SQL/PSM</vt:lpstr>
      <vt:lpstr>Main SQL/PSM Constructs</vt:lpstr>
      <vt:lpstr>SQL/PSM – Function Example</vt:lpstr>
      <vt:lpstr>SQL/PSM: Procedure Examples</vt:lpstr>
      <vt:lpstr>SQL/PSM: Returning Result Set</vt:lpstr>
      <vt:lpstr>Preparation for Calling Stored Procedure</vt:lpstr>
      <vt:lpstr>Processing Multiple Result Sets</vt:lpstr>
      <vt:lpstr>Execute() vs. executeQuery()</vt:lpstr>
      <vt:lpstr>Stored Procedures in Java</vt:lpstr>
      <vt:lpstr>Calling Stored Procedures from embedded SQL  </vt:lpstr>
      <vt:lpstr>JDBC Summary:  5 Steps</vt:lpstr>
      <vt:lpstr>Another Option ?</vt:lpstr>
      <vt:lpstr>SQLJ:  Java with Embedded SQL</vt:lpstr>
      <vt:lpstr>SQLJ Precompiler</vt:lpstr>
      <vt:lpstr>Using SQLJ</vt:lpstr>
      <vt:lpstr>SQLJ Variables</vt:lpstr>
      <vt:lpstr>SQLJ Example</vt:lpstr>
      <vt:lpstr>Two Types of SQLJ Iterators</vt:lpstr>
      <vt:lpstr>Calling Stored Procedure from                                         JDBC &amp; SQLJ</vt:lpstr>
      <vt:lpstr>MySQL System Catalog</vt:lpstr>
      <vt:lpstr>JDBC Metadata</vt:lpstr>
      <vt:lpstr>JDBC Catalog and Schema</vt:lpstr>
      <vt:lpstr>JDBC Catalog and Schema</vt:lpstr>
      <vt:lpstr>JDBC Catalog and Schema</vt:lpstr>
      <vt:lpstr>Catalog and Schema</vt:lpstr>
      <vt:lpstr>Some DatabaseMetaData Methods</vt:lpstr>
      <vt:lpstr>Print names of tables and their columns</vt:lpstr>
      <vt:lpstr>SUMARY -  SQL in Application Code</vt:lpstr>
      <vt:lpstr>Summary</vt:lpstr>
      <vt:lpstr>Summary (Contd.)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Application Development</dc:title>
  <dc:creator>Kien</dc:creator>
  <cp:lastModifiedBy>Akash</cp:lastModifiedBy>
  <cp:revision>343</cp:revision>
  <dcterms:created xsi:type="dcterms:W3CDTF">2006-08-16T00:00:00Z</dcterms:created>
  <dcterms:modified xsi:type="dcterms:W3CDTF">2022-03-17T21:24:41Z</dcterms:modified>
</cp:coreProperties>
</file>