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1B373-E0FE-4714-B734-6804CC3238B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92F2-13BF-48E1-8A23-C090AE6DCA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273719-7E5F-404D-BA4E-7CEEB12F6FDA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7363" y="158750"/>
            <a:ext cx="5878512" cy="4408488"/>
          </a:xfrm>
          <a:ln w="12700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5200"/>
            <a:ext cx="6027738" cy="3754438"/>
          </a:xfrm>
          <a:noFill/>
          <a:ln/>
        </p:spPr>
        <p:txBody>
          <a:bodyPr lIns="92839" tIns="47181" rIns="92839" bIns="47181"/>
          <a:lstStyle/>
          <a:p>
            <a:pPr defTabSz="427038"/>
            <a:endParaRPr lang="en-US" sz="1100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4762-BC61-4A97-AF92-AACE15573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B834-EA42-49C0-9D22-73A02792A501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2C53-42C1-4AED-B1B1-1ECDE8398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6988"/>
            <a:ext cx="9144000" cy="646113"/>
          </a:xfrm>
          <a:prstGeom prst="rect">
            <a:avLst/>
          </a:prstGeom>
          <a:solidFill>
            <a:srgbClr val="00CC66"/>
          </a:solidFill>
        </p:spPr>
        <p:txBody>
          <a:bodyPr lIns="92075" tIns="46038" rIns="92075" bIns="46038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EXPORT/IMPORT</a:t>
            </a:r>
            <a:endParaRPr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3887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C:\Program Files\</a:t>
            </a:r>
            <a:r>
              <a:rPr lang="en-US" b="1" i="1" dirty="0" err="1" smtClean="0">
                <a:solidFill>
                  <a:srgbClr val="0000FF"/>
                </a:solidFill>
              </a:rPr>
              <a:t>MySQL</a:t>
            </a:r>
            <a:r>
              <a:rPr lang="en-US" b="1" i="1" dirty="0" smtClean="0">
                <a:solidFill>
                  <a:srgbClr val="0000FF"/>
                </a:solidFill>
              </a:rPr>
              <a:t>\</a:t>
            </a:r>
            <a:r>
              <a:rPr lang="en-US" b="1" i="1" dirty="0" err="1" smtClean="0">
                <a:solidFill>
                  <a:srgbClr val="0000FF"/>
                </a:solidFill>
              </a:rPr>
              <a:t>MySQL</a:t>
            </a:r>
            <a:r>
              <a:rPr lang="en-US" b="1" i="1" dirty="0" smtClean="0">
                <a:solidFill>
                  <a:srgbClr val="0000FF"/>
                </a:solidFill>
              </a:rPr>
              <a:t> Server 8.0\bin&gt;</a:t>
            </a:r>
            <a:r>
              <a:rPr lang="en-US" b="1" i="1" dirty="0" err="1" smtClean="0">
                <a:solidFill>
                  <a:srgbClr val="0000FF"/>
                </a:solidFill>
              </a:rPr>
              <a:t>mysqldump</a:t>
            </a:r>
            <a:r>
              <a:rPr lang="en-US" b="1" i="1" dirty="0" smtClean="0">
                <a:solidFill>
                  <a:srgbClr val="0000FF"/>
                </a:solidFill>
              </a:rPr>
              <a:t> -u root -p  hr &gt; exphr.sql</a:t>
            </a:r>
          </a:p>
          <a:p>
            <a:r>
              <a:rPr lang="en-US" dirty="0" smtClean="0"/>
              <a:t>Enter password: ********	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9000" y="1308472"/>
            <a:ext cx="299385" cy="29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315200" y="762000"/>
            <a:ext cx="15240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name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167282" y="2460812"/>
            <a:ext cx="8965" cy="62753"/>
          </a:xfrm>
          <a:custGeom>
            <a:avLst/>
            <a:gdLst>
              <a:gd name="connsiteX0" fmla="*/ 0 w 8965"/>
              <a:gd name="connsiteY0" fmla="*/ 0 h 62753"/>
              <a:gd name="connsiteX1" fmla="*/ 8965 w 8965"/>
              <a:gd name="connsiteY1" fmla="*/ 62753 h 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65" h="62753">
                <a:moveTo>
                  <a:pt x="0" y="0"/>
                </a:moveTo>
                <a:lnTo>
                  <a:pt x="8965" y="6275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2400" y="838200"/>
            <a:ext cx="2342757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EXPORTING DATABASE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2319278"/>
            <a:ext cx="81534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create database </a:t>
            </a:r>
            <a:r>
              <a:rPr lang="en-US" dirty="0" err="1" smtClean="0"/>
              <a:t>ramu</a:t>
            </a:r>
            <a:r>
              <a:rPr lang="en-US" dirty="0" smtClean="0"/>
              <a:t>;</a:t>
            </a:r>
          </a:p>
          <a:p>
            <a:r>
              <a:rPr lang="en-US" dirty="0" smtClean="0"/>
              <a:t>Query OK, 1 row affected (0.01 sec)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551872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C:\Program Files\</a:t>
            </a:r>
            <a:r>
              <a:rPr lang="en-US" dirty="0" err="1" smtClean="0"/>
              <a:t>MySQL</a:t>
            </a:r>
            <a:r>
              <a:rPr lang="en-US" dirty="0" smtClean="0"/>
              <a:t>\</a:t>
            </a:r>
            <a:r>
              <a:rPr lang="en-US" dirty="0" err="1" smtClean="0"/>
              <a:t>MySQL</a:t>
            </a:r>
            <a:r>
              <a:rPr lang="en-US" dirty="0" smtClean="0"/>
              <a:t> Server 8.0\bin&gt;</a:t>
            </a:r>
            <a:r>
              <a:rPr lang="en-US" dirty="0" err="1" smtClean="0"/>
              <a:t>mysql</a:t>
            </a:r>
            <a:r>
              <a:rPr lang="en-US" dirty="0" smtClean="0"/>
              <a:t> -u root -p </a:t>
            </a:r>
            <a:r>
              <a:rPr lang="en-US" dirty="0" err="1" smtClean="0"/>
              <a:t>ramu</a:t>
            </a:r>
            <a:r>
              <a:rPr lang="en-US" dirty="0" smtClean="0"/>
              <a:t> &lt; exphr.sql</a:t>
            </a:r>
          </a:p>
          <a:p>
            <a:r>
              <a:rPr lang="en-US" dirty="0" smtClean="0"/>
              <a:t>Enter password: ********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4445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use </a:t>
            </a:r>
            <a:r>
              <a:rPr lang="en-US" dirty="0" err="1" smtClean="0"/>
              <a:t>ramu</a:t>
            </a:r>
            <a:r>
              <a:rPr lang="en-US" dirty="0" smtClean="0"/>
              <a:t>;</a:t>
            </a:r>
          </a:p>
          <a:p>
            <a:r>
              <a:rPr lang="en-US" dirty="0" smtClean="0"/>
              <a:t>Database changed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 show tables;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Tables_in_ramu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+------------------+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| countries        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1143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14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WINDOW FUNCTION</a:t>
                      </a:r>
                      <a:r>
                        <a:rPr lang="en-US" sz="3600" b="1" i="0" u="none" strike="noStrike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1961614"/>
            <a:ext cx="8077200" cy="236988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i="1" dirty="0" smtClean="0">
                <a:solidFill>
                  <a:srgbClr val="FF0000"/>
                </a:solidFill>
                <a:latin typeface="Calibri" pitchFamily="34" charset="0"/>
              </a:rPr>
              <a:t>RANK</a:t>
            </a:r>
          </a:p>
          <a:p>
            <a:pPr>
              <a:buFont typeface="Arial" charset="0"/>
              <a:buChar char="•"/>
            </a:pPr>
            <a:endParaRPr lang="en-US" sz="8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en-US" sz="1000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3600" i="1" dirty="0" smtClean="0">
                <a:solidFill>
                  <a:srgbClr val="468E42"/>
                </a:solidFill>
                <a:latin typeface="Calibri" pitchFamily="34" charset="0"/>
              </a:rPr>
              <a:t>DENSE_RANK</a:t>
            </a:r>
          </a:p>
          <a:p>
            <a:pPr>
              <a:buFont typeface="Arial" charset="0"/>
              <a:buChar char="•"/>
            </a:pPr>
            <a:endParaRPr lang="en-US" sz="1400" i="1" dirty="0">
              <a:solidFill>
                <a:srgbClr val="468E42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en-US" sz="800" i="1" dirty="0">
              <a:solidFill>
                <a:srgbClr val="FF00FF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3600" i="1" dirty="0" smtClean="0">
                <a:solidFill>
                  <a:srgbClr val="0099FF"/>
                </a:solidFill>
                <a:latin typeface="Calibri" pitchFamily="34" charset="0"/>
              </a:rPr>
              <a:t>ROW_NUMBER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Find rank of an Item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RANK() and DENSE_RANK() to rank items in a group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8288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DENSE_RANK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leaves a gap in the sequence when there is a 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leaves no gaps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97000"/>
          <a:ext cx="8229600" cy="3481380"/>
        </p:xfrm>
        <a:graphic>
          <a:graphicData uri="http://schemas.openxmlformats.org/drawingml/2006/table">
            <a:tbl>
              <a:tblPr/>
              <a:tblGrid>
                <a:gridCol w="3127247"/>
                <a:gridCol w="5102353"/>
              </a:tblGrid>
              <a:tr h="293141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328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RANK() 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the rank of items in a group. RANK() leaves a gap in the sequence of rankings in the event of a tie.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527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DENSE_RANK() 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the rank of items in a group. DENSE_RANK() doesn't leave a gap in the sequence of rankings in the event of a tie.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1299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NTILE() 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dirty="0"/>
                        <a:t>-tiles: </a:t>
                      </a:r>
                      <a:r>
                        <a:rPr lang="en-US" sz="2000" dirty="0" err="1"/>
                        <a:t>tertiles</a:t>
                      </a:r>
                      <a:r>
                        <a:rPr lang="en-US" sz="2000" dirty="0"/>
                        <a:t>, quartiles, and so on.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1299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ROW_NUMBER() 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a number with each row in a group.</a:t>
                      </a:r>
                    </a:p>
                  </a:txBody>
                  <a:tcPr marL="66623" marR="66623" marT="33311" marB="33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RANK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use the PARTITION BY clause with the analytic functions when you need to divide the groups into subgroups.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WINDOWING FUNCTIONS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0" y="3200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1251917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SELECT NTILE(5) OVER(Order by </a:t>
            </a:r>
            <a:r>
              <a:rPr lang="en-IN" sz="2800" dirty="0" err="1" smtClean="0">
                <a:solidFill>
                  <a:srgbClr val="0000FF"/>
                </a:solidFill>
              </a:rPr>
              <a:t>deptno</a:t>
            </a:r>
            <a:r>
              <a:rPr lang="en-IN" sz="2800" dirty="0" smtClean="0">
                <a:solidFill>
                  <a:srgbClr val="0000FF"/>
                </a:solidFill>
              </a:rPr>
              <a:t>) AS NTILE, </a:t>
            </a:r>
            <a:r>
              <a:rPr lang="en-IN" sz="2800" dirty="0" err="1" smtClean="0">
                <a:solidFill>
                  <a:srgbClr val="0000FF"/>
                </a:solidFill>
              </a:rPr>
              <a:t>Ename,deptno</a:t>
            </a:r>
            <a:r>
              <a:rPr lang="en-IN" sz="2800" dirty="0" smtClean="0">
                <a:solidFill>
                  <a:srgbClr val="0000FF"/>
                </a:solidFill>
              </a:rPr>
              <a:t>  FROM </a:t>
            </a:r>
            <a:r>
              <a:rPr lang="en-IN" sz="2800" dirty="0" err="1" smtClean="0">
                <a:solidFill>
                  <a:srgbClr val="0000FF"/>
                </a:solidFill>
              </a:rPr>
              <a:t>emp</a:t>
            </a:r>
            <a:endParaRPr lang="en-IN" sz="28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05" y="764704"/>
            <a:ext cx="1005403" cy="523220"/>
          </a:xfrm>
          <a:prstGeom prst="rect">
            <a:avLst/>
          </a:prstGeom>
          <a:solidFill>
            <a:srgbClr val="FF505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 smtClean="0">
                <a:solidFill>
                  <a:schemeClr val="bg1"/>
                </a:solidFill>
              </a:rPr>
              <a:t>NTILE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303" t="43922" r="64308" b="18672"/>
          <a:stretch>
            <a:fillRect/>
          </a:stretch>
        </p:blipFill>
        <p:spPr bwMode="auto">
          <a:xfrm>
            <a:off x="2771800" y="2276872"/>
            <a:ext cx="381642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LAG/LEAD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670209"/>
            <a:ext cx="1447800" cy="221599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LEAD</a:t>
            </a:r>
          </a:p>
          <a:p>
            <a:endParaRPr lang="en-US" sz="5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IN" sz="2800" dirty="0" smtClean="0"/>
              <a:t>LAG</a:t>
            </a:r>
          </a:p>
          <a:p>
            <a:endParaRPr lang="en-US" sz="28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1600200"/>
            <a:ext cx="2996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return data from the next row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05200" y="3048000"/>
            <a:ext cx="319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access data from a previous row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2438400" y="1828800"/>
            <a:ext cx="762000" cy="3810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2514600" y="3048000"/>
            <a:ext cx="762000" cy="381000"/>
          </a:xfrm>
          <a:prstGeom prst="rightArrow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To compare value of the current row </a:t>
            </a:r>
            <a:r>
              <a:rPr lang="en-IN" sz="4000" dirty="0" err="1" smtClean="0">
                <a:solidFill>
                  <a:schemeClr val="bg1"/>
                </a:solidFill>
              </a:rPr>
              <a:t>wrt</a:t>
            </a:r>
            <a:r>
              <a:rPr lang="en-IN" sz="4000" dirty="0" smtClean="0">
                <a:solidFill>
                  <a:schemeClr val="bg1"/>
                </a:solidFill>
              </a:rPr>
              <a:t> previous/next row.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19200"/>
          <a:ext cx="861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77769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SELECT ENAME,SAL,LAG(SAL) OVER(ORDER BY SAL) "PRIOR”  FROM EMP;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2209800"/>
            <a:ext cx="3048000" cy="452431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ENAME             SAL      PRIOR</a:t>
            </a:r>
          </a:p>
          <a:p>
            <a:r>
              <a:rPr lang="en-IN" dirty="0" smtClean="0"/>
              <a:t>---------- ---------------- ----------</a:t>
            </a:r>
          </a:p>
          <a:p>
            <a:r>
              <a:rPr lang="en-IN" dirty="0" smtClean="0"/>
              <a:t>SMITH              800</a:t>
            </a:r>
          </a:p>
          <a:p>
            <a:r>
              <a:rPr lang="en-IN" dirty="0" smtClean="0"/>
              <a:t>JAMES              950        800</a:t>
            </a:r>
          </a:p>
          <a:p>
            <a:r>
              <a:rPr lang="en-IN" dirty="0" smtClean="0"/>
              <a:t>ADAMS          1100        950</a:t>
            </a:r>
          </a:p>
          <a:p>
            <a:r>
              <a:rPr lang="en-IN" dirty="0" smtClean="0"/>
              <a:t>WARD            1250      1100</a:t>
            </a:r>
          </a:p>
          <a:p>
            <a:r>
              <a:rPr lang="en-IN" dirty="0" smtClean="0"/>
              <a:t>MARTIN         1250      1250</a:t>
            </a:r>
          </a:p>
          <a:p>
            <a:r>
              <a:rPr lang="en-IN" dirty="0" smtClean="0"/>
              <a:t>MILLER           1300      1250</a:t>
            </a:r>
          </a:p>
          <a:p>
            <a:r>
              <a:rPr lang="en-IN" dirty="0" smtClean="0"/>
              <a:t>TURNER         1500      1300</a:t>
            </a:r>
          </a:p>
          <a:p>
            <a:r>
              <a:rPr lang="en-IN" dirty="0" smtClean="0"/>
              <a:t>ALLEN             1600     1500</a:t>
            </a:r>
          </a:p>
          <a:p>
            <a:r>
              <a:rPr lang="en-IN" dirty="0" smtClean="0"/>
              <a:t>CLARK             2450     1600</a:t>
            </a:r>
          </a:p>
          <a:p>
            <a:r>
              <a:rPr lang="en-IN" dirty="0" smtClean="0"/>
              <a:t>BLAKE             2850     2450</a:t>
            </a:r>
          </a:p>
          <a:p>
            <a:r>
              <a:rPr lang="en-IN" dirty="0" smtClean="0"/>
              <a:t>JONES             2975     2850</a:t>
            </a:r>
          </a:p>
          <a:p>
            <a:r>
              <a:rPr lang="en-IN" dirty="0" smtClean="0"/>
              <a:t>SCOTT             3000     2975</a:t>
            </a:r>
          </a:p>
          <a:p>
            <a:r>
              <a:rPr lang="en-IN" dirty="0" smtClean="0"/>
              <a:t>FORD              3000     3000</a:t>
            </a:r>
          </a:p>
          <a:p>
            <a:r>
              <a:rPr lang="en-IN" dirty="0" smtClean="0"/>
              <a:t>KING               5000     3000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886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86400" y="2971800"/>
            <a:ext cx="180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 smtClean="0">
                <a:solidFill>
                  <a:srgbClr val="FF0000"/>
                </a:solidFill>
                <a:latin typeface="Arial"/>
              </a:rPr>
              <a:t>SAL OF SMITH</a:t>
            </a:r>
            <a:endParaRPr lang="en-US" b="1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44000" cy="11429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14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LAG/LEAD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11429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14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LAG/LEAD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10640"/>
          <a:ext cx="861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77769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SELECT ENAME,SAL,LEAD(SAL) OVER(ORDER BY SAL) “NEXT”  FROM EMP;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2209800"/>
            <a:ext cx="3048000" cy="45243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ENAME             SAL      PRIOR</a:t>
            </a:r>
          </a:p>
          <a:p>
            <a:r>
              <a:rPr lang="en-IN" dirty="0" smtClean="0"/>
              <a:t>---------- ---------------- ----------</a:t>
            </a:r>
          </a:p>
          <a:p>
            <a:r>
              <a:rPr lang="en-IN" dirty="0" smtClean="0"/>
              <a:t>SMITH             800          950</a:t>
            </a:r>
          </a:p>
          <a:p>
            <a:r>
              <a:rPr lang="en-IN" dirty="0" smtClean="0"/>
              <a:t>JAMES             950        1100</a:t>
            </a:r>
          </a:p>
          <a:p>
            <a:r>
              <a:rPr lang="en-IN" dirty="0" smtClean="0"/>
              <a:t>ADAMS         1100        1250</a:t>
            </a:r>
          </a:p>
          <a:p>
            <a:r>
              <a:rPr lang="en-IN" dirty="0" smtClean="0"/>
              <a:t>WARD           1250        1250</a:t>
            </a:r>
          </a:p>
          <a:p>
            <a:r>
              <a:rPr lang="en-IN" dirty="0" smtClean="0"/>
              <a:t>MARTIN       1250        1300</a:t>
            </a:r>
          </a:p>
          <a:p>
            <a:r>
              <a:rPr lang="en-IN" dirty="0" smtClean="0"/>
              <a:t>MILLER         1300        1500</a:t>
            </a:r>
          </a:p>
          <a:p>
            <a:r>
              <a:rPr lang="en-IN" dirty="0" smtClean="0"/>
              <a:t>TURNER       1500        1600</a:t>
            </a:r>
          </a:p>
          <a:p>
            <a:r>
              <a:rPr lang="en-IN" dirty="0" smtClean="0"/>
              <a:t>ALLEN          1600        2450</a:t>
            </a:r>
          </a:p>
          <a:p>
            <a:r>
              <a:rPr lang="en-IN" dirty="0" smtClean="0"/>
              <a:t>CLARK          2450        2850</a:t>
            </a:r>
          </a:p>
          <a:p>
            <a:r>
              <a:rPr lang="en-IN" dirty="0" smtClean="0"/>
              <a:t>BLAKE          2850        2975</a:t>
            </a:r>
          </a:p>
          <a:p>
            <a:r>
              <a:rPr lang="en-IN" dirty="0" smtClean="0"/>
              <a:t>JONES          2975        3000</a:t>
            </a:r>
          </a:p>
          <a:p>
            <a:r>
              <a:rPr lang="en-IN" dirty="0" smtClean="0"/>
              <a:t>SCOTT         3000         3000</a:t>
            </a:r>
          </a:p>
          <a:p>
            <a:r>
              <a:rPr lang="en-IN" dirty="0" smtClean="0"/>
              <a:t>FORD          3000          5000</a:t>
            </a:r>
          </a:p>
          <a:p>
            <a:r>
              <a:rPr lang="en-IN" dirty="0" smtClean="0"/>
              <a:t>KING           5000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886200" y="2895600"/>
            <a:ext cx="1447800" cy="1588"/>
          </a:xfrm>
          <a:prstGeom prst="straightConnector1">
            <a:avLst/>
          </a:prstGeom>
          <a:ln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86400" y="2667000"/>
            <a:ext cx="188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 smtClean="0">
                <a:solidFill>
                  <a:srgbClr val="FF0000"/>
                </a:solidFill>
                <a:latin typeface="Arial"/>
              </a:rPr>
              <a:t>SAL OF JAMES</a:t>
            </a:r>
            <a:endParaRPr lang="en-US" b="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11429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14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LAG/LEAD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10640"/>
          <a:ext cx="861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77769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solidFill>
                            <a:schemeClr val="tx1"/>
                          </a:solidFill>
                        </a:rPr>
                        <a:t>SELECT ENAME,SAL,LEAD(SAL) OVER(ORDER BY SAL) “NEXT”  FROM EMP;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2209800"/>
            <a:ext cx="3048000" cy="45243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ENAME             SAL      PRIOR</a:t>
            </a:r>
          </a:p>
          <a:p>
            <a:r>
              <a:rPr lang="en-IN" dirty="0" smtClean="0"/>
              <a:t>---------- ---------------- ----------</a:t>
            </a:r>
          </a:p>
          <a:p>
            <a:r>
              <a:rPr lang="en-IN" dirty="0" smtClean="0"/>
              <a:t>SMITH             800          950</a:t>
            </a:r>
          </a:p>
          <a:p>
            <a:r>
              <a:rPr lang="en-IN" dirty="0" smtClean="0"/>
              <a:t>JAMES             950        1100</a:t>
            </a:r>
          </a:p>
          <a:p>
            <a:r>
              <a:rPr lang="en-IN" dirty="0" smtClean="0"/>
              <a:t>ADAMS         1100        1250</a:t>
            </a:r>
          </a:p>
          <a:p>
            <a:r>
              <a:rPr lang="en-IN" dirty="0" smtClean="0"/>
              <a:t>WARD           1250        1250</a:t>
            </a:r>
          </a:p>
          <a:p>
            <a:r>
              <a:rPr lang="en-IN" dirty="0" smtClean="0"/>
              <a:t>MARTIN       1250        1300</a:t>
            </a:r>
          </a:p>
          <a:p>
            <a:r>
              <a:rPr lang="en-IN" dirty="0" smtClean="0"/>
              <a:t>MILLER         1300        1500</a:t>
            </a:r>
          </a:p>
          <a:p>
            <a:r>
              <a:rPr lang="en-IN" dirty="0" smtClean="0"/>
              <a:t>TURNER       1500        1600</a:t>
            </a:r>
          </a:p>
          <a:p>
            <a:r>
              <a:rPr lang="en-IN" dirty="0" smtClean="0"/>
              <a:t>ALLEN          1600        2450</a:t>
            </a:r>
          </a:p>
          <a:p>
            <a:r>
              <a:rPr lang="en-IN" dirty="0" smtClean="0"/>
              <a:t>CLARK          2450        2850</a:t>
            </a:r>
          </a:p>
          <a:p>
            <a:r>
              <a:rPr lang="en-IN" dirty="0" smtClean="0"/>
              <a:t>BLAKE          2850        2975</a:t>
            </a:r>
          </a:p>
          <a:p>
            <a:r>
              <a:rPr lang="en-IN" dirty="0" smtClean="0"/>
              <a:t>JONES          2975        3000</a:t>
            </a:r>
          </a:p>
          <a:p>
            <a:r>
              <a:rPr lang="en-IN" dirty="0" smtClean="0"/>
              <a:t>SCOTT         3000         3000</a:t>
            </a:r>
          </a:p>
          <a:p>
            <a:r>
              <a:rPr lang="en-IN" dirty="0" smtClean="0"/>
              <a:t>FORD          3000          5000</a:t>
            </a:r>
          </a:p>
          <a:p>
            <a:r>
              <a:rPr lang="en-IN" dirty="0" smtClean="0"/>
              <a:t>KING           5000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886200" y="2895600"/>
            <a:ext cx="1447800" cy="1588"/>
          </a:xfrm>
          <a:prstGeom prst="straightConnector1">
            <a:avLst/>
          </a:prstGeom>
          <a:ln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86400" y="2667000"/>
            <a:ext cx="188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 smtClean="0">
                <a:solidFill>
                  <a:srgbClr val="FF0000"/>
                </a:solidFill>
                <a:latin typeface="Arial"/>
              </a:rPr>
              <a:t>SAL OF JAMES</a:t>
            </a:r>
            <a:endParaRPr lang="en-US" b="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COMMON TABLE EXPRESSIONS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0" y="3200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44" y="1124744"/>
            <a:ext cx="8676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SYNTAX</a:t>
            </a:r>
            <a:endParaRPr lang="en-IN" sz="36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b="1" dirty="0" smtClean="0"/>
          </a:p>
          <a:p>
            <a:r>
              <a:rPr lang="en-IN" sz="3600" dirty="0" smtClean="0">
                <a:solidFill>
                  <a:srgbClr val="0000FF"/>
                </a:solidFill>
              </a:rPr>
              <a:t>   with CTE (column1,column2 ..)</a:t>
            </a:r>
          </a:p>
          <a:p>
            <a:r>
              <a:rPr lang="en-IN" sz="3600" dirty="0" smtClean="0">
                <a:solidFill>
                  <a:srgbClr val="0000FF"/>
                </a:solidFill>
              </a:rPr>
              <a:t>    as  (</a:t>
            </a:r>
            <a:r>
              <a:rPr lang="en-IN" sz="3600" dirty="0" err="1" smtClean="0">
                <a:solidFill>
                  <a:srgbClr val="0000FF"/>
                </a:solidFill>
              </a:rPr>
              <a:t>cte</a:t>
            </a:r>
            <a:r>
              <a:rPr lang="en-IN" sz="3600" dirty="0" smtClean="0">
                <a:solidFill>
                  <a:srgbClr val="0000FF"/>
                </a:solidFill>
              </a:rPr>
              <a:t> query)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           </a:t>
            </a:r>
            <a:r>
              <a:rPr lang="en-IN" sz="3600" dirty="0" smtClean="0"/>
              <a:t>SQL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19200"/>
          <a:ext cx="861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77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ename,sal,nth_value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(sal,2) over(order by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sal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desc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 "2nd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highsal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 from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3886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86400" y="2971800"/>
            <a:ext cx="12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 smtClean="0">
                <a:solidFill>
                  <a:srgbClr val="FF0000"/>
                </a:solidFill>
                <a:latin typeface="Arial"/>
              </a:rPr>
              <a:t>SAL OF X</a:t>
            </a:r>
            <a:endParaRPr lang="en-US" b="1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44000" cy="11429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1142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err="1" smtClean="0">
                          <a:solidFill>
                            <a:schemeClr val="bg1"/>
                          </a:solidFill>
                          <a:latin typeface="Arial"/>
                        </a:rPr>
                        <a:t>Nth_value</a:t>
                      </a:r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()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5068669"/>
            <a:ext cx="514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NTH_VALUE() is a  window that allows you</a:t>
            </a:r>
          </a:p>
          <a:p>
            <a:r>
              <a:rPr lang="en-US" dirty="0" smtClean="0"/>
              <a:t> to get a value from the Nth row in an ordered set of </a:t>
            </a:r>
          </a:p>
          <a:p>
            <a:r>
              <a:rPr lang="en-US" dirty="0" smtClean="0"/>
              <a:t>rows.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215039"/>
            <a:ext cx="3581400" cy="41857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+--------+------+-------------+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| 2nd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highsal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+--------+------+-------------+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KING   | 5000 |        NULL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x      | 3000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SCOTT  | 3000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FORD   | 3000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JONES  | 2975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BLAKE  | 2850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CLARK  | 2450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ALLEN  | 1600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TURNER | 1500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MILLER | 1300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WARD   | 1250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MARTIN | 1250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ADAMS  | 1100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JAMES  |  950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SMITH  |  800 |        3000 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+--------+------+-------------+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371600"/>
            <a:ext cx="7272808" cy="221599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RANGE BETWEEN </a:t>
            </a:r>
            <a:r>
              <a:rPr lang="en-IN" sz="2800" dirty="0" err="1" smtClean="0">
                <a:solidFill>
                  <a:srgbClr val="FF0000"/>
                </a:solidFill>
              </a:rPr>
              <a:t>start_point</a:t>
            </a:r>
            <a:r>
              <a:rPr lang="en-IN" sz="2800" dirty="0" smtClean="0">
                <a:solidFill>
                  <a:srgbClr val="FF0000"/>
                </a:solidFill>
              </a:rPr>
              <a:t> AND </a:t>
            </a:r>
            <a:r>
              <a:rPr lang="en-IN" sz="2800" dirty="0" err="1" smtClean="0">
                <a:solidFill>
                  <a:srgbClr val="FF0000"/>
                </a:solidFill>
              </a:rPr>
              <a:t>end_point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5400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IN" sz="2800" dirty="0" smtClean="0"/>
              <a:t>ROWS BETWEEN </a:t>
            </a:r>
            <a:r>
              <a:rPr lang="en-IN" sz="2800" dirty="0" err="1" smtClean="0"/>
              <a:t>start_point</a:t>
            </a:r>
            <a:r>
              <a:rPr lang="en-IN" sz="2800" dirty="0" smtClean="0"/>
              <a:t> AND </a:t>
            </a:r>
            <a:r>
              <a:rPr lang="en-IN" sz="2800" dirty="0" err="1" smtClean="0"/>
              <a:t>end_point</a:t>
            </a:r>
            <a:endParaRPr lang="en-IN" sz="2800" dirty="0" smtClean="0"/>
          </a:p>
          <a:p>
            <a:endParaRPr lang="en-US" sz="2800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2050" name="Picture 2" descr="5 Practical Examples of Using ROWS BETWEEN in SQ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781257"/>
            <a:ext cx="5486401" cy="2848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83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FRAME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14400"/>
          <a:ext cx="8610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777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ename,sal,last_value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sal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 over(order by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sal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range between unbounded preceding and unbounded following) "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las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 from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1752601"/>
            <a:ext cx="3505200" cy="507831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+--------+------+------+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ename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sal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las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+--------+------+------+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SMITH  |  800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JAMES  |  950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ADAMS  | 1100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WARD   | 1250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MARTIN | 1250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MILLER | 1300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TURNER | 1500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ALLEN  | 1600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CLARK  | 2450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BLAKE  | 2850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JONES  | 2975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SCOTT  | 3000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FORD   | 3000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| KING   | 5000 | 5000 |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+--------+------+------+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0221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List highest paid employees in each </a:t>
            </a:r>
            <a:r>
              <a:rPr lang="en-US" sz="2600" dirty="0" err="1" smtClean="0">
                <a:solidFill>
                  <a:srgbClr val="FF3300"/>
                </a:solidFill>
              </a:rPr>
              <a:t>department.Display</a:t>
            </a:r>
            <a:r>
              <a:rPr lang="en-US" sz="2600" dirty="0" smtClean="0">
                <a:solidFill>
                  <a:srgbClr val="FF3300"/>
                </a:solidFill>
              </a:rPr>
              <a:t> </a:t>
            </a:r>
            <a:r>
              <a:rPr lang="en-US" sz="2600" dirty="0" err="1" smtClean="0">
                <a:solidFill>
                  <a:srgbClr val="FF3300"/>
                </a:solidFill>
              </a:rPr>
              <a:t>ename,deptno,sal</a:t>
            </a:r>
            <a:endParaRPr lang="en-US" sz="2600" dirty="0" smtClean="0">
              <a:solidFill>
                <a:srgbClr val="FF33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List highest paid employees in each </a:t>
            </a:r>
            <a:r>
              <a:rPr lang="en-US" sz="2600" dirty="0" err="1" smtClean="0">
                <a:solidFill>
                  <a:srgbClr val="FF3300"/>
                </a:solidFill>
              </a:rPr>
              <a:t>job.Display</a:t>
            </a:r>
            <a:r>
              <a:rPr lang="en-US" sz="2600" dirty="0" smtClean="0">
                <a:solidFill>
                  <a:srgbClr val="FF3300"/>
                </a:solidFill>
              </a:rPr>
              <a:t> </a:t>
            </a:r>
            <a:r>
              <a:rPr lang="en-US" sz="2600" dirty="0" err="1" smtClean="0">
                <a:solidFill>
                  <a:srgbClr val="FF3300"/>
                </a:solidFill>
              </a:rPr>
              <a:t>ename,job</a:t>
            </a:r>
            <a:r>
              <a:rPr lang="en-US" sz="2600" dirty="0" smtClean="0">
                <a:solidFill>
                  <a:srgbClr val="FF3300"/>
                </a:solidFill>
              </a:rPr>
              <a:t> ,</a:t>
            </a:r>
            <a:r>
              <a:rPr lang="en-US" sz="2600" dirty="0" err="1" smtClean="0">
                <a:solidFill>
                  <a:srgbClr val="FF3300"/>
                </a:solidFill>
              </a:rPr>
              <a:t>sal</a:t>
            </a:r>
            <a:endParaRPr lang="en-US" sz="2600" dirty="0" smtClean="0">
              <a:solidFill>
                <a:srgbClr val="FF33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Find the </a:t>
            </a:r>
            <a:r>
              <a:rPr lang="en-US" sz="2600" dirty="0" err="1" smtClean="0">
                <a:solidFill>
                  <a:srgbClr val="FF3300"/>
                </a:solidFill>
              </a:rPr>
              <a:t>Seniormost</a:t>
            </a:r>
            <a:r>
              <a:rPr lang="en-US" sz="2600" dirty="0" smtClean="0">
                <a:solidFill>
                  <a:srgbClr val="FF3300"/>
                </a:solidFill>
              </a:rPr>
              <a:t> Manager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Find Highest paid Salesman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Find Lowest paid CLERK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Find </a:t>
            </a:r>
            <a:r>
              <a:rPr lang="en-US" sz="2600" dirty="0" err="1" smtClean="0">
                <a:solidFill>
                  <a:srgbClr val="FF3300"/>
                </a:solidFill>
              </a:rPr>
              <a:t>Juniormost</a:t>
            </a:r>
            <a:r>
              <a:rPr lang="en-US" sz="2600" dirty="0" smtClean="0">
                <a:solidFill>
                  <a:srgbClr val="FF3300"/>
                </a:solidFill>
              </a:rPr>
              <a:t> CLERK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Display employees who is taking more salary than average salary in their respective jobs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Display employees who is taking more salary than average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         salary in their respective departments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9. Display employee </a:t>
            </a:r>
            <a:r>
              <a:rPr lang="en-US" sz="2600" dirty="0" err="1" smtClean="0">
                <a:solidFill>
                  <a:srgbClr val="FF3300"/>
                </a:solidFill>
              </a:rPr>
              <a:t>name,sal,sal</a:t>
            </a:r>
            <a:r>
              <a:rPr lang="en-US" sz="2600" dirty="0" smtClean="0">
                <a:solidFill>
                  <a:srgbClr val="FF3300"/>
                </a:solidFill>
              </a:rPr>
              <a:t> difference for every employee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And successive employee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5500"/>
          </a:xfrm>
          <a:solidFill>
            <a:srgbClr val="00CC66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PRACTICE SESSIONS-1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0221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Find the number of days difference between  1</a:t>
            </a:r>
            <a:r>
              <a:rPr lang="en-US" sz="2600" baseline="30000" dirty="0" smtClean="0">
                <a:solidFill>
                  <a:srgbClr val="FF3300"/>
                </a:solidFill>
              </a:rPr>
              <a:t>st</a:t>
            </a:r>
            <a:r>
              <a:rPr lang="en-US" sz="2600" dirty="0" smtClean="0">
                <a:solidFill>
                  <a:srgbClr val="FF3300"/>
                </a:solidFill>
              </a:rPr>
              <a:t> analyst and 2</a:t>
            </a:r>
            <a:r>
              <a:rPr lang="en-US" sz="2600" baseline="30000" dirty="0" smtClean="0">
                <a:solidFill>
                  <a:srgbClr val="FF3300"/>
                </a:solidFill>
              </a:rPr>
              <a:t>nd</a:t>
            </a:r>
            <a:r>
              <a:rPr lang="en-US" sz="2600" dirty="0" smtClean="0">
                <a:solidFill>
                  <a:srgbClr val="FF3300"/>
                </a:solidFill>
              </a:rPr>
              <a:t> analyst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600" dirty="0" smtClean="0">
                <a:solidFill>
                  <a:srgbClr val="FF3300"/>
                </a:solidFill>
              </a:rPr>
              <a:t>Find the number of days difference between 1</a:t>
            </a:r>
            <a:r>
              <a:rPr lang="en-US" sz="2600" baseline="30000" dirty="0" smtClean="0">
                <a:solidFill>
                  <a:srgbClr val="FF3300"/>
                </a:solidFill>
              </a:rPr>
              <a:t>st</a:t>
            </a:r>
            <a:r>
              <a:rPr lang="en-US" sz="2600" dirty="0" smtClean="0">
                <a:solidFill>
                  <a:srgbClr val="FF3300"/>
                </a:solidFill>
              </a:rPr>
              <a:t> Manager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         And 2</a:t>
            </a:r>
            <a:r>
              <a:rPr lang="en-US" sz="2600" baseline="30000" dirty="0" smtClean="0">
                <a:solidFill>
                  <a:srgbClr val="FF3300"/>
                </a:solidFill>
              </a:rPr>
              <a:t>nd</a:t>
            </a:r>
            <a:r>
              <a:rPr lang="en-US" sz="2600" dirty="0" smtClean="0">
                <a:solidFill>
                  <a:srgbClr val="FF3300"/>
                </a:solidFill>
              </a:rPr>
              <a:t> Manager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3.     Find the number of days difference between 1</a:t>
            </a:r>
            <a:r>
              <a:rPr lang="en-US" sz="2600" baseline="30000" dirty="0" smtClean="0">
                <a:solidFill>
                  <a:srgbClr val="FF3300"/>
                </a:solidFill>
              </a:rPr>
              <a:t>st</a:t>
            </a:r>
            <a:r>
              <a:rPr lang="en-US" sz="2600" dirty="0" smtClean="0">
                <a:solidFill>
                  <a:srgbClr val="FF3300"/>
                </a:solidFill>
              </a:rPr>
              <a:t> CLERK and 2</a:t>
            </a:r>
            <a:r>
              <a:rPr lang="en-US" sz="2600" baseline="30000" dirty="0" smtClean="0">
                <a:solidFill>
                  <a:srgbClr val="FF3300"/>
                </a:solidFill>
              </a:rPr>
              <a:t>nd</a:t>
            </a:r>
            <a:r>
              <a:rPr lang="en-US" sz="2600" dirty="0" smtClean="0">
                <a:solidFill>
                  <a:srgbClr val="FF3300"/>
                </a:solidFill>
              </a:rPr>
              <a:t> CLERK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4.    Find the salary difference between  1</a:t>
            </a:r>
            <a:r>
              <a:rPr lang="en-US" sz="2600" baseline="30000" dirty="0" smtClean="0">
                <a:solidFill>
                  <a:srgbClr val="FF3300"/>
                </a:solidFill>
              </a:rPr>
              <a:t>st</a:t>
            </a:r>
            <a:r>
              <a:rPr lang="en-US" sz="2600" dirty="0" smtClean="0">
                <a:solidFill>
                  <a:srgbClr val="FF3300"/>
                </a:solidFill>
              </a:rPr>
              <a:t> SALESMAN and 2</a:t>
            </a:r>
            <a:r>
              <a:rPr lang="en-US" sz="2600" baseline="30000" dirty="0" smtClean="0">
                <a:solidFill>
                  <a:srgbClr val="FF3300"/>
                </a:solidFill>
              </a:rPr>
              <a:t>nd</a:t>
            </a:r>
            <a:r>
              <a:rPr lang="en-US" sz="2600" dirty="0" smtClean="0">
                <a:solidFill>
                  <a:srgbClr val="FF3300"/>
                </a:solidFill>
              </a:rPr>
              <a:t> SALESMAN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5.     Find the salary difference between  1</a:t>
            </a:r>
            <a:r>
              <a:rPr lang="en-US" sz="2600" baseline="30000" dirty="0" smtClean="0">
                <a:solidFill>
                  <a:srgbClr val="FF3300"/>
                </a:solidFill>
              </a:rPr>
              <a:t>st</a:t>
            </a:r>
            <a:r>
              <a:rPr lang="en-US" sz="2600" dirty="0" smtClean="0">
                <a:solidFill>
                  <a:srgbClr val="FF3300"/>
                </a:solidFill>
              </a:rPr>
              <a:t>  MANAGER and 2</a:t>
            </a:r>
            <a:r>
              <a:rPr lang="en-US" sz="2600" baseline="30000" dirty="0" smtClean="0">
                <a:solidFill>
                  <a:srgbClr val="FF3300"/>
                </a:solidFill>
              </a:rPr>
              <a:t>nd</a:t>
            </a:r>
            <a:r>
              <a:rPr lang="en-US" sz="2600" dirty="0" smtClean="0">
                <a:solidFill>
                  <a:srgbClr val="FF3300"/>
                </a:solidFill>
              </a:rPr>
              <a:t> MANAGER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dirty="0" smtClean="0">
                <a:solidFill>
                  <a:srgbClr val="FF3300"/>
                </a:solidFill>
              </a:rPr>
              <a:t>6.     Find the number of days difference between 1</a:t>
            </a:r>
            <a:r>
              <a:rPr lang="en-US" sz="2600" baseline="30000" dirty="0" smtClean="0">
                <a:solidFill>
                  <a:srgbClr val="FF3300"/>
                </a:solidFill>
              </a:rPr>
              <a:t>st</a:t>
            </a:r>
            <a:r>
              <a:rPr lang="en-US" sz="2600" dirty="0" smtClean="0">
                <a:solidFill>
                  <a:srgbClr val="FF3300"/>
                </a:solidFill>
              </a:rPr>
              <a:t> CLERK and 2</a:t>
            </a:r>
            <a:r>
              <a:rPr lang="en-US" sz="2600" baseline="30000" dirty="0" smtClean="0">
                <a:solidFill>
                  <a:srgbClr val="FF3300"/>
                </a:solidFill>
              </a:rPr>
              <a:t>nd</a:t>
            </a:r>
            <a:r>
              <a:rPr lang="en-US" sz="2600" dirty="0" smtClean="0">
                <a:solidFill>
                  <a:srgbClr val="FF3300"/>
                </a:solidFill>
              </a:rPr>
              <a:t> CLERK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5500"/>
          </a:xfrm>
          <a:solidFill>
            <a:srgbClr val="00CC66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PRACTICE SESSIONS-2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COMMON TABLE EXPRESSIONS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0" y="3200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908720"/>
            <a:ext cx="4499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</a:rPr>
              <a:t>with dc AS </a:t>
            </a:r>
            <a:r>
              <a:rPr lang="en-IN" sz="2400" b="1" dirty="0" smtClean="0">
                <a:solidFill>
                  <a:srgbClr val="660033"/>
                </a:solidFill>
              </a:rPr>
              <a:t>(select </a:t>
            </a:r>
            <a:r>
              <a:rPr lang="en-IN" sz="2400" b="1" dirty="0" err="1" smtClean="0">
                <a:solidFill>
                  <a:srgbClr val="660033"/>
                </a:solidFill>
              </a:rPr>
              <a:t>deptno,count</a:t>
            </a:r>
            <a:r>
              <a:rPr lang="en-IN" sz="2400" b="1" dirty="0" smtClean="0">
                <a:solidFill>
                  <a:srgbClr val="660033"/>
                </a:solidFill>
              </a:rPr>
              <a:t>(*)</a:t>
            </a:r>
            <a:r>
              <a:rPr lang="en-IN" sz="2400" b="1" dirty="0" err="1" smtClean="0">
                <a:solidFill>
                  <a:srgbClr val="660033"/>
                </a:solidFill>
              </a:rPr>
              <a:t>cnt</a:t>
            </a:r>
            <a:endParaRPr lang="en-IN" sz="2400" b="1" dirty="0" smtClean="0">
              <a:solidFill>
                <a:srgbClr val="660033"/>
              </a:solidFill>
            </a:endParaRPr>
          </a:p>
          <a:p>
            <a:r>
              <a:rPr lang="en-IN" sz="2400" b="1" dirty="0" smtClean="0">
                <a:solidFill>
                  <a:srgbClr val="660033"/>
                </a:solidFill>
              </a:rPr>
              <a:t>from  </a:t>
            </a:r>
            <a:r>
              <a:rPr lang="en-IN" sz="2400" b="1" dirty="0" err="1" smtClean="0">
                <a:solidFill>
                  <a:srgbClr val="660033"/>
                </a:solidFill>
              </a:rPr>
              <a:t>emp</a:t>
            </a:r>
            <a:r>
              <a:rPr lang="en-IN" sz="2400" b="1" dirty="0" smtClean="0">
                <a:solidFill>
                  <a:srgbClr val="660033"/>
                </a:solidFill>
              </a:rPr>
              <a:t>  group by </a:t>
            </a:r>
            <a:r>
              <a:rPr lang="en-IN" sz="2400" b="1" dirty="0" err="1" smtClean="0">
                <a:solidFill>
                  <a:srgbClr val="660033"/>
                </a:solidFill>
              </a:rPr>
              <a:t>deptno</a:t>
            </a:r>
            <a:r>
              <a:rPr lang="en-IN" sz="2400" b="1" dirty="0" smtClean="0">
                <a:solidFill>
                  <a:srgbClr val="660033"/>
                </a:solidFill>
              </a:rPr>
              <a:t>)</a:t>
            </a:r>
          </a:p>
          <a:p>
            <a:r>
              <a:rPr lang="en-IN" sz="2400" b="1" dirty="0" smtClean="0">
                <a:solidFill>
                  <a:srgbClr val="0000FF"/>
                </a:solidFill>
              </a:rPr>
              <a:t>select </a:t>
            </a:r>
            <a:r>
              <a:rPr lang="en-IN" sz="2400" b="1" dirty="0" err="1" smtClean="0">
                <a:solidFill>
                  <a:srgbClr val="0000FF"/>
                </a:solidFill>
              </a:rPr>
              <a:t>e.ename</a:t>
            </a:r>
            <a:r>
              <a:rPr lang="en-IN" sz="2400" b="1" dirty="0" smtClean="0">
                <a:solidFill>
                  <a:srgbClr val="0000FF"/>
                </a:solidFill>
              </a:rPr>
              <a:t> "</a:t>
            </a:r>
            <a:r>
              <a:rPr lang="en-IN" sz="2400" b="1" dirty="0" err="1" smtClean="0">
                <a:solidFill>
                  <a:srgbClr val="0000FF"/>
                </a:solidFill>
              </a:rPr>
              <a:t>emp",e.deptno</a:t>
            </a:r>
            <a:r>
              <a:rPr lang="en-IN" sz="2400" b="1" dirty="0" smtClean="0">
                <a:solidFill>
                  <a:srgbClr val="0000FF"/>
                </a:solidFill>
              </a:rPr>
              <a:t> “</a:t>
            </a:r>
            <a:r>
              <a:rPr lang="en-IN" sz="2400" b="1" dirty="0" err="1" smtClean="0">
                <a:solidFill>
                  <a:srgbClr val="0000FF"/>
                </a:solidFill>
              </a:rPr>
              <a:t>edep</a:t>
            </a:r>
            <a:r>
              <a:rPr lang="en-IN" sz="2400" b="1" dirty="0" smtClean="0">
                <a:solidFill>
                  <a:srgbClr val="0000FF"/>
                </a:solidFill>
              </a:rPr>
              <a:t>”,</a:t>
            </a:r>
          </a:p>
          <a:p>
            <a:r>
              <a:rPr lang="en-IN" sz="2400" b="1" dirty="0" err="1" smtClean="0">
                <a:solidFill>
                  <a:srgbClr val="0000FF"/>
                </a:solidFill>
              </a:rPr>
              <a:t>m.ename</a:t>
            </a:r>
            <a:r>
              <a:rPr lang="en-IN" sz="2400" b="1" dirty="0" smtClean="0">
                <a:solidFill>
                  <a:srgbClr val="0000FF"/>
                </a:solidFill>
              </a:rPr>
              <a:t> "</a:t>
            </a:r>
            <a:r>
              <a:rPr lang="en-IN" sz="2400" b="1" dirty="0" err="1" smtClean="0">
                <a:solidFill>
                  <a:srgbClr val="0000FF"/>
                </a:solidFill>
              </a:rPr>
              <a:t>manager",m.deptno</a:t>
            </a:r>
            <a:endParaRPr lang="en-IN" sz="2400" b="1" dirty="0" smtClean="0">
              <a:solidFill>
                <a:srgbClr val="0000FF"/>
              </a:solidFill>
            </a:endParaRPr>
          </a:p>
          <a:p>
            <a:r>
              <a:rPr lang="en-IN" sz="2400" b="1" dirty="0" smtClean="0">
                <a:solidFill>
                  <a:srgbClr val="0000FF"/>
                </a:solidFill>
              </a:rPr>
              <a:t>“</a:t>
            </a:r>
            <a:r>
              <a:rPr lang="en-IN" sz="2400" b="1" dirty="0" err="1" smtClean="0">
                <a:solidFill>
                  <a:srgbClr val="0000FF"/>
                </a:solidFill>
              </a:rPr>
              <a:t>mdep</a:t>
            </a:r>
            <a:r>
              <a:rPr lang="en-IN" sz="2400" b="1" dirty="0" smtClean="0">
                <a:solidFill>
                  <a:srgbClr val="0000FF"/>
                </a:solidFill>
              </a:rPr>
              <a:t>”,</a:t>
            </a:r>
          </a:p>
          <a:p>
            <a:r>
              <a:rPr lang="en-IN" sz="2400" b="1" dirty="0" smtClean="0">
                <a:solidFill>
                  <a:srgbClr val="0000FF"/>
                </a:solidFill>
              </a:rPr>
              <a:t>dc1.cnt "</a:t>
            </a:r>
            <a:r>
              <a:rPr lang="en-IN" sz="2400" b="1" dirty="0" err="1" smtClean="0">
                <a:solidFill>
                  <a:srgbClr val="0000FF"/>
                </a:solidFill>
              </a:rPr>
              <a:t>empcount</a:t>
            </a:r>
            <a:r>
              <a:rPr lang="en-IN" sz="2400" b="1" dirty="0" smtClean="0">
                <a:solidFill>
                  <a:srgbClr val="0000FF"/>
                </a:solidFill>
              </a:rPr>
              <a:t>",</a:t>
            </a:r>
          </a:p>
          <a:p>
            <a:r>
              <a:rPr lang="en-IN" sz="2400" b="1" dirty="0" smtClean="0">
                <a:solidFill>
                  <a:srgbClr val="0000FF"/>
                </a:solidFill>
              </a:rPr>
              <a:t>dc2.cnt "</a:t>
            </a:r>
            <a:r>
              <a:rPr lang="en-IN" sz="2400" b="1" dirty="0" err="1" smtClean="0">
                <a:solidFill>
                  <a:srgbClr val="0000FF"/>
                </a:solidFill>
              </a:rPr>
              <a:t>managercount</a:t>
            </a:r>
            <a:r>
              <a:rPr lang="en-IN" sz="2400" b="1" dirty="0" smtClean="0">
                <a:solidFill>
                  <a:srgbClr val="0000FF"/>
                </a:solidFill>
              </a:rPr>
              <a:t>" </a:t>
            </a:r>
          </a:p>
          <a:p>
            <a:r>
              <a:rPr lang="en-IN" sz="2400" b="1" dirty="0" smtClean="0">
                <a:solidFill>
                  <a:srgbClr val="0000FF"/>
                </a:solidFill>
              </a:rPr>
              <a:t>from </a:t>
            </a:r>
            <a:r>
              <a:rPr lang="en-IN" sz="2400" b="1" dirty="0" err="1" smtClean="0">
                <a:solidFill>
                  <a:srgbClr val="0000FF"/>
                </a:solidFill>
              </a:rPr>
              <a:t>emp</a:t>
            </a:r>
            <a:r>
              <a:rPr lang="en-IN" sz="2400" b="1" dirty="0" smtClean="0">
                <a:solidFill>
                  <a:srgbClr val="0000FF"/>
                </a:solidFill>
              </a:rPr>
              <a:t> e join </a:t>
            </a:r>
            <a:r>
              <a:rPr lang="en-IN" sz="2400" b="1" dirty="0" err="1" smtClean="0">
                <a:solidFill>
                  <a:srgbClr val="0000FF"/>
                </a:solidFill>
              </a:rPr>
              <a:t>emp</a:t>
            </a:r>
            <a:r>
              <a:rPr lang="en-IN" sz="2400" b="1" dirty="0" smtClean="0">
                <a:solidFill>
                  <a:srgbClr val="0000FF"/>
                </a:solidFill>
              </a:rPr>
              <a:t> m</a:t>
            </a:r>
          </a:p>
          <a:p>
            <a:r>
              <a:rPr lang="en-IN" sz="2400" b="1" dirty="0" smtClean="0">
                <a:solidFill>
                  <a:srgbClr val="0000FF"/>
                </a:solidFill>
              </a:rPr>
              <a:t>on e.mgr=</a:t>
            </a:r>
            <a:r>
              <a:rPr lang="en-IN" sz="2400" b="1" dirty="0" err="1" smtClean="0">
                <a:solidFill>
                  <a:srgbClr val="0000FF"/>
                </a:solidFill>
              </a:rPr>
              <a:t>m.empno</a:t>
            </a:r>
            <a:endParaRPr lang="en-IN" sz="2400" b="1" dirty="0" smtClean="0">
              <a:solidFill>
                <a:srgbClr val="0000FF"/>
              </a:solidFill>
            </a:endParaRPr>
          </a:p>
          <a:p>
            <a:r>
              <a:rPr lang="fi-FI" sz="2400" b="1" dirty="0" smtClean="0">
                <a:solidFill>
                  <a:srgbClr val="0000FF"/>
                </a:solidFill>
              </a:rPr>
              <a:t>join dc dc1 on   e.deptno=dc1.deptno</a:t>
            </a:r>
          </a:p>
          <a:p>
            <a:r>
              <a:rPr lang="fi-FI" sz="2400" b="1" dirty="0" smtClean="0">
                <a:solidFill>
                  <a:srgbClr val="0000FF"/>
                </a:solidFill>
              </a:rPr>
              <a:t>join dc dc2  on  m.deptno=dc2.deptno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303" t="42938" r="57666" b="22610"/>
          <a:stretch>
            <a:fillRect/>
          </a:stretch>
        </p:blipFill>
        <p:spPr bwMode="auto">
          <a:xfrm>
            <a:off x="4499992" y="980728"/>
            <a:ext cx="403244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solidFill>
            <a:srgbClr val="00CC66"/>
          </a:solidFill>
        </p:spPr>
        <p:txBody>
          <a:bodyPr lIns="92075" tIns="46038" rIns="92075" bIns="46038"/>
          <a:lstStyle/>
          <a:p>
            <a:r>
              <a:rPr lang="en-US" sz="4000" dirty="0" smtClean="0">
                <a:solidFill>
                  <a:schemeClr val="bg1"/>
                </a:solidFill>
              </a:rPr>
              <a:t>CTE(COMMON TABLE EXPRESSIONS)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736725"/>
          <a:ext cx="4191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81940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with dc as (select </a:t>
                      </a:r>
                      <a:r>
                        <a:rPr lang="en-US" sz="16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deptno,count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r>
                        <a:rPr lang="en-US" sz="16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endParaRPr lang="en-US" sz="1600" b="1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sz="16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 group by </a:t>
                      </a:r>
                      <a:r>
                        <a:rPr lang="en-US" sz="16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elect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e.ename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m.ename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"manager",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dc1.cnt "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empcount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dc2.cnt "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managercount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 JOIN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 e.mgr=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m.empno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 DC DC1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  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e.deptno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=dc1.deptno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rgbClr val="008080"/>
                          </a:solidFill>
                          <a:latin typeface="+mn-lt"/>
                          <a:ea typeface="+mn-ea"/>
                          <a:cs typeface="+mn-cs"/>
                        </a:rPr>
                        <a:t>JOIN DC DC2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 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m.deptno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=dc2.deptno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  <p:sp>
        <p:nvSpPr>
          <p:cNvPr id="119817" name="TextBox 5"/>
          <p:cNvSpPr txBox="1">
            <a:spLocks noChangeArrowheads="1"/>
          </p:cNvSpPr>
          <p:nvPr/>
        </p:nvSpPr>
        <p:spPr bwMode="auto">
          <a:xfrm>
            <a:off x="228600" y="130651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USING WITH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00562" y="1524000"/>
          <a:ext cx="4572000" cy="290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290513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e.ename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empname",dc.cnt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empcount",m.ename"managername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dc1.cnt"managercount"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 join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 on e.mgr=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m.empno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8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deptno,count</a:t>
                      </a:r>
                      <a:r>
                        <a:rPr 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(*) </a:t>
                      </a:r>
                      <a:r>
                        <a:rPr lang="en-US" sz="18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from  </a:t>
                      </a:r>
                      <a:r>
                        <a:rPr lang="en-US" sz="18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endParaRPr lang="en-US" sz="1800" b="1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sz="18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r>
                        <a:rPr lang="en-US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)dc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on 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e.deptno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dc.deptno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deptno,count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(*)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group by 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dc1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  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m.deptno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=dc1.deptno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824" name="TextBox 9"/>
          <p:cNvSpPr txBox="1">
            <a:spLocks noChangeArrowheads="1"/>
          </p:cNvSpPr>
          <p:nvPr/>
        </p:nvSpPr>
        <p:spPr bwMode="auto">
          <a:xfrm>
            <a:off x="5334000" y="11430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</a:rPr>
              <a:t>USING </a:t>
            </a:r>
            <a:r>
              <a:rPr lang="en-US" smtClean="0">
                <a:solidFill>
                  <a:srgbClr val="0000FF"/>
                </a:solidFill>
              </a:rPr>
              <a:t>DERIVED TABLE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9825" name="Left Arrow 9"/>
          <p:cNvSpPr>
            <a:spLocks noChangeArrowheads="1"/>
          </p:cNvSpPr>
          <p:nvPr/>
        </p:nvSpPr>
        <p:spPr bwMode="auto">
          <a:xfrm>
            <a:off x="3810000" y="1981200"/>
            <a:ext cx="747713" cy="228600"/>
          </a:xfrm>
          <a:prstGeom prst="leftArrow">
            <a:avLst>
              <a:gd name="adj1" fmla="val 50000"/>
              <a:gd name="adj2" fmla="val 50183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119826" name="Left Arrow 9"/>
          <p:cNvSpPr>
            <a:spLocks noChangeArrowheads="1"/>
          </p:cNvSpPr>
          <p:nvPr/>
        </p:nvSpPr>
        <p:spPr bwMode="auto">
          <a:xfrm rot="10800000">
            <a:off x="4419600" y="3124200"/>
            <a:ext cx="457200" cy="228600"/>
          </a:xfrm>
          <a:prstGeom prst="leftArrow">
            <a:avLst>
              <a:gd name="adj1" fmla="val 50000"/>
              <a:gd name="adj2" fmla="val 5012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sp>
        <p:nvSpPr>
          <p:cNvPr id="119827" name="Left Arrow 9"/>
          <p:cNvSpPr>
            <a:spLocks noChangeArrowheads="1"/>
          </p:cNvSpPr>
          <p:nvPr/>
        </p:nvSpPr>
        <p:spPr bwMode="auto">
          <a:xfrm rot="10800000">
            <a:off x="4357687" y="3771903"/>
            <a:ext cx="304800" cy="228600"/>
          </a:xfrm>
          <a:prstGeom prst="leftArrow">
            <a:avLst>
              <a:gd name="adj1" fmla="val 50000"/>
              <a:gd name="adj2" fmla="val 50117"/>
            </a:avLst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 b="1"/>
          </a:p>
        </p:txBody>
      </p:sp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689" t="27041" r="29572" b="32812"/>
          <a:stretch>
            <a:fillRect/>
          </a:stretch>
        </p:blipFill>
        <p:spPr bwMode="auto">
          <a:xfrm>
            <a:off x="1066800" y="4648200"/>
            <a:ext cx="6096000" cy="21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RECURSIVE CTE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0" y="3200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44" y="1124744"/>
            <a:ext cx="8676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SYNTAX</a:t>
            </a:r>
            <a:endParaRPr lang="en-IN" sz="36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b="1" dirty="0" smtClean="0"/>
          </a:p>
          <a:p>
            <a:r>
              <a:rPr lang="en-IN" sz="36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/>
              <a:t>WITH</a:t>
            </a:r>
            <a:r>
              <a:rPr lang="en-US" sz="2400" dirty="0" smtClean="0"/>
              <a:t> </a:t>
            </a:r>
            <a:r>
              <a:rPr lang="en-US" sz="2400" dirty="0" err="1" smtClean="0"/>
              <a:t>expression_name</a:t>
            </a:r>
            <a:r>
              <a:rPr lang="en-US" sz="2400" dirty="0" smtClean="0"/>
              <a:t> (</a:t>
            </a:r>
            <a:r>
              <a:rPr lang="en-US" sz="2400" dirty="0" err="1" smtClean="0"/>
              <a:t>column_list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AS</a:t>
            </a:r>
            <a:r>
              <a:rPr lang="en-US" sz="2400" dirty="0" smtClean="0"/>
              <a:t> ( </a:t>
            </a:r>
            <a:r>
              <a:rPr lang="en-US" sz="2400" i="1" dirty="0" smtClean="0"/>
              <a:t>-- Anchor member</a:t>
            </a:r>
            <a:r>
              <a:rPr lang="en-US" sz="2400" dirty="0" smtClean="0"/>
              <a:t> </a:t>
            </a:r>
            <a:r>
              <a:rPr lang="en-US" sz="2400" dirty="0" err="1" smtClean="0"/>
              <a:t>initial_query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UNION</a:t>
            </a:r>
            <a:r>
              <a:rPr lang="en-US" sz="2400" dirty="0" smtClean="0"/>
              <a:t> </a:t>
            </a:r>
            <a:r>
              <a:rPr lang="en-US" sz="2400" b="1" dirty="0" smtClean="0"/>
              <a:t>ALL</a:t>
            </a:r>
            <a:r>
              <a:rPr lang="en-US" sz="2400" dirty="0" smtClean="0"/>
              <a:t> </a:t>
            </a:r>
            <a:r>
              <a:rPr lang="en-US" sz="2400" i="1" dirty="0" smtClean="0"/>
              <a:t>-- Recursive member that references </a:t>
            </a:r>
            <a:r>
              <a:rPr lang="en-US" sz="2400" i="1" dirty="0" err="1" smtClean="0"/>
              <a:t>expression_name</a:t>
            </a:r>
            <a:r>
              <a:rPr lang="en-US" sz="2400" i="1" dirty="0" smtClean="0"/>
              <a:t>.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recursive_query</a:t>
            </a:r>
            <a:r>
              <a:rPr lang="en-US" sz="2400" dirty="0" smtClean="0"/>
              <a:t> ) </a:t>
            </a:r>
            <a:r>
              <a:rPr lang="en-US" sz="2400" i="1" dirty="0" smtClean="0"/>
              <a:t>-- references expression name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SELECT</a:t>
            </a:r>
            <a:r>
              <a:rPr lang="en-US" sz="2400" dirty="0" smtClean="0"/>
              <a:t> *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expression_name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4240"/>
          <a:ext cx="9144000" cy="9905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990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WINDOW</a:t>
                      </a:r>
                      <a:r>
                        <a:rPr lang="en-US" sz="3600" b="1" i="0" u="none" strike="noStrike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 FUNCTIONS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8288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cap="small" dirty="0" smtClean="0">
                <a:solidFill>
                  <a:srgbClr val="FF0000"/>
                </a:solidFill>
              </a:rPr>
              <a:t>ANALYSIS  OF DATA REQUIRED FOR DECISION MAKING</a:t>
            </a:r>
          </a:p>
          <a:p>
            <a:endParaRPr lang="en-US" sz="3200" b="1" i="1" cap="small" dirty="0" smtClean="0">
              <a:solidFill>
                <a:srgbClr val="0000FF"/>
              </a:solidFill>
            </a:endParaRPr>
          </a:p>
          <a:p>
            <a:endParaRPr lang="en-US" sz="3200" b="1" i="1" cap="small" dirty="0" smtClean="0">
              <a:solidFill>
                <a:srgbClr val="0000FF"/>
              </a:solidFill>
            </a:endParaRPr>
          </a:p>
          <a:p>
            <a:r>
              <a:rPr lang="en-US" sz="3200" b="1" i="1" cap="small" dirty="0" smtClean="0">
                <a:solidFill>
                  <a:srgbClr val="FF33CC"/>
                </a:solidFill>
              </a:rPr>
              <a:t>ENHANCES THE RESULT SET OF QUERIES</a:t>
            </a:r>
            <a:endParaRPr lang="en-US" sz="3200" b="1" i="1" cap="small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76201"/>
          <a:ext cx="8763000" cy="914399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91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WINDOW</a:t>
                      </a:r>
                      <a:r>
                        <a:rPr lang="en-US" sz="3600" b="1" i="0" u="none" strike="noStrike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 FUNCTIONS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19200"/>
          <a:ext cx="8610600" cy="427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77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AGGREGATE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Grouping</a:t>
                      </a:r>
                      <a:r>
                        <a:rPr lang="en-US" sz="3200" baseline="0" dirty="0" smtClean="0"/>
                        <a:t> of the result set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 grouping of the result set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1780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They return the group value multiple times with each record.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1780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 dependency on order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Dependency order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9143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91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WINDOW FUNCTION</a:t>
                      </a:r>
                      <a:r>
                        <a:rPr lang="en-US" sz="3600" b="1" i="0" u="none" strike="noStrike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19200"/>
          <a:ext cx="8610600" cy="203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953000"/>
              </a:tblGrid>
              <a:tr h="477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AGGREGATE</a:t>
                      </a:r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</a:t>
                      </a:r>
                      <a:endParaRPr lang="en-IN" dirty="0"/>
                    </a:p>
                  </a:txBody>
                  <a:tcPr>
                    <a:solidFill>
                      <a:srgbClr val="FF33CC"/>
                    </a:solidFill>
                  </a:tcPr>
                </a:tc>
              </a:tr>
              <a:tr h="4777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Select count(*)</a:t>
                      </a:r>
                      <a:endParaRPr lang="en-US" sz="3200" baseline="0" dirty="0" smtClean="0"/>
                    </a:p>
                    <a:p>
                      <a:r>
                        <a:rPr lang="en-US" sz="3200" baseline="0" dirty="0" smtClean="0"/>
                        <a:t>From </a:t>
                      </a:r>
                      <a:r>
                        <a:rPr lang="en-US" sz="3200" baseline="0" dirty="0" err="1" smtClean="0"/>
                        <a:t>emp</a:t>
                      </a:r>
                      <a:endParaRPr lang="en-US" sz="3200" baseline="0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Select </a:t>
                      </a:r>
                      <a:r>
                        <a:rPr lang="en-US" sz="3200" dirty="0" err="1" smtClean="0"/>
                        <a:t>ename,sal</a:t>
                      </a:r>
                      <a:r>
                        <a:rPr lang="en-US" sz="3200" dirty="0" smtClean="0"/>
                        <a:t>, count(*)</a:t>
                      </a:r>
                    </a:p>
                    <a:p>
                      <a:r>
                        <a:rPr lang="en-US" sz="3200" dirty="0" smtClean="0"/>
                        <a:t>Over() “</a:t>
                      </a:r>
                      <a:r>
                        <a:rPr lang="en-US" sz="3200" dirty="0" err="1" smtClean="0"/>
                        <a:t>cnt</a:t>
                      </a:r>
                      <a:r>
                        <a:rPr lang="en-US" sz="3200" dirty="0" smtClean="0"/>
                        <a:t>”</a:t>
                      </a:r>
                    </a:p>
                    <a:p>
                      <a:r>
                        <a:rPr lang="en-US" sz="3200" dirty="0" smtClean="0"/>
                        <a:t>From </a:t>
                      </a:r>
                      <a:r>
                        <a:rPr lang="en-US" sz="3200" dirty="0" err="1" smtClean="0"/>
                        <a:t>emp</a:t>
                      </a:r>
                      <a:endParaRPr lang="en-IN" sz="32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3559076"/>
            <a:ext cx="1462118" cy="830997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r>
              <a:rPr lang="en-IN" sz="1600" dirty="0" smtClean="0"/>
              <a:t>COUNT(*)</a:t>
            </a:r>
          </a:p>
          <a:p>
            <a:r>
              <a:rPr lang="en-IN" sz="1600" dirty="0" smtClean="0"/>
              <a:t>-------------------</a:t>
            </a:r>
          </a:p>
          <a:p>
            <a:r>
              <a:rPr lang="en-IN" sz="1600" dirty="0" smtClean="0"/>
              <a:t>14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6005482" y="3711476"/>
            <a:ext cx="1462118" cy="230832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900" dirty="0" smtClean="0"/>
              <a:t>ENAME             SAL        CNT</a:t>
            </a:r>
          </a:p>
          <a:p>
            <a:r>
              <a:rPr lang="en-IN" sz="900" dirty="0" smtClean="0"/>
              <a:t>---------- ---------------   --------</a:t>
            </a:r>
          </a:p>
          <a:p>
            <a:r>
              <a:rPr lang="en-IN" sz="900" dirty="0" smtClean="0"/>
              <a:t>    SMITH          800         14</a:t>
            </a:r>
          </a:p>
          <a:p>
            <a:r>
              <a:rPr lang="en-IN" sz="900" dirty="0" smtClean="0"/>
              <a:t>     ALLEN        1600         14</a:t>
            </a:r>
          </a:p>
          <a:p>
            <a:r>
              <a:rPr lang="en-IN" sz="900" dirty="0" smtClean="0"/>
              <a:t>      WARD      1250         14</a:t>
            </a:r>
          </a:p>
          <a:p>
            <a:r>
              <a:rPr lang="en-IN" sz="900" dirty="0" smtClean="0"/>
              <a:t>      JONES      2975         14</a:t>
            </a:r>
          </a:p>
          <a:p>
            <a:r>
              <a:rPr lang="en-IN" sz="900" dirty="0" smtClean="0"/>
              <a:t>   MARTIN     1250         14</a:t>
            </a:r>
          </a:p>
          <a:p>
            <a:r>
              <a:rPr lang="en-IN" sz="900" dirty="0" smtClean="0"/>
              <a:t>      BLAKE      2850         14</a:t>
            </a:r>
          </a:p>
          <a:p>
            <a:r>
              <a:rPr lang="en-IN" sz="900" dirty="0" smtClean="0"/>
              <a:t>      CLARK      2450         14</a:t>
            </a:r>
          </a:p>
          <a:p>
            <a:r>
              <a:rPr lang="en-IN" sz="900" dirty="0" smtClean="0"/>
              <a:t>      SCOTT      3000         14</a:t>
            </a:r>
          </a:p>
          <a:p>
            <a:r>
              <a:rPr lang="en-IN" sz="900" dirty="0" smtClean="0"/>
              <a:t>        KING       5000        14</a:t>
            </a:r>
          </a:p>
          <a:p>
            <a:r>
              <a:rPr lang="en-IN" sz="900" dirty="0" smtClean="0"/>
              <a:t>  TURNER       1500         14</a:t>
            </a:r>
          </a:p>
          <a:p>
            <a:r>
              <a:rPr lang="en-IN" sz="900" dirty="0" smtClean="0"/>
              <a:t>    ADAMS      1100         14</a:t>
            </a:r>
          </a:p>
          <a:p>
            <a:r>
              <a:rPr lang="en-IN" sz="900" dirty="0" smtClean="0"/>
              <a:t>     JAMES         950         14</a:t>
            </a:r>
          </a:p>
          <a:p>
            <a:r>
              <a:rPr lang="en-IN" sz="900" dirty="0" smtClean="0"/>
              <a:t>      FORD       3000         14</a:t>
            </a:r>
          </a:p>
          <a:p>
            <a:r>
              <a:rPr lang="en-IN" sz="900" dirty="0" smtClean="0"/>
              <a:t>    MILLER      1300         14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838199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838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smtClean="0">
                          <a:solidFill>
                            <a:schemeClr val="bg1"/>
                          </a:solidFill>
                          <a:latin typeface="Arial"/>
                        </a:rPr>
                        <a:t>WINDOW FUNCTION</a:t>
                      </a:r>
                      <a:r>
                        <a:rPr lang="en-US" sz="3600" b="1" i="0" u="none" strike="noStrike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1189220"/>
            <a:ext cx="8077200" cy="252376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i="1" dirty="0" smtClean="0">
                <a:solidFill>
                  <a:srgbClr val="FF0000"/>
                </a:solidFill>
                <a:latin typeface="Calibri" pitchFamily="34" charset="0"/>
              </a:rPr>
              <a:t>RANKING</a:t>
            </a:r>
          </a:p>
          <a:p>
            <a:pPr>
              <a:buFont typeface="Arial" charset="0"/>
              <a:buChar char="•"/>
            </a:pPr>
            <a:endParaRPr lang="en-US" sz="8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en-US" sz="1000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en-US" sz="800" i="1" dirty="0">
              <a:solidFill>
                <a:srgbClr val="5319F5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3600" i="1" dirty="0" smtClean="0">
                <a:solidFill>
                  <a:srgbClr val="FF00FF"/>
                </a:solidFill>
                <a:latin typeface="Calibri" pitchFamily="34" charset="0"/>
              </a:rPr>
              <a:t>LAG/LEAD</a:t>
            </a:r>
          </a:p>
          <a:p>
            <a:pPr>
              <a:buFont typeface="Arial" charset="0"/>
              <a:buChar char="•"/>
            </a:pPr>
            <a:endParaRPr lang="en-US" sz="800" i="1" dirty="0" smtClean="0">
              <a:solidFill>
                <a:srgbClr val="FF00FF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en-US" sz="800" i="1" dirty="0">
              <a:solidFill>
                <a:srgbClr val="FF00FF"/>
              </a:solidFill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3600" i="1" dirty="0" smtClean="0">
                <a:solidFill>
                  <a:srgbClr val="0099FF"/>
                </a:solidFill>
                <a:latin typeface="Calibri" pitchFamily="34" charset="0"/>
              </a:rPr>
              <a:t>FIRST_VALUE/LAST_VALUE/NTH_VALUE</a:t>
            </a:r>
          </a:p>
          <a:p>
            <a:pPr>
              <a:buFont typeface="Arial" charset="0"/>
              <a:buChar char="•"/>
            </a:pPr>
            <a:endParaRPr lang="en-US" sz="800" i="1" dirty="0">
              <a:solidFill>
                <a:srgbClr val="0099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1282</Words>
  <Application>Microsoft Office PowerPoint</Application>
  <PresentationFormat>On-screen Show (4:3)</PresentationFormat>
  <Paragraphs>280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CTE(COMMON TABLE EXPRESSIONS)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PRACTICE SESSIONS-1</vt:lpstr>
      <vt:lpstr>PRACTICE SESSIONS-2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2</cp:revision>
  <dcterms:created xsi:type="dcterms:W3CDTF">2022-12-31T02:42:05Z</dcterms:created>
  <dcterms:modified xsi:type="dcterms:W3CDTF">2023-01-20T12:10:24Z</dcterms:modified>
</cp:coreProperties>
</file>