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7" r:id="rId2"/>
    <p:sldId id="268" r:id="rId3"/>
    <p:sldId id="269" r:id="rId4"/>
    <p:sldId id="270" r:id="rId5"/>
    <p:sldId id="271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FF33CC"/>
    <a:srgbClr val="990000"/>
    <a:srgbClr val="33CCFF"/>
    <a:srgbClr val="990099"/>
    <a:srgbClr val="33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AD3CF-1C3D-43D8-9CAA-96A978B17195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BD3F0-E521-4657-A51A-C28EC9CB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E97F6-9109-4E11-A825-574981C5108C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E97F6-9109-4E11-A825-574981C5108C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BD3F0-E521-4657-A51A-C28EC9CB608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765A-818D-4862-93C8-BC113CAF705C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784C-B9CB-437E-8B47-3B70C82085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765A-818D-4862-93C8-BC113CAF705C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784C-B9CB-437E-8B47-3B70C82085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765A-818D-4862-93C8-BC113CAF705C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784C-B9CB-437E-8B47-3B70C82085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765A-818D-4862-93C8-BC113CAF705C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784C-B9CB-437E-8B47-3B70C82085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765A-818D-4862-93C8-BC113CAF705C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784C-B9CB-437E-8B47-3B70C82085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765A-818D-4862-93C8-BC113CAF705C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784C-B9CB-437E-8B47-3B70C82085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765A-818D-4862-93C8-BC113CAF705C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784C-B9CB-437E-8B47-3B70C82085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765A-818D-4862-93C8-BC113CAF705C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784C-B9CB-437E-8B47-3B70C82085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765A-818D-4862-93C8-BC113CAF705C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784C-B9CB-437E-8B47-3B70C82085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765A-818D-4862-93C8-BC113CAF705C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784C-B9CB-437E-8B47-3B70C82085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765A-818D-4862-93C8-BC113CAF705C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784C-B9CB-437E-8B47-3B70C82085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0765A-818D-4862-93C8-BC113CAF705C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3784C-B9CB-437E-8B47-3B70C82085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00CC66"/>
          </a:solidFill>
        </p:spPr>
        <p:txBody>
          <a:bodyPr lIns="92075" tIns="46038" rIns="92075" bIns="46038" anchor="t"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STORED PROCEDURES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1406" y="928670"/>
            <a:ext cx="6864368" cy="1176349"/>
          </a:xfrm>
          <a:prstGeom prst="rect">
            <a:avLst/>
          </a:prstGeom>
          <a:noFill/>
        </p:spPr>
        <p:txBody>
          <a:bodyPr wrap="square" lIns="92075" tIns="46038" rIns="92075" bIns="46038">
            <a:spAutoFit/>
          </a:bodyPr>
          <a:lstStyle/>
          <a:p>
            <a:pPr marL="404813" marR="0" lvl="0" indent="-404813" algn="l" defTabSz="3460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571500" algn="l"/>
              </a:tabLst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Contains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sequence of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commands</a:t>
            </a: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04813" lvl="0" indent="-404813" defTabSz="346075">
              <a:spcBef>
                <a:spcPct val="20000"/>
              </a:spcBef>
              <a:buFont typeface="Arial" pitchFamily="34" charset="0"/>
              <a:buChar char="•"/>
              <a:tabLst>
                <a:tab pos="571500" algn="l"/>
              </a:tabLst>
              <a:defRPr/>
            </a:pPr>
            <a:r>
              <a:rPr lang="en-US" sz="3200" dirty="0" smtClean="0">
                <a:solidFill>
                  <a:srgbClr val="0066FF"/>
                </a:solidFill>
              </a:rPr>
              <a:t>Can be called later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66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4414" y="3143248"/>
            <a:ext cx="7072362" cy="243143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create procedure &lt;</a:t>
            </a:r>
            <a:r>
              <a:rPr lang="en-US" sz="2400" b="1" dirty="0" err="1" smtClean="0">
                <a:solidFill>
                  <a:schemeClr val="bg1"/>
                </a:solidFill>
              </a:rPr>
              <a:t>procedurename</a:t>
            </a:r>
            <a:r>
              <a:rPr lang="en-US" sz="2400" b="1" dirty="0" smtClean="0">
                <a:solidFill>
                  <a:schemeClr val="bg1"/>
                </a:solidFill>
              </a:rPr>
              <a:t>&gt; (parameter1 </a:t>
            </a:r>
            <a:r>
              <a:rPr lang="en-US" sz="2400" b="1" dirty="0" err="1" smtClean="0">
                <a:solidFill>
                  <a:schemeClr val="bg1"/>
                </a:solidFill>
              </a:rPr>
              <a:t>datatype</a:t>
            </a:r>
            <a:r>
              <a:rPr lang="en-US" sz="2400" b="1" dirty="0" smtClean="0">
                <a:solidFill>
                  <a:schemeClr val="bg1"/>
                </a:solidFill>
              </a:rPr>
              <a:t>……)</a:t>
            </a:r>
          </a:p>
          <a:p>
            <a:r>
              <a:rPr lang="en-US" sz="2400" b="1" dirty="0" smtClean="0"/>
              <a:t>Begin</a:t>
            </a:r>
          </a:p>
          <a:p>
            <a:r>
              <a:rPr lang="en-US" sz="2400" b="1" dirty="0" smtClean="0"/>
              <a:t>  </a:t>
            </a:r>
            <a:r>
              <a:rPr lang="en-US" sz="28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declare variables;</a:t>
            </a:r>
          </a:p>
          <a:p>
            <a:r>
              <a:rPr lang="en-US" sz="28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sql</a:t>
            </a:r>
            <a:r>
              <a:rPr lang="en-US" sz="2400" b="1" dirty="0" smtClean="0">
                <a:solidFill>
                  <a:schemeClr val="bg1"/>
                </a:solidFill>
              </a:rPr>
              <a:t> statements;</a:t>
            </a:r>
          </a:p>
          <a:p>
            <a:r>
              <a:rPr lang="en-US" sz="2400" b="1" dirty="0" smtClean="0"/>
              <a:t>End;</a:t>
            </a:r>
          </a:p>
        </p:txBody>
      </p:sp>
      <p:sp>
        <p:nvSpPr>
          <p:cNvPr id="9" name="Rectangle 8"/>
          <p:cNvSpPr/>
          <p:nvPr/>
        </p:nvSpPr>
        <p:spPr>
          <a:xfrm>
            <a:off x="2714612" y="2643182"/>
            <a:ext cx="793551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32" y="6345816"/>
            <a:ext cx="9144032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4000" dirty="0" smtClean="0"/>
              <a:t>Redefine the delimiter temporarily</a:t>
            </a:r>
            <a:endParaRPr lang="en-US" sz="4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677644" y="1688068"/>
            <a:ext cx="8084264" cy="203132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 smtClean="0"/>
              <a:t>   </a:t>
            </a:r>
            <a:r>
              <a:rPr lang="en-US" dirty="0" smtClean="0"/>
              <a:t>The process of getting the data from the cursor</a:t>
            </a:r>
          </a:p>
          <a:p>
            <a:endParaRPr lang="en-US" b="0" dirty="0" smtClean="0"/>
          </a:p>
          <a:p>
            <a:r>
              <a:rPr lang="en-US" b="0" dirty="0" smtClean="0"/>
              <a:t>     </a:t>
            </a:r>
            <a:r>
              <a:rPr lang="en-US" b="0" dirty="0" smtClean="0">
                <a:solidFill>
                  <a:schemeClr val="accent2"/>
                </a:solidFill>
              </a:rPr>
              <a:t>Retrieves one row at a time from the active set. This is generally done </a:t>
            </a:r>
          </a:p>
          <a:p>
            <a:r>
              <a:rPr lang="en-US" b="0" dirty="0" smtClean="0">
                <a:solidFill>
                  <a:schemeClr val="accent2"/>
                </a:solidFill>
              </a:rPr>
              <a:t>     inside a loop. </a:t>
            </a:r>
          </a:p>
          <a:p>
            <a:endParaRPr lang="en-US" b="0" dirty="0" smtClean="0">
              <a:solidFill>
                <a:schemeClr val="accent2"/>
              </a:solidFill>
            </a:endParaRPr>
          </a:p>
          <a:p>
            <a:r>
              <a:rPr lang="en-US" b="0" dirty="0" smtClean="0"/>
              <a:t>     </a:t>
            </a:r>
            <a:r>
              <a:rPr lang="en-US" b="0" dirty="0" smtClean="0">
                <a:solidFill>
                  <a:srgbClr val="00CC00"/>
                </a:solidFill>
              </a:rPr>
              <a:t>Each fetch will return successive rows of the active set, until the entire set </a:t>
            </a:r>
          </a:p>
          <a:p>
            <a:r>
              <a:rPr lang="en-US" b="0" dirty="0" smtClean="0">
                <a:solidFill>
                  <a:srgbClr val="00CC00"/>
                </a:solidFill>
              </a:rPr>
              <a:t>     is returned</a:t>
            </a:r>
            <a:r>
              <a:rPr lang="en-US" b="0" dirty="0" smtClean="0"/>
              <a:t>.</a:t>
            </a:r>
            <a:endParaRPr lang="en-US" b="0" dirty="0">
              <a:solidFill>
                <a:schemeClr val="accent2"/>
              </a:solidFill>
            </a:endParaRPr>
          </a:p>
        </p:txBody>
      </p:sp>
      <p:sp>
        <p:nvSpPr>
          <p:cNvPr id="61441" name="Rectangle 1"/>
          <p:cNvSpPr>
            <a:spLocks noChangeArrowheads="1"/>
          </p:cNvSpPr>
          <p:nvPr/>
        </p:nvSpPr>
        <p:spPr bwMode="auto">
          <a:xfrm>
            <a:off x="1066800" y="4429780"/>
            <a:ext cx="5843266" cy="523220"/>
          </a:xfrm>
          <a:prstGeom prst="rect">
            <a:avLst/>
          </a:prstGeom>
          <a:solidFill>
            <a:srgbClr val="B2B4B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Fetch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&lt;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cursorname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&gt;  into variable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19200" y="6106180"/>
            <a:ext cx="4602542" cy="523220"/>
          </a:xfrm>
          <a:prstGeom prst="rect">
            <a:avLst/>
          </a:prstGeom>
          <a:solidFill>
            <a:srgbClr val="FF66C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Fetch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emp_cur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into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v_name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33600" y="5572780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1066800"/>
            <a:ext cx="21323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sz="3200" b="0" dirty="0" smtClean="0">
                <a:solidFill>
                  <a:srgbClr val="FF0000"/>
                </a:solidFill>
              </a:rPr>
              <a:t>Fetch</a:t>
            </a:r>
            <a:endParaRPr lang="en-US" sz="3200" b="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9200" y="3886200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00CC66"/>
          </a:solidFill>
          <a:ln w="9525" algn="ctr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CURSOR  </a:t>
            </a:r>
            <a:r>
              <a:rPr lang="en-US" sz="4000" dirty="0" smtClean="0">
                <a:solidFill>
                  <a:schemeClr val="bg1"/>
                </a:solidFill>
              </a:rPr>
              <a:t>STEPS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8600" y="4963180"/>
            <a:ext cx="3823483" cy="523220"/>
          </a:xfrm>
          <a:prstGeom prst="rect">
            <a:avLst/>
          </a:prstGeom>
          <a:solidFill>
            <a:srgbClr val="B2B4B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Close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&lt;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cursorname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&gt; 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3400" y="6019800"/>
            <a:ext cx="2584362" cy="523220"/>
          </a:xfrm>
          <a:prstGeom prst="rect">
            <a:avLst/>
          </a:prstGeom>
          <a:solidFill>
            <a:srgbClr val="FF66C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Close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emp_cur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43200" y="5498068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1066800"/>
            <a:ext cx="21563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sz="3200" b="0" dirty="0" smtClean="0">
                <a:solidFill>
                  <a:srgbClr val="FF0000"/>
                </a:solidFill>
              </a:rPr>
              <a:t>Close</a:t>
            </a:r>
            <a:endParaRPr lang="en-US" sz="3200" b="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0600" y="4495800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57200" y="1633478"/>
            <a:ext cx="5314275" cy="147732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 smtClean="0"/>
              <a:t>1. Closes the cursor</a:t>
            </a:r>
          </a:p>
          <a:p>
            <a:endParaRPr lang="en-US" b="0" dirty="0" smtClean="0"/>
          </a:p>
          <a:p>
            <a:r>
              <a:rPr lang="en-US" b="0" dirty="0" smtClean="0"/>
              <a:t>2. Releases all memory used by cursor</a:t>
            </a:r>
          </a:p>
          <a:p>
            <a:endParaRPr lang="en-US" b="0" dirty="0" smtClean="0"/>
          </a:p>
          <a:p>
            <a:pPr marL="342900" indent="-342900">
              <a:buAutoNum type="arabicPeriod" startAt="3"/>
            </a:pPr>
            <a:r>
              <a:rPr lang="en-US" b="0" dirty="0" smtClean="0"/>
              <a:t>Once closed the cursor has no more result set.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00CC66"/>
          </a:solidFill>
          <a:ln w="9525" algn="ctr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CURSOR  </a:t>
            </a:r>
            <a:r>
              <a:rPr lang="en-US" sz="4000" dirty="0" smtClean="0">
                <a:solidFill>
                  <a:schemeClr val="bg1"/>
                </a:solidFill>
              </a:rPr>
              <a:t>STEPS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00CC66"/>
          </a:solidFill>
          <a:ln w="9525" algn="ctr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/>
            <a:r>
              <a:rPr lang="en-US" sz="4000">
                <a:solidFill>
                  <a:schemeClr val="bg1"/>
                </a:solidFill>
              </a:rPr>
              <a:t>CURSOR  CONTROL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457200" y="1600200"/>
            <a:ext cx="8320088" cy="38671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2">
              <a:buFontTx/>
              <a:buChar char="•"/>
            </a:pPr>
            <a:r>
              <a:rPr lang="en-US" sz="3200" b="0" dirty="0">
                <a:solidFill>
                  <a:srgbClr val="FF0000"/>
                </a:solidFill>
              </a:rPr>
              <a:t>Open </a:t>
            </a:r>
          </a:p>
          <a:p>
            <a:pPr lvl="2"/>
            <a:r>
              <a:rPr lang="en-US" sz="2400" b="0" dirty="0">
                <a:solidFill>
                  <a:schemeClr val="accent2"/>
                </a:solidFill>
              </a:rPr>
              <a:t>	executes the query and identifies active set</a:t>
            </a:r>
          </a:p>
          <a:p>
            <a:pPr lvl="2"/>
            <a:endParaRPr lang="en-US" sz="2400" b="0" dirty="0">
              <a:solidFill>
                <a:schemeClr val="accent2"/>
              </a:solidFill>
            </a:endParaRPr>
          </a:p>
          <a:p>
            <a:pPr lvl="2">
              <a:buFontTx/>
              <a:buChar char="•"/>
            </a:pPr>
            <a:r>
              <a:rPr lang="en-US" sz="3200" b="0" dirty="0">
                <a:solidFill>
                  <a:srgbClr val="FF0000"/>
                </a:solidFill>
              </a:rPr>
              <a:t>Fetch</a:t>
            </a:r>
          </a:p>
          <a:p>
            <a:pPr lvl="2"/>
            <a:r>
              <a:rPr lang="en-US" sz="2400" b="0" dirty="0">
                <a:solidFill>
                  <a:schemeClr val="accent2"/>
                </a:solidFill>
              </a:rPr>
              <a:t>           Retrieves one row at a time from the active set</a:t>
            </a:r>
          </a:p>
          <a:p>
            <a:pPr lvl="2"/>
            <a:endParaRPr lang="en-US" sz="2400" b="0" dirty="0">
              <a:solidFill>
                <a:schemeClr val="accent2"/>
              </a:solidFill>
            </a:endParaRPr>
          </a:p>
          <a:p>
            <a:pPr lvl="2">
              <a:buFontTx/>
              <a:buChar char="•"/>
            </a:pPr>
            <a:r>
              <a:rPr lang="en-US" sz="3200" b="0" dirty="0">
                <a:solidFill>
                  <a:srgbClr val="FF0000"/>
                </a:solidFill>
              </a:rPr>
              <a:t> Close</a:t>
            </a:r>
          </a:p>
          <a:p>
            <a:pPr lvl="4"/>
            <a:r>
              <a:rPr lang="en-US" sz="2400" b="0" dirty="0">
                <a:solidFill>
                  <a:schemeClr val="accent2"/>
                </a:solidFill>
              </a:rPr>
              <a:t>Disables the cursor and active set is undefined</a:t>
            </a:r>
          </a:p>
          <a:p>
            <a:endParaRPr lang="en-US" sz="32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00CC66"/>
          </a:solidFill>
          <a:ln w="9525" algn="ctr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CURSOR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457200" y="1600200"/>
            <a:ext cx="8088112" cy="107721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2"/>
            <a:r>
              <a:rPr lang="en-US" sz="3200" dirty="0" smtClean="0">
                <a:solidFill>
                  <a:srgbClr val="FF0000"/>
                </a:solidFill>
              </a:rPr>
              <a:t>Since fetch is done inside loop we need to</a:t>
            </a:r>
          </a:p>
          <a:p>
            <a:pPr lvl="2"/>
            <a:r>
              <a:rPr lang="en-US" sz="3200" dirty="0" smtClean="0">
                <a:solidFill>
                  <a:srgbClr val="FF0000"/>
                </a:solidFill>
              </a:rPr>
              <a:t>Give exit condition.</a:t>
            </a:r>
            <a:endParaRPr lang="en-US" sz="32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00CC66"/>
          </a:solidFill>
        </p:spPr>
        <p:txBody>
          <a:bodyPr lIns="92075" tIns="46038" rIns="92075" bIns="46038" anchor="t"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LEAVE STATEMENT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1406" y="928670"/>
            <a:ext cx="8501122" cy="1176349"/>
          </a:xfrm>
          <a:prstGeom prst="rect">
            <a:avLst/>
          </a:prstGeom>
          <a:noFill/>
        </p:spPr>
        <p:txBody>
          <a:bodyPr wrap="square" lIns="92075" tIns="46038" rIns="92075" bIns="46038">
            <a:spAutoFit/>
          </a:bodyPr>
          <a:lstStyle/>
          <a:p>
            <a:pPr marL="404813" lvl="0" indent="-404813" defTabSz="346075">
              <a:spcBef>
                <a:spcPct val="20000"/>
              </a:spcBef>
              <a:buFont typeface="Arial" pitchFamily="34" charset="0"/>
              <a:buChar char="•"/>
              <a:tabLst>
                <a:tab pos="571500" algn="l"/>
              </a:tabLst>
              <a:defRPr/>
            </a:pPr>
            <a:r>
              <a:rPr lang="en-US" sz="3200" dirty="0" smtClean="0"/>
              <a:t>exits the flow control that has a given label.</a:t>
            </a:r>
          </a:p>
          <a:p>
            <a:pPr marL="404813" lvl="0" indent="-404813" defTabSz="346075">
              <a:spcBef>
                <a:spcPct val="20000"/>
              </a:spcBef>
              <a:buFont typeface="Arial" pitchFamily="34" charset="0"/>
              <a:buChar char="•"/>
              <a:tabLst>
                <a:tab pos="571500" algn="l"/>
              </a:tabLst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can be used in conditional construct or loops</a:t>
            </a:r>
          </a:p>
        </p:txBody>
      </p:sp>
      <p:sp>
        <p:nvSpPr>
          <p:cNvPr id="8" name="Rectangle 7"/>
          <p:cNvSpPr/>
          <p:nvPr/>
        </p:nvSpPr>
        <p:spPr>
          <a:xfrm>
            <a:off x="1071538" y="2559602"/>
            <a:ext cx="385765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Leave </a:t>
            </a:r>
            <a:r>
              <a:rPr lang="en-US" dirty="0" err="1" smtClean="0"/>
              <a:t>labelname</a:t>
            </a:r>
            <a:r>
              <a:rPr lang="en-US" dirty="0" smtClean="0"/>
              <a:t>;</a:t>
            </a:r>
            <a:endParaRPr lang="en-US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2571736" y="2059536"/>
            <a:ext cx="793551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28662" y="3500438"/>
            <a:ext cx="3489160" cy="276998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DELIMITER $$ </a:t>
            </a:r>
          </a:p>
          <a:p>
            <a:r>
              <a:rPr lang="en-US" dirty="0" smtClean="0"/>
              <a:t>CREATE PROCEDURE </a:t>
            </a:r>
            <a:r>
              <a:rPr lang="en-US" dirty="0" err="1" smtClean="0"/>
              <a:t>sp_name</a:t>
            </a:r>
            <a:r>
              <a:rPr lang="en-US" dirty="0" smtClean="0"/>
              <a:t>() </a:t>
            </a:r>
          </a:p>
          <a:p>
            <a:r>
              <a:rPr lang="en-US" sz="3600" i="1" dirty="0" smtClean="0">
                <a:solidFill>
                  <a:schemeClr val="accent2">
                    <a:lumMod val="75000"/>
                  </a:schemeClr>
                </a:solidFill>
              </a:rPr>
              <a:t>sp:</a:t>
            </a:r>
            <a:r>
              <a:rPr lang="en-US" dirty="0" smtClean="0"/>
              <a:t> BEGIN </a:t>
            </a:r>
          </a:p>
          <a:p>
            <a:r>
              <a:rPr lang="en-US" dirty="0" smtClean="0"/>
              <a:t>IF condition THEN </a:t>
            </a:r>
          </a:p>
          <a:p>
            <a:r>
              <a:rPr lang="en-US" dirty="0" smtClean="0"/>
              <a:t>      LEAVE  </a:t>
            </a:r>
            <a:r>
              <a:rPr lang="en-US" sz="3600" i="1" dirty="0" smtClean="0">
                <a:solidFill>
                  <a:schemeClr val="accent2">
                    <a:lumMod val="75000"/>
                  </a:schemeClr>
                </a:solidFill>
              </a:rPr>
              <a:t>sp;</a:t>
            </a:r>
          </a:p>
          <a:p>
            <a:r>
              <a:rPr lang="en-US" dirty="0" smtClean="0"/>
              <a:t> END IF; -- other statement END$$ </a:t>
            </a:r>
            <a:r>
              <a:rPr lang="en-US" b="1" dirty="0" smtClean="0"/>
              <a:t> </a:t>
            </a:r>
          </a:p>
          <a:p>
            <a:r>
              <a:rPr lang="en-US" sz="2400" b="1" i="1" dirty="0" smtClean="0">
                <a:solidFill>
                  <a:srgbClr val="0066FF"/>
                </a:solidFill>
              </a:rPr>
              <a:t>DELIMITER ;</a:t>
            </a:r>
            <a:endParaRPr lang="en-US" sz="2400" b="1" i="1" dirty="0">
              <a:solidFill>
                <a:srgbClr val="0066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00CC66"/>
          </a:solidFill>
        </p:spPr>
        <p:txBody>
          <a:bodyPr lIns="92075" tIns="46038" rIns="92075" bIns="46038" anchor="t"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WHILE LOOP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1406" y="928670"/>
            <a:ext cx="8501122" cy="585418"/>
          </a:xfrm>
          <a:prstGeom prst="rect">
            <a:avLst/>
          </a:prstGeom>
          <a:noFill/>
        </p:spPr>
        <p:txBody>
          <a:bodyPr wrap="square" lIns="92075" tIns="46038" rIns="92075" bIns="46038">
            <a:spAutoFit/>
          </a:bodyPr>
          <a:lstStyle/>
          <a:p>
            <a:pPr marL="404813" lvl="0" indent="-404813" defTabSz="346075">
              <a:spcBef>
                <a:spcPct val="20000"/>
              </a:spcBef>
              <a:buFont typeface="Arial" pitchFamily="34" charset="0"/>
              <a:buChar char="•"/>
              <a:tabLst>
                <a:tab pos="571500" algn="l"/>
              </a:tabLst>
              <a:defRPr/>
            </a:pPr>
            <a:r>
              <a:rPr lang="en-US" sz="3200" dirty="0" smtClean="0"/>
              <a:t>Does the activity as long condition is true</a:t>
            </a:r>
          </a:p>
        </p:txBody>
      </p:sp>
      <p:sp>
        <p:nvSpPr>
          <p:cNvPr id="9" name="Rectangle 8"/>
          <p:cNvSpPr/>
          <p:nvPr/>
        </p:nvSpPr>
        <p:spPr>
          <a:xfrm>
            <a:off x="2571736" y="2059536"/>
            <a:ext cx="793551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28662" y="2714620"/>
            <a:ext cx="3197991" cy="353943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DELIMITER $$ </a:t>
            </a:r>
          </a:p>
          <a:p>
            <a:r>
              <a:rPr lang="en-US" dirty="0" smtClean="0"/>
              <a:t>CREATE PROCEDURE </a:t>
            </a:r>
            <a:r>
              <a:rPr lang="en-US" dirty="0" err="1" smtClean="0"/>
              <a:t>sp_name</a:t>
            </a:r>
            <a:r>
              <a:rPr lang="en-US" dirty="0" smtClean="0"/>
              <a:t>() </a:t>
            </a:r>
          </a:p>
          <a:p>
            <a:r>
              <a:rPr lang="en-US" dirty="0" smtClean="0"/>
              <a:t> BEGIN </a:t>
            </a:r>
          </a:p>
          <a:p>
            <a:r>
              <a:rPr lang="en-US" dirty="0" smtClean="0"/>
              <a:t>Declare …;</a:t>
            </a:r>
          </a:p>
          <a:p>
            <a:r>
              <a:rPr lang="en-US" dirty="0" smtClean="0"/>
              <a:t>While &lt;condition&gt;do</a:t>
            </a:r>
          </a:p>
          <a:p>
            <a:r>
              <a:rPr lang="en-US" sz="3600" i="1" dirty="0" smtClean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sz="1600" i="1" dirty="0" smtClean="0">
                <a:solidFill>
                  <a:schemeClr val="accent2">
                    <a:lumMod val="75000"/>
                  </a:schemeClr>
                </a:solidFill>
              </a:rPr>
              <a:t>statement 1;</a:t>
            </a:r>
          </a:p>
          <a:p>
            <a:r>
              <a:rPr lang="en-US" sz="1600" i="1" dirty="0" smtClean="0">
                <a:solidFill>
                  <a:schemeClr val="accent2">
                    <a:lumMod val="75000"/>
                  </a:schemeClr>
                </a:solidFill>
              </a:rPr>
              <a:t>       statement 2;</a:t>
            </a:r>
          </a:p>
          <a:p>
            <a:r>
              <a:rPr lang="en-US" sz="1600" i="1" dirty="0" smtClean="0">
                <a:solidFill>
                  <a:schemeClr val="accent2">
                    <a:lumMod val="75000"/>
                  </a:schemeClr>
                </a:solidFill>
              </a:rPr>
              <a:t>End while;</a:t>
            </a:r>
          </a:p>
          <a:p>
            <a:r>
              <a:rPr lang="en-US" dirty="0" smtClean="0"/>
              <a:t>other statement </a:t>
            </a:r>
          </a:p>
          <a:p>
            <a:r>
              <a:rPr lang="en-US" dirty="0" smtClean="0"/>
              <a:t>END$$ </a:t>
            </a:r>
            <a:r>
              <a:rPr lang="en-US" b="1" dirty="0" smtClean="0"/>
              <a:t> </a:t>
            </a:r>
          </a:p>
          <a:p>
            <a:r>
              <a:rPr lang="en-US" sz="2400" b="1" i="1" dirty="0" smtClean="0">
                <a:solidFill>
                  <a:srgbClr val="0066FF"/>
                </a:solidFill>
              </a:rPr>
              <a:t>DELIMITER ;</a:t>
            </a:r>
            <a:endParaRPr lang="en-US" sz="2400" b="1" i="1" dirty="0">
              <a:solidFill>
                <a:srgbClr val="0066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00CC66"/>
          </a:solidFill>
        </p:spPr>
        <p:txBody>
          <a:bodyPr lIns="92075" tIns="46038" rIns="92075" bIns="46038" anchor="t"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LOOPS</a:t>
            </a:r>
          </a:p>
        </p:txBody>
      </p:sp>
      <p:sp>
        <p:nvSpPr>
          <p:cNvPr id="8" name="Rectangle 7"/>
          <p:cNvSpPr/>
          <p:nvPr/>
        </p:nvSpPr>
        <p:spPr>
          <a:xfrm>
            <a:off x="500034" y="1285860"/>
            <a:ext cx="4143404" cy="3139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 smtClean="0"/>
              <a:t>mysql</a:t>
            </a:r>
            <a:r>
              <a:rPr lang="en-US" b="1" dirty="0" smtClean="0"/>
              <a:t>&gt; CREATE PROCEDURE ABC1()</a:t>
            </a:r>
          </a:p>
          <a:p>
            <a:r>
              <a:rPr lang="en-US" b="1" dirty="0" smtClean="0"/>
              <a:t>    -&gt; begin</a:t>
            </a:r>
          </a:p>
          <a:p>
            <a:r>
              <a:rPr lang="en-US" b="1" dirty="0" smtClean="0"/>
              <a:t>    -&gt;   declare v1 </a:t>
            </a:r>
            <a:r>
              <a:rPr lang="en-US" b="1" dirty="0" err="1" smtClean="0"/>
              <a:t>int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    -&gt;       set v1=1;</a:t>
            </a:r>
          </a:p>
          <a:p>
            <a:r>
              <a:rPr lang="en-US" b="1" dirty="0" smtClean="0"/>
              <a:t>    -&gt;            while v1&lt;50  do</a:t>
            </a:r>
          </a:p>
          <a:p>
            <a:r>
              <a:rPr lang="en-US" b="1" dirty="0" smtClean="0"/>
              <a:t>    -&gt;              set v1=v1+1;</a:t>
            </a:r>
          </a:p>
          <a:p>
            <a:r>
              <a:rPr lang="en-US" b="1" dirty="0" smtClean="0"/>
              <a:t>    -&gt;              insert into table1 values(v1);</a:t>
            </a:r>
          </a:p>
          <a:p>
            <a:r>
              <a:rPr lang="en-US" b="1" dirty="0" smtClean="0"/>
              <a:t>    -&gt;           end while;</a:t>
            </a:r>
          </a:p>
          <a:p>
            <a:r>
              <a:rPr lang="en-US" b="1" dirty="0" smtClean="0"/>
              <a:t>    -&gt; end;</a:t>
            </a:r>
          </a:p>
          <a:p>
            <a:r>
              <a:rPr lang="en-US" b="1" dirty="0" smtClean="0"/>
              <a:t>    -&gt; //</a:t>
            </a:r>
          </a:p>
          <a:p>
            <a:r>
              <a:rPr lang="en-US" b="1" dirty="0" smtClean="0"/>
              <a:t>Query OK, 0 rows affected (0.00 sec)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4786314" y="1861315"/>
            <a:ext cx="4143404" cy="42473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 smtClean="0"/>
              <a:t>mysql</a:t>
            </a:r>
            <a:r>
              <a:rPr lang="en-US" b="1" dirty="0" smtClean="0"/>
              <a:t>&gt; DELIMITER $$</a:t>
            </a:r>
          </a:p>
          <a:p>
            <a:r>
              <a:rPr lang="en-US" b="1" dirty="0" err="1" smtClean="0"/>
              <a:t>mysql</a:t>
            </a:r>
            <a:r>
              <a:rPr lang="en-US" b="1" dirty="0" smtClean="0"/>
              <a:t>&gt; CREATE PROCEDURE ABC()</a:t>
            </a:r>
          </a:p>
          <a:p>
            <a:r>
              <a:rPr lang="en-US" b="1" dirty="0" smtClean="0"/>
              <a:t>    -&gt;</a:t>
            </a:r>
          </a:p>
          <a:p>
            <a:r>
              <a:rPr lang="en-US" b="1" dirty="0" smtClean="0"/>
              <a:t>    -&gt;    BEGIN</a:t>
            </a:r>
          </a:p>
          <a:p>
            <a:r>
              <a:rPr lang="en-US" b="1" dirty="0" smtClean="0"/>
              <a:t>    -&gt;       DECLARE V1 INT Default 1 ;</a:t>
            </a:r>
          </a:p>
          <a:p>
            <a:r>
              <a:rPr lang="en-US" b="1" dirty="0" smtClean="0"/>
              <a:t>    -&gt;       </a:t>
            </a:r>
            <a:r>
              <a:rPr lang="en-US" b="1" dirty="0" err="1" smtClean="0"/>
              <a:t>simple_loop</a:t>
            </a:r>
            <a:r>
              <a:rPr lang="en-US" b="1" dirty="0" smtClean="0"/>
              <a:t>: LOOP</a:t>
            </a:r>
          </a:p>
          <a:p>
            <a:r>
              <a:rPr lang="en-US" b="1" dirty="0" smtClean="0"/>
              <a:t>    -&gt;          insert into table1 values(V1);</a:t>
            </a:r>
          </a:p>
          <a:p>
            <a:r>
              <a:rPr lang="en-US" b="1" dirty="0" smtClean="0"/>
              <a:t>    -&gt;          SET V1=V1+1;</a:t>
            </a:r>
          </a:p>
          <a:p>
            <a:r>
              <a:rPr lang="en-US" b="1" dirty="0" smtClean="0"/>
              <a:t>    -&gt;          IF V1=51 THEN</a:t>
            </a:r>
          </a:p>
          <a:p>
            <a:r>
              <a:rPr lang="en-US" b="1" dirty="0" smtClean="0"/>
              <a:t>    -&gt;             LEAVE </a:t>
            </a:r>
            <a:r>
              <a:rPr lang="en-US" b="1" dirty="0" err="1" smtClean="0"/>
              <a:t>simple_loop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    -&gt;          END IF;</a:t>
            </a:r>
          </a:p>
          <a:p>
            <a:r>
              <a:rPr lang="en-US" b="1" dirty="0" smtClean="0"/>
              <a:t>    -&gt;    END LOOP </a:t>
            </a:r>
            <a:r>
              <a:rPr lang="en-US" b="1" dirty="0" err="1" smtClean="0"/>
              <a:t>simple_loop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    -&gt; END $$</a:t>
            </a:r>
          </a:p>
          <a:p>
            <a:r>
              <a:rPr lang="en-US" b="1" dirty="0" smtClean="0"/>
              <a:t>Query OK, 0 rows affected (0.02 sec)</a:t>
            </a:r>
          </a:p>
          <a:p>
            <a:endParaRPr lang="en-US" b="1" dirty="0" err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00CC66"/>
          </a:solidFill>
        </p:spPr>
        <p:txBody>
          <a:bodyPr lIns="92075" tIns="46038" rIns="92075" bIns="46038" anchor="t"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79400" y="1371600"/>
            <a:ext cx="8750300" cy="1077860"/>
          </a:xfrm>
          <a:prstGeom prst="rect">
            <a:avLst/>
          </a:prstGeom>
          <a:noFill/>
        </p:spPr>
        <p:txBody>
          <a:bodyPr lIns="92075" tIns="46038" rIns="92075" bIns="46038">
            <a:spAutoFit/>
          </a:bodyPr>
          <a:lstStyle/>
          <a:p>
            <a:pPr marL="404813" marR="0" lvl="0" indent="-404813" algn="l" defTabSz="3460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571500" algn="l"/>
              </a:tabLst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Contains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sequence of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commands and returns a value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66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8596" y="2657299"/>
            <a:ext cx="5429288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 smtClean="0"/>
              <a:t>mysql</a:t>
            </a:r>
            <a:r>
              <a:rPr lang="en-US" b="1" dirty="0" smtClean="0"/>
              <a:t>&gt; create function f1(p1 date) returns </a:t>
            </a:r>
            <a:r>
              <a:rPr lang="en-US" b="1" dirty="0" err="1" smtClean="0"/>
              <a:t>varchar</a:t>
            </a:r>
            <a:r>
              <a:rPr lang="en-US" b="1" dirty="0" smtClean="0"/>
              <a:t>(9)</a:t>
            </a:r>
          </a:p>
          <a:p>
            <a:r>
              <a:rPr lang="en-US" b="1" dirty="0" smtClean="0"/>
              <a:t>    -&gt; return </a:t>
            </a:r>
            <a:r>
              <a:rPr lang="en-US" b="1" dirty="0" err="1" smtClean="0"/>
              <a:t>dayname</a:t>
            </a:r>
            <a:r>
              <a:rPr lang="en-US" b="1" dirty="0" smtClean="0"/>
              <a:t>(p1);</a:t>
            </a:r>
          </a:p>
          <a:p>
            <a:r>
              <a:rPr lang="en-US" b="1" dirty="0" smtClean="0"/>
              <a:t>Query OK, 0 rows affected (0.00 sec)</a:t>
            </a:r>
          </a:p>
        </p:txBody>
      </p:sp>
      <p:sp>
        <p:nvSpPr>
          <p:cNvPr id="7" name="Rectangle 6"/>
          <p:cNvSpPr/>
          <p:nvPr/>
        </p:nvSpPr>
        <p:spPr>
          <a:xfrm>
            <a:off x="3357554" y="4514687"/>
            <a:ext cx="5643602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 smtClean="0"/>
              <a:t>mysql</a:t>
            </a:r>
            <a:r>
              <a:rPr lang="en-US" b="1" dirty="0" smtClean="0"/>
              <a:t>&gt;select f1(‘2018-01-01’)</a:t>
            </a:r>
            <a:endParaRPr lang="en-US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524000" y="5132724"/>
          <a:ext cx="28336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6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f1('2018-01-01')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CC66"/>
          </a:solidFill>
          <a:ln w="9525" algn="ctr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/>
            <a:r>
              <a:rPr lang="en-US" sz="4000">
                <a:solidFill>
                  <a:schemeClr val="bg1"/>
                </a:solidFill>
              </a:rPr>
              <a:t>CURSOR  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381000" y="1219200"/>
            <a:ext cx="84582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0" dirty="0">
                <a:solidFill>
                  <a:srgbClr val="FF0000"/>
                </a:solidFill>
              </a:rPr>
              <a:t>What is a cursor?</a:t>
            </a:r>
          </a:p>
          <a:p>
            <a:pPr algn="just"/>
            <a:r>
              <a:rPr lang="en-US" sz="2800" b="0" dirty="0" smtClean="0">
                <a:solidFill>
                  <a:srgbClr val="0000CC"/>
                </a:solidFill>
              </a:rPr>
              <a:t>   Cursor </a:t>
            </a:r>
            <a:r>
              <a:rPr lang="en-US" sz="2800" b="0" dirty="0">
                <a:solidFill>
                  <a:srgbClr val="0000CC"/>
                </a:solidFill>
              </a:rPr>
              <a:t>is used to </a:t>
            </a:r>
            <a:r>
              <a:rPr lang="en-US" sz="2800" dirty="0" smtClean="0">
                <a:solidFill>
                  <a:srgbClr val="0000CC"/>
                </a:solidFill>
              </a:rPr>
              <a:t>handle the result set row by row</a:t>
            </a:r>
          </a:p>
          <a:p>
            <a:pPr algn="just"/>
            <a:endParaRPr lang="en-US" sz="2800" b="0" dirty="0">
              <a:solidFill>
                <a:schemeClr val="accent2"/>
              </a:solidFill>
            </a:endParaRPr>
          </a:p>
          <a:p>
            <a:pPr algn="just"/>
            <a:r>
              <a:rPr lang="en-US" sz="2800" b="0" dirty="0">
                <a:solidFill>
                  <a:srgbClr val="FF0000"/>
                </a:solidFill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00CC66"/>
          </a:solidFill>
          <a:ln w="9525" algn="ctr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CURSOR  </a:t>
            </a:r>
            <a:r>
              <a:rPr lang="en-US" sz="4000" dirty="0" smtClean="0">
                <a:solidFill>
                  <a:schemeClr val="bg1"/>
                </a:solidFill>
              </a:rPr>
              <a:t>STEPS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457200" y="1600200"/>
            <a:ext cx="3276600" cy="206210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2"/>
            <a:r>
              <a:rPr lang="en-US" sz="3200" b="0" dirty="0" smtClean="0"/>
              <a:t>Declare</a:t>
            </a:r>
          </a:p>
          <a:p>
            <a:pPr lvl="2"/>
            <a:r>
              <a:rPr lang="en-US" sz="3200" b="0" dirty="0" smtClean="0">
                <a:solidFill>
                  <a:srgbClr val="0000CC"/>
                </a:solidFill>
              </a:rPr>
              <a:t>Open</a:t>
            </a:r>
          </a:p>
          <a:p>
            <a:pPr lvl="2"/>
            <a:r>
              <a:rPr lang="en-US" sz="3200" b="0" dirty="0" smtClean="0">
                <a:solidFill>
                  <a:srgbClr val="00B050"/>
                </a:solidFill>
              </a:rPr>
              <a:t>Fetch</a:t>
            </a:r>
          </a:p>
          <a:p>
            <a:pPr lvl="2"/>
            <a:r>
              <a:rPr lang="en-US" sz="3200" b="0" dirty="0" smtClean="0">
                <a:solidFill>
                  <a:srgbClr val="FF0000"/>
                </a:solidFill>
              </a:rPr>
              <a:t>Close</a:t>
            </a:r>
            <a:endParaRPr lang="en-US" sz="3200" b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00CC66"/>
          </a:solidFill>
          <a:ln w="9525" algn="ctr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CURSOR  </a:t>
            </a:r>
            <a:r>
              <a:rPr lang="en-US" sz="4000" dirty="0" smtClean="0">
                <a:solidFill>
                  <a:schemeClr val="bg1"/>
                </a:solidFill>
              </a:rPr>
              <a:t>STEPS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457200" y="1712893"/>
            <a:ext cx="7090403" cy="95410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2"/>
            <a:r>
              <a:rPr lang="en-US" sz="3200" b="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 Defines the name of the cursor and </a:t>
            </a:r>
          </a:p>
          <a:p>
            <a:pPr lvl="2"/>
            <a:r>
              <a:rPr lang="en-US" sz="2400" dirty="0" smtClean="0"/>
              <a:t>  associates it with a SELECT statement.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3505200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61441" name="Rectangle 1"/>
          <p:cNvSpPr>
            <a:spLocks noChangeArrowheads="1"/>
          </p:cNvSpPr>
          <p:nvPr/>
        </p:nvSpPr>
        <p:spPr bwMode="auto">
          <a:xfrm>
            <a:off x="228600" y="4191000"/>
            <a:ext cx="7497565" cy="523220"/>
          </a:xfrm>
          <a:prstGeom prst="rect">
            <a:avLst/>
          </a:prstGeom>
          <a:solidFill>
            <a:srgbClr val="B2B4B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Arial Unicode MS" pitchFamily="34" charset="-128"/>
                <a:cs typeface="Arial" pitchFamily="34" charset="0"/>
              </a:rPr>
              <a:t>&lt;</a:t>
            </a:r>
            <a:r>
              <a:rPr lang="en-US" sz="2800" dirty="0" err="1" smtClean="0">
                <a:latin typeface="Arial Unicode MS" pitchFamily="34" charset="-128"/>
                <a:cs typeface="Arial" pitchFamily="34" charset="0"/>
              </a:rPr>
              <a:t>cursorname</a:t>
            </a:r>
            <a:r>
              <a:rPr lang="en-US" sz="2800" dirty="0" smtClean="0">
                <a:latin typeface="Arial Unicode MS" pitchFamily="34" charset="-128"/>
                <a:cs typeface="Arial" pitchFamily="34" charset="0"/>
              </a:rPr>
              <a:t>&gt;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CURSOR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for select statement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3400" y="5715000"/>
            <a:ext cx="8425705" cy="954107"/>
          </a:xfrm>
          <a:prstGeom prst="rect">
            <a:avLst/>
          </a:prstGeom>
          <a:solidFill>
            <a:srgbClr val="FF66C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err="1" smtClean="0">
                <a:latin typeface="Arial Unicode MS" pitchFamily="34" charset="-128"/>
                <a:cs typeface="Arial" pitchFamily="34" charset="0"/>
              </a:rPr>
              <a:t>emp_cur</a:t>
            </a:r>
            <a:r>
              <a:rPr lang="en-US" sz="2800" dirty="0" smtClean="0">
                <a:latin typeface="Arial Unicode MS" pitchFamily="34" charset="-128"/>
                <a:cs typeface="Arial" pitchFamily="34" charset="0"/>
              </a:rPr>
              <a:t> 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CURSOR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for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0" dirty="0" smtClean="0">
                <a:latin typeface="Arial Unicode MS" pitchFamily="34" charset="-128"/>
                <a:cs typeface="Arial" pitchFamily="34" charset="0"/>
              </a:rPr>
              <a:t>            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select 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ename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from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emp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where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deptno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=10;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43200" y="4953000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19200" y="983159"/>
            <a:ext cx="21291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dirty="0" smtClean="0">
                <a:solidFill>
                  <a:srgbClr val="FF0000"/>
                </a:solidFill>
              </a:rPr>
              <a:t>Declare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animBg="1"/>
      <p:bldP spid="4" grpId="0"/>
      <p:bldP spid="61441" grpId="0" animBg="1"/>
      <p:bldP spid="6" grpId="0" animBg="1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00CC66"/>
          </a:solidFill>
          <a:ln w="9525" algn="ctr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CURSOR  </a:t>
            </a:r>
            <a:r>
              <a:rPr lang="en-US" sz="4000" dirty="0" smtClean="0">
                <a:solidFill>
                  <a:schemeClr val="bg1"/>
                </a:solidFill>
              </a:rPr>
              <a:t>STEPS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457200" y="1600200"/>
            <a:ext cx="5487464" cy="36933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 smtClean="0"/>
              <a:t> </a:t>
            </a:r>
            <a:r>
              <a:rPr lang="en-US" dirty="0" smtClean="0"/>
              <a:t>OPEN statement initializes the result set for the cursor</a:t>
            </a:r>
            <a:endParaRPr lang="en-US" b="0" dirty="0"/>
          </a:p>
        </p:txBody>
      </p:sp>
      <p:sp>
        <p:nvSpPr>
          <p:cNvPr id="61441" name="Rectangle 1"/>
          <p:cNvSpPr>
            <a:spLocks noChangeArrowheads="1"/>
          </p:cNvSpPr>
          <p:nvPr/>
        </p:nvSpPr>
        <p:spPr bwMode="auto">
          <a:xfrm>
            <a:off x="228600" y="4963180"/>
            <a:ext cx="3783408" cy="523220"/>
          </a:xfrm>
          <a:prstGeom prst="rect">
            <a:avLst/>
          </a:prstGeom>
          <a:solidFill>
            <a:srgbClr val="B2B4B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Open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&lt;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cursorname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&gt; 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3400" y="6029980"/>
            <a:ext cx="2643672" cy="523220"/>
          </a:xfrm>
          <a:prstGeom prst="rect">
            <a:avLst/>
          </a:prstGeom>
          <a:solidFill>
            <a:srgbClr val="FF66C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Open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emp_cur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43200" y="5498068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1066800"/>
            <a:ext cx="22236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sz="3200" b="0" dirty="0" smtClean="0">
                <a:solidFill>
                  <a:srgbClr val="FF0000"/>
                </a:solidFill>
              </a:rPr>
              <a:t>Open </a:t>
            </a:r>
            <a:endParaRPr lang="en-US" sz="3200" b="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0600" y="4495800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Syntax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1" grpId="0" animBg="1"/>
      <p:bldP spid="6" grpId="0" animBg="1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3170</TotalTime>
  <Words>515</Words>
  <Application>Microsoft Office PowerPoint</Application>
  <PresentationFormat>On-screen Show (4:3)</PresentationFormat>
  <Paragraphs>135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STORED PROCEDURES</vt:lpstr>
      <vt:lpstr>LEAVE STATEMENT</vt:lpstr>
      <vt:lpstr>WHILE LOOP</vt:lpstr>
      <vt:lpstr>LOOPS</vt:lpstr>
      <vt:lpstr>FUNCTIONS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trainer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ramu</dc:creator>
  <cp:lastModifiedBy>Microsoft</cp:lastModifiedBy>
  <cp:revision>52</cp:revision>
  <dcterms:created xsi:type="dcterms:W3CDTF">2011-02-25T04:46:00Z</dcterms:created>
  <dcterms:modified xsi:type="dcterms:W3CDTF">2023-01-20T12:16:44Z</dcterms:modified>
</cp:coreProperties>
</file>