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2" r:id="rId4"/>
    <p:sldId id="274" r:id="rId5"/>
    <p:sldId id="277" r:id="rId6"/>
    <p:sldId id="279" r:id="rId7"/>
    <p:sldId id="281" r:id="rId8"/>
    <p:sldId id="282" r:id="rId9"/>
    <p:sldId id="280" r:id="rId10"/>
    <p:sldId id="283" r:id="rId11"/>
    <p:sldId id="276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FF"/>
    <a:srgbClr val="FF6600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54D32-3862-4F73-A1BE-2AF2B04E5446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69684-03E4-4421-94DB-D09E2C326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A682-C334-4EDD-B633-0551ED17DA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4D347-D786-423F-AE35-446A232DE8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C6586-4D71-4125-BE1A-ABE005E38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056F-7AE8-42AC-A1B9-2AE829B18BB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60C5-139B-4361-AB4D-5E9BAC8C4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DBMS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685800"/>
            <a:ext cx="15569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DATA MODELS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752600" y="1210270"/>
            <a:ext cx="16002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HIERARCHICAL</a:t>
            </a:r>
            <a:r>
              <a:rPr lang="en-US" b="1" i="1" dirty="0" smtClean="0">
                <a:solidFill>
                  <a:srgbClr val="5319F5"/>
                </a:solidFill>
              </a:rPr>
              <a:t>NETWORK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RELATIONAL</a:t>
            </a: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05200" y="685800"/>
            <a:ext cx="1326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OPERATORS</a:t>
            </a:r>
            <a:endParaRPr lang="en-IN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81400" y="1182469"/>
            <a:ext cx="16002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SET ORIENTED </a:t>
            </a:r>
            <a:r>
              <a:rPr lang="en-US" b="1" i="1" dirty="0" smtClean="0">
                <a:solidFill>
                  <a:srgbClr val="5319F5"/>
                </a:solidFill>
              </a:rPr>
              <a:t>RELATIONAL</a:t>
            </a: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58776" y="685800"/>
            <a:ext cx="16209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REL. ORIENTED</a:t>
            </a:r>
            <a:endParaRPr lang="en-IN" b="1" dirty="0"/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6977051" y="1143000"/>
            <a:ext cx="1785949" cy="92333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PROJECTION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RESTRICTION          </a:t>
            </a:r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JOIN</a:t>
            </a:r>
            <a:endParaRPr lang="en-US" sz="1200" b="1" i="1" dirty="0">
              <a:solidFill>
                <a:srgbClr val="CC0066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800" y="2561272"/>
            <a:ext cx="16746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WHERE CLAUSE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" y="3048000"/>
            <a:ext cx="185738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COMPARISON</a:t>
            </a:r>
            <a:endParaRPr lang="en-US" b="1" i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LOGICAL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SPECIAL</a:t>
            </a:r>
            <a:endParaRPr lang="en-US" b="1" i="1" dirty="0" smtClean="0">
              <a:solidFill>
                <a:srgbClr val="00B050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b="1" i="1" dirty="0" smtClean="0">
                <a:solidFill>
                  <a:srgbClr val="C00000"/>
                </a:solidFill>
                <a:latin typeface="Calibri" pitchFamily="34" charset="0"/>
              </a:rPr>
              <a:t>NULL</a:t>
            </a:r>
          </a:p>
          <a:p>
            <a:pPr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PATTERN MATCH</a:t>
            </a: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0200" y="1161871"/>
            <a:ext cx="1377929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UNION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  <a:cs typeface="+mn-cs"/>
              </a:rPr>
              <a:t>INTERSECT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MINUS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3333FF"/>
                </a:solidFill>
              </a:rPr>
              <a:t>PRODUCT</a:t>
            </a:r>
            <a:endParaRPr lang="en-US" b="1" i="1" dirty="0" smtClean="0">
              <a:solidFill>
                <a:srgbClr val="3333FF"/>
              </a:solidFill>
              <a:latin typeface="+mn-lt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19500" y="685800"/>
            <a:ext cx="16081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SET  ORIENTED</a:t>
            </a:r>
            <a:endParaRPr lang="en-IN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0" y="3191470"/>
            <a:ext cx="16002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EXTERNAL 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CONCEPTUAL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INTERNAL</a:t>
            </a:r>
            <a:endParaRPr lang="en-US" b="1" i="1" dirty="0" smtClean="0">
              <a:solidFill>
                <a:srgbClr val="FF0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04007" y="2526268"/>
            <a:ext cx="15679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3LEVEL ARCHI.</a:t>
            </a:r>
            <a:endParaRPr lang="en-IN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3239869"/>
            <a:ext cx="117144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LOGICAL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PHYSICAL</a:t>
            </a:r>
            <a:endParaRPr lang="en-US" b="1" i="1" dirty="0" smtClean="0">
              <a:solidFill>
                <a:srgbClr val="FF00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00600" y="2514600"/>
            <a:ext cx="223824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DATA INDEPENDENCE</a:t>
            </a:r>
            <a:endParaRPr lang="en-IN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" y="5105400"/>
            <a:ext cx="160020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ENTITY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ATTRIBUTE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</a:rPr>
              <a:t>RELATIONSHIP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KEY</a:t>
            </a:r>
            <a:endParaRPr lang="en-US" sz="1200" b="1" i="1" dirty="0">
              <a:solidFill>
                <a:srgbClr val="CC0066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" y="4648200"/>
            <a:ext cx="162134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E-R DIAGRAMS</a:t>
            </a:r>
            <a:endParaRPr lang="en-IN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826998" y="5257800"/>
            <a:ext cx="348820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DATA COLLECTION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PREPARING E-R DIAGRAM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</a:rPr>
              <a:t>CONVERTING E-R DIAG. TO TABLES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NORMALIZING TABLES</a:t>
            </a:r>
            <a:endParaRPr lang="en-US" b="1" i="1" dirty="0" smtClean="0">
              <a:solidFill>
                <a:srgbClr val="FF00FF"/>
              </a:solidFill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5061" y="4724400"/>
            <a:ext cx="14451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DB CR. STEPS</a:t>
            </a:r>
            <a:endParaRPr lang="en-IN" b="1" dirty="0"/>
          </a:p>
        </p:txBody>
      </p:sp>
      <p:sp>
        <p:nvSpPr>
          <p:cNvPr id="29" name="Rectangle 28"/>
          <p:cNvSpPr/>
          <p:nvPr/>
        </p:nvSpPr>
        <p:spPr>
          <a:xfrm>
            <a:off x="76200" y="697468"/>
            <a:ext cx="14554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APPLICATION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1282214"/>
            <a:ext cx="6858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UI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BL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DB</a:t>
            </a: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59" y="4800600"/>
            <a:ext cx="12338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ATTRIBUTE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998198" y="5257800"/>
            <a:ext cx="158320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SIMPLE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COMPOSITE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</a:rPr>
              <a:t>MULTIVALUED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DERIVED</a:t>
            </a:r>
            <a:endParaRPr lang="en-US" sz="1200" b="1" i="1" dirty="0">
              <a:solidFill>
                <a:srgbClr val="CC006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38974" y="2971800"/>
            <a:ext cx="1928826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NOT NULL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UNIQUE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PRIMARY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FOREIGN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CHECK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43800" y="2514600"/>
            <a:ext cx="153734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CONSTRAINTS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60798" y="5244861"/>
            <a:ext cx="1202202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DDL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DML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DCL</a:t>
            </a:r>
            <a:endParaRPr lang="en-US" b="1" i="1" dirty="0" smtClean="0">
              <a:solidFill>
                <a:srgbClr val="CC0066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CC0066"/>
                </a:solidFill>
              </a:rPr>
              <a:t>TC</a:t>
            </a:r>
            <a:endParaRPr lang="en-US" b="1" i="1" dirty="0" smtClean="0">
              <a:solidFill>
                <a:srgbClr val="00B05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  <a:latin typeface="+mn-lt"/>
              </a:rPr>
              <a:t>SELECT</a:t>
            </a:r>
            <a:endParaRPr lang="en-US" sz="1200" b="1" i="1" dirty="0">
              <a:solidFill>
                <a:srgbClr val="CC0066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43806" y="4572000"/>
            <a:ext cx="101822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i="1" dirty="0" smtClean="0">
                <a:latin typeface="Bodoni MT Black" pitchFamily="18" charset="0"/>
              </a:rPr>
              <a:t>SQL</a:t>
            </a:r>
            <a:endParaRPr lang="en-IN" sz="2800" b="1" i="1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OPTIMIZATION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675" y="1214439"/>
            <a:ext cx="2320925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  <a:latin typeface="+mn-lt"/>
                <a:cs typeface="+mn-cs"/>
              </a:rPr>
              <a:t>CREATE INDEX</a:t>
            </a:r>
            <a:endParaRPr lang="en-US" b="1" i="1" dirty="0" smtClean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ALTER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DROP INDEX</a:t>
            </a:r>
            <a:endParaRPr lang="en-US" b="1" i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SHOW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  <a:latin typeface="+mn-lt"/>
                <a:cs typeface="+mn-cs"/>
              </a:rPr>
              <a:t>INVISIBLE 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3366FF"/>
                </a:solidFill>
              </a:rPr>
              <a:t>COMPOSITE INDEX</a:t>
            </a:r>
            <a:endParaRPr lang="en-US" b="1" i="1" dirty="0">
              <a:solidFill>
                <a:srgbClr val="3366FF"/>
              </a:solidFill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7825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INDEX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17875" y="1143000"/>
            <a:ext cx="1482725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TABLESPACE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DATAFILE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  <a:latin typeface="+mn-lt"/>
                <a:cs typeface="+mn-cs"/>
              </a:rPr>
              <a:t>PAGES</a:t>
            </a:r>
            <a:endParaRPr lang="en-US" b="1" i="1" dirty="0">
              <a:solidFill>
                <a:srgbClr val="FF00FF"/>
              </a:solidFill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697468"/>
            <a:ext cx="226094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TABLE ARCHITECTURE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298011" y="3364468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EXPLAIN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3594080"/>
            <a:ext cx="1928826" cy="341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ID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SELECT_TYPE</a:t>
            </a:r>
            <a:endParaRPr lang="en-US" b="1" i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TABLE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PARTITIONS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POSSIBLE_KEYS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KEY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C00000"/>
                </a:solidFill>
              </a:rPr>
              <a:t>KEY_LEN</a:t>
            </a:r>
            <a:endParaRPr lang="en-US" b="1" i="1" dirty="0" smtClean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REF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ROWS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0099FF"/>
                </a:solidFill>
              </a:rPr>
              <a:t>FILTERED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6600"/>
                </a:solidFill>
              </a:rPr>
              <a:t>EXTRA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0" y="3288268"/>
            <a:ext cx="143436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SELECT_TYPE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71774" y="3733800"/>
            <a:ext cx="1928826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SIMPLE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PRIMARY</a:t>
            </a:r>
            <a:endParaRPr lang="en-US" b="1" i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DERIVED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SUBQUERY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UNION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UNION 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2971800"/>
            <a:ext cx="6543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TYPE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38774" y="3365480"/>
            <a:ext cx="2462226" cy="3139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SYSTEM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CONST</a:t>
            </a:r>
            <a:endParaRPr lang="en-US" b="1" i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EQ_REF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REF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FULL_TEXT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REF_OR_NULL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INDEX_MERGE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UNIQUE_SUBQUE</a:t>
            </a:r>
            <a:r>
              <a:rPr lang="en-US" b="1" i="1" dirty="0" smtClean="0">
                <a:solidFill>
                  <a:srgbClr val="7030A0"/>
                </a:solidFill>
              </a:rPr>
              <a:t>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RANGE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5875" y="1262082"/>
            <a:ext cx="1482725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PARSING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468E42"/>
                </a:solidFill>
                <a:latin typeface="+mn-lt"/>
                <a:cs typeface="+mn-cs"/>
              </a:rPr>
              <a:t>OPTIMIZING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EXECUTING</a:t>
            </a:r>
            <a:endParaRPr lang="en-US" b="1" i="1" dirty="0" smtClean="0">
              <a:solidFill>
                <a:srgbClr val="FF00F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  <a:latin typeface="+mn-lt"/>
                <a:cs typeface="+mn-cs"/>
              </a:rPr>
              <a:t>FETCHING</a:t>
            </a:r>
            <a:endParaRPr lang="en-US" b="1" i="1" dirty="0">
              <a:solidFill>
                <a:srgbClr val="FF00FF"/>
              </a:solidFill>
              <a:latin typeface="+mn-lt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86482" y="762000"/>
            <a:ext cx="8492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SELECT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1295400"/>
            <a:ext cx="129540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CASE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IF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IFNULL</a:t>
            </a:r>
            <a:endParaRPr lang="en-US" b="1" i="1" dirty="0" smtClean="0">
              <a:solidFill>
                <a:srgbClr val="FF00FF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NULLIF</a:t>
            </a:r>
            <a:endParaRPr lang="en-US" b="1" i="1" dirty="0" smtClean="0">
              <a:latin typeface="+mn-lt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355" y="838200"/>
            <a:ext cx="5741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DDL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1219200"/>
            <a:ext cx="1928826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COUNT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MIN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  <a:cs typeface="+mn-cs"/>
              </a:rPr>
              <a:t>MAX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AVG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SUM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GROUP BY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6"/>
                </a:solidFill>
              </a:rPr>
              <a:t>HAVING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38426" y="762000"/>
            <a:ext cx="16002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MULTIPLE ROW</a:t>
            </a:r>
            <a:endParaRPr lang="en-IN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13271" y="1338282"/>
            <a:ext cx="1377929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UNION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UNION ALL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48269" y="838200"/>
            <a:ext cx="154773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/>
              <a:t>SET OPERATORS</a:t>
            </a:r>
            <a:endParaRPr lang="en-IN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72212" y="1149906"/>
            <a:ext cx="1857388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INNER</a:t>
            </a:r>
            <a:endParaRPr lang="en-US" b="1" i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OUTER(L,R,F)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NON EQUI</a:t>
            </a:r>
          </a:p>
          <a:p>
            <a:pPr>
              <a:defRPr/>
            </a:pPr>
            <a:r>
              <a:rPr lang="en-US" b="1" i="1" dirty="0" smtClean="0">
                <a:solidFill>
                  <a:srgbClr val="C00000"/>
                </a:solidFill>
                <a:latin typeface="Calibri" pitchFamily="34" charset="0"/>
              </a:rPr>
              <a:t>SELF</a:t>
            </a:r>
          </a:p>
          <a:p>
            <a:pPr>
              <a:defRPr/>
            </a:pPr>
            <a:r>
              <a:rPr lang="en-US" b="1" i="1" dirty="0" smtClean="0">
                <a:latin typeface="Calibri" pitchFamily="34" charset="0"/>
              </a:rPr>
              <a:t>CROSS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66FF"/>
                </a:solidFill>
                <a:latin typeface="Calibri" pitchFamily="34" charset="0"/>
              </a:rPr>
              <a:t>NATURAL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FF"/>
                </a:solidFill>
                <a:latin typeface="Calibri" pitchFamily="34" charset="0"/>
                <a:cs typeface="+mn-cs"/>
              </a:rPr>
              <a:t>USING</a:t>
            </a:r>
            <a:endParaRPr lang="en-US" b="1" i="1" dirty="0">
              <a:solidFill>
                <a:srgbClr val="FF00FF"/>
              </a:solidFill>
              <a:latin typeface="+mn-lt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8454" y="609600"/>
            <a:ext cx="133285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JOINS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52400" y="1219200"/>
            <a:ext cx="2438400" cy="990600"/>
          </a:xfrm>
          <a:prstGeom prst="horizontalScroll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SELECT  * FROM DEPT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70600" y="1143000"/>
          <a:ext cx="2768600" cy="781050"/>
        </p:xfrm>
        <a:graphic>
          <a:graphicData uri="http://schemas.openxmlformats.org/drawingml/2006/table">
            <a:tbl>
              <a:tblPr/>
              <a:tblGrid>
                <a:gridCol w="698500"/>
                <a:gridCol w="1092200"/>
                <a:gridCol w="977900"/>
              </a:tblGrid>
              <a:tr h="156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</a:rPr>
                        <a:t>DEPTNO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</a:rPr>
                        <a:t>DNAME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</a:rPr>
                        <a:t>LOC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ACCOUNTING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NEW YORK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RESEARCH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DALLAS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CHICAGO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OPERATIONS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BOSTON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590800" y="1676401"/>
            <a:ext cx="1329011" cy="554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orizontal Scroll 7"/>
          <p:cNvSpPr/>
          <p:nvPr/>
        </p:nvSpPr>
        <p:spPr>
          <a:xfrm>
            <a:off x="6248400" y="3048000"/>
            <a:ext cx="2438400" cy="990600"/>
          </a:xfrm>
          <a:prstGeom prst="horizontalScroll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SELECT  * FROM DEPT</a:t>
            </a:r>
          </a:p>
          <a:p>
            <a:r>
              <a:rPr lang="en-US" dirty="0" smtClean="0"/>
              <a:t>WHERE DEPTNO=10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3268980"/>
          <a:ext cx="2573020" cy="312420"/>
        </p:xfrm>
        <a:graphic>
          <a:graphicData uri="http://schemas.openxmlformats.org/drawingml/2006/table">
            <a:tbl>
              <a:tblPr/>
              <a:tblGrid>
                <a:gridCol w="698500"/>
                <a:gridCol w="896620"/>
                <a:gridCol w="977900"/>
              </a:tblGrid>
              <a:tr h="156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</a:rPr>
                        <a:t>DEPTNO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</a:rPr>
                        <a:t>DNAME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</a:rPr>
                        <a:t>LOC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ACCOUNTING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NEW YORK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0800000">
            <a:off x="5029200" y="3505200"/>
            <a:ext cx="1329011" cy="554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99200" y="5181600"/>
          <a:ext cx="1092200" cy="781050"/>
        </p:xfrm>
        <a:graphic>
          <a:graphicData uri="http://schemas.openxmlformats.org/drawingml/2006/table">
            <a:tbl>
              <a:tblPr/>
              <a:tblGrid>
                <a:gridCol w="1092200"/>
              </a:tblGrid>
              <a:tr h="156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</a:rPr>
                        <a:t>DNAME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ACCOUNTING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RESEARCH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5621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OPERATIONS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Horizontal Scroll 11"/>
          <p:cNvSpPr/>
          <p:nvPr/>
        </p:nvSpPr>
        <p:spPr>
          <a:xfrm>
            <a:off x="304800" y="4876800"/>
            <a:ext cx="2438400" cy="990600"/>
          </a:xfrm>
          <a:prstGeom prst="horizontalScrol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SELECT  DNAME FROM DEPT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895600" y="5334000"/>
            <a:ext cx="1329011" cy="554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CC66"/>
          </a:solidFill>
        </p:spPr>
        <p:txBody>
          <a:bodyPr vert="horz" lIns="92075" tIns="46038" rIns="92075" bIns="46038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3 3.7037E-7 L 0.21077 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-4.44444E-6 L 0.21076 -4.44444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10" grpId="0" animBg="1"/>
      <p:bldP spid="10" grpId="1" animBg="1"/>
      <p:bldP spid="12" grpId="0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0"/>
            <a:ext cx="9144000" cy="944562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 GROUP FUNCTIONS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886670"/>
            <a:ext cx="3581400" cy="923330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3366FF"/>
                </a:solidFill>
              </a:rPr>
              <a:t>      </a:t>
            </a:r>
            <a:r>
              <a:rPr lang="en-US" dirty="0" smtClean="0">
                <a:solidFill>
                  <a:srgbClr val="0000FF"/>
                </a:solidFill>
              </a:rPr>
              <a:t>COUNT(*),</a:t>
            </a:r>
            <a:r>
              <a:rPr lang="en-US" dirty="0" err="1" smtClean="0">
                <a:solidFill>
                  <a:srgbClr val="0000FF"/>
                </a:solidFill>
              </a:rPr>
              <a:t>deptno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FROM          </a:t>
            </a:r>
            <a:r>
              <a:rPr lang="en-US" dirty="0" smtClean="0">
                <a:solidFill>
                  <a:srgbClr val="0000FF"/>
                </a:solidFill>
              </a:rPr>
              <a:t>EMP </a:t>
            </a:r>
          </a:p>
          <a:p>
            <a:r>
              <a:rPr lang="en-US" dirty="0" smtClean="0"/>
              <a:t>GROUP BY  </a:t>
            </a:r>
            <a:r>
              <a:rPr lang="en-US" dirty="0" smtClean="0">
                <a:solidFill>
                  <a:srgbClr val="0000FF"/>
                </a:solidFill>
              </a:rPr>
              <a:t>DEPTNO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62400" y="2971800"/>
            <a:ext cx="1295400" cy="3048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486400" y="1066800"/>
            <a:ext cx="2438400" cy="76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COUNT(*)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066800"/>
            <a:ext cx="29718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3366FF"/>
                </a:solidFill>
              </a:rPr>
              <a:t>      </a:t>
            </a:r>
            <a:r>
              <a:rPr lang="en-US" dirty="0" smtClean="0">
                <a:solidFill>
                  <a:srgbClr val="0000FF"/>
                </a:solidFill>
              </a:rPr>
              <a:t>COUNT(*)</a:t>
            </a:r>
          </a:p>
          <a:p>
            <a:r>
              <a:rPr lang="en-US" dirty="0" smtClean="0"/>
              <a:t>FROM          </a:t>
            </a:r>
            <a:r>
              <a:rPr lang="en-US" dirty="0" smtClean="0">
                <a:solidFill>
                  <a:srgbClr val="0000FF"/>
                </a:solidFill>
              </a:rPr>
              <a:t>EMP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352800" y="1295400"/>
            <a:ext cx="1295400" cy="3048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7400" y="2971800"/>
          <a:ext cx="1295400" cy="67056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</a:tblGrid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</a:rPr>
                        <a:t>COUNT(*)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</a:rPr>
                        <a:t>DEPTNO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" y="1868269"/>
            <a:ext cx="2971800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3366FF"/>
                </a:solidFill>
              </a:rPr>
              <a:t>      </a:t>
            </a:r>
            <a:r>
              <a:rPr lang="en-US" dirty="0" smtClean="0">
                <a:solidFill>
                  <a:srgbClr val="0000FF"/>
                </a:solidFill>
              </a:rPr>
              <a:t>COUNT(*)</a:t>
            </a:r>
          </a:p>
          <a:p>
            <a:r>
              <a:rPr lang="en-US" dirty="0" smtClean="0"/>
              <a:t>FROM          </a:t>
            </a:r>
            <a:r>
              <a:rPr lang="en-US" dirty="0" smtClean="0">
                <a:solidFill>
                  <a:srgbClr val="0000FF"/>
                </a:solidFill>
              </a:rPr>
              <a:t>EMP </a:t>
            </a:r>
          </a:p>
          <a:p>
            <a:r>
              <a:rPr lang="en-US" dirty="0" smtClean="0"/>
              <a:t>WHERE      </a:t>
            </a:r>
            <a:r>
              <a:rPr lang="en-US" dirty="0" smtClean="0">
                <a:solidFill>
                  <a:srgbClr val="0000FF"/>
                </a:solidFill>
              </a:rPr>
              <a:t>DEPTNO=30 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505200" y="1905000"/>
            <a:ext cx="1295400" cy="3048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486400" y="1981200"/>
            <a:ext cx="2438400" cy="76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COUNT(*)</a:t>
            </a:r>
          </a:p>
          <a:p>
            <a:pPr algn="ctr"/>
            <a:r>
              <a:rPr lang="en-US" dirty="0" smtClean="0"/>
              <a:t>--------------------</a:t>
            </a:r>
          </a:p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81000" y="4029670"/>
            <a:ext cx="3581400" cy="120032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3366FF"/>
                </a:solidFill>
              </a:rPr>
              <a:t>      </a:t>
            </a:r>
            <a:r>
              <a:rPr lang="en-US" dirty="0" smtClean="0">
                <a:solidFill>
                  <a:srgbClr val="0000FF"/>
                </a:solidFill>
              </a:rPr>
              <a:t>COUNT(*),</a:t>
            </a:r>
            <a:r>
              <a:rPr lang="en-US" dirty="0" err="1" smtClean="0">
                <a:solidFill>
                  <a:srgbClr val="0000FF"/>
                </a:solidFill>
              </a:rPr>
              <a:t>deptno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FROM          </a:t>
            </a:r>
            <a:r>
              <a:rPr lang="en-US" dirty="0" smtClean="0">
                <a:solidFill>
                  <a:srgbClr val="0000FF"/>
                </a:solidFill>
              </a:rPr>
              <a:t>EMP </a:t>
            </a:r>
          </a:p>
          <a:p>
            <a:r>
              <a:rPr lang="en-US" dirty="0" smtClean="0"/>
              <a:t>GROUP BY  </a:t>
            </a:r>
            <a:r>
              <a:rPr lang="en-US" dirty="0" smtClean="0">
                <a:solidFill>
                  <a:srgbClr val="0000FF"/>
                </a:solidFill>
              </a:rPr>
              <a:t>DEPTNO</a:t>
            </a:r>
          </a:p>
          <a:p>
            <a:r>
              <a:rPr lang="en-US" dirty="0" smtClean="0"/>
              <a:t>HAVING</a:t>
            </a:r>
            <a:r>
              <a:rPr lang="en-US" dirty="0" smtClean="0">
                <a:solidFill>
                  <a:srgbClr val="0000FF"/>
                </a:solidFill>
              </a:rPr>
              <a:t>        COUNT(*)&gt;3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114800" y="4114800"/>
            <a:ext cx="1295400" cy="3048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19800" y="4114800"/>
          <a:ext cx="1295400" cy="50292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</a:tblGrid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</a:rPr>
                        <a:t>COUNT(*)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00000"/>
                          </a:solidFill>
                          <a:latin typeface="Arial"/>
                        </a:rPr>
                        <a:t>DEPTNO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176451" y="4237672"/>
            <a:ext cx="1785949" cy="12003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NUMBER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DATE</a:t>
            </a:r>
          </a:p>
          <a:p>
            <a:pPr>
              <a:defRPr/>
            </a:pPr>
            <a:r>
              <a:rPr lang="en-US" b="1" i="1" dirty="0" smtClean="0">
                <a:solidFill>
                  <a:srgbClr val="C00000"/>
                </a:solidFill>
                <a:latin typeface="Calibri" pitchFamily="34" charset="0"/>
              </a:rPr>
              <a:t>CONTROL</a:t>
            </a:r>
            <a:endParaRPr lang="en-US" sz="1200" b="1" i="1" dirty="0">
              <a:solidFill>
                <a:srgbClr val="CC006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62200" y="3733800"/>
            <a:ext cx="140750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SINGLE ROW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2797076"/>
            <a:ext cx="1676399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DISTINCT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SET</a:t>
            </a:r>
            <a:endParaRPr lang="en-US" b="1" i="1" dirty="0" smtClean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99CC"/>
                </a:solidFill>
              </a:rPr>
              <a:t>ORDER BY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COLUMN ALIAS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LIMIT</a:t>
            </a:r>
            <a:endParaRPr lang="en-US" b="1" i="1" dirty="0" smtClean="0">
              <a:solidFill>
                <a:schemeClr val="accent3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2143" y="2362200"/>
            <a:ext cx="180132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MISCELLANEOUS</a:t>
            </a:r>
            <a:endParaRPr lang="en-IN" b="1" dirty="0"/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2033142" y="2658070"/>
            <a:ext cx="1676400" cy="92333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SINGLE ROW</a:t>
            </a: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b="1" i="1" dirty="0">
              <a:solidFill>
                <a:srgbClr val="468E42"/>
              </a:solidFill>
              <a:latin typeface="Calibri" pitchFamily="34" charset="0"/>
            </a:endParaRPr>
          </a:p>
          <a:p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MULTIPLE ROW</a:t>
            </a:r>
            <a:endParaRPr lang="en-US" b="1" i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33142" y="2145268"/>
            <a:ext cx="172630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SQL FUNCTIONS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1066800"/>
            <a:ext cx="135460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FULL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PARTIAL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</a:rPr>
              <a:t>TRANSITIVE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" y="628471"/>
            <a:ext cx="14830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DEPENDENCY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1143000"/>
            <a:ext cx="8382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1NF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2NF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</a:rPr>
              <a:t>3NF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5000" y="685800"/>
            <a:ext cx="18353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NORMALIZATION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1371600"/>
            <a:ext cx="1014765" cy="3139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UPPER</a:t>
            </a:r>
          </a:p>
          <a:p>
            <a:pPr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LOWER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LENGTH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CONCAT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SUBSTR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00FF"/>
                </a:solidFill>
              </a:rPr>
              <a:t>INSTR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3300"/>
                </a:solidFill>
              </a:rPr>
              <a:t>TRIM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LPAD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3300"/>
                </a:solidFill>
              </a:rPr>
              <a:t>RPAD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3300"/>
                </a:solidFill>
              </a:rPr>
              <a:t>REPLACE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99CC"/>
                </a:solidFill>
              </a:rPr>
              <a:t>REPEAT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43400" y="773668"/>
            <a:ext cx="13372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CHARACTER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5948891" y="843677"/>
            <a:ext cx="10615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NUMBER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8891" y="1300877"/>
            <a:ext cx="990600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MOD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  <a:cs typeface="+mn-cs"/>
              </a:rPr>
              <a:t>ROUND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TRUNC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CEIL</a:t>
            </a:r>
            <a:endParaRPr lang="en-US" b="1" i="1" dirty="0" smtClean="0">
              <a:solidFill>
                <a:srgbClr val="FF00FF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FLOOR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ABS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ASCII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99CC"/>
                </a:solidFill>
              </a:rPr>
              <a:t>CHAR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SIGN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4674275"/>
            <a:ext cx="3581400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SHOW DATABASES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CREATE DATABASE &lt;DB&gt;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USE DB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mtClean="0">
                <a:solidFill>
                  <a:srgbClr val="00B050"/>
                </a:solidFill>
              </a:rPr>
              <a:t>SELECT DATABASE()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SHOW TABLES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DESC &lt;TABLE&gt;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SHOW COLUMNS FROM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38826" y="4217075"/>
            <a:ext cx="23383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COMMANDS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685800"/>
            <a:ext cx="6726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DATE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447800" y="1092875"/>
            <a:ext cx="3200400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RETURNING DATE AND TIME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70C0"/>
                </a:solidFill>
                <a:latin typeface="+mn-lt"/>
                <a:cs typeface="+mn-cs"/>
              </a:rPr>
              <a:t>RETURNING DATE,TIME PARTS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  <a:cs typeface="+mn-cs"/>
              </a:rPr>
              <a:t>DIFFERENCE B/W DATES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  <a:latin typeface="+mn-lt"/>
                <a:cs typeface="+mn-cs"/>
              </a:rPr>
              <a:t>MODIFYING DATES</a:t>
            </a:r>
            <a:endParaRPr lang="en-US" b="1" i="1" dirty="0" smtClean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838200"/>
            <a:ext cx="290797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RETURNING DATE AND 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1524000"/>
            <a:ext cx="266700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CURRENT_DATE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SYSDATE()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CURDATE()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CURRENT_TIMESTAMP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78362" y="4560332"/>
          <a:ext cx="1676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</a:tblGrid>
              <a:tr h="1981200"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%a</a:t>
                      </a:r>
                      <a:endParaRPr lang="en-US" i="1" dirty="0" smtClean="0">
                        <a:solidFill>
                          <a:srgbClr val="468E42"/>
                        </a:solidFill>
                      </a:endParaRP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rgbClr val="5319F5"/>
                          </a:solidFill>
                        </a:rPr>
                        <a:t>%b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%y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%j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%m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%w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en-US" i="1" dirty="0" smtClean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rgbClr val="FF3300"/>
                          </a:solidFill>
                        </a:rPr>
                        <a:t>%W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%M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i="1" dirty="0" smtClean="0">
                          <a:solidFill>
                            <a:srgbClr val="FF3300"/>
                          </a:solidFill>
                        </a:rPr>
                        <a:t>%Y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52400" y="4114800"/>
            <a:ext cx="161473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DATE_FORMAT</a:t>
            </a:r>
            <a:endParaRPr lang="en-IN" b="1" dirty="0"/>
          </a:p>
        </p:txBody>
      </p:sp>
      <p:sp>
        <p:nvSpPr>
          <p:cNvPr id="32" name="Rectangle 31"/>
          <p:cNvSpPr/>
          <p:nvPr/>
        </p:nvSpPr>
        <p:spPr>
          <a:xfrm>
            <a:off x="2514600" y="3276600"/>
            <a:ext cx="355757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RETURNING DATE AND TIME PARTS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3810000"/>
            <a:ext cx="4191000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DATE()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TIME()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YEAR()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MONTH()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DAYNAME()</a:t>
            </a:r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QUARTER()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EXTRACT (YEAR FROM CURDATE())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EXTRACT (MONTH FROM CURDATE())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EXTRACT(DAY FROM CURDATE())</a:t>
            </a:r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3442" y="3440668"/>
            <a:ext cx="24825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DIFFERENCE B/W DATES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3174" y="3962400"/>
            <a:ext cx="192882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DATEDIFF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TIMESTAMPDIFF()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8074" y="4964668"/>
            <a:ext cx="183492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MOIFYING DATES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5674" y="5602069"/>
            <a:ext cx="1928826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LAST_DAY()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DATE_ADD()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  <a:cs typeface="+mn-cs"/>
              </a:rPr>
              <a:t>DATE_SUB()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MAKEDATE()</a:t>
            </a:r>
            <a:endParaRPr lang="en-US" b="1" i="1" dirty="0" smtClean="0">
              <a:solidFill>
                <a:schemeClr val="accent2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1295400"/>
            <a:ext cx="129540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CASE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IF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IFNULL</a:t>
            </a:r>
            <a:endParaRPr lang="en-US" b="1" i="1" dirty="0" smtClean="0">
              <a:solidFill>
                <a:srgbClr val="FF00FF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NULLIF</a:t>
            </a:r>
            <a:endParaRPr lang="en-US" b="1" i="1" dirty="0" smtClean="0">
              <a:latin typeface="+mn-lt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355" y="838200"/>
            <a:ext cx="110729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CONTROL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1219200"/>
            <a:ext cx="1928826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COUNT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MIN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  <a:cs typeface="+mn-cs"/>
              </a:rPr>
              <a:t>MAX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AVG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SUM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GROUP BY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6"/>
                </a:solidFill>
              </a:rPr>
              <a:t>HAVING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38426" y="762000"/>
            <a:ext cx="16002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MULTIPLE ROW</a:t>
            </a:r>
            <a:endParaRPr lang="en-IN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13271" y="1338282"/>
            <a:ext cx="1377929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UNION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UNION ALL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48269" y="838200"/>
            <a:ext cx="154773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/>
              <a:t>SET OPERATORS</a:t>
            </a:r>
            <a:endParaRPr lang="en-IN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72212" y="1149906"/>
            <a:ext cx="1857388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INNER</a:t>
            </a:r>
            <a:endParaRPr lang="en-US" b="1" i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OUTER(L,R,F)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NON EQUI</a:t>
            </a:r>
          </a:p>
          <a:p>
            <a:pPr>
              <a:defRPr/>
            </a:pPr>
            <a:r>
              <a:rPr lang="en-US" b="1" i="1" dirty="0" smtClean="0">
                <a:solidFill>
                  <a:srgbClr val="C00000"/>
                </a:solidFill>
                <a:latin typeface="Calibri" pitchFamily="34" charset="0"/>
              </a:rPr>
              <a:t>SELF</a:t>
            </a:r>
          </a:p>
          <a:p>
            <a:pPr>
              <a:defRPr/>
            </a:pPr>
            <a:r>
              <a:rPr lang="en-US" b="1" i="1" dirty="0" smtClean="0">
                <a:latin typeface="Calibri" pitchFamily="34" charset="0"/>
              </a:rPr>
              <a:t>CROSS</a:t>
            </a:r>
          </a:p>
          <a:p>
            <a:pPr>
              <a:defRPr/>
            </a:pPr>
            <a:r>
              <a:rPr lang="en-US" b="1" i="1" dirty="0" smtClean="0">
                <a:solidFill>
                  <a:srgbClr val="0066FF"/>
                </a:solidFill>
                <a:latin typeface="Calibri" pitchFamily="34" charset="0"/>
              </a:rPr>
              <a:t>NATURAL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FF"/>
                </a:solidFill>
                <a:latin typeface="Calibri" pitchFamily="34" charset="0"/>
                <a:cs typeface="+mn-cs"/>
              </a:rPr>
              <a:t>USING</a:t>
            </a:r>
            <a:endParaRPr lang="en-US" b="1" i="1" dirty="0">
              <a:solidFill>
                <a:srgbClr val="FF00FF"/>
              </a:solidFill>
              <a:latin typeface="+mn-lt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8454" y="609600"/>
            <a:ext cx="133285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JOINS</a:t>
            </a:r>
            <a:endParaRPr lang="en-IN" b="1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338622" y="3856672"/>
            <a:ext cx="2214578" cy="147732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SINGLE ROW</a:t>
            </a: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MULTIPLE ROW</a:t>
            </a:r>
          </a:p>
          <a:p>
            <a:r>
              <a:rPr lang="en-US" b="1" i="1" dirty="0" smtClean="0">
                <a:latin typeface="Calibri" pitchFamily="34" charset="0"/>
              </a:rPr>
              <a:t>MULTIPLE COLUMN</a:t>
            </a:r>
          </a:p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NESTED</a:t>
            </a:r>
          </a:p>
          <a:p>
            <a:r>
              <a:rPr lang="en-US" b="1" i="1" dirty="0" smtClean="0">
                <a:solidFill>
                  <a:srgbClr val="3333FF"/>
                </a:solidFill>
                <a:latin typeface="Calibri" pitchFamily="34" charset="0"/>
              </a:rPr>
              <a:t>CORRELATED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7895" y="3247072"/>
            <a:ext cx="14055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SUBQUERIES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447800"/>
            <a:ext cx="173560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ALTER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TRUNCATE</a:t>
            </a:r>
            <a:endParaRPr lang="en-US" b="1" i="1" dirty="0" smtClean="0">
              <a:solidFill>
                <a:srgbClr val="CC0066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mtClean="0">
                <a:solidFill>
                  <a:srgbClr val="FF0000"/>
                </a:solidFill>
                <a:latin typeface="+mn-lt"/>
              </a:rPr>
              <a:t>DROP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1468854"/>
            <a:ext cx="12954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INSERT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UPDATE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5800" y="914400"/>
            <a:ext cx="106680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Bodoni MT Black" pitchFamily="18" charset="0"/>
              </a:rPr>
              <a:t>DML</a:t>
            </a:r>
            <a:endParaRPr lang="en-IN" sz="2400" b="1" i="1" dirty="0">
              <a:latin typeface="Bodoni MT Blac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97608" y="774939"/>
            <a:ext cx="1079142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i="1" dirty="0" smtClean="0">
                <a:latin typeface="Bodoni MT Black" pitchFamily="18" charset="0"/>
              </a:rPr>
              <a:t>DDL</a:t>
            </a:r>
            <a:endParaRPr lang="en-IN" sz="2800" b="1" i="1" dirty="0">
              <a:latin typeface="Bodoni MT Black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398" y="1434861"/>
            <a:ext cx="1735602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DDL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DML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DCL</a:t>
            </a:r>
            <a:endParaRPr lang="en-US" b="1" i="1" dirty="0" smtClean="0">
              <a:solidFill>
                <a:srgbClr val="CC0066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CC0066"/>
                </a:solidFill>
              </a:rPr>
              <a:t>TC</a:t>
            </a:r>
            <a:endParaRPr lang="en-US" b="1" i="1" dirty="0" smtClean="0">
              <a:solidFill>
                <a:srgbClr val="00B05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  <a:latin typeface="+mn-lt"/>
              </a:rPr>
              <a:t>SELECT</a:t>
            </a:r>
            <a:endParaRPr lang="en-US" sz="1200" b="1" i="1" dirty="0">
              <a:solidFill>
                <a:srgbClr val="CC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06" y="762000"/>
            <a:ext cx="101822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i="1" dirty="0" smtClean="0">
                <a:latin typeface="Bodoni MT Black" pitchFamily="18" charset="0"/>
              </a:rPr>
              <a:t>SQL</a:t>
            </a:r>
            <a:endParaRPr lang="en-IN" sz="2800" b="1" i="1" dirty="0">
              <a:latin typeface="Bodoni MT Black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1511061"/>
            <a:ext cx="182880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MODIFY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RENAME</a:t>
            </a:r>
            <a:endParaRPr lang="en-US" b="1" i="1" dirty="0" smtClean="0">
              <a:solidFill>
                <a:srgbClr val="CC0066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DROP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12408" y="838200"/>
            <a:ext cx="160358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i="1" dirty="0" smtClean="0">
                <a:latin typeface="Bodoni MT Black" pitchFamily="18" charset="0"/>
              </a:rPr>
              <a:t>ALTER</a:t>
            </a:r>
            <a:endParaRPr lang="en-IN" sz="2800" b="1" i="1" dirty="0">
              <a:latin typeface="Bodoni MT Black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" y="4230469"/>
            <a:ext cx="12192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TABLE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  <a:latin typeface="+mn-lt"/>
              </a:rPr>
              <a:t>COLUMN</a:t>
            </a:r>
            <a:endParaRPr lang="en-US" b="1" i="1" dirty="0">
              <a:solidFill>
                <a:srgbClr val="CC006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800" y="3276600"/>
            <a:ext cx="2789546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doni MT Black" pitchFamily="18" charset="0"/>
              </a:rPr>
              <a:t>Constraint level</a:t>
            </a:r>
            <a:endParaRPr lang="en-IN" sz="2400" b="1" i="1" dirty="0">
              <a:latin typeface="Bodoni MT Black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6059269"/>
            <a:ext cx="25146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On delete cascade</a:t>
            </a: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  <a:latin typeface="+mn-lt"/>
              </a:rPr>
              <a:t>On delete set null</a:t>
            </a:r>
            <a:endParaRPr lang="en-US" b="1" i="1" dirty="0">
              <a:solidFill>
                <a:srgbClr val="CC006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" y="5558135"/>
            <a:ext cx="218143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doni MT Black" pitchFamily="18" charset="0"/>
              </a:rPr>
              <a:t>Foreign key</a:t>
            </a:r>
            <a:endParaRPr lang="en-IN" sz="2400" b="1" i="1" dirty="0">
              <a:latin typeface="Bodoni MT Black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30254" y="3276600"/>
            <a:ext cx="2788777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Bodoni MT Black" pitchFamily="18" charset="0"/>
              </a:rPr>
              <a:t>Auto_increment</a:t>
            </a:r>
            <a:endParaRPr lang="en-IN" sz="2400" b="1" i="1" dirty="0">
              <a:latin typeface="Bodoni MT Blac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0" y="3856672"/>
            <a:ext cx="43434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err="1" smtClean="0">
                <a:solidFill>
                  <a:srgbClr val="00B050"/>
                </a:solidFill>
              </a:rPr>
              <a:t>last_insert_id</a:t>
            </a:r>
            <a:r>
              <a:rPr lang="en-US" b="1" i="1" dirty="0" smtClean="0">
                <a:solidFill>
                  <a:srgbClr val="00B050"/>
                </a:solidFill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</a:rPr>
              <a:t>Creating table with </a:t>
            </a:r>
            <a:r>
              <a:rPr lang="en-US" b="1" i="1" dirty="0" err="1" smtClean="0">
                <a:solidFill>
                  <a:srgbClr val="5319F5"/>
                </a:solidFill>
                <a:latin typeface="+mn-lt"/>
              </a:rPr>
              <a:t>auto_increment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Adding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auto_increment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using alter</a:t>
            </a:r>
            <a:endParaRPr lang="en-US" b="1" i="1" dirty="0" smtClean="0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MYSQL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14438"/>
            <a:ext cx="16002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MYSQLDUMP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MYSQL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3571868" y="1169988"/>
            <a:ext cx="2143132" cy="92333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GRANT</a:t>
            </a: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b="1" i="1" dirty="0">
              <a:solidFill>
                <a:srgbClr val="468E42"/>
              </a:solidFill>
              <a:latin typeface="Calibri" pitchFamily="34" charset="0"/>
            </a:endParaRPr>
          </a:p>
          <a:p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REVOKE</a:t>
            </a:r>
            <a:endParaRPr lang="en-US" b="1" i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5967402" y="1219200"/>
            <a:ext cx="2795598" cy="175432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COMMIT</a:t>
            </a:r>
          </a:p>
          <a:p>
            <a:endParaRPr lang="en-US" b="1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ROLLBACK</a:t>
            </a:r>
          </a:p>
          <a:p>
            <a:endParaRPr lang="en-US" b="1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SET TRANSACTION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endParaRPr lang="en-US" b="1" i="1" dirty="0">
              <a:solidFill>
                <a:srgbClr val="468E42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181293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EXPORT/IMPORT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718159" y="685800"/>
            <a:ext cx="54854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DCL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6110099" y="714356"/>
            <a:ext cx="4155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TC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2895600"/>
            <a:ext cx="2730141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CREATE  VIEW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DROP VIEW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  <a:cs typeface="+mn-cs"/>
              </a:rPr>
              <a:t>SIMPLE VIEW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COMPELX VIEW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  <a:latin typeface="+mn-lt"/>
                <a:cs typeface="+mn-cs"/>
              </a:rPr>
              <a:t>VIEW WITH CHECK OPTION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2450068"/>
            <a:ext cx="8118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VIEWS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MYSQL PROGRAMMING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675" y="1214438"/>
            <a:ext cx="123505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SEQUENCE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SELECTION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ITERATION</a:t>
            </a:r>
            <a:endParaRPr lang="en-US" b="1" i="1" dirty="0">
              <a:solidFill>
                <a:srgbClr val="CC0066"/>
              </a:solidFill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1214438"/>
            <a:ext cx="159226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PROCEDURES</a:t>
            </a:r>
            <a:endParaRPr lang="en-US" b="1" i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FUNCTIONS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5319F5"/>
              </a:solidFill>
            </a:endParaRPr>
          </a:p>
          <a:p>
            <a:pPr>
              <a:defRPr/>
            </a:pPr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TRIGGERS</a:t>
            </a:r>
            <a:endParaRPr lang="en-US" sz="1200" b="1" i="1" dirty="0">
              <a:solidFill>
                <a:srgbClr val="CC0066"/>
              </a:solidFill>
              <a:latin typeface="+mn-lt"/>
              <a:cs typeface="+mn-cs"/>
            </a:endParaRP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3571868" y="1169988"/>
            <a:ext cx="2143132" cy="12003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CREATE PROCEDURE</a:t>
            </a: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b="1" i="1" dirty="0">
              <a:solidFill>
                <a:srgbClr val="468E42"/>
              </a:solidFill>
              <a:latin typeface="Calibri" pitchFamily="34" charset="0"/>
            </a:endParaRPr>
          </a:p>
          <a:p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CALLING PROCEDURE</a:t>
            </a:r>
            <a:endParaRPr lang="en-US" b="1" i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5967402" y="1714488"/>
            <a:ext cx="1500198" cy="64633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IF ELSIF ELSE</a:t>
            </a: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b="1" i="1" dirty="0">
              <a:solidFill>
                <a:srgbClr val="468E42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13406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ATTRIBUTES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17461" y="762000"/>
            <a:ext cx="177260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PROGRAMMING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718159" y="685800"/>
            <a:ext cx="147059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PROCEDURES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6110099" y="714356"/>
            <a:ext cx="153913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CONDITIONAL</a:t>
            </a:r>
          </a:p>
          <a:p>
            <a:r>
              <a:rPr lang="en-US" b="1" dirty="0" smtClean="0"/>
              <a:t>CONSTRUCTS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7880425" y="838200"/>
            <a:ext cx="82182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LOOPS</a:t>
            </a:r>
            <a:endParaRPr lang="en-IN" b="1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7699353" y="1322388"/>
            <a:ext cx="1520847" cy="12003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SIMPLE</a:t>
            </a: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b="1" i="1" dirty="0">
              <a:solidFill>
                <a:srgbClr val="468E42"/>
              </a:solidFill>
              <a:latin typeface="Calibri" pitchFamily="34" charset="0"/>
            </a:endParaRPr>
          </a:p>
          <a:p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WHILE</a:t>
            </a:r>
            <a:endParaRPr lang="en-US" b="1" i="1" dirty="0">
              <a:solidFill>
                <a:srgbClr val="00B050"/>
              </a:solidFill>
              <a:latin typeface="Calibri" pitchFamily="34" charset="0"/>
            </a:endParaRPr>
          </a:p>
          <a:p>
            <a:endParaRPr lang="en-US" b="1" i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009072"/>
            <a:ext cx="159226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IN</a:t>
            </a:r>
            <a:endParaRPr lang="en-US" b="1" i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5319F5"/>
              </a:solidFill>
            </a:endParaRPr>
          </a:p>
          <a:p>
            <a:pPr>
              <a:defRPr/>
            </a:pPr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INOUT</a:t>
            </a:r>
            <a:endParaRPr lang="en-US" sz="1200" b="1" i="1" dirty="0">
              <a:solidFill>
                <a:srgbClr val="CC0066"/>
              </a:solidFill>
              <a:latin typeface="+mn-lt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6381" y="3556634"/>
            <a:ext cx="214648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PARAMETER MODES</a:t>
            </a:r>
            <a:endParaRPr lang="en-IN" b="1" dirty="0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724268" y="4286071"/>
            <a:ext cx="2143132" cy="64633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CREATE  FUNCTIONS  </a:t>
            </a:r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USING FUNCTIONS</a:t>
            </a:r>
            <a:endParaRPr lang="en-US" b="1" i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70559" y="3801883"/>
            <a:ext cx="130792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FUNCTIONS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6464478" y="3733800"/>
            <a:ext cx="12452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TRIGGEERS</a:t>
            </a:r>
            <a:endParaRPr lang="en-IN" b="1" dirty="0"/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238868" y="4438471"/>
            <a:ext cx="2143132" cy="92333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CREATE  INSERT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latin typeface="Calibri" pitchFamily="34" charset="0"/>
              </a:rPr>
              <a:t>CREATE DELETE</a:t>
            </a:r>
          </a:p>
          <a:p>
            <a:r>
              <a:rPr lang="en-US" b="1" i="1" dirty="0" smtClean="0">
                <a:solidFill>
                  <a:srgbClr val="3366FF"/>
                </a:solidFill>
                <a:latin typeface="Calibri" pitchFamily="34" charset="0"/>
              </a:rPr>
              <a:t>CREATE UPDATE</a:t>
            </a:r>
            <a:endParaRPr lang="en-US" b="1" i="1" dirty="0">
              <a:solidFill>
                <a:srgbClr val="3366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355" y="838200"/>
            <a:ext cx="22925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WINDOW FUNCTIONS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1397675"/>
            <a:ext cx="1928826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ROW_NUMBER()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RANK()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latin typeface="+mn-lt"/>
                <a:cs typeface="+mn-cs"/>
              </a:rPr>
              <a:t>DENSE_RANK()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LAG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LEAD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NTILE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7601" y="1338282"/>
            <a:ext cx="21336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PARTITION 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ORDER BY()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FRAME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33800" y="838200"/>
            <a:ext cx="160723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/>
              <a:t>OVER ()OPTIONS</a:t>
            </a:r>
            <a:endParaRPr lang="en-IN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6698565" y="956846"/>
            <a:ext cx="79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/>
              <a:t>FRAME</a:t>
            </a:r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490682"/>
            <a:ext cx="21336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RANGE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ROWS</a:t>
            </a:r>
            <a:endParaRPr lang="en-US" b="1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6165165" y="3468033"/>
            <a:ext cx="4950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/>
              <a:t>CTE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4001869"/>
            <a:ext cx="21336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</a:rPr>
              <a:t>NORMAL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RECURSIVE</a:t>
            </a:r>
            <a:endParaRPr lang="en-U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OPTIMIZATION</a:t>
            </a:r>
            <a:endParaRPr lang="en-I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675" y="1214438"/>
            <a:ext cx="262572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EXPLAIN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EXPLAIN FORMAT=TREE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rgbClr val="CC0066"/>
              </a:solidFill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156324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EXPLAIN PLAN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22675" y="1366838"/>
            <a:ext cx="2625725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LIST COLUMN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mtClean="0">
                <a:solidFill>
                  <a:srgbClr val="5319F5"/>
                </a:solidFill>
                <a:latin typeface="+mn-lt"/>
                <a:cs typeface="+mn-cs"/>
              </a:rPr>
              <a:t>RANGE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HASH</a:t>
            </a:r>
            <a:endParaRPr lang="en-US" b="1" i="1" dirty="0">
              <a:solidFill>
                <a:srgbClr val="CC0066"/>
              </a:solidFill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3282" y="866756"/>
            <a:ext cx="12167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PARTITION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298011" y="2895600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EXPLAIN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1928826" cy="341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ID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SELECT_TYPE</a:t>
            </a:r>
            <a:endParaRPr lang="en-US" b="1" i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TABLE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PARTITIONS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POSSIBLE_KEYS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/>
              <a:t>KEY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C00000"/>
                </a:solidFill>
              </a:rPr>
              <a:t>KEY_LEN</a:t>
            </a:r>
            <a:endParaRPr lang="en-US" b="1" i="1" dirty="0" smtClean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REF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ROWS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0099FF"/>
                </a:solidFill>
              </a:rPr>
              <a:t>FILTERED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6600"/>
                </a:solidFill>
              </a:rPr>
              <a:t>EXTRA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0" y="3288268"/>
            <a:ext cx="143436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SELECT_TYPE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71774" y="3733800"/>
            <a:ext cx="1928826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SIMPLE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PRIMARY</a:t>
            </a:r>
            <a:endParaRPr lang="en-US" b="1" i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DERIVED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SUBQUERY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UNION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UNION 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2971800"/>
            <a:ext cx="6543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TYPE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38774" y="3365480"/>
            <a:ext cx="2462226" cy="3139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SYSTEM</a:t>
            </a:r>
            <a:endParaRPr lang="en-US" b="1" i="1" dirty="0">
              <a:solidFill>
                <a:srgbClr val="468E42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5319F5"/>
                </a:solidFill>
                <a:latin typeface="+mn-lt"/>
                <a:cs typeface="+mn-cs"/>
              </a:rPr>
              <a:t>CONST</a:t>
            </a:r>
            <a:endParaRPr lang="en-US" b="1" i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8000"/>
                </a:solidFill>
              </a:rPr>
              <a:t>EQ_REF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REF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00B0F0"/>
                </a:solidFill>
              </a:rPr>
              <a:t>FULL_TEXT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7030A0"/>
                </a:solidFill>
              </a:rPr>
              <a:t>REF_OR_NULL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INDEX_MERGE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UNIQUE_SUBQUE</a:t>
            </a:r>
            <a:r>
              <a:rPr lang="en-US" b="1" i="1" dirty="0" smtClean="0">
                <a:solidFill>
                  <a:srgbClr val="7030A0"/>
                </a:solidFill>
              </a:rPr>
              <a:t>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FF"/>
                </a:solidFill>
              </a:rPr>
              <a:t>RANGE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INDEX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5875" y="1262082"/>
            <a:ext cx="262572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  <a:latin typeface="+mn-lt"/>
                <a:cs typeface="+mn-cs"/>
              </a:rPr>
              <a:t>TABLE SCAN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rgbClr val="468E4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468E42"/>
                </a:solidFill>
                <a:latin typeface="+mn-lt"/>
                <a:cs typeface="+mn-cs"/>
              </a:rPr>
              <a:t>INDEX</a:t>
            </a:r>
            <a:endParaRPr lang="en-US" b="1" i="1" dirty="0" smtClean="0">
              <a:solidFill>
                <a:srgbClr val="5319F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LOOKUP (INDEX)</a:t>
            </a:r>
            <a:endParaRPr lang="en-US" b="1" i="1" dirty="0">
              <a:solidFill>
                <a:srgbClr val="CC0066"/>
              </a:solidFill>
              <a:latin typeface="+mn-lt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86482" y="762000"/>
            <a:ext cx="14348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ACCESS PATH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11595</TotalTime>
  <Words>686</Words>
  <Application>Microsoft Office PowerPoint</Application>
  <PresentationFormat>On-screen Show (4:3)</PresentationFormat>
  <Paragraphs>482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28</cp:revision>
  <dcterms:created xsi:type="dcterms:W3CDTF">2022-09-01T03:38:32Z</dcterms:created>
  <dcterms:modified xsi:type="dcterms:W3CDTF">2023-01-20T12:22:47Z</dcterms:modified>
</cp:coreProperties>
</file>