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456" r:id="rId2"/>
    <p:sldId id="457" r:id="rId3"/>
    <p:sldId id="458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40" r:id="rId12"/>
    <p:sldId id="449" r:id="rId13"/>
    <p:sldId id="451" r:id="rId14"/>
    <p:sldId id="450" r:id="rId15"/>
    <p:sldId id="444" r:id="rId16"/>
    <p:sldId id="442" r:id="rId17"/>
    <p:sldId id="443" r:id="rId18"/>
    <p:sldId id="453" r:id="rId19"/>
    <p:sldId id="454" r:id="rId20"/>
    <p:sldId id="455" r:id="rId21"/>
    <p:sldId id="459" r:id="rId22"/>
    <p:sldId id="460" r:id="rId23"/>
    <p:sldId id="468" r:id="rId24"/>
    <p:sldId id="469" r:id="rId25"/>
    <p:sldId id="470" r:id="rId26"/>
    <p:sldId id="471" r:id="rId27"/>
    <p:sldId id="473" r:id="rId28"/>
    <p:sldId id="474" r:id="rId29"/>
    <p:sldId id="475" r:id="rId30"/>
    <p:sldId id="476" r:id="rId31"/>
    <p:sldId id="477" r:id="rId32"/>
    <p:sldId id="478" r:id="rId33"/>
    <p:sldId id="479" r:id="rId34"/>
    <p:sldId id="480" r:id="rId35"/>
    <p:sldId id="481" r:id="rId36"/>
    <p:sldId id="482" r:id="rId37"/>
    <p:sldId id="483" r:id="rId38"/>
    <p:sldId id="484" r:id="rId39"/>
    <p:sldId id="485" r:id="rId40"/>
    <p:sldId id="486" r:id="rId41"/>
    <p:sldId id="400" r:id="rId42"/>
    <p:sldId id="401" r:id="rId43"/>
    <p:sldId id="276" r:id="rId44"/>
    <p:sldId id="277" r:id="rId45"/>
    <p:sldId id="278" r:id="rId46"/>
    <p:sldId id="281" r:id="rId47"/>
    <p:sldId id="282" r:id="rId48"/>
    <p:sldId id="388" r:id="rId49"/>
    <p:sldId id="387" r:id="rId50"/>
    <p:sldId id="389" r:id="rId51"/>
    <p:sldId id="390" r:id="rId52"/>
    <p:sldId id="391" r:id="rId53"/>
    <p:sldId id="392" r:id="rId54"/>
    <p:sldId id="393" r:id="rId55"/>
    <p:sldId id="399" r:id="rId56"/>
    <p:sldId id="402" r:id="rId57"/>
    <p:sldId id="403" r:id="rId58"/>
    <p:sldId id="404" r:id="rId59"/>
    <p:sldId id="437" r:id="rId60"/>
    <p:sldId id="439" r:id="rId61"/>
    <p:sldId id="371" r:id="rId62"/>
    <p:sldId id="394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33CCCC"/>
    <a:srgbClr val="0000FF"/>
    <a:srgbClr val="FF00FF"/>
    <a:srgbClr val="FF6600"/>
    <a:srgbClr val="333399"/>
    <a:srgbClr val="FF9900"/>
    <a:srgbClr val="66FF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122" autoAdjust="0"/>
    <p:restoredTop sz="92115" autoAdjust="0"/>
  </p:normalViewPr>
  <p:slideViewPr>
    <p:cSldViewPr>
      <p:cViewPr>
        <p:scale>
          <a:sx n="70" d="100"/>
          <a:sy n="70" d="100"/>
        </p:scale>
        <p:origin x="-1709" y="-2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66051-CBA8-476D-BE1B-949D0944A03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9A486-C914-4414-ABFE-956359C407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B9DB1A-24F6-4255-B79E-EBA9B08C307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0F2D6-B923-4D08-AFDF-DAD5E3380CFC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1FEC92-EB9E-4578-A4D8-D3B41A48554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1FEC92-EB9E-4578-A4D8-D3B41A48554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1FEC92-EB9E-4578-A4D8-D3B41A48554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1FEC92-EB9E-4578-A4D8-D3B41A48554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1FEC92-EB9E-4578-A4D8-D3B41A48554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AD99-AE67-492E-9FB1-2DA5ACB92607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AD99-AE67-492E-9FB1-2DA5ACB92607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AD99-AE67-492E-9FB1-2DA5ACB92607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AD99-AE67-492E-9FB1-2DA5ACB92607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090D5F-2DE5-4246-ADBF-F9D3C83CCE6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AD99-AE67-492E-9FB1-2DA5ACB92607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AD99-AE67-492E-9FB1-2DA5ACB92607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AD99-AE67-492E-9FB1-2DA5ACB92607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AD99-AE67-492E-9FB1-2DA5ACB92607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AD99-AE67-492E-9FB1-2DA5ACB92607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AD99-AE67-492E-9FB1-2DA5ACB92607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AD99-AE67-492E-9FB1-2DA5ACB92607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AD99-AE67-492E-9FB1-2DA5ACB92607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AD99-AE67-492E-9FB1-2DA5ACB92607}" type="slidenum">
              <a:rPr lang="en-US" smtClean="0"/>
              <a:pPr/>
              <a:t>57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AD99-AE67-492E-9FB1-2DA5ACB92607}" type="slidenum">
              <a:rPr lang="en-US" smtClean="0"/>
              <a:pPr/>
              <a:t>58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E09E8F-9EE5-436D-9BBA-9EA7E166744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9AD99-AE67-492E-9FB1-2DA5ACB92607}" type="slidenum">
              <a:rPr lang="en-US" smtClean="0"/>
              <a:pPr/>
              <a:t>59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1FEC92-EB9E-4578-A4D8-D3B41A48554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1FEC92-EB9E-4578-A4D8-D3B41A48554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1FEC92-EB9E-4578-A4D8-D3B41A48554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A6A56C-1826-4506-B319-4165D6B2C07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1FEC92-EB9E-4578-A4D8-D3B41A48554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1FEC92-EB9E-4578-A4D8-D3B41A48554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3EF4-843D-4648-B7A9-9375D9C2BB18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2FA8-5C7E-47F3-BA63-3B0B07C551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3EF4-843D-4648-B7A9-9375D9C2BB18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2FA8-5C7E-47F3-BA63-3B0B07C551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3EF4-843D-4648-B7A9-9375D9C2BB18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2FA8-5C7E-47F3-BA63-3B0B07C551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3EF4-843D-4648-B7A9-9375D9C2BB18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2FA8-5C7E-47F3-BA63-3B0B07C551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3EF4-843D-4648-B7A9-9375D9C2BB18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2FA8-5C7E-47F3-BA63-3B0B07C551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3EF4-843D-4648-B7A9-9375D9C2BB18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2FA8-5C7E-47F3-BA63-3B0B07C551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3EF4-843D-4648-B7A9-9375D9C2BB18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2FA8-5C7E-47F3-BA63-3B0B07C551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3EF4-843D-4648-B7A9-9375D9C2BB18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2FA8-5C7E-47F3-BA63-3B0B07C551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3EF4-843D-4648-B7A9-9375D9C2BB18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2FA8-5C7E-47F3-BA63-3B0B07C551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3EF4-843D-4648-B7A9-9375D9C2BB18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2FA8-5C7E-47F3-BA63-3B0B07C551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3EF4-843D-4648-B7A9-9375D9C2BB18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2FA8-5C7E-47F3-BA63-3B0B07C551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03EF4-843D-4648-B7A9-9375D9C2BB18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52FA8-5C7E-47F3-BA63-3B0B07C551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6"/>
          <p:cNvSpPr txBox="1">
            <a:spLocks noChangeArrowheads="1"/>
          </p:cNvSpPr>
          <p:nvPr/>
        </p:nvSpPr>
        <p:spPr bwMode="auto">
          <a:xfrm>
            <a:off x="1295400" y="3124201"/>
            <a:ext cx="7543800" cy="369332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alibri" pitchFamily="34" charset="0"/>
              </a:rPr>
              <a:t>PROCESS OF TUNING SQL STATEMENTS THAT ACCESS THE DATABASE</a:t>
            </a:r>
          </a:p>
        </p:txBody>
      </p:sp>
      <p:sp>
        <p:nvSpPr>
          <p:cNvPr id="18435" name="TextBox 4"/>
          <p:cNvSpPr txBox="1">
            <a:spLocks noChangeArrowheads="1"/>
          </p:cNvSpPr>
          <p:nvPr/>
        </p:nvSpPr>
        <p:spPr bwMode="auto">
          <a:xfrm>
            <a:off x="990600" y="2209800"/>
            <a:ext cx="1212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libri" pitchFamily="34" charset="0"/>
              </a:rPr>
              <a:t>WHAT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rgbClr val="00B050"/>
          </a:solidFill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SQL </a:t>
            </a:r>
            <a:r>
              <a:rPr lang="en-US" sz="5400" b="1" dirty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 </a:t>
            </a:r>
            <a:r>
              <a:rPr lang="en-US" sz="54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TUNING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  <a:solidFill>
            <a:srgbClr val="00B050"/>
          </a:solidFill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ACCESS PATH</a:t>
            </a:r>
          </a:p>
        </p:txBody>
      </p:sp>
      <p:sp>
        <p:nvSpPr>
          <p:cNvPr id="50179" name="TextBox 3"/>
          <p:cNvSpPr txBox="1">
            <a:spLocks noChangeArrowheads="1"/>
          </p:cNvSpPr>
          <p:nvPr/>
        </p:nvSpPr>
        <p:spPr bwMode="auto">
          <a:xfrm>
            <a:off x="457200" y="2198688"/>
            <a:ext cx="8305800" cy="4125912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Arial" charset="0"/>
              <a:buChar char="•"/>
            </a:pPr>
            <a:r>
              <a:rPr lang="en-US" sz="6600">
                <a:solidFill>
                  <a:srgbClr val="FF0000"/>
                </a:solidFill>
                <a:latin typeface="Calibri" pitchFamily="34" charset="0"/>
              </a:rPr>
              <a:t>Access paths are ways in which data is retrieved from the database</a:t>
            </a:r>
            <a:endParaRPr lang="en-US" sz="6600" i="1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  <a:solidFill>
            <a:srgbClr val="00B050"/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Typical SQL operations </a:t>
            </a:r>
          </a:p>
        </p:txBody>
      </p:sp>
      <p:sp>
        <p:nvSpPr>
          <p:cNvPr id="51203" name="TextBox 3"/>
          <p:cNvSpPr txBox="1">
            <a:spLocks noChangeArrowheads="1"/>
          </p:cNvSpPr>
          <p:nvPr/>
        </p:nvSpPr>
        <p:spPr bwMode="auto">
          <a:xfrm>
            <a:off x="457200" y="2198688"/>
            <a:ext cx="7543800" cy="3138487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6600" i="1" dirty="0" smtClean="0">
                <a:solidFill>
                  <a:srgbClr val="FF0000"/>
                </a:solidFill>
                <a:latin typeface="Calibri" pitchFamily="34" charset="0"/>
              </a:rPr>
              <a:t>TABLE SCAN</a:t>
            </a:r>
            <a:endParaRPr lang="en-US" sz="6600" i="1" dirty="0">
              <a:solidFill>
                <a:srgbClr val="FF0000"/>
              </a:solidFill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en-US" sz="6600" i="1" dirty="0" smtClean="0">
                <a:solidFill>
                  <a:srgbClr val="468E42"/>
                </a:solidFill>
                <a:latin typeface="Calibri" pitchFamily="34" charset="0"/>
              </a:rPr>
              <a:t>INDEX SCAN</a:t>
            </a:r>
            <a:endParaRPr lang="en-US" sz="6600" i="1" dirty="0">
              <a:solidFill>
                <a:srgbClr val="468E42"/>
              </a:solidFill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en-US" sz="6600" i="1" dirty="0" smtClean="0">
                <a:solidFill>
                  <a:srgbClr val="5319F5"/>
                </a:solidFill>
                <a:latin typeface="Calibri" pitchFamily="34" charset="0"/>
              </a:rPr>
              <a:t>INDEX LOOKUP</a:t>
            </a:r>
            <a:endParaRPr lang="en-US" sz="6600" i="1" dirty="0">
              <a:solidFill>
                <a:srgbClr val="5319F5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2540675"/>
            <a:ext cx="8305800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 smtClean="0"/>
              <a:t>mysql</a:t>
            </a:r>
            <a:r>
              <a:rPr lang="en-US" dirty="0" smtClean="0"/>
              <a:t>&gt; explain format=tree select * from </a:t>
            </a:r>
            <a:r>
              <a:rPr lang="en-US" dirty="0" err="1" smtClean="0"/>
              <a:t>salgrade</a:t>
            </a:r>
            <a:r>
              <a:rPr lang="en-US" dirty="0" smtClean="0"/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+------------------------------------------------+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| EXPLAIN                                        |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+------------------------------------------------+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| -&gt; Table scan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salgrade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(cost=0.85 rows=6)  |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+------------------------------------------------+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B050"/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Typical SQL operations 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381000" y="1371600"/>
            <a:ext cx="1256049" cy="36933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TABLESCAN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2540675"/>
            <a:ext cx="8305800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 smtClean="0"/>
              <a:t>mysql</a:t>
            </a:r>
            <a:r>
              <a:rPr lang="en-US" dirty="0" smtClean="0"/>
              <a:t>&gt; explain format=tree select </a:t>
            </a:r>
            <a:r>
              <a:rPr lang="en-US" dirty="0" err="1" smtClean="0"/>
              <a:t>deptno</a:t>
            </a:r>
            <a:r>
              <a:rPr lang="en-US" dirty="0" smtClean="0"/>
              <a:t> from dept;</a:t>
            </a:r>
          </a:p>
          <a:p>
            <a:r>
              <a:rPr lang="en-US" dirty="0" smtClean="0"/>
              <a:t>+------------------------------------------------------------------------------+</a:t>
            </a:r>
          </a:p>
          <a:p>
            <a:r>
              <a:rPr lang="en-US" dirty="0" smtClean="0"/>
              <a:t>| EXPLAIN                                                                                        |</a:t>
            </a:r>
          </a:p>
          <a:p>
            <a:r>
              <a:rPr lang="en-US" dirty="0" smtClean="0"/>
              <a:t>+------------------------------------------------------------------------------+</a:t>
            </a:r>
          </a:p>
          <a:p>
            <a:r>
              <a:rPr lang="en-US" dirty="0" smtClean="0"/>
              <a:t>| -&gt; Index scan on dept using PRIMARY  (cost=0.65 rows=4)  |</a:t>
            </a:r>
          </a:p>
          <a:p>
            <a:r>
              <a:rPr lang="en-US" dirty="0" smtClean="0"/>
              <a:t>+-------------------------------------------------------------------------------+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B050"/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Typical SQL operations 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381000" y="1371600"/>
            <a:ext cx="1275670" cy="36933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INDEXSCAN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540675"/>
            <a:ext cx="8763000" cy="1723549"/>
          </a:xfrm>
          <a:prstGeom prst="rect">
            <a:avLst/>
          </a:prstGeom>
          <a:solidFill>
            <a:srgbClr val="0000CC"/>
          </a:solidFill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explain format=tree select * from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salgrade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where grade=1;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+---------------------------------------------------------------------------+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 EXPLAIN                                                                   |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+---------------------------------------------------------------------------+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 -&gt; Index lookup on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salgrade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using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gra_idx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(GRADE=1)  (cost=0.35 rows=1)   |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+---------------------------------------------------------------------------+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B050"/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Typical SQL operations 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381000" y="1371600"/>
            <a:ext cx="965008" cy="36933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LOOKUP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 txBox="1">
            <a:spLocks noChangeArrowheads="1"/>
          </p:cNvSpPr>
          <p:nvPr/>
        </p:nvSpPr>
        <p:spPr bwMode="auto">
          <a:xfrm>
            <a:off x="0" y="-152400"/>
            <a:ext cx="9144000" cy="830997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INDEXES</a:t>
            </a:r>
            <a:endParaRPr lang="en-US" sz="48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1783140"/>
            <a:ext cx="5562600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CC"/>
                </a:solidFill>
              </a:rPr>
              <a:t>CREATE INDEX</a:t>
            </a:r>
          </a:p>
          <a:p>
            <a:r>
              <a:rPr lang="en-US" sz="3200" dirty="0" smtClean="0">
                <a:solidFill>
                  <a:srgbClr val="0000CC"/>
                </a:solidFill>
              </a:rPr>
              <a:t>          DAT_IDX ON   </a:t>
            </a:r>
          </a:p>
          <a:p>
            <a:r>
              <a:rPr lang="en-US" sz="3200" dirty="0" smtClean="0">
                <a:solidFill>
                  <a:srgbClr val="0000CC"/>
                </a:solidFill>
              </a:rPr>
              <a:t>          EMP(</a:t>
            </a:r>
            <a:r>
              <a:rPr lang="en-US" sz="3200" dirty="0" err="1" smtClean="0">
                <a:solidFill>
                  <a:srgbClr val="0000CC"/>
                </a:solidFill>
              </a:rPr>
              <a:t>hiredate</a:t>
            </a:r>
            <a:r>
              <a:rPr lang="en-US" sz="3200" dirty="0" smtClean="0">
                <a:solidFill>
                  <a:srgbClr val="0000CC"/>
                </a:solidFill>
              </a:rPr>
              <a:t>)</a:t>
            </a:r>
            <a:endParaRPr lang="en-US" sz="3200" dirty="0">
              <a:solidFill>
                <a:srgbClr val="FF006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0400" y="3733800"/>
            <a:ext cx="5562600" cy="15696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ALTER  TABLE EMP 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 ADD INDEX 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          ENAME_IDX (ENAME)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1066800"/>
            <a:ext cx="4037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INDEXES CAN BE    CREATED  OR ALTERED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 txBox="1">
            <a:spLocks noChangeArrowheads="1"/>
          </p:cNvSpPr>
          <p:nvPr/>
        </p:nvSpPr>
        <p:spPr bwMode="auto">
          <a:xfrm>
            <a:off x="0" y="-152400"/>
            <a:ext cx="9144000" cy="830997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INDEXES</a:t>
            </a:r>
            <a:endParaRPr lang="en-US" sz="48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1371600"/>
            <a:ext cx="556260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CC"/>
                </a:solidFill>
              </a:rPr>
              <a:t>Show index from  test.emp         </a:t>
            </a:r>
            <a:endParaRPr lang="en-US" sz="3200" dirty="0">
              <a:solidFill>
                <a:srgbClr val="FF006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2895600"/>
            <a:ext cx="8991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600" dirty="0" smtClean="0">
                <a:latin typeface="Courier New" pitchFamily="49" charset="0"/>
                <a:cs typeface="Courier New" pitchFamily="49" charset="0"/>
              </a:rPr>
              <a:t>&gt; show index from test.emp;</a:t>
            </a:r>
          </a:p>
          <a:p>
            <a:r>
              <a:rPr lang="en-US" sz="600" dirty="0" smtClean="0">
                <a:latin typeface="Courier New" pitchFamily="49" charset="0"/>
                <a:cs typeface="Courier New" pitchFamily="49" charset="0"/>
              </a:rPr>
              <a:t>+-------+------------+----------------+--------------+-------------+-----------+-------------+----------+--------+------+------------+---------+---------------+---------+------------+</a:t>
            </a:r>
          </a:p>
          <a:p>
            <a:r>
              <a:rPr lang="en-US" sz="600" dirty="0" smtClean="0">
                <a:latin typeface="Courier New" pitchFamily="49" charset="0"/>
                <a:cs typeface="Courier New" pitchFamily="49" charset="0"/>
              </a:rPr>
              <a:t>| Table | </a:t>
            </a:r>
            <a:r>
              <a:rPr lang="en-US" sz="600" dirty="0" err="1" smtClean="0">
                <a:latin typeface="Courier New" pitchFamily="49" charset="0"/>
                <a:cs typeface="Courier New" pitchFamily="49" charset="0"/>
              </a:rPr>
              <a:t>Non_unique</a:t>
            </a:r>
            <a:r>
              <a:rPr lang="en-US" sz="600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600" dirty="0" err="1" smtClean="0">
                <a:latin typeface="Courier New" pitchFamily="49" charset="0"/>
                <a:cs typeface="Courier New" pitchFamily="49" charset="0"/>
              </a:rPr>
              <a:t>Key_name</a:t>
            </a:r>
            <a:r>
              <a:rPr lang="en-US" sz="600" dirty="0" smtClean="0">
                <a:latin typeface="Courier New" pitchFamily="49" charset="0"/>
                <a:cs typeface="Courier New" pitchFamily="49" charset="0"/>
              </a:rPr>
              <a:t>       | </a:t>
            </a:r>
            <a:r>
              <a:rPr lang="en-US" sz="600" dirty="0" err="1" smtClean="0">
                <a:latin typeface="Courier New" pitchFamily="49" charset="0"/>
                <a:cs typeface="Courier New" pitchFamily="49" charset="0"/>
              </a:rPr>
              <a:t>Seq_in_index</a:t>
            </a:r>
            <a:r>
              <a:rPr lang="en-US" sz="600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600" dirty="0" err="1" smtClean="0"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sz="600" dirty="0" smtClean="0">
                <a:latin typeface="Courier New" pitchFamily="49" charset="0"/>
                <a:cs typeface="Courier New" pitchFamily="49" charset="0"/>
              </a:rPr>
              <a:t> | Collation | Cardinality | </a:t>
            </a:r>
            <a:r>
              <a:rPr lang="en-US" sz="600" dirty="0" err="1" smtClean="0">
                <a:latin typeface="Courier New" pitchFamily="49" charset="0"/>
                <a:cs typeface="Courier New" pitchFamily="49" charset="0"/>
              </a:rPr>
              <a:t>Sub_part</a:t>
            </a:r>
            <a:r>
              <a:rPr lang="en-US" sz="600" dirty="0" smtClean="0">
                <a:latin typeface="Courier New" pitchFamily="49" charset="0"/>
                <a:cs typeface="Courier New" pitchFamily="49" charset="0"/>
              </a:rPr>
              <a:t> | Packed | Null | </a:t>
            </a:r>
            <a:r>
              <a:rPr lang="en-US" sz="600" dirty="0" err="1" smtClean="0">
                <a:latin typeface="Courier New" pitchFamily="49" charset="0"/>
                <a:cs typeface="Courier New" pitchFamily="49" charset="0"/>
              </a:rPr>
              <a:t>Index_type</a:t>
            </a:r>
            <a:r>
              <a:rPr lang="en-US" sz="600" dirty="0" smtClean="0">
                <a:latin typeface="Courier New" pitchFamily="49" charset="0"/>
                <a:cs typeface="Courier New" pitchFamily="49" charset="0"/>
              </a:rPr>
              <a:t> | Comment | </a:t>
            </a:r>
            <a:r>
              <a:rPr lang="en-US" sz="600" dirty="0" err="1" smtClean="0">
                <a:latin typeface="Courier New" pitchFamily="49" charset="0"/>
                <a:cs typeface="Courier New" pitchFamily="49" charset="0"/>
              </a:rPr>
              <a:t>Index_comment</a:t>
            </a:r>
            <a:r>
              <a:rPr lang="en-US" sz="600" dirty="0" smtClean="0">
                <a:latin typeface="Courier New" pitchFamily="49" charset="0"/>
                <a:cs typeface="Courier New" pitchFamily="49" charset="0"/>
              </a:rPr>
              <a:t> | Visible | Expression |</a:t>
            </a:r>
          </a:p>
          <a:p>
            <a:r>
              <a:rPr lang="en-US" sz="600" dirty="0" smtClean="0">
                <a:latin typeface="Courier New" pitchFamily="49" charset="0"/>
                <a:cs typeface="Courier New" pitchFamily="49" charset="0"/>
              </a:rPr>
              <a:t>+-------+------------+----------------+--------------+-------------+-----------+-------------+----------+--------+------+------------+---------+---------------+---------+------------+</a:t>
            </a:r>
          </a:p>
          <a:p>
            <a:r>
              <a:rPr lang="en-US" sz="600" dirty="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6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600" dirty="0" smtClean="0">
                <a:latin typeface="Courier New" pitchFamily="49" charset="0"/>
                <a:cs typeface="Courier New" pitchFamily="49" charset="0"/>
              </a:rPr>
              <a:t>   |          0 | PRIMARY        |            1 | EMPNO       | A         |          14 |     NULL |   NULL |      | BTREE      |         |               | YES     | NULL       |</a:t>
            </a:r>
          </a:p>
          <a:p>
            <a:r>
              <a:rPr lang="en-US" sz="600" dirty="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6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600" dirty="0" smtClean="0">
                <a:latin typeface="Courier New" pitchFamily="49" charset="0"/>
                <a:cs typeface="Courier New" pitchFamily="49" charset="0"/>
              </a:rPr>
              <a:t>   |          1 | </a:t>
            </a:r>
            <a:r>
              <a:rPr lang="en-US" sz="600" dirty="0" err="1" smtClean="0">
                <a:latin typeface="Courier New" pitchFamily="49" charset="0"/>
                <a:cs typeface="Courier New" pitchFamily="49" charset="0"/>
              </a:rPr>
              <a:t>en_idx</a:t>
            </a:r>
            <a:r>
              <a:rPr lang="en-US" sz="600" dirty="0" smtClean="0">
                <a:latin typeface="Courier New" pitchFamily="49" charset="0"/>
                <a:cs typeface="Courier New" pitchFamily="49" charset="0"/>
              </a:rPr>
              <a:t>         |            1 | ENAME       | A         |          14 |     NULL |   NULL | YES  | BTREE      |         |               | YES     | NULL       |</a:t>
            </a:r>
          </a:p>
          <a:p>
            <a:r>
              <a:rPr lang="en-US" sz="600" dirty="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6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600" dirty="0" smtClean="0">
                <a:latin typeface="Courier New" pitchFamily="49" charset="0"/>
                <a:cs typeface="Courier New" pitchFamily="49" charset="0"/>
              </a:rPr>
              <a:t>   |          1 | comp1_idx      |            1 | DEPTNO      | A         |           3 |     NULL |   NULL | YES  | BTREE      |         |               | NO      | NULL       |</a:t>
            </a:r>
          </a:p>
          <a:p>
            <a:r>
              <a:rPr lang="en-US" sz="600" dirty="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6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600" dirty="0" smtClean="0">
                <a:latin typeface="Courier New" pitchFamily="49" charset="0"/>
                <a:cs typeface="Courier New" pitchFamily="49" charset="0"/>
              </a:rPr>
              <a:t>   |          1 | comp1_idx      |            2 | ENAME       | A         |          14 |     NULL |   NULL | YES  | BTREE      |         |               | NO      | NULL       |</a:t>
            </a:r>
          </a:p>
          <a:p>
            <a:r>
              <a:rPr lang="en-US" sz="600" dirty="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6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600" dirty="0" smtClean="0">
                <a:latin typeface="Courier New" pitchFamily="49" charset="0"/>
                <a:cs typeface="Courier New" pitchFamily="49" charset="0"/>
              </a:rPr>
              <a:t>   |          1 | </a:t>
            </a:r>
            <a:r>
              <a:rPr lang="en-US" sz="600" dirty="0" err="1" smtClean="0">
                <a:latin typeface="Courier New" pitchFamily="49" charset="0"/>
                <a:cs typeface="Courier New" pitchFamily="49" charset="0"/>
              </a:rPr>
              <a:t>comp_job_ename</a:t>
            </a:r>
            <a:r>
              <a:rPr lang="en-US" sz="600" dirty="0" smtClean="0">
                <a:latin typeface="Courier New" pitchFamily="49" charset="0"/>
                <a:cs typeface="Courier New" pitchFamily="49" charset="0"/>
              </a:rPr>
              <a:t> |            1 | ENAME       | A         |          14 |     NULL |   NULL | YES  | BTREE      |         |               | NO      | NULL       |</a:t>
            </a:r>
          </a:p>
          <a:p>
            <a:r>
              <a:rPr lang="en-US" sz="600" dirty="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6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600" dirty="0" smtClean="0">
                <a:latin typeface="Courier New" pitchFamily="49" charset="0"/>
                <a:cs typeface="Courier New" pitchFamily="49" charset="0"/>
              </a:rPr>
              <a:t>   |          1 | </a:t>
            </a:r>
            <a:r>
              <a:rPr lang="en-US" sz="600" dirty="0" err="1" smtClean="0">
                <a:latin typeface="Courier New" pitchFamily="49" charset="0"/>
                <a:cs typeface="Courier New" pitchFamily="49" charset="0"/>
              </a:rPr>
              <a:t>comp_job_ename</a:t>
            </a:r>
            <a:r>
              <a:rPr lang="en-US" sz="600" dirty="0" smtClean="0">
                <a:latin typeface="Courier New" pitchFamily="49" charset="0"/>
                <a:cs typeface="Courier New" pitchFamily="49" charset="0"/>
              </a:rPr>
              <a:t> |            2 | JOB         | A         |          14 |     NULL |   NULL | YES  | BTREE      |         |               | NO      | NULL       |</a:t>
            </a:r>
          </a:p>
          <a:p>
            <a:r>
              <a:rPr lang="en-US" sz="600" dirty="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6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600" dirty="0" smtClean="0">
                <a:latin typeface="Courier New" pitchFamily="49" charset="0"/>
                <a:cs typeface="Courier New" pitchFamily="49" charset="0"/>
              </a:rPr>
              <a:t>   |          1 | </a:t>
            </a:r>
            <a:r>
              <a:rPr lang="en-US" sz="600" dirty="0" err="1" smtClean="0">
                <a:latin typeface="Courier New" pitchFamily="49" charset="0"/>
                <a:cs typeface="Courier New" pitchFamily="49" charset="0"/>
              </a:rPr>
              <a:t>comp_job_ename</a:t>
            </a:r>
            <a:r>
              <a:rPr lang="en-US" sz="600" dirty="0" smtClean="0">
                <a:latin typeface="Courier New" pitchFamily="49" charset="0"/>
                <a:cs typeface="Courier New" pitchFamily="49" charset="0"/>
              </a:rPr>
              <a:t> |            3 | DEPTNO      | A         |          14 |     NULL |   NULL | YES  | BTREE      |         |               | NO      | NULL       |</a:t>
            </a:r>
          </a:p>
          <a:p>
            <a:r>
              <a:rPr lang="en-US" sz="600" dirty="0" smtClean="0">
                <a:latin typeface="Courier New" pitchFamily="49" charset="0"/>
                <a:cs typeface="Courier New" pitchFamily="49" charset="0"/>
              </a:rPr>
              <a:t>+-------+------------+----------------+--------------+-------------+-----------+-------------+----------+--------+------+------------+---------+---------------+---------+------------+</a:t>
            </a:r>
          </a:p>
          <a:p>
            <a:r>
              <a:rPr lang="en-US" sz="600" dirty="0" smtClean="0">
                <a:latin typeface="Courier New" pitchFamily="49" charset="0"/>
                <a:cs typeface="Courier New" pitchFamily="49" charset="0"/>
              </a:rPr>
              <a:t>7 rows in set (0.00 sec)</a:t>
            </a:r>
          </a:p>
          <a:p>
            <a:endParaRPr lang="en-US" sz="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600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6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 txBox="1">
            <a:spLocks noChangeArrowheads="1"/>
          </p:cNvSpPr>
          <p:nvPr/>
        </p:nvSpPr>
        <p:spPr bwMode="auto">
          <a:xfrm>
            <a:off x="0" y="-152400"/>
            <a:ext cx="9144000" cy="830997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INDEXES</a:t>
            </a:r>
            <a:endParaRPr lang="en-US" sz="48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838200"/>
            <a:ext cx="7086600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CC"/>
                </a:solidFill>
              </a:rPr>
              <a:t>SELECT DISTINCT    TABLE_NAME,COLUMN_NAME,</a:t>
            </a:r>
          </a:p>
          <a:p>
            <a:r>
              <a:rPr lang="en-US" sz="3200" dirty="0" smtClean="0">
                <a:solidFill>
                  <a:srgbClr val="0000CC"/>
                </a:solidFill>
              </a:rPr>
              <a:t>    INDEX_NAME FROM INFORMATION_SCHEMA.STATISTICS</a:t>
            </a:r>
          </a:p>
          <a:p>
            <a:r>
              <a:rPr lang="en-US" sz="3200" dirty="0" smtClean="0">
                <a:solidFill>
                  <a:srgbClr val="0000CC"/>
                </a:solidFill>
              </a:rPr>
              <a:t>WHERE TABLE_SCHEMA = 'test'</a:t>
            </a:r>
          </a:p>
          <a:p>
            <a:r>
              <a:rPr lang="en-US" sz="3200" dirty="0" smtClean="0">
                <a:solidFill>
                  <a:srgbClr val="0000CC"/>
                </a:solidFill>
              </a:rPr>
              <a:t>and </a:t>
            </a:r>
            <a:r>
              <a:rPr lang="en-US" sz="3200" dirty="0" err="1" smtClean="0">
                <a:solidFill>
                  <a:srgbClr val="0000CC"/>
                </a:solidFill>
              </a:rPr>
              <a:t>table_name</a:t>
            </a:r>
            <a:r>
              <a:rPr lang="en-US" sz="3200" dirty="0" smtClean="0">
                <a:solidFill>
                  <a:srgbClr val="0000CC"/>
                </a:solidFill>
              </a:rPr>
              <a:t>='</a:t>
            </a:r>
            <a:r>
              <a:rPr lang="en-US" sz="3200" dirty="0" err="1" smtClean="0">
                <a:solidFill>
                  <a:srgbClr val="0000CC"/>
                </a:solidFill>
              </a:rPr>
              <a:t>emp</a:t>
            </a:r>
            <a:r>
              <a:rPr lang="en-US" sz="3200" dirty="0" smtClean="0">
                <a:solidFill>
                  <a:srgbClr val="0000CC"/>
                </a:solidFill>
              </a:rPr>
              <a:t>';</a:t>
            </a:r>
            <a:endParaRPr lang="en-US" sz="3200" dirty="0">
              <a:solidFill>
                <a:srgbClr val="FF006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4445675"/>
            <a:ext cx="6019800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+------------+-------------+------------+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| TABLE_NAME | COLUMN_NAME | INDEX_NAME |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+------------+-------------+------------+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| DEPTNO      |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fk_deptno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|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| EMPNO       | PRIMARY    |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+------------+-------------+------------+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/>
          <p:cNvSpPr/>
          <p:nvPr/>
        </p:nvSpPr>
        <p:spPr>
          <a:xfrm>
            <a:off x="76200" y="914400"/>
            <a:ext cx="2743200" cy="762000"/>
          </a:xfrm>
          <a:prstGeom prst="wedgeRoundRectCallout">
            <a:avLst>
              <a:gd name="adj1" fmla="val 81170"/>
              <a:gd name="adj2" fmla="val 36551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 * From </a:t>
            </a:r>
            <a:r>
              <a:rPr lang="en-US" dirty="0" err="1" smtClean="0"/>
              <a:t>emp</a:t>
            </a:r>
            <a:endParaRPr lang="en-US" dirty="0" smtClean="0"/>
          </a:p>
          <a:p>
            <a:pPr algn="ctr"/>
            <a:r>
              <a:rPr lang="en-US" dirty="0" smtClean="0"/>
              <a:t>Where </a:t>
            </a:r>
            <a:r>
              <a:rPr lang="en-US" dirty="0" err="1" smtClean="0"/>
              <a:t>ename</a:t>
            </a:r>
            <a:r>
              <a:rPr lang="en-US" dirty="0" smtClean="0"/>
              <a:t>=‘SMITH’</a:t>
            </a:r>
            <a:endParaRPr lang="en-IN" dirty="0"/>
          </a:p>
        </p:txBody>
      </p:sp>
      <p:sp>
        <p:nvSpPr>
          <p:cNvPr id="5" name="Flowchart: Direct Access Storage 4"/>
          <p:cNvSpPr/>
          <p:nvPr/>
        </p:nvSpPr>
        <p:spPr>
          <a:xfrm>
            <a:off x="3276600" y="1676400"/>
            <a:ext cx="2590800" cy="1066800"/>
          </a:xfrm>
          <a:prstGeom prst="flowChartMagneticDrum">
            <a:avLst/>
          </a:prstGeom>
          <a:solidFill>
            <a:srgbClr val="FF006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OPTIMIZER</a:t>
            </a:r>
            <a:endParaRPr lang="en-IN" dirty="0"/>
          </a:p>
        </p:txBody>
      </p:sp>
      <p:pic>
        <p:nvPicPr>
          <p:cNvPr id="12" name="Picture 1140" descr="Diagram: B Tree Inde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914400" y="3276600"/>
            <a:ext cx="2540000" cy="2159000"/>
          </a:xfrm>
          <a:prstGeom prst="rect">
            <a:avLst/>
          </a:prstGeom>
          <a:noFill/>
        </p:spPr>
      </p:pic>
      <p:graphicFrame>
        <p:nvGraphicFramePr>
          <p:cNvPr id="14" name="Group 231"/>
          <p:cNvGraphicFramePr>
            <a:graphicFrameLocks/>
          </p:cNvGraphicFramePr>
          <p:nvPr/>
        </p:nvGraphicFramePr>
        <p:xfrm>
          <a:off x="3810000" y="3352800"/>
          <a:ext cx="5029200" cy="3200400"/>
        </p:xfrm>
        <a:graphic>
          <a:graphicData uri="http://schemas.openxmlformats.org/drawingml/2006/table">
            <a:tbl>
              <a:tblPr/>
              <a:tblGrid>
                <a:gridCol w="685801"/>
                <a:gridCol w="609600"/>
                <a:gridCol w="761999"/>
                <a:gridCol w="533400"/>
                <a:gridCol w="762000"/>
                <a:gridCol w="533400"/>
                <a:gridCol w="533400"/>
                <a:gridCol w="609600"/>
              </a:tblGrid>
              <a:tr h="208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EMPNO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JOB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MGR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HIREDATE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COMM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DEPTNO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7369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7902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17-DEC-80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7499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ALLEN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SALESMAN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7698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20-FEB-81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1600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7521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WARD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SALESMAN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7698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20-FEB-81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1250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7566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MANAGER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7839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20-FEB-81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2975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7654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MARTIN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SALESMAN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7698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20-FEB-81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1250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1400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7698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BLAKE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MANAGER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7839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20-FEB-81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2850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7782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CLARK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MANAGER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7839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20-FEB-81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2450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7788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SCOTT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ANALYST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7566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20-FEB-81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7839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KING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PRESIDENT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20-FEB-81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7844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TURNER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SALESMAN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7698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20-FEB-81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7876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ADAMS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7788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20-FEB-81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7900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7698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20-FEB-81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950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7902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ANALYST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7566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20-FEB-81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7934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MILLER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 7682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20-FEB-81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1300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rot="5400000">
            <a:off x="3582194" y="3580606"/>
            <a:ext cx="152400" cy="158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3582194" y="4266406"/>
            <a:ext cx="152400" cy="158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3582194" y="4571206"/>
            <a:ext cx="152400" cy="158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3582194" y="4799806"/>
            <a:ext cx="152400" cy="158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3582194" y="5028406"/>
            <a:ext cx="152400" cy="158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3580606" y="5257006"/>
            <a:ext cx="152400" cy="158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3582194" y="5638006"/>
            <a:ext cx="152400" cy="158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3582194" y="5409406"/>
            <a:ext cx="152400" cy="158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3582194" y="5866606"/>
            <a:ext cx="152400" cy="158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3582194" y="6095206"/>
            <a:ext cx="152400" cy="158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3582194" y="6323806"/>
            <a:ext cx="152400" cy="158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3582194" y="6476206"/>
            <a:ext cx="152400" cy="158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alibri" pitchFamily="34" charset="0"/>
              </a:rPr>
              <a:t>OPTIMIZER </a:t>
            </a:r>
          </a:p>
        </p:txBody>
      </p:sp>
      <p:sp>
        <p:nvSpPr>
          <p:cNvPr id="31" name="Circular Arrow 30"/>
          <p:cNvSpPr/>
          <p:nvPr/>
        </p:nvSpPr>
        <p:spPr>
          <a:xfrm>
            <a:off x="5791200" y="2362200"/>
            <a:ext cx="1066800" cy="14478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021154"/>
              <a:gd name="adj5" fmla="val 12500"/>
            </a:avLst>
          </a:prstGeom>
          <a:solidFill>
            <a:srgbClr val="33CC33">
              <a:alpha val="99000"/>
            </a:srgbClr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4" name="Circular Arrow 33"/>
          <p:cNvSpPr/>
          <p:nvPr/>
        </p:nvSpPr>
        <p:spPr>
          <a:xfrm rot="5246692">
            <a:off x="2133600" y="2286000"/>
            <a:ext cx="1066800" cy="14478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062300"/>
              <a:gd name="adj5" fmla="val 12500"/>
            </a:avLst>
          </a:prstGeom>
          <a:solidFill>
            <a:srgbClr val="33CC33">
              <a:alpha val="99000"/>
            </a:srgbClr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3582194" y="3809206"/>
            <a:ext cx="152400" cy="158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3582988" y="4114006"/>
            <a:ext cx="152400" cy="158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 txBox="1">
            <a:spLocks noChangeArrowheads="1"/>
          </p:cNvSpPr>
          <p:nvPr/>
        </p:nvSpPr>
        <p:spPr bwMode="auto">
          <a:xfrm>
            <a:off x="0" y="-152400"/>
            <a:ext cx="9144000" cy="830997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INDEXES</a:t>
            </a:r>
            <a:endParaRPr lang="en-US" sz="48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7" name="Group 231"/>
          <p:cNvGraphicFramePr>
            <a:graphicFrameLocks/>
          </p:cNvGraphicFramePr>
          <p:nvPr/>
        </p:nvGraphicFramePr>
        <p:xfrm>
          <a:off x="1676400" y="822960"/>
          <a:ext cx="7391400" cy="4541520"/>
        </p:xfrm>
        <a:graphic>
          <a:graphicData uri="http://schemas.openxmlformats.org/drawingml/2006/table">
            <a:tbl>
              <a:tblPr/>
              <a:tblGrid>
                <a:gridCol w="762000"/>
                <a:gridCol w="1066800"/>
                <a:gridCol w="1219200"/>
                <a:gridCol w="762000"/>
                <a:gridCol w="1143000"/>
                <a:gridCol w="685800"/>
                <a:gridCol w="685800"/>
                <a:gridCol w="1066800"/>
              </a:tblGrid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HIREDATE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DEPTNO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7369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7902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17-DEC-80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7499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SALESMAN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7698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20-FEB-81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SALESMAN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7698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20-FEB-81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MANAGER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20-FEB-81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7654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MARTIN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SALESMAN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7698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20-FEB-81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7698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BLAKE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MANAGER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20-FEB-81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7782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CLARKE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MANAGER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20-FEB-81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7788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SCOTT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ANALYST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20-FEB-81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PRESIDENT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20-FEB-81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7844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TURNER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SALESMAN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7698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20-FEB-81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7876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ADAMS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7788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20-FEB-81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7900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7698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20-FEB-81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7902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ANALYST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20-FEB-81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7934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7682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20-FEB-81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381000" y="5486400"/>
            <a:ext cx="31242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5706070"/>
            <a:ext cx="243840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Select   </a:t>
            </a:r>
            <a:r>
              <a:rPr lang="en-US" dirty="0" err="1" smtClean="0"/>
              <a:t>ename</a:t>
            </a:r>
            <a:endParaRPr lang="en-US" dirty="0" smtClean="0"/>
          </a:p>
          <a:p>
            <a:r>
              <a:rPr lang="en-US" dirty="0" smtClean="0"/>
              <a:t>from      </a:t>
            </a:r>
            <a:r>
              <a:rPr lang="en-US" dirty="0" err="1" smtClean="0"/>
              <a:t>emp</a:t>
            </a:r>
            <a:endParaRPr lang="en-US" dirty="0" smtClean="0"/>
          </a:p>
          <a:p>
            <a:r>
              <a:rPr lang="en-US" dirty="0" smtClean="0"/>
              <a:t>where   </a:t>
            </a:r>
            <a:r>
              <a:rPr lang="en-US" dirty="0" err="1" smtClean="0"/>
              <a:t>empno</a:t>
            </a:r>
            <a:r>
              <a:rPr lang="en-US" dirty="0" smtClean="0"/>
              <a:t>=7566;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457200" y="12184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457994" y="15994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6800" y="10668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6800" y="13070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6800" y="16118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43000" y="35052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43000" y="5105400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143000" y="4800600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43000" y="44312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43000" y="41910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43000" y="38216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43000" y="32004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3000" y="28956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3000" y="25908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43000" y="22860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762000" y="1905000"/>
            <a:ext cx="826008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5400000">
            <a:off x="457994" y="19804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457994" y="2513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458788" y="2894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458788" y="3275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457994" y="3656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458788" y="4037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458788" y="4418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457994" y="4799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458788" y="5180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5029200" y="5715000"/>
            <a:ext cx="3048000" cy="914400"/>
          </a:xfrm>
          <a:prstGeom prst="round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5029200" y="5715000"/>
            <a:ext cx="2971800" cy="10017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No Index on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Empno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column.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</a:rPr>
              <a:t>FTS will be done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6"/>
          <p:cNvSpPr txBox="1">
            <a:spLocks noChangeArrowheads="1"/>
          </p:cNvSpPr>
          <p:nvPr/>
        </p:nvSpPr>
        <p:spPr bwMode="auto">
          <a:xfrm>
            <a:off x="838200" y="3124200"/>
            <a:ext cx="7772400" cy="1938992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FF"/>
                </a:solidFill>
                <a:latin typeface="Calibri" pitchFamily="34" charset="0"/>
              </a:rPr>
              <a:t>TO FORMULATE </a:t>
            </a:r>
            <a:r>
              <a:rPr lang="en-US" sz="2400" dirty="0" smtClean="0">
                <a:solidFill>
                  <a:srgbClr val="FF00FF"/>
                </a:solidFill>
                <a:latin typeface="Calibri" pitchFamily="34" charset="0"/>
              </a:rPr>
              <a:t>STATEMENTS</a:t>
            </a:r>
          </a:p>
          <a:p>
            <a:endParaRPr lang="en-US" sz="2400" dirty="0">
              <a:latin typeface="Calibri" pitchFamily="34" charset="0"/>
            </a:endParaRPr>
          </a:p>
          <a:p>
            <a:r>
              <a:rPr lang="en-US" sz="2400" dirty="0">
                <a:solidFill>
                  <a:srgbClr val="FF9900"/>
                </a:solidFill>
                <a:latin typeface="Calibri" pitchFamily="34" charset="0"/>
              </a:rPr>
              <a:t>TO ACCESS EFFECTIVELY THE </a:t>
            </a:r>
            <a:r>
              <a:rPr lang="en-US" sz="2400" dirty="0" smtClean="0">
                <a:solidFill>
                  <a:srgbClr val="FF9900"/>
                </a:solidFill>
                <a:latin typeface="Calibri" pitchFamily="34" charset="0"/>
              </a:rPr>
              <a:t>DATABASE</a:t>
            </a:r>
          </a:p>
          <a:p>
            <a:endParaRPr lang="en-US" sz="2400" dirty="0">
              <a:latin typeface="Calibri" pitchFamily="34" charset="0"/>
            </a:endParaRPr>
          </a:p>
          <a:p>
            <a:r>
              <a:rPr lang="en-US" sz="2400" dirty="0">
                <a:latin typeface="Calibri" pitchFamily="34" charset="0"/>
              </a:rPr>
              <a:t>TO UTILIZE OPTIMALLY SYSTEM RESOURCES AND INDEXES</a:t>
            </a:r>
          </a:p>
        </p:txBody>
      </p:sp>
      <p:sp>
        <p:nvSpPr>
          <p:cNvPr id="19459" name="TextBox 4"/>
          <p:cNvSpPr txBox="1">
            <a:spLocks noChangeArrowheads="1"/>
          </p:cNvSpPr>
          <p:nvPr/>
        </p:nvSpPr>
        <p:spPr bwMode="auto">
          <a:xfrm>
            <a:off x="990600" y="2209800"/>
            <a:ext cx="13112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libri" pitchFamily="34" charset="0"/>
              </a:rPr>
              <a:t>GOALS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rgbClr val="00B050"/>
          </a:solidFill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SQL </a:t>
            </a:r>
            <a:r>
              <a:rPr lang="en-US" sz="5400" b="1" dirty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 </a:t>
            </a:r>
            <a:r>
              <a:rPr lang="en-US" sz="54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TUNING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 txBox="1">
            <a:spLocks noChangeArrowheads="1"/>
          </p:cNvSpPr>
          <p:nvPr/>
        </p:nvSpPr>
        <p:spPr bwMode="auto">
          <a:xfrm>
            <a:off x="0" y="-152400"/>
            <a:ext cx="9144000" cy="830997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INDEXES</a:t>
            </a:r>
            <a:endParaRPr lang="en-US" sz="48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7" name="Group 231"/>
          <p:cNvGraphicFramePr>
            <a:graphicFrameLocks/>
          </p:cNvGraphicFramePr>
          <p:nvPr/>
        </p:nvGraphicFramePr>
        <p:xfrm>
          <a:off x="3314699" y="1219200"/>
          <a:ext cx="5715001" cy="3657600"/>
        </p:xfrm>
        <a:graphic>
          <a:graphicData uri="http://schemas.openxmlformats.org/drawingml/2006/table">
            <a:tbl>
              <a:tblPr/>
              <a:tblGrid>
                <a:gridCol w="643981"/>
                <a:gridCol w="715537"/>
                <a:gridCol w="926483"/>
                <a:gridCol w="609600"/>
                <a:gridCol w="914400"/>
                <a:gridCol w="533400"/>
                <a:gridCol w="609600"/>
                <a:gridCol w="762000"/>
              </a:tblGrid>
              <a:tr h="225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HIREDATE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DEPTNO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2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7369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7902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17-DEC-80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7499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SALESMAN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7698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20-FEB-81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SALESMAN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7698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20-FEB-81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MANAGER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20-FEB-81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7654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MARTIN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SALESMAN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7698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20-FEB-81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7698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BLAKE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MANAGER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20-FEB-81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7782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CLARKE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MANAGER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20-FEB-81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7788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SCOTT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ANALYST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20-FEB-81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PRESIDENT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20-FEB-81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7844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TURNER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SALESMAN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7698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20-FEB-81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7876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ADAMS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7788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20-FEB-81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7900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7698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20-FEB-81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7902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ANALYST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20-FEB-81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7934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7682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20-FEB-81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1295400" y="5334000"/>
            <a:ext cx="3352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8800" y="5562600"/>
            <a:ext cx="243840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Select   </a:t>
            </a:r>
            <a:r>
              <a:rPr lang="en-US" dirty="0" err="1" smtClean="0"/>
              <a:t>ename</a:t>
            </a:r>
            <a:endParaRPr lang="en-US" dirty="0" smtClean="0"/>
          </a:p>
          <a:p>
            <a:r>
              <a:rPr lang="en-US" dirty="0" smtClean="0"/>
              <a:t>from      </a:t>
            </a:r>
            <a:r>
              <a:rPr lang="en-US" dirty="0" err="1" smtClean="0"/>
              <a:t>emp</a:t>
            </a:r>
            <a:endParaRPr lang="en-US" dirty="0" smtClean="0"/>
          </a:p>
          <a:p>
            <a:r>
              <a:rPr lang="en-US" dirty="0" smtClean="0"/>
              <a:t>where   </a:t>
            </a:r>
            <a:r>
              <a:rPr lang="en-US" dirty="0" err="1" smtClean="0"/>
              <a:t>empno</a:t>
            </a:r>
            <a:r>
              <a:rPr lang="en-US" dirty="0" smtClean="0"/>
              <a:t>=7566;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6019800" y="5715000"/>
            <a:ext cx="3048000" cy="914400"/>
          </a:xfrm>
          <a:prstGeom prst="round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6096000" y="5715000"/>
            <a:ext cx="2971800" cy="10017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Index on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Empno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column.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</a:rPr>
              <a:t>Index scan will be done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14400" y="12192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7782</a:t>
            </a:r>
          </a:p>
          <a:p>
            <a:pPr algn="ctr"/>
            <a:r>
              <a:rPr lang="en-US" dirty="0" err="1" smtClean="0"/>
              <a:t>rowid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04800" y="2514600"/>
            <a:ext cx="1066800" cy="9906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7369</a:t>
            </a:r>
          </a:p>
          <a:p>
            <a:pPr algn="ctr"/>
            <a:r>
              <a:rPr lang="en-US" dirty="0" smtClean="0"/>
              <a:t>7698</a:t>
            </a:r>
          </a:p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905000" y="2362200"/>
            <a:ext cx="1143000" cy="12192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7788</a:t>
            </a:r>
          </a:p>
          <a:p>
            <a:pPr algn="ctr"/>
            <a:r>
              <a:rPr lang="en-US" dirty="0" smtClean="0"/>
              <a:t>7934</a:t>
            </a:r>
          </a:p>
          <a:p>
            <a:pPr algn="ctr"/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rot="10800000" flipV="1">
            <a:off x="227012" y="3582194"/>
            <a:ext cx="534194" cy="532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0" idx="2"/>
          </p:cNvCxnSpPr>
          <p:nvPr/>
        </p:nvCxnSpPr>
        <p:spPr>
          <a:xfrm rot="5400000">
            <a:off x="1085850" y="1885950"/>
            <a:ext cx="60960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6200000" flipH="1">
            <a:off x="1676400" y="1600200"/>
            <a:ext cx="5334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6200000" flipH="1">
            <a:off x="933450" y="3638550"/>
            <a:ext cx="5334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570706" y="3847306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1810544" y="3600450"/>
            <a:ext cx="532606" cy="496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 flipH="1">
            <a:off x="2571750" y="3638550"/>
            <a:ext cx="5334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2096294" y="3847306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0" y="4114800"/>
            <a:ext cx="457200" cy="685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7369</a:t>
            </a:r>
          </a:p>
          <a:p>
            <a:pPr algn="ctr"/>
            <a:r>
              <a:rPr lang="en-US" sz="1000" dirty="0" smtClean="0"/>
              <a:t>7499</a:t>
            </a:r>
            <a:endParaRPr lang="en-US" sz="1000" dirty="0"/>
          </a:p>
        </p:txBody>
      </p:sp>
      <p:sp>
        <p:nvSpPr>
          <p:cNvPr id="64" name="Rectangle 63"/>
          <p:cNvSpPr/>
          <p:nvPr/>
        </p:nvSpPr>
        <p:spPr>
          <a:xfrm>
            <a:off x="533400" y="4114800"/>
            <a:ext cx="457200" cy="685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7521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7566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066800" y="4114800"/>
            <a:ext cx="457200" cy="685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7654</a:t>
            </a:r>
          </a:p>
          <a:p>
            <a:pPr algn="ctr"/>
            <a:r>
              <a:rPr lang="en-US" sz="1000" dirty="0" smtClean="0"/>
              <a:t>7698</a:t>
            </a:r>
            <a:endParaRPr lang="en-US" sz="1000" dirty="0"/>
          </a:p>
        </p:txBody>
      </p:sp>
      <p:sp>
        <p:nvSpPr>
          <p:cNvPr id="66" name="Rectangle 65"/>
          <p:cNvSpPr/>
          <p:nvPr/>
        </p:nvSpPr>
        <p:spPr>
          <a:xfrm>
            <a:off x="1676400" y="4114800"/>
            <a:ext cx="4572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7788</a:t>
            </a:r>
          </a:p>
          <a:p>
            <a:pPr algn="ctr"/>
            <a:r>
              <a:rPr lang="en-US" sz="1000" dirty="0" smtClean="0"/>
              <a:t>7839</a:t>
            </a:r>
            <a:endParaRPr lang="en-US" sz="1000" dirty="0"/>
          </a:p>
        </p:txBody>
      </p:sp>
      <p:sp>
        <p:nvSpPr>
          <p:cNvPr id="67" name="Rectangle 66"/>
          <p:cNvSpPr/>
          <p:nvPr/>
        </p:nvSpPr>
        <p:spPr>
          <a:xfrm>
            <a:off x="2209800" y="4114800"/>
            <a:ext cx="4572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7844</a:t>
            </a:r>
          </a:p>
          <a:p>
            <a:pPr algn="ctr"/>
            <a:r>
              <a:rPr lang="en-US" sz="1000" dirty="0" smtClean="0"/>
              <a:t>7876</a:t>
            </a:r>
            <a:endParaRPr lang="en-US" sz="1000" dirty="0"/>
          </a:p>
        </p:txBody>
      </p:sp>
      <p:sp>
        <p:nvSpPr>
          <p:cNvPr id="68" name="Rectangle 67"/>
          <p:cNvSpPr/>
          <p:nvPr/>
        </p:nvSpPr>
        <p:spPr>
          <a:xfrm>
            <a:off x="2716824" y="4114800"/>
            <a:ext cx="4572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7900</a:t>
            </a:r>
          </a:p>
          <a:p>
            <a:pPr algn="ctr"/>
            <a:r>
              <a:rPr lang="en-US" sz="1000" dirty="0" smtClean="0"/>
              <a:t>7902</a:t>
            </a:r>
          </a:p>
          <a:p>
            <a:pPr algn="ctr"/>
            <a:r>
              <a:rPr lang="en-US" sz="1000" dirty="0" smtClean="0"/>
              <a:t>7934</a:t>
            </a:r>
            <a:endParaRPr lang="en-US" sz="1000" dirty="0"/>
          </a:p>
        </p:txBody>
      </p:sp>
      <p:sp>
        <p:nvSpPr>
          <p:cNvPr id="83" name="Rectangle 82"/>
          <p:cNvSpPr/>
          <p:nvPr/>
        </p:nvSpPr>
        <p:spPr>
          <a:xfrm>
            <a:off x="1143000" y="762000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Pk_emp</a:t>
            </a:r>
            <a:endParaRPr lang="en-US" dirty="0"/>
          </a:p>
        </p:txBody>
      </p:sp>
      <p:sp>
        <p:nvSpPr>
          <p:cNvPr id="84" name="Right Arrow 83"/>
          <p:cNvSpPr/>
          <p:nvPr/>
        </p:nvSpPr>
        <p:spPr>
          <a:xfrm rot="2588460">
            <a:off x="2879238" y="2084382"/>
            <a:ext cx="457200" cy="2286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 rot="3235515">
            <a:off x="953680" y="4977472"/>
            <a:ext cx="72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rowid</a:t>
            </a:r>
            <a:endParaRPr lang="en-US" dirty="0"/>
          </a:p>
        </p:txBody>
      </p:sp>
      <p:sp>
        <p:nvSpPr>
          <p:cNvPr id="87" name="Right Arrow 86"/>
          <p:cNvSpPr/>
          <p:nvPr/>
        </p:nvSpPr>
        <p:spPr>
          <a:xfrm rot="2588460">
            <a:off x="581247" y="4675919"/>
            <a:ext cx="616495" cy="36213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00CC66"/>
          </a:solidFill>
          <a:ln w="9525" algn="ctr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INVISIBLE INDEXES</a:t>
            </a:r>
            <a:endParaRPr lang="en-US" sz="4800" b="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552" y="1052736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IN" sz="2800" b="1" dirty="0" smtClean="0">
                <a:solidFill>
                  <a:srgbClr val="0000CC"/>
                </a:solidFill>
              </a:rPr>
              <a:t>Invisible indexes are useful to temporarily hide an index from the query optimizer.</a:t>
            </a:r>
            <a:endParaRPr lang="en-IN" sz="2800" b="1" dirty="0">
              <a:solidFill>
                <a:srgbClr val="0000C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596" y="2714620"/>
            <a:ext cx="792961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I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Invisible indexes can help to a great extent, in testing scenarios where the optimizer behaviour needs to be tested without the index. This does not need </a:t>
            </a:r>
            <a:r>
              <a:rPr lang="en-IN" sz="3200" b="1" i="1" dirty="0" smtClean="0">
                <a:solidFill>
                  <a:srgbClr val="FF0000"/>
                </a:solidFill>
              </a:rPr>
              <a:t>dropping</a:t>
            </a:r>
            <a:r>
              <a:rPr lang="en-IN" sz="2800" b="1" dirty="0" smtClean="0">
                <a:solidFill>
                  <a:srgbClr val="FF0000"/>
                </a:solidFill>
              </a:rPr>
              <a:t> </a:t>
            </a:r>
            <a:r>
              <a:rPr lang="en-I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  <a:r>
              <a:rPr lang="en-IN" sz="2800" b="1" dirty="0" smtClean="0">
                <a:solidFill>
                  <a:srgbClr val="0000CC"/>
                </a:solidFill>
              </a:rPr>
              <a:t> </a:t>
            </a:r>
            <a:r>
              <a:rPr lang="en-IN" sz="3200" i="1" dirty="0" smtClean="0">
                <a:solidFill>
                  <a:srgbClr val="00B050"/>
                </a:solidFill>
              </a:rPr>
              <a:t>recreating</a:t>
            </a:r>
            <a:r>
              <a:rPr lang="en-IN" sz="2800" b="1" dirty="0" smtClean="0">
                <a:solidFill>
                  <a:srgbClr val="0000CC"/>
                </a:solidFill>
              </a:rPr>
              <a:t> </a:t>
            </a:r>
            <a:r>
              <a:rPr lang="en-I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index</a:t>
            </a:r>
            <a:r>
              <a:rPr lang="en-IN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n-US" sz="28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800" b="1" dirty="0" smtClean="0">
                <a:solidFill>
                  <a:srgbClr val="008080"/>
                </a:solidFill>
              </a:rPr>
              <a:t>Indexes can be created for certain </a:t>
            </a:r>
            <a:r>
              <a:rPr lang="en-IN" sz="2800" b="1" dirty="0" err="1" smtClean="0">
                <a:solidFill>
                  <a:srgbClr val="008080"/>
                </a:solidFill>
              </a:rPr>
              <a:t>adhoc</a:t>
            </a:r>
            <a:r>
              <a:rPr lang="en-IN" sz="2800" b="1" dirty="0" smtClean="0">
                <a:solidFill>
                  <a:srgbClr val="008080"/>
                </a:solidFill>
              </a:rPr>
              <a:t> queries (queries that are fired very infrequently) and can be made invisible after the usage.</a:t>
            </a:r>
            <a:endParaRPr lang="en-IN" sz="2800" b="1" dirty="0">
              <a:solidFill>
                <a:srgbClr val="00808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282" y="2143116"/>
            <a:ext cx="2971800" cy="369332"/>
          </a:xfrm>
          <a:prstGeom prst="rect">
            <a:avLst/>
          </a:prstGeom>
          <a:solidFill>
            <a:srgbClr val="FF33CC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</a:rPr>
              <a:t>ADVANTAGES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00CC66"/>
          </a:solidFill>
          <a:ln w="9525" algn="ctr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INVISIBLE INDEXES</a:t>
            </a:r>
            <a:endParaRPr lang="en-US" sz="4800" b="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4191000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 smtClean="0">
                <a:solidFill>
                  <a:srgbClr val="0000CC"/>
                </a:solidFill>
              </a:rPr>
              <a:t>mysql</a:t>
            </a:r>
            <a:r>
              <a:rPr lang="en-IN" b="1" dirty="0" smtClean="0">
                <a:solidFill>
                  <a:srgbClr val="0000CC"/>
                </a:solidFill>
              </a:rPr>
              <a:t>&gt; ALTER TABLE EMP ALTER INDEX EN_IDX INVISIBLE;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52400" y="10668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</a:rPr>
              <a:t>mysql</a:t>
            </a:r>
            <a:r>
              <a:rPr lang="en-US" b="1" dirty="0" smtClean="0">
                <a:solidFill>
                  <a:srgbClr val="0000FF"/>
                </a:solidFill>
              </a:rPr>
              <a:t>&gt; SELECT INDEX_NAME, IS_VISIBLE FROM INFORMATION_SCHEMA.STATISTICS WHERE TABLE_SCHEMA = 'TEST' AND TABLE_NAME = 'EMP‘;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" y="1758077"/>
            <a:ext cx="7543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+------------+------------+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| INDEX_NAME | IS_VISIBLE |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+------------+------------+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en_idx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| YES        |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| PRIMARY    | YES        |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+------------+------------+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" y="4570274"/>
            <a:ext cx="7543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+------------+------------+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| INDEX_NAME | IS_VISIBLE |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+------------+------------+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en_idx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| NO         |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| PRIMARY    | YES        |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+------------+------------+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B644FB5-1040-439C-AF9D-44E78BD3364D}" type="slidenum">
              <a:rPr lang="en-US"/>
              <a:pPr/>
              <a:t>23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75596" cy="830997"/>
          </a:xfr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48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  <a:ea typeface="+mn-ea"/>
                <a:cs typeface="+mn-cs"/>
              </a:rPr>
              <a:t>INDEX MONITORING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latin typeface="Times New Roman" pitchFamily="18" charset="0"/>
            </a:endParaRPr>
          </a:p>
          <a:p>
            <a:r>
              <a:rPr lang="en-US" sz="3600" dirty="0" smtClean="0"/>
              <a:t>Usage of Indexes can be monitored</a:t>
            </a:r>
            <a:endParaRPr lang="en-US" sz="1800" dirty="0" smtClean="0">
              <a:latin typeface="Times New Roman" pitchFamily="18" charset="0"/>
            </a:endParaRPr>
          </a:p>
          <a:p>
            <a:r>
              <a:rPr lang="en-US" sz="3600" dirty="0" smtClean="0">
                <a:solidFill>
                  <a:srgbClr val="0070C0"/>
                </a:solidFill>
                <a:ea typeface="SimHei" pitchFamily="49" charset="-122"/>
              </a:rPr>
              <a:t>Eliminating unused indexes cuts down the overhead for DML operations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SYS.SCHEMA_UNUSED_INDEXES</a:t>
            </a:r>
          </a:p>
          <a:p>
            <a:pPr>
              <a:buNone/>
            </a:pPr>
            <a:endParaRPr lang="en-US" sz="3600" dirty="0" smtClean="0">
              <a:solidFill>
                <a:srgbClr val="0070C0"/>
              </a:solidFill>
              <a:latin typeface="Times New Roman" pitchFamily="18" charset="0"/>
            </a:endParaRPr>
          </a:p>
          <a:p>
            <a:pPr algn="just"/>
            <a:endParaRPr lang="en-US" sz="3600" dirty="0" smtClean="0">
              <a:solidFill>
                <a:srgbClr val="002060"/>
              </a:solidFill>
              <a:latin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 txBox="1">
            <a:spLocks noChangeArrowheads="1"/>
          </p:cNvSpPr>
          <p:nvPr/>
        </p:nvSpPr>
        <p:spPr bwMode="auto">
          <a:xfrm>
            <a:off x="0" y="-152400"/>
            <a:ext cx="9144000" cy="830997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INDEXES</a:t>
            </a:r>
            <a:endParaRPr lang="en-US" sz="48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838201"/>
            <a:ext cx="2971800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  <a:latin typeface="Calibri" pitchFamily="34" charset="0"/>
              </a:rPr>
              <a:t>FUNCTION BASED</a:t>
            </a:r>
            <a:endParaRPr lang="en-US" b="1" i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676400"/>
            <a:ext cx="8153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FF0066"/>
                </a:solidFill>
              </a:rPr>
              <a:t>Select based on a indexed column  will not use index if query contains function.</a:t>
            </a:r>
          </a:p>
          <a:p>
            <a:pPr>
              <a:buFont typeface="Arial" pitchFamily="34" charset="0"/>
              <a:buChar char="•"/>
            </a:pPr>
            <a:endParaRPr lang="en-US" sz="3200" dirty="0">
              <a:solidFill>
                <a:srgbClr val="FF0066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3200" dirty="0">
              <a:solidFill>
                <a:srgbClr val="00B05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3200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 txBox="1">
            <a:spLocks noChangeArrowheads="1"/>
          </p:cNvSpPr>
          <p:nvPr/>
        </p:nvSpPr>
        <p:spPr bwMode="auto">
          <a:xfrm>
            <a:off x="0" y="-152400"/>
            <a:ext cx="9144000" cy="830997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INDEXES</a:t>
            </a:r>
            <a:endParaRPr lang="en-US" sz="48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838201"/>
            <a:ext cx="2971800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  <a:latin typeface="Calibri" pitchFamily="34" charset="0"/>
              </a:rPr>
              <a:t>FUNCTION BASED</a:t>
            </a:r>
            <a:endParaRPr lang="en-US" b="1" i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 rot="5221493">
            <a:off x="5611874" y="1914836"/>
            <a:ext cx="1811532" cy="4497650"/>
          </a:xfrm>
          <a:prstGeom prst="wedgeRoundRectCallout">
            <a:avLst>
              <a:gd name="adj1" fmla="val -141105"/>
              <a:gd name="adj2" fmla="val 10023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i="1" dirty="0" smtClean="0">
                <a:solidFill>
                  <a:schemeClr val="tx1"/>
                </a:solidFill>
              </a:rPr>
              <a:t>SELECT * FROM EMP WHERE </a:t>
            </a:r>
            <a:r>
              <a:rPr lang="en-US" sz="2800" b="1" i="1" dirty="0" err="1" smtClean="0">
                <a:solidFill>
                  <a:schemeClr val="tx1"/>
                </a:solidFill>
              </a:rPr>
              <a:t>MONTHname</a:t>
            </a:r>
            <a:r>
              <a:rPr lang="en-US" sz="2800" b="1" i="1" dirty="0" smtClean="0">
                <a:solidFill>
                  <a:schemeClr val="tx1"/>
                </a:solidFill>
              </a:rPr>
              <a:t>(HIREDATE)=   'January';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95400" y="1600200"/>
            <a:ext cx="1828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hir_IDX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86200" y="1371600"/>
            <a:ext cx="6639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7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Explosion 2 16"/>
          <p:cNvSpPr/>
          <p:nvPr/>
        </p:nvSpPr>
        <p:spPr>
          <a:xfrm>
            <a:off x="4648200" y="685800"/>
            <a:ext cx="3581400" cy="1905000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INDEX IS NOT UTILIZED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 txBox="1">
            <a:spLocks noChangeArrowheads="1"/>
          </p:cNvSpPr>
          <p:nvPr/>
        </p:nvSpPr>
        <p:spPr bwMode="auto">
          <a:xfrm>
            <a:off x="0" y="-152400"/>
            <a:ext cx="9144000" cy="830997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INDEXES</a:t>
            </a:r>
            <a:endParaRPr lang="en-US" sz="48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838201"/>
            <a:ext cx="2971800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  <a:latin typeface="Calibri" pitchFamily="34" charset="0"/>
              </a:rPr>
              <a:t>FUNCTION BASED</a:t>
            </a:r>
            <a:endParaRPr lang="en-US" b="1" i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676400"/>
            <a:ext cx="8153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3200" dirty="0">
              <a:solidFill>
                <a:srgbClr val="FF0066"/>
              </a:solidFill>
            </a:endParaRPr>
          </a:p>
          <a:p>
            <a:r>
              <a:rPr lang="en-US" sz="3200" dirty="0" smtClean="0">
                <a:solidFill>
                  <a:srgbClr val="0000CC"/>
                </a:solidFill>
              </a:rPr>
              <a:t>ALTER TABLE EMP ADD INDEX((</a:t>
            </a:r>
            <a:r>
              <a:rPr lang="en-US" sz="3200" dirty="0" err="1" smtClean="0">
                <a:solidFill>
                  <a:srgbClr val="0000CC"/>
                </a:solidFill>
              </a:rPr>
              <a:t>MONTHname</a:t>
            </a:r>
            <a:r>
              <a:rPr lang="en-US" sz="3200" dirty="0" smtClean="0">
                <a:solidFill>
                  <a:srgbClr val="0000CC"/>
                </a:solidFill>
              </a:rPr>
              <a:t>(HIREDATE)));</a:t>
            </a:r>
          </a:p>
          <a:p>
            <a:pPr>
              <a:buFont typeface="Arial" pitchFamily="34" charset="0"/>
              <a:buChar char="•"/>
            </a:pPr>
            <a:endParaRPr lang="en-US" sz="3200" dirty="0">
              <a:solidFill>
                <a:srgbClr val="00B05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3200" dirty="0">
              <a:solidFill>
                <a:srgbClr val="FF0066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 rot="5221493">
            <a:off x="6623084" y="4353978"/>
            <a:ext cx="859810" cy="2329690"/>
          </a:xfrm>
          <a:prstGeom prst="wedgeRoundRectCallout">
            <a:avLst>
              <a:gd name="adj1" fmla="val -301942"/>
              <a:gd name="adj2" fmla="val 137553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i="1" dirty="0" smtClean="0">
                <a:solidFill>
                  <a:schemeClr val="bg1"/>
                </a:solidFill>
              </a:rPr>
              <a:t>FUNCTION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1018376" cy="1039986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 rot="5400000">
            <a:off x="3311860" y="584684"/>
            <a:ext cx="1440160" cy="2376264"/>
          </a:xfrm>
          <a:prstGeom prst="wedgeRoundRectCallout">
            <a:avLst>
              <a:gd name="adj1" fmla="val -29497"/>
              <a:gd name="adj2" fmla="val 8842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i="1" dirty="0" smtClean="0">
                <a:solidFill>
                  <a:schemeClr val="bg1"/>
                </a:solidFill>
              </a:rPr>
              <a:t>     </a:t>
            </a:r>
            <a:r>
              <a:rPr lang="en-US" i="1" dirty="0" smtClean="0">
                <a:solidFill>
                  <a:schemeClr val="tx1"/>
                </a:solidFill>
              </a:rPr>
              <a:t>*</a:t>
            </a:r>
          </a:p>
          <a:p>
            <a:r>
              <a:rPr lang="en-US" b="0" i="1" dirty="0" smtClean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FROM     </a:t>
            </a:r>
            <a:r>
              <a:rPr lang="en-US" i="1" dirty="0" smtClean="0">
                <a:solidFill>
                  <a:schemeClr val="tx1"/>
                </a:solidFill>
              </a:rPr>
              <a:t>NEW_EMP</a:t>
            </a:r>
          </a:p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WHERE</a:t>
            </a:r>
            <a:r>
              <a:rPr lang="en-US" b="0" i="1" dirty="0" smtClean="0">
                <a:solidFill>
                  <a:schemeClr val="tx1"/>
                </a:solidFill>
              </a:rPr>
              <a:t>    JOB=‘CLERK’</a:t>
            </a:r>
          </a:p>
        </p:txBody>
      </p:sp>
      <p:sp>
        <p:nvSpPr>
          <p:cNvPr id="6" name="Rectangle 5"/>
          <p:cNvSpPr/>
          <p:nvPr/>
        </p:nvSpPr>
        <p:spPr>
          <a:xfrm>
            <a:off x="5508104" y="943560"/>
            <a:ext cx="36004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 smtClean="0"/>
              <a:t>SELECT COUNT(*) FROM NEW_EMP</a:t>
            </a:r>
          </a:p>
          <a:p>
            <a:r>
              <a:rPr lang="en-IN" dirty="0" smtClean="0"/>
              <a:t>WHERE JOB='CLERK';</a:t>
            </a:r>
          </a:p>
          <a:p>
            <a:r>
              <a:rPr lang="en-IN" dirty="0" smtClean="0"/>
              <a:t>  COUNT(*)</a:t>
            </a:r>
          </a:p>
          <a:p>
            <a:r>
              <a:rPr lang="en-IN" dirty="0" smtClean="0"/>
              <a:t>----------</a:t>
            </a:r>
          </a:p>
          <a:p>
            <a:r>
              <a:rPr lang="en-IN" dirty="0" smtClean="0"/>
              <a:t>     160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39552" y="3429000"/>
            <a:ext cx="1368152" cy="11521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CLERK</a:t>
            </a:r>
          </a:p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411760" y="3429000"/>
            <a:ext cx="1368152" cy="11521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CLERK	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4572000" y="3429000"/>
            <a:ext cx="1368152" cy="11521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CLERK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372200" y="3429000"/>
            <a:ext cx="1368152" cy="11521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CLERK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043608" y="46531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445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915816" y="46531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446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860032" y="46531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447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6732240" y="46531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448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475656" y="5013176"/>
            <a:ext cx="1872208" cy="86409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31840" y="5013176"/>
            <a:ext cx="864096" cy="72008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644008" y="5013176"/>
            <a:ext cx="576064" cy="72008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580112" y="5013176"/>
            <a:ext cx="1296144" cy="100811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275856" y="5805264"/>
            <a:ext cx="2304256" cy="6926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PAGEID</a:t>
            </a:r>
            <a:endParaRPr lang="en-IN" dirty="0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PARTITION TABLES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99592" y="299695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2843808" y="299695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48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4932040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49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6588224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48</a:t>
            </a:r>
            <a:endParaRPr lang="en-IN" dirty="0"/>
          </a:p>
        </p:txBody>
      </p:sp>
      <p:sp>
        <p:nvSpPr>
          <p:cNvPr id="28" name="Down Arrow 27"/>
          <p:cNvSpPr/>
          <p:nvPr/>
        </p:nvSpPr>
        <p:spPr>
          <a:xfrm rot="3243300" flipV="1">
            <a:off x="6837574" y="2691562"/>
            <a:ext cx="648072" cy="603394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Cloud 32"/>
          <p:cNvSpPr/>
          <p:nvPr/>
        </p:nvSpPr>
        <p:spPr>
          <a:xfrm>
            <a:off x="7236296" y="2286000"/>
            <a:ext cx="1752600" cy="762000"/>
          </a:xfrm>
          <a:prstGeom prst="cloud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ROWS</a:t>
            </a:r>
            <a:endParaRPr lang="en-US" dirty="0"/>
          </a:p>
        </p:txBody>
      </p:sp>
      <p:sp>
        <p:nvSpPr>
          <p:cNvPr id="35" name="Folded Corner 34"/>
          <p:cNvSpPr/>
          <p:nvPr/>
        </p:nvSpPr>
        <p:spPr>
          <a:xfrm>
            <a:off x="7308304" y="5589240"/>
            <a:ext cx="1835696" cy="1008112"/>
          </a:xfrm>
          <a:prstGeom prst="foldedCorner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PAGES contains even other jobs also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1018376" cy="1039986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 rot="5400000">
            <a:off x="3311860" y="584684"/>
            <a:ext cx="1440160" cy="2376264"/>
          </a:xfrm>
          <a:prstGeom prst="wedgeRoundRectCallout">
            <a:avLst>
              <a:gd name="adj1" fmla="val -29497"/>
              <a:gd name="adj2" fmla="val 8842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i="1" dirty="0" smtClean="0">
                <a:solidFill>
                  <a:schemeClr val="bg1"/>
                </a:solidFill>
              </a:rPr>
              <a:t>     </a:t>
            </a:r>
            <a:r>
              <a:rPr lang="en-US" i="1" dirty="0" smtClean="0">
                <a:solidFill>
                  <a:schemeClr val="tx1"/>
                </a:solidFill>
              </a:rPr>
              <a:t>*</a:t>
            </a:r>
          </a:p>
          <a:p>
            <a:r>
              <a:rPr lang="en-US" b="0" i="1" dirty="0" smtClean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FROM     </a:t>
            </a:r>
            <a:r>
              <a:rPr lang="en-US" i="1" dirty="0" smtClean="0">
                <a:solidFill>
                  <a:schemeClr val="tx1"/>
                </a:solidFill>
              </a:rPr>
              <a:t>JOB_PART</a:t>
            </a:r>
          </a:p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WHERE</a:t>
            </a:r>
            <a:r>
              <a:rPr lang="en-US" b="0" i="1" dirty="0" smtClean="0">
                <a:solidFill>
                  <a:schemeClr val="tx1"/>
                </a:solidFill>
              </a:rPr>
              <a:t>    JOB=‘CLERK’</a:t>
            </a:r>
          </a:p>
        </p:txBody>
      </p:sp>
      <p:sp>
        <p:nvSpPr>
          <p:cNvPr id="6" name="Rectangle 5"/>
          <p:cNvSpPr/>
          <p:nvPr/>
        </p:nvSpPr>
        <p:spPr>
          <a:xfrm>
            <a:off x="5508104" y="943560"/>
            <a:ext cx="36004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 smtClean="0"/>
              <a:t>SELECT COUNT(*) FROM JOB_PART</a:t>
            </a:r>
          </a:p>
          <a:p>
            <a:r>
              <a:rPr lang="en-IN" dirty="0" smtClean="0"/>
              <a:t>WHERE JOB='CLERK';</a:t>
            </a:r>
          </a:p>
          <a:p>
            <a:r>
              <a:rPr lang="en-IN" dirty="0" smtClean="0"/>
              <a:t>  COUNT(*)</a:t>
            </a:r>
          </a:p>
          <a:p>
            <a:r>
              <a:rPr lang="en-IN" dirty="0" smtClean="0"/>
              <a:t>----------</a:t>
            </a:r>
          </a:p>
          <a:p>
            <a:r>
              <a:rPr lang="en-IN" dirty="0" smtClean="0"/>
              <a:t>     160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419872" y="3429000"/>
            <a:ext cx="1368152" cy="11521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CLERK</a:t>
            </a:r>
          </a:p>
          <a:p>
            <a:pPr algn="ctr"/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707904" y="46531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468</a:t>
            </a:r>
            <a:endParaRPr lang="en-IN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211960" y="4869160"/>
            <a:ext cx="0" cy="72008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275856" y="5805264"/>
            <a:ext cx="2304256" cy="6926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PAGEID</a:t>
            </a:r>
            <a:endParaRPr lang="en-IN" dirty="0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PARTITION TABLES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79912" y="299695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160</a:t>
            </a:r>
            <a:endParaRPr lang="en-IN" dirty="0"/>
          </a:p>
        </p:txBody>
      </p:sp>
      <p:sp>
        <p:nvSpPr>
          <p:cNvPr id="28" name="Down Arrow 27"/>
          <p:cNvSpPr/>
          <p:nvPr/>
        </p:nvSpPr>
        <p:spPr>
          <a:xfrm rot="3243300" flipV="1">
            <a:off x="4538407" y="2630631"/>
            <a:ext cx="648072" cy="603394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Cloud 32"/>
          <p:cNvSpPr/>
          <p:nvPr/>
        </p:nvSpPr>
        <p:spPr>
          <a:xfrm>
            <a:off x="5364088" y="2564904"/>
            <a:ext cx="1752600" cy="762000"/>
          </a:xfrm>
          <a:prstGeom prst="cloud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ROWS</a:t>
            </a:r>
            <a:endParaRPr lang="en-US" dirty="0"/>
          </a:p>
        </p:txBody>
      </p:sp>
      <p:sp>
        <p:nvSpPr>
          <p:cNvPr id="35" name="Folded Corner 34"/>
          <p:cNvSpPr/>
          <p:nvPr/>
        </p:nvSpPr>
        <p:spPr>
          <a:xfrm>
            <a:off x="7308304" y="5589240"/>
            <a:ext cx="1835696" cy="1008112"/>
          </a:xfrm>
          <a:prstGeom prst="foldedCorner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COTNTAINS CLERK                        job only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CC66"/>
          </a:solidFill>
        </p:spPr>
        <p:txBody>
          <a:bodyPr lIns="92075" tIns="46038" rIns="92075" bIns="46038" anchor="t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</a:rPr>
              <a:t>PARTITION  TABLES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77200" cy="563880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Technique to reduce the amount of I/O’s  by dividing the table into smaller subsets. To provide different storage characteristics for same logical data.</a:t>
            </a:r>
          </a:p>
          <a:p>
            <a:pPr algn="just" eaLnBrk="1" hangingPunct="1">
              <a:lnSpc>
                <a:spcPct val="90000"/>
              </a:lnSpc>
            </a:pPr>
            <a:endParaRPr lang="en-US" sz="1400" dirty="0"/>
          </a:p>
          <a:p>
            <a:pPr algn="just"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002060"/>
                </a:solidFill>
              </a:rPr>
              <a:t>Large table queries will be able to skip partitions that don’t contain the data. Data is partitioned using partition key.</a:t>
            </a:r>
          </a:p>
          <a:p>
            <a:pPr algn="just" eaLnBrk="1" hangingPunct="1">
              <a:lnSpc>
                <a:spcPct val="90000"/>
              </a:lnSpc>
            </a:pPr>
            <a:endParaRPr lang="en-US" sz="1400" dirty="0">
              <a:solidFill>
                <a:srgbClr val="002060"/>
              </a:solidFill>
            </a:endParaRPr>
          </a:p>
          <a:p>
            <a:pPr algn="just"/>
            <a:r>
              <a:rPr lang="en-US" sz="2800" dirty="0" smtClean="0">
                <a:solidFill>
                  <a:srgbClr val="003300"/>
                </a:solidFill>
              </a:rPr>
              <a:t>After partitions are defined, DDL statements can access and manipulate individual partitions rather than entire tables or indexes</a:t>
            </a:r>
          </a:p>
          <a:p>
            <a:pPr algn="just"/>
            <a:endParaRPr lang="en-US" sz="1500" dirty="0" smtClean="0">
              <a:solidFill>
                <a:srgbClr val="003300"/>
              </a:solidFill>
            </a:endParaRPr>
          </a:p>
          <a:p>
            <a:pPr algn="just"/>
            <a:r>
              <a:rPr lang="en-US" sz="2800" dirty="0" smtClean="0">
                <a:solidFill>
                  <a:srgbClr val="000000"/>
                </a:solidFill>
              </a:rPr>
              <a:t>Each partition of a table or index must have the same logical attributes, such as column names, data types, and constraints, but each partition can have separate physical attributes such as tablespaces</a:t>
            </a:r>
            <a:r>
              <a:rPr lang="en-US" sz="2800" dirty="0" smtClean="0"/>
              <a:t> </a:t>
            </a:r>
          </a:p>
          <a:p>
            <a:pPr algn="just" eaLnBrk="1" hangingPunct="1">
              <a:lnSpc>
                <a:spcPct val="90000"/>
              </a:lnSpc>
            </a:pPr>
            <a:endParaRPr lang="en-US" sz="2800" dirty="0" smtClean="0">
              <a:solidFill>
                <a:srgbClr val="002060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6"/>
          <p:cNvSpPr txBox="1">
            <a:spLocks noChangeArrowheads="1"/>
          </p:cNvSpPr>
          <p:nvPr/>
        </p:nvSpPr>
        <p:spPr bwMode="auto">
          <a:xfrm>
            <a:off x="2971800" y="1981200"/>
            <a:ext cx="4953000" cy="2585323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FF"/>
                </a:solidFill>
                <a:latin typeface="Calibri" pitchFamily="34" charset="0"/>
              </a:rPr>
              <a:t>USING WHERE CLAUSE</a:t>
            </a:r>
          </a:p>
          <a:p>
            <a:r>
              <a:rPr lang="en-US" b="1" dirty="0">
                <a:latin typeface="Calibri" pitchFamily="34" charset="0"/>
              </a:rPr>
              <a:t>FUNCTIONS</a:t>
            </a:r>
          </a:p>
          <a:p>
            <a:r>
              <a:rPr lang="en-US" b="1" dirty="0">
                <a:solidFill>
                  <a:srgbClr val="0000FF"/>
                </a:solidFill>
                <a:latin typeface="Calibri" pitchFamily="34" charset="0"/>
              </a:rPr>
              <a:t>PROPER JOINS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USING THE CASE STATEMENT</a:t>
            </a:r>
          </a:p>
          <a:p>
            <a:r>
              <a:rPr lang="en-US" b="1" dirty="0">
                <a:solidFill>
                  <a:srgbClr val="FF6600"/>
                </a:solidFill>
                <a:latin typeface="Calibri" pitchFamily="34" charset="0"/>
              </a:rPr>
              <a:t>BEST JOIN METHOD</a:t>
            </a: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USING IDENTICAL STATEMENTS</a:t>
            </a:r>
          </a:p>
          <a:p>
            <a:r>
              <a:rPr lang="en-US" b="1" dirty="0">
                <a:solidFill>
                  <a:srgbClr val="FF9900"/>
                </a:solidFill>
                <a:latin typeface="Calibri" pitchFamily="34" charset="0"/>
              </a:rPr>
              <a:t>USING INLINE VIEWS</a:t>
            </a:r>
          </a:p>
          <a:p>
            <a:r>
              <a:rPr lang="en-US" b="1" dirty="0">
                <a:solidFill>
                  <a:srgbClr val="00B050"/>
                </a:solidFill>
                <a:latin typeface="Calibri" pitchFamily="34" charset="0"/>
              </a:rPr>
              <a:t>AVOID TABLE SCANS</a:t>
            </a:r>
          </a:p>
          <a:p>
            <a:r>
              <a:rPr lang="en-US" b="1" dirty="0">
                <a:solidFill>
                  <a:srgbClr val="33CCCC"/>
                </a:solidFill>
                <a:latin typeface="Calibri" pitchFamily="34" charset="0"/>
              </a:rPr>
              <a:t>USING PARTITIONED </a:t>
            </a:r>
            <a:r>
              <a:rPr lang="en-US" b="1" dirty="0" smtClean="0">
                <a:solidFill>
                  <a:srgbClr val="33CCCC"/>
                </a:solidFill>
                <a:latin typeface="Calibri" pitchFamily="34" charset="0"/>
              </a:rPr>
              <a:t>TABLES</a:t>
            </a:r>
            <a:endParaRPr lang="en-US" b="1" dirty="0">
              <a:solidFill>
                <a:srgbClr val="33CCCC"/>
              </a:solidFill>
              <a:latin typeface="Calibri" pitchFamily="34" charset="0"/>
            </a:endParaRPr>
          </a:p>
        </p:txBody>
      </p:sp>
      <p:sp>
        <p:nvSpPr>
          <p:cNvPr id="22531" name="TextBox 4"/>
          <p:cNvSpPr txBox="1">
            <a:spLocks noChangeArrowheads="1"/>
          </p:cNvSpPr>
          <p:nvPr/>
        </p:nvSpPr>
        <p:spPr bwMode="auto">
          <a:xfrm>
            <a:off x="381000" y="1371600"/>
            <a:ext cx="2693988" cy="36988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EFFICIENT SQL STATEMENT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rgbClr val="00B050"/>
          </a:solidFill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SQL </a:t>
            </a:r>
            <a:r>
              <a:rPr lang="en-US" sz="5400" b="1" dirty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 </a:t>
            </a:r>
            <a:r>
              <a:rPr lang="en-US" sz="54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TUNING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9565"/>
            <a:ext cx="8229600" cy="52117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solidFill>
                  <a:srgbClr val="FF0000"/>
                </a:solidFill>
              </a:rPr>
              <a:t>Tables greater than 2GB</a:t>
            </a:r>
          </a:p>
          <a:p>
            <a:pPr eaLnBrk="1" hangingPunct="1"/>
            <a:endParaRPr lang="en-US" sz="3600" dirty="0">
              <a:solidFill>
                <a:srgbClr val="FF0000"/>
              </a:solidFill>
            </a:endParaRPr>
          </a:p>
          <a:p>
            <a:pPr eaLnBrk="1" hangingPunct="1"/>
            <a:endParaRPr lang="en-US" sz="36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sz="3600" dirty="0" smtClean="0">
                <a:solidFill>
                  <a:srgbClr val="002060"/>
                </a:solidFill>
              </a:rPr>
              <a:t>Table containing historical data – current month’s data is updatable and the other 11 months data is read only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CC66"/>
          </a:solidFill>
        </p:spPr>
        <p:txBody>
          <a:bodyPr lIns="92075" tIns="46038" rIns="92075" bIns="46038" anchor="t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</a:rPr>
              <a:t>PARTITION 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CC66"/>
          </a:solidFill>
        </p:spPr>
        <p:txBody>
          <a:bodyPr lIns="92075" tIns="46038" rIns="92075" bIns="46038" anchor="t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</a:rPr>
              <a:t>PARTITION TABLES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5760" y="1268760"/>
          <a:ext cx="295084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0840"/>
              </a:tblGrid>
              <a:tr h="47827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TYPES</a:t>
                      </a:r>
                      <a:endParaRPr lang="en-US" sz="3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432727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LIST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432727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0000FF"/>
                          </a:solidFill>
                        </a:rPr>
                        <a:t>RANGE</a:t>
                      </a:r>
                      <a:endParaRPr lang="en-US" sz="3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432727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660033"/>
                          </a:solidFill>
                        </a:rPr>
                        <a:t>HASH</a:t>
                      </a:r>
                      <a:endParaRPr lang="en-US" sz="3200" dirty="0">
                        <a:solidFill>
                          <a:srgbClr val="660033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432727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COMPOSITE</a:t>
                      </a:r>
                      <a:endParaRPr lang="en-US" sz="3200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432727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rgbClr val="CC00FF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432727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9605"/>
            <a:ext cx="8229600" cy="5211763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sz="3600" dirty="0" smtClean="0">
                <a:solidFill>
                  <a:srgbClr val="FF0000"/>
                </a:solidFill>
              </a:rPr>
              <a:t>Range of column values</a:t>
            </a:r>
          </a:p>
          <a:p>
            <a:pPr algn="just" eaLnBrk="1" hangingPunct="1"/>
            <a:r>
              <a:rPr lang="en-US" sz="3600" dirty="0" smtClean="0">
                <a:solidFill>
                  <a:srgbClr val="002060"/>
                </a:solidFill>
              </a:rPr>
              <a:t>Partition  key can be composed of 16 columns</a:t>
            </a:r>
          </a:p>
          <a:p>
            <a:pPr algn="just" eaLnBrk="1" hangingPunct="1"/>
            <a:r>
              <a:rPr lang="en-US" sz="3600" dirty="0" smtClean="0">
                <a:solidFill>
                  <a:srgbClr val="CC00FF"/>
                </a:solidFill>
              </a:rPr>
              <a:t>There cant be any gaps in the partition ranges</a:t>
            </a:r>
            <a:endParaRPr lang="en-US" sz="3600" dirty="0">
              <a:solidFill>
                <a:srgbClr val="CC00FF"/>
              </a:solidFill>
            </a:endParaRPr>
          </a:p>
          <a:p>
            <a:pPr algn="just" eaLnBrk="1" hangingPunct="1"/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All rows will have less than and not equal to the upper bound for the partition</a:t>
            </a:r>
          </a:p>
          <a:p>
            <a:pPr algn="just" eaLnBrk="1" hangingPunct="1"/>
            <a:r>
              <a:rPr lang="en-US" sz="3600" dirty="0" smtClean="0">
                <a:solidFill>
                  <a:srgbClr val="800000"/>
                </a:solidFill>
              </a:rPr>
              <a:t>Attempts to insert record  that do not fit into any defined partitions will give error.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CC66"/>
          </a:solidFill>
        </p:spPr>
        <p:txBody>
          <a:bodyPr lIns="92075" tIns="46038" rIns="92075" bIns="46038" anchor="t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</a:rPr>
              <a:t>PARTITION  TABLES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971436"/>
            <a:ext cx="1633460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Range partition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142844" y="1538291"/>
            <a:ext cx="4143404" cy="24622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 smtClean="0"/>
              <a:t>CCREATE TABLE </a:t>
            </a:r>
            <a:r>
              <a:rPr lang="en-US" sz="1400" b="1" dirty="0" err="1" smtClean="0"/>
              <a:t>empHIREDATE</a:t>
            </a:r>
            <a:endParaRPr lang="en-US" sz="1400" b="1" dirty="0" smtClean="0"/>
          </a:p>
          <a:p>
            <a:pPr>
              <a:spcBef>
                <a:spcPct val="50000"/>
              </a:spcBef>
            </a:pPr>
            <a:r>
              <a:rPr lang="en-US" sz="1400" b="1" dirty="0" smtClean="0"/>
              <a:t>(</a:t>
            </a:r>
            <a:r>
              <a:rPr lang="en-US" sz="1400" b="1" dirty="0" err="1" smtClean="0"/>
              <a:t>empno</a:t>
            </a:r>
            <a:r>
              <a:rPr lang="en-US" sz="1400" b="1" dirty="0" smtClean="0"/>
              <a:t>  INT, HIREDATE date)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/>
              <a:t> PARTITION BY RANGE(year(HIREDATE))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/>
              <a:t> (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/>
              <a:t> PARTITION HIREDATE1981 VALUES LESS THAN (1981),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/>
              <a:t> PARTITION HIREDATE1982 VALUES LESS THAN (1982),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/>
              <a:t> PARTITION </a:t>
            </a:r>
            <a:r>
              <a:rPr lang="en-US" sz="1400" b="1" dirty="0" err="1" smtClean="0"/>
              <a:t>HIREDATEmax</a:t>
            </a:r>
            <a:r>
              <a:rPr lang="en-US" sz="1400" b="1" dirty="0" smtClean="0"/>
              <a:t> VALUES LESS THAN </a:t>
            </a:r>
            <a:r>
              <a:rPr lang="en-US" sz="1400" b="1" dirty="0" err="1" smtClean="0"/>
              <a:t>maxvalue</a:t>
            </a:r>
            <a:r>
              <a:rPr lang="en-US" sz="1400" b="1" dirty="0" smtClean="0"/>
              <a:t>);</a:t>
            </a:r>
            <a:endParaRPr lang="en-US" sz="1400" b="1" dirty="0"/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4505356" y="1293341"/>
            <a:ext cx="4495800" cy="3693319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CREATE TABLE </a:t>
            </a:r>
            <a:r>
              <a:rPr lang="en-US" dirty="0" err="1" smtClean="0"/>
              <a:t>empsal</a:t>
            </a:r>
            <a:endParaRPr lang="en-US" dirty="0" smtClean="0"/>
          </a:p>
          <a:p>
            <a:pPr>
              <a:spcBef>
                <a:spcPct val="50000"/>
              </a:spcBef>
            </a:pPr>
            <a:r>
              <a:rPr lang="en-US" dirty="0" smtClean="0"/>
              <a:t>(</a:t>
            </a:r>
            <a:r>
              <a:rPr lang="en-US" dirty="0" err="1" smtClean="0"/>
              <a:t>empno</a:t>
            </a:r>
            <a:r>
              <a:rPr lang="en-US" dirty="0" smtClean="0"/>
              <a:t>  INT, </a:t>
            </a:r>
            <a:r>
              <a:rPr lang="en-US" dirty="0" err="1" smtClean="0"/>
              <a:t>sal</a:t>
            </a:r>
            <a:r>
              <a:rPr lang="en-US" dirty="0" smtClean="0"/>
              <a:t> INT)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 PARTITION BY RANGE(</a:t>
            </a:r>
            <a:r>
              <a:rPr lang="en-US" dirty="0" err="1" smtClean="0"/>
              <a:t>sal</a:t>
            </a:r>
            <a:r>
              <a:rPr lang="en-US" dirty="0" smtClean="0"/>
              <a:t>)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 (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 PARTITION SAL2000 VALUES LESS THAN (2000),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 PARTITION SAL4000 VALUES LESS THAN (4000),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 PARTITION SAL6000 VALUES LESS THAN MAXVALUE);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3568" y="836712"/>
            <a:ext cx="2549159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Range partition- example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00B050"/>
          </a:solidFill>
        </p:spPr>
        <p:txBody>
          <a:bodyPr/>
          <a:lstStyle/>
          <a:p>
            <a:pPr eaLnBrk="1" hangingPunct="1"/>
            <a:r>
              <a:rPr lang="en-US" sz="3600" b="1" smtClean="0">
                <a:solidFill>
                  <a:schemeClr val="bg1"/>
                </a:solidFill>
              </a:rPr>
              <a:t>PARTITION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9605"/>
            <a:ext cx="8229600" cy="521176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dirty="0" smtClean="0">
                <a:solidFill>
                  <a:srgbClr val="FF0000"/>
                </a:solidFill>
              </a:rPr>
              <a:t>Set of specified values rather than range of values.</a:t>
            </a:r>
          </a:p>
          <a:p>
            <a:pPr algn="just" eaLnBrk="1" hangingPunct="1"/>
            <a:endParaRPr lang="en-US" sz="1400" dirty="0" smtClean="0">
              <a:solidFill>
                <a:srgbClr val="FF0000"/>
              </a:solidFill>
            </a:endParaRPr>
          </a:p>
          <a:p>
            <a:pPr algn="just" eaLnBrk="1" hangingPunct="1"/>
            <a:r>
              <a:rPr lang="en-US" dirty="0" smtClean="0">
                <a:solidFill>
                  <a:srgbClr val="002060"/>
                </a:solidFill>
              </a:rPr>
              <a:t>Values which describe partition should be unique.</a:t>
            </a:r>
          </a:p>
          <a:p>
            <a:pPr algn="just" eaLnBrk="1" hangingPunct="1"/>
            <a:endParaRPr lang="en-US" sz="1400" dirty="0" smtClean="0">
              <a:solidFill>
                <a:srgbClr val="002060"/>
              </a:solidFill>
            </a:endParaRPr>
          </a:p>
          <a:p>
            <a:pPr algn="just" eaLnBrk="1" hangingPunct="1"/>
            <a:r>
              <a:rPr lang="en-US" dirty="0" smtClean="0">
                <a:solidFill>
                  <a:srgbClr val="CC00FF"/>
                </a:solidFill>
              </a:rPr>
              <a:t>User has explicit control over inserting rows</a:t>
            </a:r>
          </a:p>
          <a:p>
            <a:pPr algn="just" eaLnBrk="1" hangingPunct="1"/>
            <a:endParaRPr lang="en-US" sz="1400" dirty="0">
              <a:solidFill>
                <a:srgbClr val="CC00FF"/>
              </a:solidFill>
            </a:endParaRPr>
          </a:p>
          <a:p>
            <a:pPr algn="just" eaLnBrk="1" hangingPunct="1"/>
            <a:r>
              <a:rPr lang="en-US" dirty="0" smtClean="0">
                <a:solidFill>
                  <a:srgbClr val="800000"/>
                </a:solidFill>
              </a:rPr>
              <a:t>Attempts to insert record  that do not fit into any defined partitions will give error.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CC66"/>
          </a:solidFill>
        </p:spPr>
        <p:txBody>
          <a:bodyPr lIns="92075" tIns="46038" rIns="92075" bIns="46038" anchor="t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</a:rPr>
              <a:t>PARTITION  TABLES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971436"/>
            <a:ext cx="1421223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List  partition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00B050"/>
          </a:solidFill>
        </p:spPr>
        <p:txBody>
          <a:bodyPr/>
          <a:lstStyle/>
          <a:p>
            <a:pPr eaLnBrk="1" hangingPunct="1"/>
            <a:r>
              <a:rPr lang="en-US" sz="3600" b="1" smtClean="0">
                <a:solidFill>
                  <a:schemeClr val="bg1"/>
                </a:solidFill>
              </a:rPr>
              <a:t>PARTITION TABLES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1943096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/>
              <a:t>create table emp1 (</a:t>
            </a:r>
            <a:r>
              <a:rPr lang="en-US" sz="1600" b="1" dirty="0" err="1" smtClean="0"/>
              <a:t>empno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number,ename</a:t>
            </a:r>
            <a:r>
              <a:rPr lang="en-US" sz="1600" b="1" dirty="0" smtClean="0"/>
              <a:t> varchar2(20),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/>
              <a:t>job varchar2(10),mgr number, </a:t>
            </a:r>
            <a:r>
              <a:rPr lang="en-US" sz="1600" b="1" dirty="0" err="1" smtClean="0"/>
              <a:t>hiredate</a:t>
            </a:r>
            <a:r>
              <a:rPr lang="en-US" sz="1600" b="1" dirty="0" smtClean="0"/>
              <a:t> date,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 err="1" smtClean="0"/>
              <a:t>sal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number,comm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number,deptno</a:t>
            </a:r>
            <a:r>
              <a:rPr lang="en-US" sz="1600" b="1" dirty="0" smtClean="0"/>
              <a:t> number)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/>
              <a:t>partition by list</a:t>
            </a:r>
            <a:r>
              <a:rPr lang="en-US" sz="1600" b="1" dirty="0" smtClean="0"/>
              <a:t>( columns(job</a:t>
            </a:r>
            <a:r>
              <a:rPr lang="en-US" sz="1600" b="1" dirty="0" smtClean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/>
              <a:t>(partition </a:t>
            </a:r>
            <a:r>
              <a:rPr lang="en-US" sz="1600" b="1" dirty="0" err="1" smtClean="0"/>
              <a:t>emp_salesman</a:t>
            </a:r>
            <a:r>
              <a:rPr lang="en-US" sz="1600" b="1" dirty="0" smtClean="0"/>
              <a:t> values ('SALESMAN') TABLESPACE SK_USERS2,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/>
              <a:t>PARTITION EMP_MANAGER VALUES('MANAGER') TABLESPACE SK_USERS,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/>
              <a:t>PARTITION EMP_OTHER VALUES (DEFAULT) TABLESPACE USERS);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2928934"/>
            <a:ext cx="7358114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</a:rPr>
              <a:t>SQL&gt; INSERT INTO EMP1 SELECT * FROM EMP;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</a:rPr>
              <a:t>13 rows created.</a:t>
            </a:r>
          </a:p>
          <a:p>
            <a:pPr>
              <a:lnSpc>
                <a:spcPct val="90000"/>
              </a:lnSpc>
            </a:pPr>
            <a:endParaRPr lang="en-US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US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</a:rPr>
              <a:t>SQL&gt; select </a:t>
            </a:r>
            <a:r>
              <a:rPr lang="en-US" dirty="0" err="1" smtClean="0">
                <a:solidFill>
                  <a:srgbClr val="0000FF"/>
                </a:solidFill>
              </a:rPr>
              <a:t>partition_name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partition_ordinal_position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table_rows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</a:rPr>
              <a:t>from </a:t>
            </a:r>
            <a:r>
              <a:rPr lang="en-US" dirty="0" err="1" smtClean="0">
                <a:solidFill>
                  <a:srgbClr val="0000FF"/>
                </a:solidFill>
              </a:rPr>
              <a:t>information_schema.partitions</a:t>
            </a:r>
            <a:r>
              <a:rPr lang="en-US" dirty="0" smtClean="0">
                <a:solidFill>
                  <a:srgbClr val="0000FF"/>
                </a:solidFill>
              </a:rPr>
              <a:t> where </a:t>
            </a:r>
            <a:r>
              <a:rPr lang="en-US" dirty="0" err="1" smtClean="0">
                <a:solidFill>
                  <a:srgbClr val="0000FF"/>
                </a:solidFill>
              </a:rPr>
              <a:t>table_name</a:t>
            </a:r>
            <a:r>
              <a:rPr lang="en-US" dirty="0" smtClean="0">
                <a:solidFill>
                  <a:srgbClr val="0000FF"/>
                </a:solidFill>
              </a:rPr>
              <a:t>=‘EMP1'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1472" y="5214950"/>
          <a:ext cx="5214942" cy="1316514"/>
        </p:xfrm>
        <a:graphic>
          <a:graphicData uri="http://schemas.openxmlformats.org/drawingml/2006/table">
            <a:tbl>
              <a:tblPr/>
              <a:tblGrid>
                <a:gridCol w="1641870"/>
                <a:gridCol w="1786536"/>
                <a:gridCol w="1786536"/>
              </a:tblGrid>
              <a:tr h="4490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  <a:latin typeface="Arial"/>
                        </a:rPr>
                        <a:t>TABLE_NAME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  <a:latin typeface="Arial"/>
                        </a:rPr>
                        <a:t>PARTITION_NAME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  <a:latin typeface="Arial"/>
                        </a:rPr>
                        <a:t>NUM_ROWS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65348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  <a:latin typeface="Arial"/>
                        </a:rPr>
                        <a:t>EMP1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 dirty="0" smtClean="0">
                          <a:solidFill>
                            <a:schemeClr val="tx1"/>
                          </a:solidFill>
                          <a:latin typeface="Arial"/>
                        </a:rPr>
                        <a:t>EMP_MANAGER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01067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  <a:latin typeface="Arial"/>
                        </a:rPr>
                        <a:t>EMP1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 dirty="0" smtClean="0">
                          <a:solidFill>
                            <a:schemeClr val="tx1"/>
                          </a:solidFill>
                          <a:latin typeface="Arial"/>
                        </a:rPr>
                        <a:t>EMP_OTHER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01067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  <a:latin typeface="Arial"/>
                        </a:rPr>
                        <a:t>EMP1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 dirty="0" smtClean="0">
                          <a:solidFill>
                            <a:schemeClr val="tx1"/>
                          </a:solidFill>
                          <a:latin typeface="Arial"/>
                        </a:rPr>
                        <a:t>EMP_SALESMAN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CC66"/>
          </a:solidFill>
        </p:spPr>
        <p:txBody>
          <a:bodyPr lIns="92075" tIns="46038" rIns="92075" bIns="46038" anchor="t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</a:rPr>
              <a:t>PARTITION  TABLES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971436"/>
            <a:ext cx="1421223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List  partition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715008" y="1357298"/>
            <a:ext cx="2643206" cy="450059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scene3d>
            <a:camera prst="orthographicFront"/>
            <a:lightRig rig="sunset" dir="t"/>
          </a:scene3d>
          <a:sp3d prstMaterial="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215074" y="1643050"/>
            <a:ext cx="1571636" cy="857256"/>
          </a:xfrm>
          <a:prstGeom prst="rect">
            <a:avLst/>
          </a:prstGeom>
          <a:solidFill>
            <a:srgbClr val="CC00FF"/>
          </a:solidFill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P_CLERK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215074" y="2714620"/>
            <a:ext cx="1571636" cy="85725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P_SALESMAN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215074" y="3786190"/>
            <a:ext cx="1571636" cy="85725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P_ANALYST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7158" y="1643050"/>
            <a:ext cx="4610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INSERT INTO EMP1 VALUES</a:t>
            </a:r>
            <a:r>
              <a:rPr lang="en-US" dirty="0" smtClean="0">
                <a:solidFill>
                  <a:srgbClr val="000099"/>
                </a:solidFill>
              </a:rPr>
              <a:t>(1111,’test’,’CLERK’) 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00562" y="1928802"/>
            <a:ext cx="1785950" cy="28575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28596" y="2571744"/>
            <a:ext cx="523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INSERT INTO EMP1 VALUES</a:t>
            </a:r>
            <a:r>
              <a:rPr lang="en-US" dirty="0" smtClean="0">
                <a:solidFill>
                  <a:srgbClr val="000099"/>
                </a:solidFill>
              </a:rPr>
              <a:t>(2222,’Best’,’SALESMAN’) 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72000" y="2857496"/>
            <a:ext cx="1785950" cy="28575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0996" y="3845486"/>
            <a:ext cx="5015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INSERT INTO EMP1 VALUES</a:t>
            </a:r>
            <a:r>
              <a:rPr lang="en-US" dirty="0" smtClean="0">
                <a:solidFill>
                  <a:srgbClr val="000099"/>
                </a:solidFill>
              </a:rPr>
              <a:t>(3333,’Rest’,’ANALYST’) </a:t>
            </a:r>
            <a:endParaRPr lang="en-IN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724400" y="4143380"/>
            <a:ext cx="1785950" cy="28575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9605"/>
            <a:ext cx="8229600" cy="521176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dirty="0" smtClean="0">
                <a:solidFill>
                  <a:srgbClr val="FF0000"/>
                </a:solidFill>
              </a:rPr>
              <a:t>Hashing algorithm is used to insert records</a:t>
            </a:r>
          </a:p>
          <a:p>
            <a:pPr algn="just" eaLnBrk="1" hangingPunct="1"/>
            <a:endParaRPr lang="en-US" sz="1400" dirty="0" smtClean="0">
              <a:solidFill>
                <a:srgbClr val="FF0000"/>
              </a:solidFill>
            </a:endParaRPr>
          </a:p>
          <a:p>
            <a:pPr algn="just" eaLnBrk="1" hangingPunct="1"/>
            <a:r>
              <a:rPr lang="en-US" dirty="0" smtClean="0">
                <a:solidFill>
                  <a:srgbClr val="002060"/>
                </a:solidFill>
              </a:rPr>
              <a:t>Even number of records in each partitions</a:t>
            </a:r>
          </a:p>
          <a:p>
            <a:pPr algn="just" eaLnBrk="1" hangingPunct="1"/>
            <a:endParaRPr lang="en-US" sz="1400" dirty="0" smtClean="0">
              <a:solidFill>
                <a:srgbClr val="002060"/>
              </a:solidFill>
            </a:endParaRPr>
          </a:p>
          <a:p>
            <a:pPr algn="just" eaLnBrk="1" hangingPunct="1"/>
            <a:r>
              <a:rPr lang="en-US" dirty="0" smtClean="0">
                <a:solidFill>
                  <a:srgbClr val="CC00FF"/>
                </a:solidFill>
              </a:rPr>
              <a:t>Number of partitions has to be specified</a:t>
            </a:r>
          </a:p>
          <a:p>
            <a:pPr algn="just" eaLnBrk="1" hangingPunct="1"/>
            <a:endParaRPr lang="en-US" sz="1400" dirty="0">
              <a:solidFill>
                <a:srgbClr val="CC00FF"/>
              </a:solidFill>
            </a:endParaRPr>
          </a:p>
          <a:p>
            <a:pPr algn="just" eaLnBrk="1" hangingPunct="1"/>
            <a:r>
              <a:rPr lang="en-US" dirty="0" smtClean="0">
                <a:solidFill>
                  <a:srgbClr val="800000"/>
                </a:solidFill>
              </a:rPr>
              <a:t>Applications retrieve the data from partitioned table using </a:t>
            </a:r>
            <a:r>
              <a:rPr lang="en-US" smtClean="0">
                <a:solidFill>
                  <a:srgbClr val="800000"/>
                </a:solidFill>
              </a:rPr>
              <a:t>unique key</a:t>
            </a:r>
            <a:endParaRPr lang="en-US" dirty="0" smtClean="0">
              <a:solidFill>
                <a:srgbClr val="8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CC66"/>
          </a:solidFill>
        </p:spPr>
        <p:txBody>
          <a:bodyPr lIns="92075" tIns="46038" rIns="92075" bIns="46038" anchor="t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</a:rPr>
              <a:t>PARTITION  TABLES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971436"/>
            <a:ext cx="1572866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Hash  partition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00B050"/>
          </a:solidFill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chemeClr val="bg1"/>
                </a:solidFill>
              </a:rPr>
              <a:t>TEMPORARY TABLES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838200"/>
            <a:ext cx="5334000" cy="9144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sz="1500" dirty="0" smtClean="0">
              <a:solidFill>
                <a:srgbClr val="000099"/>
              </a:solidFill>
            </a:endParaRPr>
          </a:p>
          <a:p>
            <a:pPr>
              <a:buNone/>
              <a:defRPr/>
            </a:pPr>
            <a:r>
              <a:rPr lang="en-US" sz="1500" dirty="0" smtClean="0">
                <a:solidFill>
                  <a:srgbClr val="3333CC"/>
                </a:solidFill>
              </a:rPr>
              <a:t>create temporary table temp_1 as select * from departments</a:t>
            </a:r>
            <a:endParaRPr lang="en-US" sz="15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500" dirty="0" smtClean="0">
                <a:solidFill>
                  <a:srgbClr val="3333CC"/>
                </a:solidFill>
              </a:rPr>
              <a:t>SELECT *  FROM  temp_1;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752600"/>
          <a:ext cx="2057400" cy="1534668"/>
        </p:xfrm>
        <a:graphic>
          <a:graphicData uri="http://schemas.openxmlformats.org/drawingml/2006/table">
            <a:tbl>
              <a:tblPr/>
              <a:tblGrid>
                <a:gridCol w="685800"/>
                <a:gridCol w="914400"/>
                <a:gridCol w="457200"/>
              </a:tblGrid>
              <a:tr h="366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5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3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8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0" y="1524000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TEMP</a:t>
            </a:r>
          </a:p>
        </p:txBody>
      </p:sp>
      <p:sp>
        <p:nvSpPr>
          <p:cNvPr id="96283" name="Rectangle 6"/>
          <p:cNvSpPr>
            <a:spLocks noChangeArrowheads="1"/>
          </p:cNvSpPr>
          <p:nvPr/>
        </p:nvSpPr>
        <p:spPr bwMode="auto">
          <a:xfrm>
            <a:off x="76200" y="4835525"/>
            <a:ext cx="3276600" cy="11080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Hold data just for </a:t>
            </a:r>
          </a:p>
          <a:p>
            <a:r>
              <a:rPr lang="en-US" dirty="0">
                <a:latin typeface="Calibri" pitchFamily="34" charset="0"/>
              </a:rPr>
              <a:t>      </a:t>
            </a:r>
            <a:r>
              <a:rPr lang="en-US" sz="2400" dirty="0">
                <a:solidFill>
                  <a:srgbClr val="FF0066"/>
                </a:solidFill>
                <a:latin typeface="Calibri" pitchFamily="34" charset="0"/>
              </a:rPr>
              <a:t>Session duration</a:t>
            </a:r>
          </a:p>
          <a:p>
            <a:r>
              <a:rPr lang="en-US" sz="2400" dirty="0">
                <a:latin typeface="Calibri" pitchFamily="34" charset="0"/>
              </a:rPr>
              <a:t>      </a:t>
            </a:r>
            <a:endParaRPr lang="en-US" sz="2400" dirty="0">
              <a:solidFill>
                <a:srgbClr val="009999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71800" y="1828800"/>
            <a:ext cx="6019800" cy="267765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+---------------+------------------+------------+-------------+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department_id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department_name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|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manager_id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location_id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|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+---------------+------------------+------------+-------------+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|            10 | Administration   |        200 |        1700 |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|            20 | Marketing        |        201 |        1800 |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|            30 | Purchasing       |        114 |        1700 |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|            40 | Human Resources  |        203 |        2400 |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|            50 | Shipping         |        121 |        1500 |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|            60 | IT               |        103 |        2300 |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|            70 | Public Relations |        204 |        2700 |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|            80 | Sales            |        145 |        2500 |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|            90 | Executive        |        100 |        1700 |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|           100 | Finance          |        108 |        1700 |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+---------------+------------------+------------+-------------+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0" y="46482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show tables;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+-----------------------+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Tables_in_hr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|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+-----------------------+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| 1_tab                 |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| account               |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agg_view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|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4"/>
            <a:ext cx="9144000" cy="1000132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Advantages  Of Temp </a:t>
            </a:r>
            <a:r>
              <a:rPr lang="en-US" dirty="0">
                <a:solidFill>
                  <a:schemeClr val="bg1"/>
                </a:solidFill>
              </a:rPr>
              <a:t>Tables</a:t>
            </a:r>
          </a:p>
        </p:txBody>
      </p:sp>
      <p:sp>
        <p:nvSpPr>
          <p:cNvPr id="123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162824" cy="3833826"/>
          </a:xfrm>
        </p:spPr>
        <p:txBody>
          <a:bodyPr>
            <a:noAutofit/>
          </a:bodyPr>
          <a:lstStyle/>
          <a:p>
            <a:pPr marL="176213" indent="-176213">
              <a:buFont typeface="Wingdings" pitchFamily="2" charset="2"/>
              <a:buChar char="§"/>
            </a:pPr>
            <a:r>
              <a:rPr lang="en-US" sz="1800" dirty="0"/>
              <a:t>Simplify Coding</a:t>
            </a:r>
            <a:br>
              <a:rPr lang="en-US" sz="1800" dirty="0"/>
            </a:br>
            <a:endParaRPr lang="en-US" sz="1800" dirty="0"/>
          </a:p>
          <a:p>
            <a:pPr marL="176213" indent="-176213">
              <a:buFont typeface="Wingdings" pitchFamily="2" charset="2"/>
              <a:buChar char="§"/>
            </a:pPr>
            <a:r>
              <a:rPr lang="en-US" sz="1800" dirty="0"/>
              <a:t>Simulate Cursors when Processing Data from Multiple Tables</a:t>
            </a:r>
            <a:br>
              <a:rPr lang="en-US" sz="1800" dirty="0"/>
            </a:br>
            <a:endParaRPr lang="en-US" sz="1800" dirty="0"/>
          </a:p>
          <a:p>
            <a:pPr marL="176213" indent="-176213">
              <a:buFont typeface="Wingdings" pitchFamily="2" charset="2"/>
              <a:buChar char="§"/>
            </a:pPr>
            <a:r>
              <a:rPr lang="en-US" sz="1800" dirty="0"/>
              <a:t>Improve Performance In a Situation Where Multi-Table Joins are Needed</a:t>
            </a:r>
            <a:br>
              <a:rPr lang="en-US" sz="1800" dirty="0"/>
            </a:br>
            <a:endParaRPr lang="en-US" sz="1800" dirty="0"/>
          </a:p>
          <a:p>
            <a:pPr marL="176213" indent="-176213">
              <a:buFont typeface="Wingdings" pitchFamily="2" charset="2"/>
              <a:buChar char="§"/>
            </a:pPr>
            <a:r>
              <a:rPr lang="en-US" sz="1800" dirty="0"/>
              <a:t>Associate Rows from Multiple Queries in One Result Set (UNION)</a:t>
            </a:r>
            <a:br>
              <a:rPr lang="en-US" sz="1800" dirty="0"/>
            </a:br>
            <a:endParaRPr lang="en-US" sz="1800" dirty="0"/>
          </a:p>
          <a:p>
            <a:pPr marL="176213" indent="-176213">
              <a:buFont typeface="Wingdings" pitchFamily="2" charset="2"/>
              <a:buChar char="§"/>
            </a:pPr>
            <a:r>
              <a:rPr lang="en-US" sz="1800" dirty="0"/>
              <a:t>Eliminate Re-Querying Data Needed for Joins</a:t>
            </a:r>
            <a:br>
              <a:rPr lang="en-US" sz="1800" dirty="0"/>
            </a:br>
            <a:endParaRPr lang="en-US" sz="1800" dirty="0"/>
          </a:p>
          <a:p>
            <a:pPr marL="176213" indent="-176213">
              <a:buFont typeface="Wingdings" pitchFamily="2" charset="2"/>
              <a:buChar char="§"/>
            </a:pPr>
            <a:r>
              <a:rPr lang="en-US" sz="1800" dirty="0"/>
              <a:t>Consolidate the Data for Decision Support Data </a:t>
            </a:r>
            <a:r>
              <a:rPr lang="en-US" sz="1800" dirty="0" smtClean="0"/>
              <a:t>Requirements</a:t>
            </a:r>
          </a:p>
          <a:p>
            <a:pPr marL="176213" indent="-176213">
              <a:buFont typeface="Wingdings" pitchFamily="2" charset="2"/>
              <a:buChar char="§"/>
            </a:pPr>
            <a:endParaRPr lang="en-US" sz="1800" dirty="0" smtClean="0"/>
          </a:p>
          <a:p>
            <a:pPr marL="176213" indent="-176213">
              <a:buFont typeface="Wingdings" pitchFamily="2" charset="2"/>
              <a:buChar char="§"/>
            </a:pPr>
            <a:r>
              <a:rPr lang="en-US" sz="1800" dirty="0" smtClean="0"/>
              <a:t>A temporary table in </a:t>
            </a:r>
            <a:r>
              <a:rPr lang="en-US" sz="1800" dirty="0" err="1" smtClean="0"/>
              <a:t>MySQL</a:t>
            </a:r>
            <a:r>
              <a:rPr lang="en-US" sz="1800" dirty="0" smtClean="0"/>
              <a:t> will be dropped automatically when the user closes the session or terminates the connection manually.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CC66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Use a WHERE </a:t>
            </a:r>
            <a:r>
              <a:rPr lang="en-US" sz="3600" dirty="0">
                <a:solidFill>
                  <a:schemeClr val="bg1"/>
                </a:solidFill>
              </a:rPr>
              <a:t>Clause</a:t>
            </a:r>
            <a:r>
              <a:rPr lang="en-US" sz="3600" b="1" dirty="0">
                <a:solidFill>
                  <a:schemeClr val="bg1"/>
                </a:solidFill>
              </a:rPr>
              <a:t> to Filter Rows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762000" y="914400"/>
            <a:ext cx="483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-- BAD (retrieves all rows from the emp table) 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533400" y="1295400"/>
            <a:ext cx="457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SQL&gt; select *  from emp;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358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358775"/>
            <a:ext cx="7938" cy="79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graphicFrame>
        <p:nvGraphicFramePr>
          <p:cNvPr id="2871" name="Group 823"/>
          <p:cNvGraphicFramePr>
            <a:graphicFrameLocks noGrp="1"/>
          </p:cNvGraphicFramePr>
          <p:nvPr/>
        </p:nvGraphicFramePr>
        <p:xfrm>
          <a:off x="685800" y="1676400"/>
          <a:ext cx="7391400" cy="4536446"/>
        </p:xfrm>
        <a:graphic>
          <a:graphicData uri="http://schemas.openxmlformats.org/drawingml/2006/table">
            <a:tbl>
              <a:tblPr/>
              <a:tblGrid>
                <a:gridCol w="781050"/>
                <a:gridCol w="971550"/>
                <a:gridCol w="1371600"/>
                <a:gridCol w="762000"/>
                <a:gridCol w="1066800"/>
                <a:gridCol w="838200"/>
                <a:gridCol w="762000"/>
                <a:gridCol w="838200"/>
              </a:tblGrid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EMPNO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ENAME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JOB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MGR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HIREDATE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SAL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COMM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DEPTNO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7369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SMITH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CLERK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7902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17-DEC-80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800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7499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ALLEN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SALESMAN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7698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20-FEB-81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1600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7521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WARD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SALESMAN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7698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22-FEB-81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1250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7566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JONES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MANAGER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7839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02-APR-81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2975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7654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MARTIN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SALESMAN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7698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28-SEP-81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1250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1400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7698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BLAKE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MANAGER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7839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01-MAY-81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2850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7782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CLARK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MANAGER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7839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09-JUN-81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2450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7788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SCOTT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ANALYST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7566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19-APR-87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3000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7839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KING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PRESIDENT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17-NOV-81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5000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7844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TURNER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SALESMAN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7698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08-SEP-81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1500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7876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ADAMS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CLERK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7788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23-MAY-87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7900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JAMES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CLERK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7698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03-DEC-81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950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7902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FORD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ANALYST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7566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03-DEC-81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3000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7934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MILLER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CLERK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7782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23-JAN-82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1300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58" name="Rectangle 810"/>
          <p:cNvSpPr>
            <a:spLocks noChangeArrowheads="1"/>
          </p:cNvSpPr>
          <p:nvPr/>
        </p:nvSpPr>
        <p:spPr bwMode="auto">
          <a:xfrm>
            <a:off x="95250" y="6461125"/>
            <a:ext cx="189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cs typeface="Arial" charset="0"/>
              </a:rPr>
              <a:t>14 rows selected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4400"/>
            <a:ext cx="861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MySQL</a:t>
            </a:r>
            <a:r>
              <a:rPr lang="en-US" sz="2400" dirty="0" smtClean="0"/>
              <a:t> query profiling is a useful technique when trying to analyze the overall performance of a database driven application.</a:t>
            </a:r>
            <a:endParaRPr lang="en-US" sz="24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81000" y="3962400"/>
            <a:ext cx="7147726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SELECT @@profiling;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SET profiling = 1</a:t>
            </a:r>
            <a:r>
              <a:rPr lang="en-US" dirty="0" smtClean="0"/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SELECT @@profiling</a:t>
            </a:r>
            <a:r>
              <a:rPr lang="en-US" dirty="0" smtClean="0"/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SOME QUERIES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SHOW PROFILES</a:t>
            </a:r>
            <a:r>
              <a:rPr lang="en-US" dirty="0" smtClean="0"/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SHOW PROFILE FOR QUERY1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SELECT STATE, FORMAT(DURATION, 6) AS DURATION FROM </a:t>
            </a:r>
            <a:endParaRPr lang="en-US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INFORMATION_SCHEMA.PROFILING </a:t>
            </a:r>
            <a:r>
              <a:rPr lang="en-US" dirty="0" smtClean="0"/>
              <a:t>WHERE QUERY_ID = 2 ORDER BY SEQ;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769441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alibri" pitchFamily="34" charset="0"/>
              </a:rPr>
              <a:t>Using </a:t>
            </a:r>
            <a:r>
              <a:rPr lang="en-US" sz="44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sz="4400" dirty="0" smtClean="0">
                <a:solidFill>
                  <a:schemeClr val="bg1"/>
                </a:solidFill>
                <a:latin typeface="Calibri" pitchFamily="34" charset="0"/>
              </a:rPr>
              <a:t>Profiler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 txBox="1">
            <a:spLocks noChangeArrowheads="1"/>
          </p:cNvSpPr>
          <p:nvPr/>
        </p:nvSpPr>
        <p:spPr bwMode="auto">
          <a:xfrm>
            <a:off x="0" y="-152400"/>
            <a:ext cx="9144000" cy="830997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INDEXES</a:t>
            </a:r>
            <a:endParaRPr lang="en-US" sz="48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6491288" y="1303338"/>
            <a:ext cx="431800" cy="3603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IN"/>
          </a:p>
        </p:txBody>
      </p:sp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5724525" y="1806575"/>
            <a:ext cx="431800" cy="3603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IN"/>
          </a:p>
        </p:txBody>
      </p:sp>
      <p:sp>
        <p:nvSpPr>
          <p:cNvPr id="9" name="Rectangle 46"/>
          <p:cNvSpPr>
            <a:spLocks noChangeArrowheads="1"/>
          </p:cNvSpPr>
          <p:nvPr/>
        </p:nvSpPr>
        <p:spPr bwMode="auto">
          <a:xfrm>
            <a:off x="7235825" y="1806575"/>
            <a:ext cx="431800" cy="3603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IN"/>
          </a:p>
        </p:txBody>
      </p:sp>
      <p:sp>
        <p:nvSpPr>
          <p:cNvPr id="10" name="Rectangle 48"/>
          <p:cNvSpPr>
            <a:spLocks noChangeArrowheads="1"/>
          </p:cNvSpPr>
          <p:nvPr/>
        </p:nvSpPr>
        <p:spPr bwMode="auto">
          <a:xfrm>
            <a:off x="7740650" y="2382838"/>
            <a:ext cx="431800" cy="3603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IN"/>
          </a:p>
        </p:txBody>
      </p:sp>
      <p:sp>
        <p:nvSpPr>
          <p:cNvPr id="11" name="Rectangle 49"/>
          <p:cNvSpPr>
            <a:spLocks noChangeArrowheads="1"/>
          </p:cNvSpPr>
          <p:nvPr/>
        </p:nvSpPr>
        <p:spPr bwMode="auto">
          <a:xfrm>
            <a:off x="7235825" y="2382838"/>
            <a:ext cx="431800" cy="3603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IN"/>
          </a:p>
        </p:txBody>
      </p:sp>
      <p:sp>
        <p:nvSpPr>
          <p:cNvPr id="12" name="Rectangle 50"/>
          <p:cNvSpPr>
            <a:spLocks noChangeArrowheads="1"/>
          </p:cNvSpPr>
          <p:nvPr/>
        </p:nvSpPr>
        <p:spPr bwMode="auto">
          <a:xfrm>
            <a:off x="6732588" y="2382838"/>
            <a:ext cx="431800" cy="3603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IN"/>
          </a:p>
        </p:txBody>
      </p:sp>
      <p:sp>
        <p:nvSpPr>
          <p:cNvPr id="13" name="Rectangle 51"/>
          <p:cNvSpPr>
            <a:spLocks noChangeArrowheads="1"/>
          </p:cNvSpPr>
          <p:nvPr/>
        </p:nvSpPr>
        <p:spPr bwMode="auto">
          <a:xfrm>
            <a:off x="5724525" y="2382838"/>
            <a:ext cx="431800" cy="3603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IN"/>
          </a:p>
        </p:txBody>
      </p:sp>
      <p:sp>
        <p:nvSpPr>
          <p:cNvPr id="14" name="Rectangle 52"/>
          <p:cNvSpPr>
            <a:spLocks noChangeArrowheads="1"/>
          </p:cNvSpPr>
          <p:nvPr/>
        </p:nvSpPr>
        <p:spPr bwMode="auto">
          <a:xfrm>
            <a:off x="5219700" y="2382838"/>
            <a:ext cx="431800" cy="3603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IN"/>
          </a:p>
        </p:txBody>
      </p:sp>
      <p:sp>
        <p:nvSpPr>
          <p:cNvPr id="15" name="Rectangle 53"/>
          <p:cNvSpPr>
            <a:spLocks noChangeArrowheads="1"/>
          </p:cNvSpPr>
          <p:nvPr/>
        </p:nvSpPr>
        <p:spPr bwMode="auto">
          <a:xfrm>
            <a:off x="6227763" y="2382838"/>
            <a:ext cx="431800" cy="3603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IN"/>
          </a:p>
        </p:txBody>
      </p:sp>
      <p:sp>
        <p:nvSpPr>
          <p:cNvPr id="16" name="Line 55"/>
          <p:cNvSpPr>
            <a:spLocks noChangeShapeType="1"/>
          </p:cNvSpPr>
          <p:nvPr/>
        </p:nvSpPr>
        <p:spPr bwMode="auto">
          <a:xfrm flipH="1">
            <a:off x="6156325" y="1663700"/>
            <a:ext cx="360363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IN"/>
          </a:p>
        </p:txBody>
      </p:sp>
      <p:sp>
        <p:nvSpPr>
          <p:cNvPr id="17" name="Line 56"/>
          <p:cNvSpPr>
            <a:spLocks noChangeShapeType="1"/>
          </p:cNvSpPr>
          <p:nvPr/>
        </p:nvSpPr>
        <p:spPr bwMode="auto">
          <a:xfrm>
            <a:off x="6875463" y="1663700"/>
            <a:ext cx="360363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IN"/>
          </a:p>
        </p:txBody>
      </p:sp>
      <p:sp>
        <p:nvSpPr>
          <p:cNvPr id="18" name="Line 58"/>
          <p:cNvSpPr>
            <a:spLocks noChangeShapeType="1"/>
          </p:cNvSpPr>
          <p:nvPr/>
        </p:nvSpPr>
        <p:spPr bwMode="auto">
          <a:xfrm>
            <a:off x="5940425" y="2166938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IN"/>
          </a:p>
        </p:txBody>
      </p:sp>
      <p:sp>
        <p:nvSpPr>
          <p:cNvPr id="19" name="Line 59"/>
          <p:cNvSpPr>
            <a:spLocks noChangeShapeType="1"/>
          </p:cNvSpPr>
          <p:nvPr/>
        </p:nvSpPr>
        <p:spPr bwMode="auto">
          <a:xfrm>
            <a:off x="6156325" y="2166938"/>
            <a:ext cx="287338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IN"/>
          </a:p>
        </p:txBody>
      </p:sp>
      <p:sp>
        <p:nvSpPr>
          <p:cNvPr id="20" name="Line 60"/>
          <p:cNvSpPr>
            <a:spLocks noChangeShapeType="1"/>
          </p:cNvSpPr>
          <p:nvPr/>
        </p:nvSpPr>
        <p:spPr bwMode="auto">
          <a:xfrm flipH="1">
            <a:off x="5435600" y="2166938"/>
            <a:ext cx="288925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IN"/>
          </a:p>
        </p:txBody>
      </p:sp>
      <p:sp>
        <p:nvSpPr>
          <p:cNvPr id="21" name="Line 61"/>
          <p:cNvSpPr>
            <a:spLocks noChangeShapeType="1"/>
          </p:cNvSpPr>
          <p:nvPr/>
        </p:nvSpPr>
        <p:spPr bwMode="auto">
          <a:xfrm>
            <a:off x="7451725" y="2166938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IN"/>
          </a:p>
        </p:txBody>
      </p:sp>
      <p:sp>
        <p:nvSpPr>
          <p:cNvPr id="22" name="Line 62"/>
          <p:cNvSpPr>
            <a:spLocks noChangeShapeType="1"/>
          </p:cNvSpPr>
          <p:nvPr/>
        </p:nvSpPr>
        <p:spPr bwMode="auto">
          <a:xfrm>
            <a:off x="7669213" y="2166938"/>
            <a:ext cx="287338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IN"/>
          </a:p>
        </p:txBody>
      </p:sp>
      <p:sp>
        <p:nvSpPr>
          <p:cNvPr id="23" name="Line 63"/>
          <p:cNvSpPr>
            <a:spLocks noChangeShapeType="1"/>
          </p:cNvSpPr>
          <p:nvPr/>
        </p:nvSpPr>
        <p:spPr bwMode="auto">
          <a:xfrm flipH="1">
            <a:off x="6946900" y="2166938"/>
            <a:ext cx="288925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715000" y="744044"/>
            <a:ext cx="2895600" cy="52322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EMPNO,DEPTNO</a:t>
            </a:r>
            <a:endParaRPr lang="en-IN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04800" y="990600"/>
            <a:ext cx="3810000" cy="95410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SELECT  * FROM EMP WHERE DEPTNO=10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7200" y="3429000"/>
            <a:ext cx="3810000" cy="954107"/>
          </a:xfrm>
          <a:prstGeom prst="rect">
            <a:avLst/>
          </a:prstGeom>
          <a:solidFill>
            <a:srgbClr val="66FF66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SELECT  * FROM EMP WHERE EMPNO=7369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8" name="Curved Right Arrow 27"/>
          <p:cNvSpPr/>
          <p:nvPr/>
        </p:nvSpPr>
        <p:spPr>
          <a:xfrm rot="18081087">
            <a:off x="3429000" y="1905000"/>
            <a:ext cx="1066800" cy="1447800"/>
          </a:xfrm>
          <a:prstGeom prst="curvedRightArrow">
            <a:avLst>
              <a:gd name="adj1" fmla="val 25000"/>
              <a:gd name="adj2" fmla="val 60319"/>
              <a:gd name="adj3" fmla="val 383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43400" y="609600"/>
            <a:ext cx="91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X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30" name="Curved Up Arrow 29"/>
          <p:cNvSpPr/>
          <p:nvPr/>
        </p:nvSpPr>
        <p:spPr>
          <a:xfrm rot="18849941">
            <a:off x="4419600" y="3124200"/>
            <a:ext cx="1981200" cy="1066800"/>
          </a:xfrm>
          <a:prstGeom prst="curvedUpArrow">
            <a:avLst>
              <a:gd name="adj1" fmla="val 25000"/>
              <a:gd name="adj2" fmla="val 50000"/>
              <a:gd name="adj3" fmla="val 4389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72200" y="3886200"/>
            <a:ext cx="91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00B050"/>
                </a:solidFill>
                <a:latin typeface="MS Gothic" pitchFamily="49" charset="-128"/>
                <a:ea typeface="MS Gothic" pitchFamily="49" charset="-128"/>
              </a:rPr>
              <a:t>Y</a:t>
            </a:r>
            <a:endParaRPr lang="en-IN" sz="9600" dirty="0">
              <a:solidFill>
                <a:srgbClr val="00B050"/>
              </a:solidFill>
              <a:latin typeface="MS Gothic" pitchFamily="49" charset="-128"/>
              <a:ea typeface="MS Gothic" pitchFamily="49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0" y="5903893"/>
            <a:ext cx="9144000" cy="954107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LEADING COLUMNS WILL BE UTILIZING INDEX </a:t>
            </a:r>
          </a:p>
          <a:p>
            <a:endParaRPr lang="en-IN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 txBox="1">
            <a:spLocks noChangeArrowheads="1"/>
          </p:cNvSpPr>
          <p:nvPr/>
        </p:nvSpPr>
        <p:spPr bwMode="auto">
          <a:xfrm>
            <a:off x="0" y="-152400"/>
            <a:ext cx="9144000" cy="830997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INDEXES</a:t>
            </a:r>
            <a:endParaRPr lang="en-US" sz="48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6491288" y="1303338"/>
            <a:ext cx="431800" cy="3603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IN"/>
          </a:p>
        </p:txBody>
      </p:sp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5724525" y="1806575"/>
            <a:ext cx="431800" cy="3603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IN"/>
          </a:p>
        </p:txBody>
      </p:sp>
      <p:sp>
        <p:nvSpPr>
          <p:cNvPr id="9" name="Rectangle 46"/>
          <p:cNvSpPr>
            <a:spLocks noChangeArrowheads="1"/>
          </p:cNvSpPr>
          <p:nvPr/>
        </p:nvSpPr>
        <p:spPr bwMode="auto">
          <a:xfrm>
            <a:off x="7235825" y="1806575"/>
            <a:ext cx="431800" cy="3603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IN"/>
          </a:p>
        </p:txBody>
      </p:sp>
      <p:sp>
        <p:nvSpPr>
          <p:cNvPr id="10" name="Rectangle 48"/>
          <p:cNvSpPr>
            <a:spLocks noChangeArrowheads="1"/>
          </p:cNvSpPr>
          <p:nvPr/>
        </p:nvSpPr>
        <p:spPr bwMode="auto">
          <a:xfrm>
            <a:off x="7740650" y="2382838"/>
            <a:ext cx="431800" cy="3603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IN"/>
          </a:p>
        </p:txBody>
      </p:sp>
      <p:sp>
        <p:nvSpPr>
          <p:cNvPr id="11" name="Rectangle 49"/>
          <p:cNvSpPr>
            <a:spLocks noChangeArrowheads="1"/>
          </p:cNvSpPr>
          <p:nvPr/>
        </p:nvSpPr>
        <p:spPr bwMode="auto">
          <a:xfrm>
            <a:off x="7235825" y="2382838"/>
            <a:ext cx="431800" cy="3603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IN"/>
          </a:p>
        </p:txBody>
      </p:sp>
      <p:sp>
        <p:nvSpPr>
          <p:cNvPr id="12" name="Rectangle 50"/>
          <p:cNvSpPr>
            <a:spLocks noChangeArrowheads="1"/>
          </p:cNvSpPr>
          <p:nvPr/>
        </p:nvSpPr>
        <p:spPr bwMode="auto">
          <a:xfrm>
            <a:off x="6732588" y="2382838"/>
            <a:ext cx="431800" cy="3603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IN"/>
          </a:p>
        </p:txBody>
      </p:sp>
      <p:sp>
        <p:nvSpPr>
          <p:cNvPr id="13" name="Rectangle 51"/>
          <p:cNvSpPr>
            <a:spLocks noChangeArrowheads="1"/>
          </p:cNvSpPr>
          <p:nvPr/>
        </p:nvSpPr>
        <p:spPr bwMode="auto">
          <a:xfrm>
            <a:off x="5724525" y="2382838"/>
            <a:ext cx="431800" cy="3603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IN"/>
          </a:p>
        </p:txBody>
      </p:sp>
      <p:sp>
        <p:nvSpPr>
          <p:cNvPr id="14" name="Rectangle 52"/>
          <p:cNvSpPr>
            <a:spLocks noChangeArrowheads="1"/>
          </p:cNvSpPr>
          <p:nvPr/>
        </p:nvSpPr>
        <p:spPr bwMode="auto">
          <a:xfrm>
            <a:off x="5219700" y="2382838"/>
            <a:ext cx="431800" cy="3603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IN"/>
          </a:p>
        </p:txBody>
      </p:sp>
      <p:sp>
        <p:nvSpPr>
          <p:cNvPr id="15" name="Rectangle 53"/>
          <p:cNvSpPr>
            <a:spLocks noChangeArrowheads="1"/>
          </p:cNvSpPr>
          <p:nvPr/>
        </p:nvSpPr>
        <p:spPr bwMode="auto">
          <a:xfrm>
            <a:off x="6227763" y="2382838"/>
            <a:ext cx="431800" cy="3603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IN"/>
          </a:p>
        </p:txBody>
      </p:sp>
      <p:sp>
        <p:nvSpPr>
          <p:cNvPr id="16" name="Line 55"/>
          <p:cNvSpPr>
            <a:spLocks noChangeShapeType="1"/>
          </p:cNvSpPr>
          <p:nvPr/>
        </p:nvSpPr>
        <p:spPr bwMode="auto">
          <a:xfrm flipH="1">
            <a:off x="6156325" y="1663700"/>
            <a:ext cx="360363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IN"/>
          </a:p>
        </p:txBody>
      </p:sp>
      <p:sp>
        <p:nvSpPr>
          <p:cNvPr id="17" name="Line 56"/>
          <p:cNvSpPr>
            <a:spLocks noChangeShapeType="1"/>
          </p:cNvSpPr>
          <p:nvPr/>
        </p:nvSpPr>
        <p:spPr bwMode="auto">
          <a:xfrm>
            <a:off x="6875463" y="1663700"/>
            <a:ext cx="360363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IN"/>
          </a:p>
        </p:txBody>
      </p:sp>
      <p:sp>
        <p:nvSpPr>
          <p:cNvPr id="18" name="Line 58"/>
          <p:cNvSpPr>
            <a:spLocks noChangeShapeType="1"/>
          </p:cNvSpPr>
          <p:nvPr/>
        </p:nvSpPr>
        <p:spPr bwMode="auto">
          <a:xfrm>
            <a:off x="5940425" y="2166938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IN"/>
          </a:p>
        </p:txBody>
      </p:sp>
      <p:sp>
        <p:nvSpPr>
          <p:cNvPr id="19" name="Line 59"/>
          <p:cNvSpPr>
            <a:spLocks noChangeShapeType="1"/>
          </p:cNvSpPr>
          <p:nvPr/>
        </p:nvSpPr>
        <p:spPr bwMode="auto">
          <a:xfrm>
            <a:off x="6156325" y="2166938"/>
            <a:ext cx="287338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IN"/>
          </a:p>
        </p:txBody>
      </p:sp>
      <p:sp>
        <p:nvSpPr>
          <p:cNvPr id="20" name="Line 60"/>
          <p:cNvSpPr>
            <a:spLocks noChangeShapeType="1"/>
          </p:cNvSpPr>
          <p:nvPr/>
        </p:nvSpPr>
        <p:spPr bwMode="auto">
          <a:xfrm flipH="1">
            <a:off x="5435600" y="2166938"/>
            <a:ext cx="288925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IN"/>
          </a:p>
        </p:txBody>
      </p:sp>
      <p:sp>
        <p:nvSpPr>
          <p:cNvPr id="21" name="Line 61"/>
          <p:cNvSpPr>
            <a:spLocks noChangeShapeType="1"/>
          </p:cNvSpPr>
          <p:nvPr/>
        </p:nvSpPr>
        <p:spPr bwMode="auto">
          <a:xfrm>
            <a:off x="7451725" y="2166938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IN"/>
          </a:p>
        </p:txBody>
      </p:sp>
      <p:sp>
        <p:nvSpPr>
          <p:cNvPr id="22" name="Line 62"/>
          <p:cNvSpPr>
            <a:spLocks noChangeShapeType="1"/>
          </p:cNvSpPr>
          <p:nvPr/>
        </p:nvSpPr>
        <p:spPr bwMode="auto">
          <a:xfrm>
            <a:off x="7669213" y="2166938"/>
            <a:ext cx="287338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IN"/>
          </a:p>
        </p:txBody>
      </p:sp>
      <p:sp>
        <p:nvSpPr>
          <p:cNvPr id="23" name="Line 63"/>
          <p:cNvSpPr>
            <a:spLocks noChangeShapeType="1"/>
          </p:cNvSpPr>
          <p:nvPr/>
        </p:nvSpPr>
        <p:spPr bwMode="auto">
          <a:xfrm flipH="1">
            <a:off x="6946900" y="2166938"/>
            <a:ext cx="288925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715000" y="710625"/>
            <a:ext cx="2133600" cy="584775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SAL</a:t>
            </a:r>
            <a:endParaRPr lang="en-IN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304800" y="990600"/>
            <a:ext cx="3810000" cy="95410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SELECT  * FROM EMP WHERE SAL*1.5&gt;3000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7200" y="3429000"/>
            <a:ext cx="3810000" cy="954107"/>
          </a:xfrm>
          <a:prstGeom prst="rect">
            <a:avLst/>
          </a:prstGeom>
          <a:solidFill>
            <a:srgbClr val="66FF66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SELECT  * FROM EMP WHERE SAL&gt;3000/1.5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8" name="Curved Right Arrow 27"/>
          <p:cNvSpPr/>
          <p:nvPr/>
        </p:nvSpPr>
        <p:spPr>
          <a:xfrm rot="18081087">
            <a:off x="3429000" y="1905000"/>
            <a:ext cx="1066800" cy="1447800"/>
          </a:xfrm>
          <a:prstGeom prst="curvedRightArrow">
            <a:avLst>
              <a:gd name="adj1" fmla="val 25000"/>
              <a:gd name="adj2" fmla="val 60319"/>
              <a:gd name="adj3" fmla="val 383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43400" y="609600"/>
            <a:ext cx="91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X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30" name="Curved Up Arrow 29"/>
          <p:cNvSpPr/>
          <p:nvPr/>
        </p:nvSpPr>
        <p:spPr>
          <a:xfrm rot="18849941">
            <a:off x="4419600" y="3124200"/>
            <a:ext cx="1981200" cy="1066800"/>
          </a:xfrm>
          <a:prstGeom prst="curvedUpArrow">
            <a:avLst>
              <a:gd name="adj1" fmla="val 25000"/>
              <a:gd name="adj2" fmla="val 50000"/>
              <a:gd name="adj3" fmla="val 4389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72200" y="3886200"/>
            <a:ext cx="91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00B050"/>
                </a:solidFill>
                <a:latin typeface="MS Gothic" pitchFamily="49" charset="-128"/>
                <a:ea typeface="MS Gothic" pitchFamily="49" charset="-128"/>
              </a:rPr>
              <a:t>Y</a:t>
            </a:r>
            <a:endParaRPr lang="en-IN" sz="9600" dirty="0">
              <a:solidFill>
                <a:srgbClr val="00B050"/>
              </a:solidFill>
              <a:latin typeface="MS Gothic" pitchFamily="49" charset="-128"/>
              <a:ea typeface="MS Gothic" pitchFamily="49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0" y="5903893"/>
            <a:ext cx="9144000" cy="954107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bg1"/>
                </a:solidFill>
                <a:latin typeface="Bodoni MT" pitchFamily="18" charset="0"/>
              </a:rPr>
              <a:t>LHS  SHOULD BE MATCHING INDEXED COLUMN</a:t>
            </a:r>
          </a:p>
          <a:p>
            <a:pPr algn="ctr"/>
            <a:endParaRPr lang="en-IN" sz="2800" b="1" i="1" dirty="0">
              <a:solidFill>
                <a:schemeClr val="bg1"/>
              </a:solidFill>
              <a:latin typeface="Bodoni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0" y="0"/>
            <a:ext cx="9144000" cy="1323975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Nimbus Roman No9 L"/>
                <a:cs typeface="Times New Roman" pitchFamily="18" charset="0"/>
              </a:rPr>
              <a:t>PRACTICE -</a:t>
            </a:r>
            <a:r>
              <a:rPr lang="en-US" sz="8000" dirty="0" smtClean="0">
                <a:solidFill>
                  <a:schemeClr val="bg1"/>
                </a:solidFill>
                <a:latin typeface="Nimbus Roman No9 L"/>
                <a:cs typeface="Times New Roman" pitchFamily="18" charset="0"/>
              </a:rPr>
              <a:t>1</a:t>
            </a:r>
            <a:endParaRPr lang="en-US" sz="80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1905000"/>
          <a:ext cx="4160297" cy="1534668"/>
        </p:xfrm>
        <a:graphic>
          <a:graphicData uri="http://schemas.openxmlformats.org/drawingml/2006/table">
            <a:tbl>
              <a:tblPr/>
              <a:tblGrid>
                <a:gridCol w="1659684"/>
                <a:gridCol w="1666507"/>
                <a:gridCol w="834106"/>
              </a:tblGrid>
              <a:tr h="366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Column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Datatype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Size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5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CUST_CODE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NewRoman"/>
                          <a:ea typeface="Calibri"/>
                          <a:cs typeface="TimesNewRoman"/>
                        </a:rPr>
                        <a:t>VARCHAR2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3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NAME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NewRoman"/>
                          <a:ea typeface="Calibri"/>
                          <a:cs typeface="TimesNewRoman"/>
                        </a:rPr>
                        <a:t>VARCHAR2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50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8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REGION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NewRoman"/>
                          <a:ea typeface="Calibri"/>
                          <a:cs typeface="TimesNewRoman"/>
                        </a:rPr>
                        <a:t>VARCHAR2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4419600"/>
          <a:ext cx="4160297" cy="1850136"/>
        </p:xfrm>
        <a:graphic>
          <a:graphicData uri="http://schemas.openxmlformats.org/drawingml/2006/table">
            <a:tbl>
              <a:tblPr/>
              <a:tblGrid>
                <a:gridCol w="1659684"/>
                <a:gridCol w="1666507"/>
                <a:gridCol w="834106"/>
              </a:tblGrid>
              <a:tr h="366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Column</a:t>
                      </a:r>
                      <a:endParaRPr lang="en-US" sz="18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Datatype</a:t>
                      </a:r>
                      <a:endParaRPr lang="en-US" sz="18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Size</a:t>
                      </a:r>
                      <a:endParaRPr lang="en-US" sz="18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5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ORD_ID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NewRoman"/>
                          <a:ea typeface="Calibri"/>
                          <a:cs typeface="TimesNewRoman"/>
                        </a:rPr>
                        <a:t>NUMBER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3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ORD_DATE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NewRoman"/>
                          <a:ea typeface="Calibri"/>
                          <a:cs typeface="TimesNewRoman"/>
                        </a:rPr>
                        <a:t>DATE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8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CUST_CODE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NewRoman"/>
                          <a:ea typeface="Calibri"/>
                          <a:cs typeface="TimesNewRoman"/>
                        </a:rPr>
                        <a:t>VARCHAR2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8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DATE_OF_DELY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DATE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53000" y="1905000"/>
            <a:ext cx="312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data into these tables through script 1.</a:t>
            </a:r>
          </a:p>
          <a:p>
            <a:endParaRPr lang="en-US" dirty="0"/>
          </a:p>
          <a:p>
            <a:r>
              <a:rPr lang="en-US" dirty="0" smtClean="0"/>
              <a:t>1.Create appropriate indexes on name, region</a:t>
            </a:r>
          </a:p>
          <a:p>
            <a:endParaRPr lang="en-US" dirty="0" smtClean="0"/>
          </a:p>
          <a:p>
            <a:r>
              <a:rPr lang="en-US" dirty="0" smtClean="0"/>
              <a:t>2. Create index on </a:t>
            </a:r>
            <a:r>
              <a:rPr lang="en-US" dirty="0" err="1" smtClean="0"/>
              <a:t>ord_id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0" y="0"/>
            <a:ext cx="9144000" cy="1323975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Nimbus Roman No9 L"/>
                <a:cs typeface="Times New Roman" pitchFamily="18" charset="0"/>
              </a:rPr>
              <a:t>PRACTICE -</a:t>
            </a:r>
            <a:r>
              <a:rPr lang="en-US" sz="8000" dirty="0" smtClean="0">
                <a:solidFill>
                  <a:schemeClr val="bg1"/>
                </a:solidFill>
                <a:latin typeface="Nimbus Roman No9 L"/>
                <a:cs typeface="Times New Roman" pitchFamily="18" charset="0"/>
              </a:rPr>
              <a:t>1a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1905000"/>
            <a:ext cx="8915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create </a:t>
            </a:r>
            <a:r>
              <a:rPr lang="en-US" b="1" dirty="0"/>
              <a:t>and </a:t>
            </a:r>
            <a:r>
              <a:rPr lang="en-US" b="1" dirty="0" smtClean="0"/>
              <a:t>populate </a:t>
            </a:r>
            <a:r>
              <a:rPr lang="en-US" dirty="0" smtClean="0"/>
              <a:t>the </a:t>
            </a:r>
            <a:r>
              <a:rPr lang="en-US" dirty="0"/>
              <a:t>NUMBERS table</a:t>
            </a:r>
            <a:r>
              <a:rPr lang="en-US" dirty="0" smtClean="0"/>
              <a:t>.(100000 rows)</a:t>
            </a:r>
            <a:endParaRPr lang="en-US" dirty="0"/>
          </a:p>
          <a:p>
            <a:r>
              <a:rPr lang="en-US" b="1" dirty="0"/>
              <a:t>b Query the table NUMBERS to find the number of distinct values in the two</a:t>
            </a:r>
          </a:p>
          <a:p>
            <a:r>
              <a:rPr lang="en-US" dirty="0"/>
              <a:t>columns in the table.</a:t>
            </a:r>
          </a:p>
          <a:p>
            <a:r>
              <a:rPr lang="en-US" b="1" dirty="0"/>
              <a:t>c Create B-tree indexes NUMB_OE_IDX and NUMB_NO_IDX on the ODD_EVEN</a:t>
            </a:r>
          </a:p>
          <a:p>
            <a:r>
              <a:rPr lang="en-US" dirty="0"/>
              <a:t>and NO columns of the NUMBERS table, </a:t>
            </a:r>
            <a:r>
              <a:rPr lang="en-US" dirty="0" smtClean="0"/>
              <a:t>respectively, and check the total sizes</a:t>
            </a:r>
          </a:p>
          <a:p>
            <a:r>
              <a:rPr lang="en-US" dirty="0" smtClean="0"/>
              <a:t>of the indexes. </a:t>
            </a:r>
          </a:p>
          <a:p>
            <a:r>
              <a:rPr lang="en-US" b="1" dirty="0" smtClean="0"/>
              <a:t>Hint: Check the total blocks allocated to the extents from DBA_SEGMENTS.</a:t>
            </a:r>
          </a:p>
          <a:p>
            <a:r>
              <a:rPr lang="en-US" b="1" dirty="0" smtClean="0"/>
              <a:t>d Create bitmap indexes NUMB_OE_IDX and NUMB_NO_IDX on the ODD_EVEN</a:t>
            </a:r>
          </a:p>
          <a:p>
            <a:r>
              <a:rPr lang="en-US" dirty="0" smtClean="0"/>
              <a:t>and </a:t>
            </a:r>
            <a:r>
              <a:rPr lang="en-US" dirty="0"/>
              <a:t>NO columns of the NUMBERS table, respectively, and check the total sizes</a:t>
            </a:r>
          </a:p>
          <a:p>
            <a:r>
              <a:rPr lang="en-US" dirty="0"/>
              <a:t>of the indexes. </a:t>
            </a:r>
          </a:p>
          <a:p>
            <a:r>
              <a:rPr lang="en-US" dirty="0"/>
              <a:t>What can you conclude about the relationship between cardinality and sizes of the</a:t>
            </a:r>
          </a:p>
          <a:p>
            <a:r>
              <a:rPr lang="en-US" dirty="0"/>
              <a:t>two types of indexes?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219" y="5486400"/>
          <a:ext cx="8100381" cy="1001268"/>
        </p:xfrm>
        <a:graphic>
          <a:graphicData uri="http://schemas.openxmlformats.org/drawingml/2006/table">
            <a:tbl>
              <a:tblPr/>
              <a:tblGrid>
                <a:gridCol w="1480533"/>
                <a:gridCol w="1769398"/>
                <a:gridCol w="964249"/>
                <a:gridCol w="3886201"/>
              </a:tblGrid>
              <a:tr h="314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Column</a:t>
                      </a:r>
                      <a:endParaRPr lang="en-US" sz="18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Datatype</a:t>
                      </a:r>
                      <a:endParaRPr lang="en-US" sz="180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Size</a:t>
                      </a:r>
                      <a:endParaRPr lang="en-US" sz="180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CONSTRAINT</a:t>
                      </a:r>
                      <a:endParaRPr lang="en-US" sz="18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Numb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Primary key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NewRoman"/>
                          <a:ea typeface="Calibri"/>
                          <a:cs typeface="TimesNewRoman"/>
                        </a:rPr>
                        <a:t>type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NewRoman"/>
                          <a:ea typeface="Calibri"/>
                          <a:cs typeface="Times New Roman"/>
                        </a:rPr>
                        <a:t>varchar2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Check constraint (‘</a:t>
                      </a:r>
                      <a:r>
                        <a:rPr lang="en-US" sz="1800" dirty="0" err="1" smtClean="0">
                          <a:latin typeface="Calibri"/>
                          <a:ea typeface="Calibri"/>
                          <a:cs typeface="Times New Roman"/>
                        </a:rPr>
                        <a:t>odd’,’even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’)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0" y="0"/>
            <a:ext cx="9144000" cy="1323975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Nimbus Roman No9 L"/>
                <a:cs typeface="Times New Roman" pitchFamily="18" charset="0"/>
              </a:rPr>
              <a:t>PRACTICE -</a:t>
            </a:r>
            <a:r>
              <a:rPr lang="en-US" sz="8000" dirty="0" smtClean="0">
                <a:solidFill>
                  <a:schemeClr val="bg1"/>
                </a:solidFill>
                <a:latin typeface="Nimbus Roman No9 L"/>
                <a:cs typeface="Times New Roman" pitchFamily="18" charset="0"/>
              </a:rPr>
              <a:t>1b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1905000"/>
            <a:ext cx="891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Create index on </a:t>
            </a:r>
            <a:r>
              <a:rPr lang="en-US" b="1" dirty="0" err="1" smtClean="0"/>
              <a:t>hiredate</a:t>
            </a:r>
            <a:r>
              <a:rPr lang="en-US" b="1" dirty="0" smtClean="0"/>
              <a:t> column</a:t>
            </a:r>
          </a:p>
          <a:p>
            <a:endParaRPr lang="en-US" b="1" dirty="0" smtClean="0"/>
          </a:p>
          <a:p>
            <a:pPr marL="342900" indent="-342900">
              <a:buAutoNum type="alphaLcPeriod"/>
            </a:pPr>
            <a:r>
              <a:rPr lang="en-US" b="1" dirty="0" smtClean="0"/>
              <a:t>Select employee details who have joined in 1981</a:t>
            </a:r>
          </a:p>
          <a:p>
            <a:pPr marL="342900" indent="-342900">
              <a:buAutoNum type="alphaLcPeriod"/>
            </a:pPr>
            <a:r>
              <a:rPr lang="en-US" b="1" dirty="0" smtClean="0"/>
              <a:t> Using explain plan find out whether index is utilized or not</a:t>
            </a:r>
          </a:p>
          <a:p>
            <a:pPr marL="342900" indent="-342900">
              <a:buAutoNum type="alphaLcPeriod"/>
            </a:pPr>
            <a:r>
              <a:rPr lang="en-US" b="1" dirty="0" smtClean="0"/>
              <a:t> If not suggest remedy. Try to implement the remedy.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0" y="0"/>
            <a:ext cx="9144000" cy="1323975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Nimbus Roman No9 L"/>
                <a:cs typeface="Times New Roman" pitchFamily="18" charset="0"/>
              </a:rPr>
              <a:t>PRACTICE -</a:t>
            </a:r>
            <a:r>
              <a:rPr lang="en-US" sz="8000" dirty="0" smtClean="0">
                <a:solidFill>
                  <a:schemeClr val="bg1"/>
                </a:solidFill>
                <a:latin typeface="Nimbus Roman No9 L"/>
                <a:cs typeface="Times New Roman" pitchFamily="18" charset="0"/>
              </a:rPr>
              <a:t>1c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1905000"/>
            <a:ext cx="8915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Create index on  </a:t>
            </a:r>
            <a:r>
              <a:rPr lang="en-US" b="1" dirty="0" err="1" smtClean="0"/>
              <a:t>job,deptno</a:t>
            </a:r>
            <a:endParaRPr lang="en-US" b="1" dirty="0" smtClean="0"/>
          </a:p>
          <a:p>
            <a:endParaRPr lang="en-US" b="1" dirty="0" smtClean="0"/>
          </a:p>
          <a:p>
            <a:pPr marL="342900" indent="-342900">
              <a:buAutoNum type="alphaLcPeriod"/>
            </a:pPr>
            <a:r>
              <a:rPr lang="en-US" b="1" dirty="0" smtClean="0"/>
              <a:t>Find out employees working in </a:t>
            </a:r>
            <a:r>
              <a:rPr lang="en-US" b="1" dirty="0" err="1" smtClean="0"/>
              <a:t>deptno</a:t>
            </a:r>
            <a:r>
              <a:rPr lang="en-US" b="1" dirty="0" smtClean="0"/>
              <a:t> 30 as clerk</a:t>
            </a:r>
          </a:p>
          <a:p>
            <a:pPr marL="342900" indent="-342900">
              <a:buAutoNum type="alphaLcPeriod"/>
            </a:pPr>
            <a:r>
              <a:rPr lang="en-US" b="1" dirty="0" smtClean="0"/>
              <a:t> Using explain plan find out whether index is utilized or not</a:t>
            </a:r>
          </a:p>
          <a:p>
            <a:pPr marL="342900" indent="-342900">
              <a:buAutoNum type="alphaLcPeriod"/>
            </a:pPr>
            <a:r>
              <a:rPr lang="en-US" b="1" dirty="0" smtClean="0"/>
              <a:t> Find out employees working  either in </a:t>
            </a:r>
            <a:r>
              <a:rPr lang="en-US" b="1" dirty="0" err="1" smtClean="0"/>
              <a:t>deptno</a:t>
            </a:r>
            <a:r>
              <a:rPr lang="en-US" b="1" dirty="0" smtClean="0"/>
              <a:t> 30  or  as clerk.</a:t>
            </a:r>
          </a:p>
          <a:p>
            <a:pPr marL="342900" indent="-342900">
              <a:buAutoNum type="alphaLcPeriod"/>
            </a:pPr>
            <a:r>
              <a:rPr lang="en-US" b="1" dirty="0" smtClean="0"/>
              <a:t> Using explain plan find out whether index is utilized or not.</a:t>
            </a:r>
          </a:p>
          <a:p>
            <a:pPr marL="342900" indent="-342900">
              <a:buAutoNum type="alphaLcPeriod"/>
            </a:pPr>
            <a:r>
              <a:rPr lang="en-US" b="1" dirty="0" smtClean="0"/>
              <a:t> Use appropriate hint and  check the  explain plan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0" y="0"/>
            <a:ext cx="9144000" cy="1323975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Nimbus Roman No9 L"/>
                <a:cs typeface="Times New Roman" pitchFamily="18" charset="0"/>
              </a:rPr>
              <a:t>PRACTICE -</a:t>
            </a:r>
            <a:r>
              <a:rPr lang="en-US" sz="8000" dirty="0" smtClean="0">
                <a:solidFill>
                  <a:schemeClr val="bg1"/>
                </a:solidFill>
                <a:latin typeface="Nimbus Roman No9 L"/>
                <a:cs typeface="Times New Roman" pitchFamily="18" charset="0"/>
              </a:rPr>
              <a:t>1d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1905000"/>
            <a:ext cx="8915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1.FIND OUT EMPLOYEE NAME AND THEIR REPORTING OFFICERS NAME</a:t>
            </a:r>
          </a:p>
          <a:p>
            <a:r>
              <a:rPr lang="en-US" dirty="0" smtClean="0"/>
              <a:t>          A.USE EXPLAIN PLAN FIND OUT WHAT TYPE OF JOIN IT IS</a:t>
            </a:r>
          </a:p>
          <a:p>
            <a:r>
              <a:rPr lang="en-US" dirty="0" smtClean="0"/>
              <a:t>           B. USE HINTS FOR DIFFERENT TYPE OF JOINS</a:t>
            </a:r>
          </a:p>
          <a:p>
            <a:r>
              <a:rPr lang="en-US" dirty="0" smtClean="0"/>
              <a:t>           C. OBSERVE HOW COST IS REDUCED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2. CHANGE OPTIMIZER MODE </a:t>
            </a:r>
          </a:p>
          <a:p>
            <a:r>
              <a:rPr lang="en-US" dirty="0" smtClean="0"/>
              <a:t>             CHOOSE</a:t>
            </a:r>
          </a:p>
          <a:p>
            <a:r>
              <a:rPr lang="en-US" dirty="0" smtClean="0"/>
              <a:t>             FIRST_ROWS</a:t>
            </a:r>
          </a:p>
          <a:p>
            <a:r>
              <a:rPr lang="en-US" dirty="0" smtClean="0"/>
              <a:t>           </a:t>
            </a:r>
          </a:p>
          <a:p>
            <a:endParaRPr lang="en-US" dirty="0" smtClean="0"/>
          </a:p>
          <a:p>
            <a:r>
              <a:rPr lang="en-US" dirty="0" smtClean="0"/>
              <a:t>3. TRY TO CREATE INDEX  ON ENAME</a:t>
            </a:r>
          </a:p>
          <a:p>
            <a:r>
              <a:rPr lang="en-US" dirty="0" smtClean="0"/>
              <a:t>             A. USE EXPLAIN PLAN  AND FIND OUT THE COST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0" y="0"/>
            <a:ext cx="9144000" cy="1323975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8000">
                <a:solidFill>
                  <a:schemeClr val="bg1"/>
                </a:solidFill>
                <a:latin typeface="Nimbus Roman No9 L"/>
                <a:cs typeface="Times New Roman" pitchFamily="18" charset="0"/>
              </a:rPr>
              <a:t>PRACTICE </a:t>
            </a:r>
            <a:r>
              <a:rPr lang="en-US" sz="8000" smtClean="0">
                <a:solidFill>
                  <a:schemeClr val="bg1"/>
                </a:solidFill>
                <a:latin typeface="Nimbus Roman No9 L"/>
                <a:cs typeface="Times New Roman" pitchFamily="18" charset="0"/>
              </a:rPr>
              <a:t>-1e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1905000"/>
            <a:ext cx="8915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1.FIND OUT EMPLOYEES WHO ARE TAKING SAME  SALARY AS THAT OF MR.MARTIN </a:t>
            </a:r>
          </a:p>
          <a:p>
            <a:r>
              <a:rPr lang="en-US" b="1" dirty="0" smtClean="0"/>
              <a:t>          </a:t>
            </a:r>
            <a:r>
              <a:rPr lang="en-US" dirty="0" smtClean="0"/>
              <a:t>A.USE EXPLAIN PLAN FIND OUT COST</a:t>
            </a:r>
          </a:p>
          <a:p>
            <a:r>
              <a:rPr lang="en-US" dirty="0" smtClean="0"/>
              <a:t>           B. TUNE THE QUERY TO REDUCE THE COST</a:t>
            </a:r>
          </a:p>
          <a:p>
            <a:endParaRPr lang="en-US" dirty="0" smtClean="0"/>
          </a:p>
          <a:p>
            <a:r>
              <a:rPr lang="en-US" b="1" dirty="0" smtClean="0"/>
              <a:t>2.FIND OUT EMPLOYEES WHO ARE  WORKING IN THE SAME DEPARTMENT AS MR.BLAKE</a:t>
            </a:r>
          </a:p>
          <a:p>
            <a:r>
              <a:rPr lang="en-US" b="1" dirty="0" smtClean="0"/>
              <a:t>           </a:t>
            </a:r>
            <a:r>
              <a:rPr lang="en-US" dirty="0" smtClean="0"/>
              <a:t>A.USE EXPLAIN PLAN FIND OUT COST</a:t>
            </a:r>
          </a:p>
          <a:p>
            <a:r>
              <a:rPr lang="en-US" dirty="0" smtClean="0"/>
              <a:t>           B. TUNE THE QUERY TO REDUCE THE 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828800"/>
          <a:ext cx="830580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641"/>
                <a:gridCol w="1987713"/>
                <a:gridCol w="1064847"/>
                <a:gridCol w="2768600"/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Column name</a:t>
                      </a:r>
                    </a:p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Datatype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Size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CONSTRAINT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 smtClean="0">
                          <a:solidFill>
                            <a:srgbClr val="008000"/>
                          </a:solidFill>
                        </a:rPr>
                        <a:t>Student_id</a:t>
                      </a:r>
                      <a:endParaRPr lang="en-US" sz="24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PRIMARY KEY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 smtClean="0">
                          <a:solidFill>
                            <a:srgbClr val="008000"/>
                          </a:solidFill>
                        </a:rPr>
                        <a:t>Student_name</a:t>
                      </a:r>
                      <a:endParaRPr lang="en-US" sz="24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rgbClr val="008000"/>
                          </a:solidFill>
                        </a:rPr>
                        <a:t>Result</a:t>
                      </a:r>
                      <a:endParaRPr lang="en-US" sz="24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Check  ‘P’,’F’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52400" y="1219200"/>
            <a:ext cx="8686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>
              <a:lnSpc>
                <a:spcPct val="80000"/>
              </a:lnSpc>
              <a:spcBef>
                <a:spcPct val="20000"/>
              </a:spcBef>
              <a:buFontTx/>
              <a:buAutoNum type="arabicPeriod"/>
              <a:defRPr/>
            </a:pPr>
            <a:r>
              <a:rPr lang="en-US" sz="2400" kern="0" dirty="0">
                <a:solidFill>
                  <a:srgbClr val="FF0000"/>
                </a:solidFill>
                <a:latin typeface="+mn-lt"/>
              </a:rPr>
              <a:t>Create a table called </a:t>
            </a:r>
            <a:r>
              <a:rPr lang="en-US" sz="2400" kern="0" dirty="0" smtClean="0">
                <a:solidFill>
                  <a:srgbClr val="FF0000"/>
                </a:solidFill>
                <a:latin typeface="+mn-lt"/>
              </a:rPr>
              <a:t>STUDENT1 </a:t>
            </a:r>
          </a:p>
          <a:p>
            <a:pPr marL="609600" indent="-609600" algn="just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 smtClean="0">
                <a:solidFill>
                  <a:srgbClr val="FF0000"/>
                </a:solidFill>
                <a:latin typeface="+mn-lt"/>
              </a:rPr>
              <a:t>        </a:t>
            </a:r>
          </a:p>
          <a:p>
            <a:pPr marL="609600" indent="-609600" algn="just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solidFill>
                  <a:srgbClr val="FF0000"/>
                </a:solidFill>
                <a:latin typeface="+mn-lt"/>
              </a:rPr>
              <a:t>			</a:t>
            </a:r>
            <a:r>
              <a:rPr lang="en-US" sz="1600" kern="0" dirty="0">
                <a:solidFill>
                  <a:srgbClr val="FF0000"/>
                </a:solidFill>
                <a:latin typeface="+mn-lt"/>
              </a:rPr>
              <a:t>					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200" y="4191000"/>
            <a:ext cx="762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Tx/>
              <a:buAutoNum type="alphaLcPeriod"/>
            </a:pPr>
            <a:r>
              <a:rPr lang="en-US" b="1" dirty="0" smtClean="0">
                <a:solidFill>
                  <a:srgbClr val="0000CC"/>
                </a:solidFill>
              </a:rPr>
              <a:t>Copy the rows from emp1 table for </a:t>
            </a:r>
            <a:r>
              <a:rPr lang="en-US" b="1" dirty="0" err="1" smtClean="0">
                <a:solidFill>
                  <a:srgbClr val="0000CC"/>
                </a:solidFill>
              </a:rPr>
              <a:t>student_id,student_name</a:t>
            </a:r>
            <a:endParaRPr lang="en-US" b="1" dirty="0" smtClean="0">
              <a:solidFill>
                <a:srgbClr val="0000CC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b="1" dirty="0" smtClean="0">
              <a:solidFill>
                <a:srgbClr val="0000CC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Tx/>
              <a:buAutoNum type="alphaLcPeriod" startAt="2"/>
            </a:pPr>
            <a:r>
              <a:rPr lang="en-US" b="1" dirty="0" smtClean="0">
                <a:solidFill>
                  <a:srgbClr val="0000CC"/>
                </a:solidFill>
              </a:rPr>
              <a:t>Update the result with ‘P’ for  name containing ‘S’.  For others enter ‘F’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lphaLcPeriod" startAt="2"/>
            </a:pPr>
            <a:endParaRPr lang="en-US" b="1" dirty="0" smtClean="0">
              <a:solidFill>
                <a:srgbClr val="0000CC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Tx/>
              <a:buAutoNum type="alphaLcPeriod" startAt="2"/>
            </a:pPr>
            <a:r>
              <a:rPr lang="en-US" b="1" dirty="0" smtClean="0">
                <a:solidFill>
                  <a:srgbClr val="0000CC"/>
                </a:solidFill>
              </a:rPr>
              <a:t>Display number of  students along with each type of result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lphaLcPeriod" startAt="2"/>
            </a:pPr>
            <a:endParaRPr lang="en-US" b="1" dirty="0" smtClean="0">
              <a:solidFill>
                <a:srgbClr val="0000CC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Tx/>
              <a:buAutoNum type="alphaLcPeriod" startAt="2"/>
            </a:pPr>
            <a:r>
              <a:rPr lang="en-US" b="1" dirty="0" smtClean="0">
                <a:solidFill>
                  <a:srgbClr val="0000CC"/>
                </a:solidFill>
              </a:rPr>
              <a:t>Using explain plan find out  the operation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lphaLcPeriod" startAt="2"/>
            </a:pPr>
            <a:endParaRPr lang="en-US" b="1" dirty="0" smtClean="0">
              <a:solidFill>
                <a:srgbClr val="0000CC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Tx/>
              <a:buAutoNum type="alphaLcPeriod" startAt="2"/>
            </a:pPr>
            <a:r>
              <a:rPr lang="en-US" b="1" dirty="0" smtClean="0">
                <a:solidFill>
                  <a:srgbClr val="0000CC"/>
                </a:solidFill>
              </a:rPr>
              <a:t>Suggest recommendations   and implement it  to reduce the cost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1"/>
            <a:ext cx="9144000" cy="1200329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Nimbus Roman No9 L"/>
                <a:cs typeface="Times New Roman" pitchFamily="18" charset="0"/>
              </a:rPr>
              <a:t>PRACTICE </a:t>
            </a:r>
            <a:r>
              <a:rPr lang="en-US" sz="7200" dirty="0" smtClean="0">
                <a:solidFill>
                  <a:schemeClr val="bg1"/>
                </a:solidFill>
                <a:latin typeface="Nimbus Roman No9 L"/>
                <a:cs typeface="Times New Roman" pitchFamily="18" charset="0"/>
              </a:rPr>
              <a:t>-1f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762000" y="914400"/>
            <a:ext cx="597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--  </a:t>
            </a:r>
            <a:r>
              <a:rPr lang="en-US" dirty="0">
                <a:solidFill>
                  <a:srgbClr val="00B050"/>
                </a:solidFill>
              </a:rPr>
              <a:t>GOOD (uses a WHERE clause to limit rows retrieved) 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3400" y="1462088"/>
            <a:ext cx="5638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/>
              <a:t>SELECT *</a:t>
            </a:r>
            <a:r>
              <a:rPr lang="en-US"/>
              <a:t> </a:t>
            </a:r>
            <a:r>
              <a:rPr lang="en-US" b="1"/>
              <a:t>FROM emp</a:t>
            </a:r>
            <a:r>
              <a:rPr lang="en-US"/>
              <a:t> </a:t>
            </a:r>
            <a:r>
              <a:rPr lang="en-US" b="1"/>
              <a:t>WHERE deptno IN (10, 20);</a:t>
            </a:r>
            <a:r>
              <a:rPr lang="en-US"/>
              <a:t> 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358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358775"/>
            <a:ext cx="7938" cy="79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366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104" name="Group 8"/>
          <p:cNvGraphicFramePr>
            <a:graphicFrameLocks noGrp="1"/>
          </p:cNvGraphicFramePr>
          <p:nvPr/>
        </p:nvGraphicFramePr>
        <p:xfrm>
          <a:off x="533400" y="1905000"/>
          <a:ext cx="7086600" cy="3343279"/>
        </p:xfrm>
        <a:graphic>
          <a:graphicData uri="http://schemas.openxmlformats.org/drawingml/2006/table">
            <a:tbl>
              <a:tblPr/>
              <a:tblGrid>
                <a:gridCol w="762000"/>
                <a:gridCol w="838200"/>
                <a:gridCol w="990600"/>
                <a:gridCol w="762000"/>
                <a:gridCol w="1143000"/>
                <a:gridCol w="762000"/>
                <a:gridCol w="990600"/>
                <a:gridCol w="8382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EMPNO 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ENAME 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JOB 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MGR 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HIREDATE 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SAL 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COMM 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DEPTNO 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7369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SMITH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CLERK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7902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17-DEC-80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800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7566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JONES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MANAGER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7839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02-APR-81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2975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7782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CLARK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MANAGER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7839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09-JUN-81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2450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7788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SCOTT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ANALYST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7566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19-APR-87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3000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7839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KING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PRESIDENT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17-NOV-81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5000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7876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ADAMS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CLERK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7788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23-MAY-87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7902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FORD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ANALYST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7566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03-DEC-81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3000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7934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MILLER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CLERK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7782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23-JAN-82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1300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 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96" name="Rectangle 100"/>
          <p:cNvSpPr>
            <a:spLocks noChangeArrowheads="1"/>
          </p:cNvSpPr>
          <p:nvPr/>
        </p:nvSpPr>
        <p:spPr bwMode="auto">
          <a:xfrm>
            <a:off x="133350" y="5486400"/>
            <a:ext cx="177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cs typeface="Arial" charset="0"/>
              </a:rPr>
              <a:t>8 rows selected</a:t>
            </a:r>
            <a:endParaRPr lang="en-US"/>
          </a:p>
        </p:txBody>
      </p:sp>
      <p:sp>
        <p:nvSpPr>
          <p:cNvPr id="104" name="Rectangle 4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CC66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Use a WHERE </a:t>
            </a:r>
            <a:r>
              <a:rPr lang="en-US" sz="3600" dirty="0">
                <a:solidFill>
                  <a:schemeClr val="bg1"/>
                </a:solidFill>
              </a:rPr>
              <a:t>Clause</a:t>
            </a:r>
            <a:r>
              <a:rPr lang="en-US" sz="3600" b="1" dirty="0">
                <a:solidFill>
                  <a:schemeClr val="bg1"/>
                </a:solidFill>
              </a:rPr>
              <a:t> to Filter Rows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0" y="0"/>
            <a:ext cx="9144000" cy="1323975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Nimbus Roman No9 L"/>
                <a:cs typeface="Times New Roman" pitchFamily="18" charset="0"/>
              </a:rPr>
              <a:t>PRACTICE </a:t>
            </a:r>
            <a:r>
              <a:rPr lang="en-US" sz="8000" dirty="0" smtClean="0">
                <a:solidFill>
                  <a:schemeClr val="bg1"/>
                </a:solidFill>
                <a:latin typeface="Nimbus Roman No9 L"/>
                <a:cs typeface="Times New Roman" pitchFamily="18" charset="0"/>
              </a:rPr>
              <a:t>-1g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720840"/>
            <a:ext cx="79248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1.Find out the job </a:t>
            </a:r>
            <a:r>
              <a:rPr lang="en-IN" sz="3200" b="1" dirty="0" err="1" smtClean="0"/>
              <a:t>availabLe</a:t>
            </a:r>
            <a:r>
              <a:rPr lang="en-IN" sz="3200" b="1" dirty="0" smtClean="0"/>
              <a:t> in </a:t>
            </a:r>
            <a:r>
              <a:rPr lang="en-IN" sz="3200" b="1" dirty="0" err="1" smtClean="0"/>
              <a:t>deptno</a:t>
            </a:r>
            <a:r>
              <a:rPr lang="en-IN" sz="3200" b="1" dirty="0" smtClean="0"/>
              <a:t> 10.</a:t>
            </a:r>
          </a:p>
          <a:p>
            <a:endParaRPr lang="en-IN" dirty="0" smtClean="0"/>
          </a:p>
          <a:p>
            <a:r>
              <a:rPr lang="en-IN" sz="2800" dirty="0" err="1" smtClean="0">
                <a:solidFill>
                  <a:srgbClr val="0000FF"/>
                </a:solidFill>
              </a:rPr>
              <a:t>a.Find</a:t>
            </a:r>
            <a:r>
              <a:rPr lang="en-IN" sz="2800" dirty="0" smtClean="0">
                <a:solidFill>
                  <a:srgbClr val="0000FF"/>
                </a:solidFill>
              </a:rPr>
              <a:t> out the cost using explain plan</a:t>
            </a:r>
          </a:p>
          <a:p>
            <a:endParaRPr lang="en-IN" sz="2800" dirty="0" smtClean="0">
              <a:solidFill>
                <a:srgbClr val="0000FF"/>
              </a:solidFill>
            </a:endParaRPr>
          </a:p>
          <a:p>
            <a:r>
              <a:rPr lang="en-IN" sz="2800" dirty="0" err="1" smtClean="0">
                <a:solidFill>
                  <a:srgbClr val="0000FF"/>
                </a:solidFill>
              </a:rPr>
              <a:t>b.Rewrite</a:t>
            </a:r>
            <a:r>
              <a:rPr lang="en-IN" sz="2800" dirty="0" smtClean="0">
                <a:solidFill>
                  <a:srgbClr val="0000FF"/>
                </a:solidFill>
              </a:rPr>
              <a:t> the query using set operator</a:t>
            </a:r>
          </a:p>
          <a:p>
            <a:endParaRPr lang="en-IN" sz="2800" dirty="0" smtClean="0">
              <a:solidFill>
                <a:srgbClr val="0000FF"/>
              </a:solidFill>
            </a:endParaRPr>
          </a:p>
          <a:p>
            <a:r>
              <a:rPr lang="en-IN" sz="2800" dirty="0" err="1" smtClean="0">
                <a:solidFill>
                  <a:srgbClr val="0000FF"/>
                </a:solidFill>
              </a:rPr>
              <a:t>c.Find</a:t>
            </a:r>
            <a:r>
              <a:rPr lang="en-IN" sz="2800" dirty="0" smtClean="0">
                <a:solidFill>
                  <a:srgbClr val="0000FF"/>
                </a:solidFill>
              </a:rPr>
              <a:t> out the cost using explain plan</a:t>
            </a:r>
          </a:p>
          <a:p>
            <a:endParaRPr lang="en-IN" sz="2800" dirty="0" smtClean="0">
              <a:solidFill>
                <a:srgbClr val="0000FF"/>
              </a:solidFill>
            </a:endParaRPr>
          </a:p>
          <a:p>
            <a:r>
              <a:rPr lang="en-IN" sz="2800" dirty="0" smtClean="0">
                <a:solidFill>
                  <a:srgbClr val="0000FF"/>
                </a:solidFill>
              </a:rPr>
              <a:t>d. Create index and reduce  the cost</a:t>
            </a:r>
            <a:endParaRPr lang="en-IN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0" y="0"/>
            <a:ext cx="9144000" cy="1323975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Nimbus Roman No9 L"/>
                <a:cs typeface="Times New Roman" pitchFamily="18" charset="0"/>
              </a:rPr>
              <a:t>PRACTICE </a:t>
            </a:r>
            <a:r>
              <a:rPr lang="en-US" sz="8000" dirty="0" smtClean="0">
                <a:solidFill>
                  <a:schemeClr val="bg1"/>
                </a:solidFill>
                <a:latin typeface="Nimbus Roman No9 L"/>
                <a:cs typeface="Times New Roman" pitchFamily="18" charset="0"/>
              </a:rPr>
              <a:t>-1h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720840"/>
            <a:ext cx="792480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1.Find out the employee details who have joined between ‘01-jan-81’ and ‘31-dec-81’</a:t>
            </a:r>
          </a:p>
          <a:p>
            <a:endParaRPr lang="en-IN" dirty="0" smtClean="0"/>
          </a:p>
          <a:p>
            <a:r>
              <a:rPr lang="en-IN" sz="2800" dirty="0" err="1" smtClean="0">
                <a:solidFill>
                  <a:srgbClr val="0000FF"/>
                </a:solidFill>
              </a:rPr>
              <a:t>a.Find</a:t>
            </a:r>
            <a:r>
              <a:rPr lang="en-IN" sz="2800" dirty="0" smtClean="0">
                <a:solidFill>
                  <a:srgbClr val="0000FF"/>
                </a:solidFill>
              </a:rPr>
              <a:t> out the cost using explain plan</a:t>
            </a:r>
          </a:p>
          <a:p>
            <a:endParaRPr lang="en-IN" sz="2800" dirty="0" smtClean="0">
              <a:solidFill>
                <a:srgbClr val="0000FF"/>
              </a:solidFill>
            </a:endParaRPr>
          </a:p>
          <a:p>
            <a:r>
              <a:rPr lang="en-IN" sz="2800" dirty="0" smtClean="0">
                <a:solidFill>
                  <a:srgbClr val="0000FF"/>
                </a:solidFill>
              </a:rPr>
              <a:t>b. Create index and reduce  the cost</a:t>
            </a:r>
            <a:endParaRPr lang="en-IN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0" y="0"/>
            <a:ext cx="9144000" cy="1323975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Nimbus Roman No9 L"/>
                <a:cs typeface="Times New Roman" pitchFamily="18" charset="0"/>
              </a:rPr>
              <a:t>PRACTICE </a:t>
            </a:r>
            <a:r>
              <a:rPr lang="en-US" sz="8000" dirty="0" smtClean="0">
                <a:solidFill>
                  <a:schemeClr val="bg1"/>
                </a:solidFill>
                <a:latin typeface="Nimbus Roman No9 L"/>
                <a:cs typeface="Times New Roman" pitchFamily="18" charset="0"/>
              </a:rPr>
              <a:t>-1i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720840"/>
            <a:ext cx="79248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1.Find out the employee details who have </a:t>
            </a:r>
            <a:r>
              <a:rPr lang="en-IN" sz="3200" b="1" dirty="0" err="1" smtClean="0"/>
              <a:t>empno</a:t>
            </a:r>
            <a:r>
              <a:rPr lang="en-IN" sz="3200" b="1" dirty="0" smtClean="0"/>
              <a:t> greater than 7839</a:t>
            </a:r>
          </a:p>
          <a:p>
            <a:endParaRPr lang="en-IN" dirty="0" smtClean="0"/>
          </a:p>
          <a:p>
            <a:r>
              <a:rPr lang="en-IN" sz="2800" dirty="0" smtClean="0">
                <a:solidFill>
                  <a:srgbClr val="0000FF"/>
                </a:solidFill>
              </a:rPr>
              <a:t>a. Using explain plan find out the steps involved in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    processing the query</a:t>
            </a:r>
            <a:endParaRPr lang="en-IN" sz="28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0" y="0"/>
            <a:ext cx="9144000" cy="1323975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Nimbus Roman No9 L"/>
                <a:cs typeface="Times New Roman" pitchFamily="18" charset="0"/>
              </a:rPr>
              <a:t>PRACTICE </a:t>
            </a:r>
            <a:r>
              <a:rPr lang="en-US" sz="8000" dirty="0" smtClean="0">
                <a:solidFill>
                  <a:schemeClr val="bg1"/>
                </a:solidFill>
                <a:latin typeface="Nimbus Roman No9 L"/>
                <a:cs typeface="Times New Roman" pitchFamily="18" charset="0"/>
              </a:rPr>
              <a:t>-1j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720840"/>
            <a:ext cx="792480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1.Find out the employee who are working in SALES  department.</a:t>
            </a:r>
          </a:p>
          <a:p>
            <a:endParaRPr lang="en-IN" dirty="0" smtClean="0"/>
          </a:p>
          <a:p>
            <a:pPr marL="514350" indent="-514350">
              <a:buAutoNum type="alphaLcPeriod"/>
            </a:pPr>
            <a:r>
              <a:rPr lang="en-IN" sz="2800" dirty="0" smtClean="0">
                <a:solidFill>
                  <a:srgbClr val="0000FF"/>
                </a:solidFill>
              </a:rPr>
              <a:t>Using  </a:t>
            </a:r>
            <a:r>
              <a:rPr lang="en-IN" sz="2800" dirty="0" err="1" smtClean="0">
                <a:solidFill>
                  <a:srgbClr val="0000FF"/>
                </a:solidFill>
              </a:rPr>
              <a:t>subquery</a:t>
            </a:r>
            <a:endParaRPr lang="en-IN" sz="2800" dirty="0" smtClean="0">
              <a:solidFill>
                <a:srgbClr val="0000FF"/>
              </a:solidFill>
            </a:endParaRPr>
          </a:p>
          <a:p>
            <a:pPr marL="514350" indent="-514350">
              <a:buAutoNum type="alphaLcPeriod"/>
            </a:pPr>
            <a:r>
              <a:rPr lang="en-US" sz="2800" dirty="0" smtClean="0">
                <a:solidFill>
                  <a:srgbClr val="0000FF"/>
                </a:solidFill>
              </a:rPr>
              <a:t>Using Joins</a:t>
            </a:r>
          </a:p>
          <a:p>
            <a:pPr marL="514350" indent="-514350">
              <a:buAutoNum type="alphaLcPeriod"/>
            </a:pPr>
            <a:r>
              <a:rPr lang="en-US" sz="2800" dirty="0" smtClean="0">
                <a:solidFill>
                  <a:srgbClr val="0000FF"/>
                </a:solidFill>
              </a:rPr>
              <a:t> Find out the cost for both</a:t>
            </a:r>
          </a:p>
          <a:p>
            <a:pPr marL="514350" indent="-514350">
              <a:buAutoNum type="alphaLcPeriod"/>
            </a:pPr>
            <a:r>
              <a:rPr lang="en-US" sz="2800" dirty="0" smtClean="0">
                <a:solidFill>
                  <a:srgbClr val="0000FF"/>
                </a:solidFill>
              </a:rPr>
              <a:t> Tune </a:t>
            </a:r>
            <a:r>
              <a:rPr lang="en-US" sz="2800" smtClean="0">
                <a:solidFill>
                  <a:srgbClr val="0000FF"/>
                </a:solidFill>
              </a:rPr>
              <a:t>the query</a:t>
            </a:r>
            <a:endParaRPr lang="en-IN" sz="28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0" y="0"/>
            <a:ext cx="9144000" cy="1323975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Nimbus Roman No9 L"/>
                <a:cs typeface="Times New Roman" pitchFamily="18" charset="0"/>
              </a:rPr>
              <a:t>PRACTICE </a:t>
            </a:r>
            <a:r>
              <a:rPr lang="en-US" sz="8000" dirty="0" smtClean="0">
                <a:solidFill>
                  <a:schemeClr val="bg1"/>
                </a:solidFill>
                <a:latin typeface="Nimbus Roman No9 L"/>
                <a:cs typeface="Times New Roman" pitchFamily="18" charset="0"/>
              </a:rPr>
              <a:t>-1k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720840"/>
            <a:ext cx="792480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1.Display the  </a:t>
            </a:r>
            <a:r>
              <a:rPr lang="en-IN" sz="3200" b="1" dirty="0" err="1" smtClean="0"/>
              <a:t>ename,salary,salary</a:t>
            </a:r>
            <a:r>
              <a:rPr lang="en-IN" sz="3200" b="1" dirty="0" smtClean="0"/>
              <a:t>*1.5 from </a:t>
            </a:r>
            <a:r>
              <a:rPr lang="en-IN" sz="3200" b="1" dirty="0" err="1" smtClean="0"/>
              <a:t>emp</a:t>
            </a:r>
            <a:r>
              <a:rPr lang="en-IN" sz="3200" b="1" dirty="0" smtClean="0"/>
              <a:t> table. </a:t>
            </a:r>
          </a:p>
          <a:p>
            <a:endParaRPr lang="en-IN" dirty="0" smtClean="0"/>
          </a:p>
          <a:p>
            <a:pPr marL="514350" indent="-514350">
              <a:buAutoNum type="alphaLcPeriod"/>
            </a:pPr>
            <a:r>
              <a:rPr lang="en-IN" sz="2800" dirty="0" smtClean="0">
                <a:solidFill>
                  <a:srgbClr val="0000FF"/>
                </a:solidFill>
              </a:rPr>
              <a:t>Name salary*1.5 as </a:t>
            </a:r>
            <a:r>
              <a:rPr lang="en-IN" sz="2800" dirty="0" err="1" smtClean="0">
                <a:solidFill>
                  <a:srgbClr val="0000FF"/>
                </a:solidFill>
              </a:rPr>
              <a:t>newsal</a:t>
            </a:r>
            <a:endParaRPr lang="en-IN" sz="2800" dirty="0" smtClean="0">
              <a:solidFill>
                <a:srgbClr val="0000FF"/>
              </a:solidFill>
            </a:endParaRPr>
          </a:p>
          <a:p>
            <a:pPr marL="514350" indent="-514350">
              <a:buAutoNum type="alphaLcPeriod"/>
            </a:pPr>
            <a:r>
              <a:rPr lang="en-US" sz="2800" dirty="0" smtClean="0">
                <a:solidFill>
                  <a:srgbClr val="0000FF"/>
                </a:solidFill>
              </a:rPr>
              <a:t>Find out where </a:t>
            </a:r>
            <a:r>
              <a:rPr lang="en-US" sz="2800" dirty="0" err="1" smtClean="0">
                <a:solidFill>
                  <a:srgbClr val="0000FF"/>
                </a:solidFill>
              </a:rPr>
              <a:t>newsal</a:t>
            </a:r>
            <a:r>
              <a:rPr lang="en-US" sz="2800" dirty="0" smtClean="0">
                <a:solidFill>
                  <a:srgbClr val="0000FF"/>
                </a:solidFill>
              </a:rPr>
              <a:t> is greater than 3000</a:t>
            </a:r>
          </a:p>
          <a:p>
            <a:pPr marL="514350" indent="-514350">
              <a:buAutoNum type="alphaLcPeriod"/>
            </a:pPr>
            <a:r>
              <a:rPr lang="en-US" sz="2800" dirty="0" smtClean="0">
                <a:solidFill>
                  <a:srgbClr val="0000FF"/>
                </a:solidFill>
              </a:rPr>
              <a:t> Using explain plan find out the operations involved</a:t>
            </a:r>
          </a:p>
          <a:p>
            <a:pPr marL="514350" indent="-514350">
              <a:buAutoNum type="alphaLcPeriod"/>
            </a:pPr>
            <a:r>
              <a:rPr lang="en-US" sz="2800" dirty="0" smtClean="0">
                <a:solidFill>
                  <a:srgbClr val="0000FF"/>
                </a:solidFill>
              </a:rPr>
              <a:t> create  index on </a:t>
            </a:r>
            <a:r>
              <a:rPr lang="en-US" sz="2800" dirty="0" err="1" smtClean="0">
                <a:solidFill>
                  <a:srgbClr val="0000FF"/>
                </a:solidFill>
              </a:rPr>
              <a:t>sal</a:t>
            </a:r>
            <a:r>
              <a:rPr lang="en-US" sz="2800" dirty="0" smtClean="0">
                <a:solidFill>
                  <a:srgbClr val="0000FF"/>
                </a:solidFill>
              </a:rPr>
              <a:t> column. Find out  whether index is utilized or not</a:t>
            </a:r>
          </a:p>
          <a:p>
            <a:pPr marL="514350" indent="-514350">
              <a:buAutoNum type="alphaLcPeriod"/>
            </a:pPr>
            <a:r>
              <a:rPr lang="en-US" sz="2800" dirty="0" smtClean="0">
                <a:solidFill>
                  <a:srgbClr val="0000FF"/>
                </a:solidFill>
              </a:rPr>
              <a:t> Suggest remedies</a:t>
            </a:r>
            <a:endParaRPr lang="en-IN" sz="28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0" y="0"/>
            <a:ext cx="9144000" cy="1323975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Nimbus Roman No9 L"/>
                <a:cs typeface="Times New Roman" pitchFamily="18" charset="0"/>
              </a:rPr>
              <a:t>PRACTICE </a:t>
            </a:r>
            <a:r>
              <a:rPr lang="en-US" sz="8000" dirty="0" smtClean="0">
                <a:solidFill>
                  <a:schemeClr val="bg1"/>
                </a:solidFill>
                <a:latin typeface="Nimbus Roman No9 L"/>
                <a:cs typeface="Times New Roman" pitchFamily="18" charset="0"/>
              </a:rPr>
              <a:t>-1l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720840"/>
            <a:ext cx="7924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1.Print  list of employees displaying “Good salary” if </a:t>
            </a:r>
            <a:r>
              <a:rPr lang="en-US" sz="3200" b="1" dirty="0" err="1" smtClean="0"/>
              <a:t>sal</a:t>
            </a:r>
            <a:r>
              <a:rPr lang="en-US" sz="3200" b="1" dirty="0" smtClean="0"/>
              <a:t> &gt; 3000, “Average salary” if </a:t>
            </a:r>
            <a:r>
              <a:rPr lang="en-US" sz="3200" b="1" dirty="0" err="1" smtClean="0"/>
              <a:t>sal</a:t>
            </a:r>
            <a:r>
              <a:rPr lang="en-US" sz="3200" b="1" dirty="0" smtClean="0"/>
              <a:t>=3000 and “Poor salary” if </a:t>
            </a:r>
            <a:r>
              <a:rPr lang="en-US" sz="3200" b="1" dirty="0" err="1" smtClean="0"/>
              <a:t>sal</a:t>
            </a:r>
            <a:r>
              <a:rPr lang="en-US" sz="3200" b="1" dirty="0" smtClean="0"/>
              <a:t> &lt; 3000.</a:t>
            </a:r>
          </a:p>
          <a:p>
            <a:endParaRPr lang="en-IN" sz="3200" b="1" dirty="0" smtClean="0"/>
          </a:p>
          <a:p>
            <a:r>
              <a:rPr lang="en-IN" sz="3200" b="1" dirty="0" smtClean="0">
                <a:solidFill>
                  <a:srgbClr val="0000FF"/>
                </a:solidFill>
              </a:rPr>
              <a:t>a.</a:t>
            </a:r>
            <a:r>
              <a:rPr lang="en-US" sz="2800" dirty="0" smtClean="0">
                <a:solidFill>
                  <a:srgbClr val="0000FF"/>
                </a:solidFill>
              </a:rPr>
              <a:t> Using explain plan find out the operations involved</a:t>
            </a:r>
          </a:p>
          <a:p>
            <a:pPr marL="514350" indent="-514350">
              <a:buAutoNum type="alphaLcPeriod" startAt="2"/>
            </a:pPr>
            <a:r>
              <a:rPr lang="en-US" sz="2800" dirty="0" smtClean="0">
                <a:solidFill>
                  <a:srgbClr val="0000FF"/>
                </a:solidFill>
              </a:rPr>
              <a:t>Display the above data only for </a:t>
            </a:r>
            <a:r>
              <a:rPr lang="en-US" sz="2800" dirty="0" err="1" smtClean="0">
                <a:solidFill>
                  <a:srgbClr val="0000FF"/>
                </a:solidFill>
              </a:rPr>
              <a:t>deptno</a:t>
            </a:r>
            <a:r>
              <a:rPr lang="en-US" sz="2800" dirty="0" smtClean="0">
                <a:solidFill>
                  <a:srgbClr val="0000FF"/>
                </a:solidFill>
              </a:rPr>
              <a:t> 30</a:t>
            </a:r>
          </a:p>
          <a:p>
            <a:pPr marL="514350" indent="-514350">
              <a:buFontTx/>
              <a:buAutoNum type="alphaLcPeriod" startAt="2"/>
            </a:pPr>
            <a:r>
              <a:rPr lang="en-US" sz="2800" dirty="0" smtClean="0">
                <a:solidFill>
                  <a:srgbClr val="0000FF"/>
                </a:solidFill>
              </a:rPr>
              <a:t>Using explain plan find out the operations involved</a:t>
            </a:r>
          </a:p>
          <a:p>
            <a:pPr marL="514350" indent="-514350">
              <a:buAutoNum type="alphaLcPeriod" startAt="2"/>
            </a:pPr>
            <a:r>
              <a:rPr lang="en-US" sz="2800" dirty="0" smtClean="0">
                <a:solidFill>
                  <a:srgbClr val="0000FF"/>
                </a:solidFill>
              </a:rPr>
              <a:t> Tune the query</a:t>
            </a:r>
          </a:p>
          <a:p>
            <a:pPr marL="514350" indent="-514350">
              <a:buAutoNum type="alphaLcPeriod"/>
            </a:pPr>
            <a:endParaRPr lang="en-IN" sz="28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0" y="0"/>
            <a:ext cx="9144000" cy="1323975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Nimbus Roman No9 L"/>
                <a:cs typeface="Times New Roman" pitchFamily="18" charset="0"/>
              </a:rPr>
              <a:t>PRACTICE </a:t>
            </a:r>
            <a:r>
              <a:rPr lang="en-US" sz="8000" dirty="0" smtClean="0">
                <a:solidFill>
                  <a:schemeClr val="bg1"/>
                </a:solidFill>
                <a:latin typeface="Nimbus Roman No9 L"/>
                <a:cs typeface="Times New Roman" pitchFamily="18" charset="0"/>
              </a:rPr>
              <a:t>-1m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720840"/>
            <a:ext cx="7924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Create table </a:t>
            </a:r>
            <a:r>
              <a:rPr lang="en-US" sz="3200" b="1" dirty="0" err="1" smtClean="0"/>
              <a:t>new_emp</a:t>
            </a:r>
            <a:r>
              <a:rPr lang="en-US" sz="3200" b="1" dirty="0" smtClean="0"/>
              <a:t> as a replica of </a:t>
            </a:r>
            <a:r>
              <a:rPr lang="en-US" sz="3200" b="1" dirty="0" err="1" smtClean="0"/>
              <a:t>emp</a:t>
            </a:r>
            <a:endParaRPr lang="en-IN" sz="3200" b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00FF"/>
                </a:solidFill>
              </a:rPr>
              <a:t>Copy rows from </a:t>
            </a:r>
            <a:r>
              <a:rPr lang="en-US" sz="2800" dirty="0" err="1" smtClean="0">
                <a:solidFill>
                  <a:srgbClr val="0000FF"/>
                </a:solidFill>
              </a:rPr>
              <a:t>new_emp</a:t>
            </a:r>
            <a:r>
              <a:rPr lang="en-US" sz="2800" dirty="0" smtClean="0">
                <a:solidFill>
                  <a:srgbClr val="0000FF"/>
                </a:solidFill>
              </a:rPr>
              <a:t> table excluding </a:t>
            </a:r>
            <a:r>
              <a:rPr lang="en-US" sz="2800" dirty="0" err="1" smtClean="0">
                <a:solidFill>
                  <a:srgbClr val="0000FF"/>
                </a:solidFill>
              </a:rPr>
              <a:t>empno</a:t>
            </a:r>
            <a:r>
              <a:rPr lang="en-US" sz="2800" dirty="0" smtClean="0">
                <a:solidFill>
                  <a:srgbClr val="0000FF"/>
                </a:solidFill>
              </a:rPr>
              <a:t> 7839(about 200000 rows)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00FF"/>
                </a:solidFill>
              </a:rPr>
              <a:t>Find out number of employees in each job. Using explain plan find out the operations, cost involved.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00FF"/>
                </a:solidFill>
              </a:rPr>
              <a:t>Tune the query by creating index on job column.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00FF"/>
                </a:solidFill>
              </a:rPr>
              <a:t>Drop the index and create bitmap index. Using explain plan find out the operations/cost involved</a:t>
            </a:r>
          </a:p>
          <a:p>
            <a:pPr marL="514350" indent="-514350">
              <a:buAutoNum type="alphaLcPeriod"/>
            </a:pPr>
            <a:endParaRPr lang="en-IN" sz="28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0" y="0"/>
            <a:ext cx="9144000" cy="1323975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Nimbus Roman No9 L"/>
                <a:cs typeface="Times New Roman" pitchFamily="18" charset="0"/>
              </a:rPr>
              <a:t>PRACTICE </a:t>
            </a:r>
            <a:r>
              <a:rPr lang="en-US" sz="8000" dirty="0" smtClean="0">
                <a:solidFill>
                  <a:schemeClr val="bg1"/>
                </a:solidFill>
                <a:latin typeface="Nimbus Roman No9 L"/>
                <a:cs typeface="Times New Roman" pitchFamily="18" charset="0"/>
              </a:rPr>
              <a:t>-1n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720840"/>
            <a:ext cx="7924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Find out number of employees working in SALES AND RESEARCH department (USE </a:t>
            </a:r>
            <a:r>
              <a:rPr lang="en-US" sz="3200" b="1" dirty="0" err="1" smtClean="0"/>
              <a:t>new_emp</a:t>
            </a:r>
            <a:r>
              <a:rPr lang="en-US" sz="3200" b="1" dirty="0" smtClean="0"/>
              <a:t> and dept table)</a:t>
            </a:r>
            <a:endParaRPr lang="en-IN" sz="3200" b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00FF"/>
                </a:solidFill>
              </a:rPr>
              <a:t>Using explain plan find out the operations, cost involved.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00FF"/>
                </a:solidFill>
              </a:rPr>
              <a:t>Tune the query by creating appropriate indexes 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00FF"/>
                </a:solidFill>
              </a:rPr>
              <a:t>Drop the indexes and create bitmap index. Using explain plan find out the operations/cost involved</a:t>
            </a:r>
          </a:p>
          <a:p>
            <a:pPr marL="514350" indent="-514350">
              <a:buAutoNum type="alphaLcPeriod"/>
            </a:pPr>
            <a:endParaRPr lang="en-IN" sz="28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0" y="0"/>
            <a:ext cx="9144000" cy="1323975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Nimbus Roman No9 L"/>
                <a:cs typeface="Times New Roman" pitchFamily="18" charset="0"/>
              </a:rPr>
              <a:t>PRACTICE </a:t>
            </a:r>
            <a:r>
              <a:rPr lang="en-US" sz="8000" dirty="0" smtClean="0">
                <a:solidFill>
                  <a:schemeClr val="bg1"/>
                </a:solidFill>
                <a:latin typeface="Nimbus Roman No9 L"/>
                <a:cs typeface="Times New Roman" pitchFamily="18" charset="0"/>
              </a:rPr>
              <a:t>-1o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720840"/>
            <a:ext cx="79248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Find out number of employees working in </a:t>
            </a:r>
            <a:r>
              <a:rPr lang="en-US" sz="3200" b="1" dirty="0" err="1" smtClean="0"/>
              <a:t>chicago</a:t>
            </a:r>
            <a:r>
              <a:rPr lang="en-US" sz="3200" b="1" dirty="0" smtClean="0"/>
              <a:t> as clerk(USE </a:t>
            </a:r>
            <a:r>
              <a:rPr lang="en-US" sz="3200" b="1" dirty="0" err="1" smtClean="0"/>
              <a:t>new_emp</a:t>
            </a:r>
            <a:r>
              <a:rPr lang="en-US" sz="3200" b="1" dirty="0" smtClean="0"/>
              <a:t> and dept table)</a:t>
            </a:r>
            <a:endParaRPr lang="en-IN" sz="3200" b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00FF"/>
                </a:solidFill>
              </a:rPr>
              <a:t>Using explain plan find out the operations, cost involved.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00FF"/>
                </a:solidFill>
              </a:rPr>
              <a:t>Tune the query by creating appropriate indexes 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00FF"/>
                </a:solidFill>
              </a:rPr>
              <a:t> Find out whether index on job is utilized or not.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00FF"/>
                </a:solidFill>
              </a:rPr>
              <a:t> Use hint to force optimizer to use index on job and find out cost.</a:t>
            </a:r>
          </a:p>
          <a:p>
            <a:pPr marL="514350" indent="-514350">
              <a:buAutoNum type="alphaLcPeriod"/>
            </a:pPr>
            <a:endParaRPr lang="en-IN" sz="28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0" y="0"/>
            <a:ext cx="9144000" cy="1323975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Nimbus Roman No9 L"/>
                <a:cs typeface="Times New Roman" pitchFamily="18" charset="0"/>
              </a:rPr>
              <a:t>PRACTICE </a:t>
            </a:r>
            <a:r>
              <a:rPr lang="en-US" sz="8000" dirty="0" smtClean="0">
                <a:solidFill>
                  <a:schemeClr val="bg1"/>
                </a:solidFill>
                <a:latin typeface="Nimbus Roman No9 L"/>
                <a:cs typeface="Times New Roman" pitchFamily="18" charset="0"/>
              </a:rPr>
              <a:t>-1p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416308"/>
            <a:ext cx="7924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Open session 1 and 2 as </a:t>
            </a:r>
            <a:r>
              <a:rPr lang="en-US" sz="2400" b="1" dirty="0" err="1" smtClean="0"/>
              <a:t>scott</a:t>
            </a:r>
            <a:r>
              <a:rPr lang="en-US" sz="2400" b="1" dirty="0" smtClean="0"/>
              <a:t>.  Run the following queries.</a:t>
            </a:r>
          </a:p>
          <a:p>
            <a:pPr marL="514350" indent="-514350">
              <a:buAutoNum type="arabicPeriod"/>
            </a:pPr>
            <a:r>
              <a:rPr lang="en-US" sz="2400" b="1" dirty="0" smtClean="0"/>
              <a:t>Select * from emp. </a:t>
            </a:r>
          </a:p>
          <a:p>
            <a:pPr marL="514350" indent="-514350">
              <a:buAutoNum type="arabicPeriod"/>
            </a:pPr>
            <a:r>
              <a:rPr lang="en-US" sz="2400" b="1" dirty="0" smtClean="0"/>
              <a:t>Select </a:t>
            </a:r>
            <a:r>
              <a:rPr lang="en-US" sz="2400" b="1" dirty="0" err="1" smtClean="0"/>
              <a:t>sal</a:t>
            </a:r>
            <a:r>
              <a:rPr lang="en-US" sz="2400" b="1" dirty="0" smtClean="0"/>
              <a:t>  from </a:t>
            </a:r>
            <a:r>
              <a:rPr lang="en-US" sz="2400" b="1" dirty="0" err="1" smtClean="0"/>
              <a:t>emp</a:t>
            </a:r>
            <a:r>
              <a:rPr lang="en-US" sz="2400" b="1" dirty="0" smtClean="0"/>
              <a:t> </a:t>
            </a:r>
          </a:p>
          <a:p>
            <a:pPr marL="514350" indent="-514350">
              <a:buAutoNum type="arabicPeriod"/>
            </a:pPr>
            <a:r>
              <a:rPr lang="en-US" sz="2400" b="1" dirty="0" smtClean="0"/>
              <a:t> Open session 1 , run</a:t>
            </a:r>
          </a:p>
          <a:p>
            <a:pPr marL="514350" indent="-514350"/>
            <a:r>
              <a:rPr lang="en-US" sz="2400" b="1" dirty="0" smtClean="0"/>
              <a:t>     select * from </a:t>
            </a:r>
            <a:r>
              <a:rPr lang="en-US" sz="2400" b="1" dirty="0" err="1" smtClean="0"/>
              <a:t>emp</a:t>
            </a:r>
            <a:r>
              <a:rPr lang="en-US" sz="2400" b="1" dirty="0" smtClean="0"/>
              <a:t> where </a:t>
            </a:r>
            <a:r>
              <a:rPr lang="en-US" sz="2400" b="1" dirty="0" err="1" smtClean="0"/>
              <a:t>sal</a:t>
            </a:r>
            <a:r>
              <a:rPr lang="en-US" sz="2400" b="1" dirty="0" smtClean="0"/>
              <a:t>=3000</a:t>
            </a:r>
          </a:p>
          <a:p>
            <a:pPr marL="514350" indent="-514350"/>
            <a:r>
              <a:rPr lang="en-US" sz="2400" b="1" dirty="0" smtClean="0"/>
              <a:t>    Open session 2 ,run</a:t>
            </a:r>
          </a:p>
          <a:p>
            <a:pPr marL="514350" indent="-514350"/>
            <a:r>
              <a:rPr lang="en-US" sz="2400" b="1" dirty="0" smtClean="0"/>
              <a:t>    select * from </a:t>
            </a:r>
            <a:r>
              <a:rPr lang="en-US" sz="2400" b="1" dirty="0" err="1" smtClean="0"/>
              <a:t>emp</a:t>
            </a:r>
            <a:r>
              <a:rPr lang="en-US" sz="2400" b="1" dirty="0" smtClean="0"/>
              <a:t> where </a:t>
            </a:r>
            <a:r>
              <a:rPr lang="en-US" sz="2400" b="1" dirty="0" err="1" smtClean="0"/>
              <a:t>sal</a:t>
            </a:r>
            <a:r>
              <a:rPr lang="en-US" sz="2400" b="1" dirty="0" smtClean="0"/>
              <a:t>=1250;</a:t>
            </a:r>
          </a:p>
          <a:p>
            <a:pPr marL="971550" lvl="1" indent="-514350">
              <a:buAutoNum type="alphaLcPeriod"/>
            </a:pPr>
            <a:r>
              <a:rPr lang="en-US" sz="2800" dirty="0" smtClean="0">
                <a:solidFill>
                  <a:srgbClr val="0000FF"/>
                </a:solidFill>
              </a:rPr>
              <a:t>Check using suitable data dictionary   whether the soft parsing is done or hard parsing done in all the 3 cases. </a:t>
            </a:r>
          </a:p>
          <a:p>
            <a:pPr marL="971550" lvl="1" indent="-514350">
              <a:buAutoNum type="alphaLcPeriod"/>
            </a:pPr>
            <a:r>
              <a:rPr lang="en-US" sz="2800" dirty="0" smtClean="0">
                <a:solidFill>
                  <a:srgbClr val="0000FF"/>
                </a:solidFill>
              </a:rPr>
              <a:t> If hard parsing in case 3 can we implement soft parsing.</a:t>
            </a:r>
            <a:endParaRPr lang="en-IN" sz="28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CC66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Use Table Joins Rather than Multiple Queries 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762000" y="914400"/>
            <a:ext cx="553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-- BAD (two separate queries when one would work) 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358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358775"/>
            <a:ext cx="7938" cy="79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366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222" name="Rectangle 102"/>
          <p:cNvSpPr>
            <a:spLocks noChangeArrowheads="1"/>
          </p:cNvSpPr>
          <p:nvPr/>
        </p:nvSpPr>
        <p:spPr bwMode="auto">
          <a:xfrm>
            <a:off x="381000" y="1447800"/>
            <a:ext cx="6629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SQL&gt; select </a:t>
            </a:r>
            <a:r>
              <a:rPr lang="en-US" dirty="0" err="1"/>
              <a:t>ename</a:t>
            </a:r>
            <a:r>
              <a:rPr lang="en-US" dirty="0"/>
              <a:t>   from </a:t>
            </a:r>
            <a:r>
              <a:rPr lang="en-US" dirty="0" err="1"/>
              <a:t>emp</a:t>
            </a:r>
            <a:r>
              <a:rPr lang="en-US" dirty="0"/>
              <a:t>  where </a:t>
            </a:r>
            <a:r>
              <a:rPr lang="en-US" dirty="0" err="1"/>
              <a:t>empno</a:t>
            </a:r>
            <a:r>
              <a:rPr lang="en-US" dirty="0"/>
              <a:t>=7369;</a:t>
            </a:r>
          </a:p>
          <a:p>
            <a:r>
              <a:rPr lang="en-US" dirty="0"/>
              <a:t>	</a:t>
            </a:r>
          </a:p>
        </p:txBody>
      </p:sp>
      <p:sp>
        <p:nvSpPr>
          <p:cNvPr id="5223" name="Rectangle 103"/>
          <p:cNvSpPr>
            <a:spLocks noChangeArrowheads="1"/>
          </p:cNvSpPr>
          <p:nvPr/>
        </p:nvSpPr>
        <p:spPr bwMode="auto">
          <a:xfrm>
            <a:off x="533400" y="2819400"/>
            <a:ext cx="594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SQL&gt; select dname   from dept  where deptno=20;</a:t>
            </a:r>
          </a:p>
        </p:txBody>
      </p:sp>
      <p:sp>
        <p:nvSpPr>
          <p:cNvPr id="5225" name="Rectangle 105"/>
          <p:cNvSpPr>
            <a:spLocks noChangeArrowheads="1"/>
          </p:cNvSpPr>
          <p:nvPr/>
        </p:nvSpPr>
        <p:spPr bwMode="auto">
          <a:xfrm>
            <a:off x="990600" y="4267200"/>
            <a:ext cx="568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-- </a:t>
            </a:r>
            <a:r>
              <a:rPr lang="en-US" dirty="0">
                <a:solidFill>
                  <a:srgbClr val="00B050"/>
                </a:solidFill>
              </a:rPr>
              <a:t>GOOD (one query with join rather than two queries) </a:t>
            </a:r>
          </a:p>
        </p:txBody>
      </p:sp>
      <p:sp>
        <p:nvSpPr>
          <p:cNvPr id="5226" name="Rectangle 106"/>
          <p:cNvSpPr>
            <a:spLocks noChangeArrowheads="1"/>
          </p:cNvSpPr>
          <p:nvPr/>
        </p:nvSpPr>
        <p:spPr bwMode="auto">
          <a:xfrm>
            <a:off x="685800" y="4800600"/>
            <a:ext cx="8077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SQL&gt;  select </a:t>
            </a:r>
            <a:r>
              <a:rPr lang="en-US" dirty="0" err="1"/>
              <a:t>e.ename,d.dname</a:t>
            </a:r>
            <a:r>
              <a:rPr lang="en-US" dirty="0"/>
              <a:t>   from </a:t>
            </a:r>
            <a:r>
              <a:rPr lang="en-US" dirty="0" err="1"/>
              <a:t>emp</a:t>
            </a:r>
            <a:r>
              <a:rPr lang="en-US" dirty="0"/>
              <a:t> e, dept d</a:t>
            </a:r>
          </a:p>
          <a:p>
            <a:r>
              <a:rPr lang="en-US" dirty="0"/>
              <a:t>           where </a:t>
            </a:r>
            <a:r>
              <a:rPr lang="en-US" dirty="0" err="1"/>
              <a:t>e.deptno</a:t>
            </a:r>
            <a:r>
              <a:rPr lang="en-US" dirty="0"/>
              <a:t>=</a:t>
            </a:r>
            <a:r>
              <a:rPr lang="en-US" dirty="0" err="1"/>
              <a:t>d.deptno</a:t>
            </a:r>
            <a:r>
              <a:rPr lang="en-US" dirty="0"/>
              <a:t>  and</a:t>
            </a:r>
          </a:p>
          <a:p>
            <a:r>
              <a:rPr lang="en-US" dirty="0"/>
              <a:t>           </a:t>
            </a:r>
            <a:r>
              <a:rPr lang="en-US" dirty="0" err="1"/>
              <a:t>e.empno</a:t>
            </a:r>
            <a:r>
              <a:rPr lang="en-US" dirty="0"/>
              <a:t>=7369</a:t>
            </a:r>
            <a:r>
              <a:rPr lang="en-US" dirty="0" smtClean="0"/>
              <a:t>;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352800" y="1981200"/>
          <a:ext cx="2209800" cy="56134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dirty="0">
                          <a:solidFill>
                            <a:srgbClr val="000000"/>
                          </a:solidFill>
                          <a:latin typeface="Arial"/>
                        </a:rPr>
                        <a:t>ENAME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000000"/>
                          </a:solidFill>
                          <a:latin typeface="Arial"/>
                        </a:rPr>
                        <a:t>SMITH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971800" y="3477260"/>
          <a:ext cx="2590800" cy="561340"/>
        </p:xfrm>
        <a:graphic>
          <a:graphicData uri="http://schemas.openxmlformats.org/drawingml/2006/table">
            <a:tbl>
              <a:tblPr/>
              <a:tblGrid>
                <a:gridCol w="2590800"/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dirty="0" smtClean="0">
                          <a:solidFill>
                            <a:srgbClr val="000000"/>
                          </a:solidFill>
                          <a:latin typeface="Arial"/>
                        </a:rPr>
                        <a:t>DNAME</a:t>
                      </a:r>
                      <a:endParaRPr lang="en-IN" sz="1800" b="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rgbClr val="000000"/>
                          </a:solidFill>
                          <a:latin typeface="Arial"/>
                        </a:rPr>
                        <a:t>RESEARCH</a:t>
                      </a:r>
                      <a:endParaRPr lang="en-IN" sz="180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295400" y="5763261"/>
          <a:ext cx="4114800" cy="681108"/>
        </p:xfrm>
        <a:graphic>
          <a:graphicData uri="http://schemas.openxmlformats.org/drawingml/2006/table">
            <a:tbl>
              <a:tblPr/>
              <a:tblGrid>
                <a:gridCol w="2130878"/>
                <a:gridCol w="1983922"/>
              </a:tblGrid>
              <a:tr h="2371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dirty="0">
                          <a:solidFill>
                            <a:srgbClr val="000000"/>
                          </a:solidFill>
                          <a:latin typeface="Arial"/>
                        </a:rPr>
                        <a:t>ENAME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dirty="0" smtClean="0">
                          <a:solidFill>
                            <a:srgbClr val="000000"/>
                          </a:solidFill>
                          <a:latin typeface="Arial"/>
                        </a:rPr>
                        <a:t>DNAME</a:t>
                      </a:r>
                      <a:endParaRPr lang="en-IN" sz="1800" b="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00438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000000"/>
                          </a:solidFill>
                          <a:latin typeface="Arial"/>
                        </a:rPr>
                        <a:t>SMITH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rgbClr val="000000"/>
                          </a:solidFill>
                          <a:latin typeface="Arial"/>
                        </a:rPr>
                        <a:t>RESEARCH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1720840"/>
            <a:ext cx="84582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FIND OUT EMPLOYEES WHO ARE WORKING AS CLERK IN DEPTNO 20</a:t>
            </a:r>
          </a:p>
          <a:p>
            <a:r>
              <a:rPr lang="en-US" sz="2200" dirty="0" smtClean="0">
                <a:solidFill>
                  <a:srgbClr val="0000FF"/>
                </a:solidFill>
              </a:rPr>
              <a:t>CHECK THE PLAN</a:t>
            </a:r>
          </a:p>
          <a:p>
            <a:r>
              <a:rPr lang="en-US" sz="2200" dirty="0" smtClean="0">
                <a:solidFill>
                  <a:srgbClr val="0000FF"/>
                </a:solidFill>
              </a:rPr>
              <a:t>MAKE DEPTNO INDEX VISIBLE</a:t>
            </a:r>
          </a:p>
          <a:p>
            <a:r>
              <a:rPr lang="en-US" sz="2200" dirty="0" smtClean="0">
                <a:solidFill>
                  <a:srgbClr val="0000FF"/>
                </a:solidFill>
              </a:rPr>
              <a:t>AND CHECK THE PLAN</a:t>
            </a:r>
          </a:p>
          <a:p>
            <a:r>
              <a:rPr lang="en-US" sz="2200" dirty="0" smtClean="0">
                <a:solidFill>
                  <a:srgbClr val="0000FF"/>
                </a:solidFill>
              </a:rPr>
              <a:t>MAKE AGAIN INVISIBLE (DEPTNO INDEX)</a:t>
            </a:r>
          </a:p>
          <a:p>
            <a:r>
              <a:rPr lang="en-US" sz="2200" dirty="0" smtClean="0">
                <a:solidFill>
                  <a:srgbClr val="0000FF"/>
                </a:solidFill>
              </a:rPr>
              <a:t>MAKE JOB INDEX VISIBLE</a:t>
            </a:r>
          </a:p>
          <a:p>
            <a:r>
              <a:rPr lang="en-US" sz="2200" dirty="0" smtClean="0">
                <a:solidFill>
                  <a:srgbClr val="0000FF"/>
                </a:solidFill>
              </a:rPr>
              <a:t>AND CHECK THE PLAN.</a:t>
            </a:r>
          </a:p>
          <a:p>
            <a:r>
              <a:rPr lang="en-US" sz="2200" dirty="0" smtClean="0">
                <a:solidFill>
                  <a:srgbClr val="0000FF"/>
                </a:solidFill>
              </a:rPr>
              <a:t>MAKE BOTH VISIBLE</a:t>
            </a:r>
          </a:p>
          <a:p>
            <a:r>
              <a:rPr lang="en-US" sz="2200" dirty="0" smtClean="0">
                <a:solidFill>
                  <a:srgbClr val="0000FF"/>
                </a:solidFill>
              </a:rPr>
              <a:t>AND CHECK THE </a:t>
            </a:r>
            <a:r>
              <a:rPr lang="en-US" sz="2200" dirty="0" smtClean="0">
                <a:solidFill>
                  <a:srgbClr val="0000FF"/>
                </a:solidFill>
              </a:rPr>
              <a:t>PLAN</a:t>
            </a:r>
          </a:p>
          <a:p>
            <a:r>
              <a:rPr lang="en-US" sz="2200" dirty="0" smtClean="0">
                <a:solidFill>
                  <a:srgbClr val="0000FF"/>
                </a:solidFill>
              </a:rPr>
              <a:t>MAKE COMPOSITE INDEX INVISIBLE</a:t>
            </a:r>
          </a:p>
          <a:p>
            <a:r>
              <a:rPr lang="en-US" sz="2200" dirty="0" smtClean="0">
                <a:solidFill>
                  <a:srgbClr val="0000FF"/>
                </a:solidFill>
              </a:rPr>
              <a:t>AND CHECK THE PLAN</a:t>
            </a:r>
          </a:p>
          <a:p>
            <a:r>
              <a:rPr lang="en-US" sz="2200" dirty="0" smtClean="0">
                <a:solidFill>
                  <a:srgbClr val="0000FF"/>
                </a:solidFill>
              </a:rPr>
              <a:t>MAKE ALL INDEXES INVISIBLE AND CHECK THE PLAN</a:t>
            </a:r>
            <a:endParaRPr lang="en-US" sz="2200" dirty="0">
              <a:solidFill>
                <a:srgbClr val="0000FF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9144000" cy="1323975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Nimbus Roman No9 L"/>
                <a:cs typeface="Times New Roman" pitchFamily="18" charset="0"/>
              </a:rPr>
              <a:t>PRACTICE </a:t>
            </a:r>
            <a:r>
              <a:rPr lang="en-US" sz="8000" dirty="0" smtClean="0">
                <a:solidFill>
                  <a:schemeClr val="bg1"/>
                </a:solidFill>
                <a:latin typeface="Nimbus Roman No9 L"/>
                <a:cs typeface="Times New Roman" pitchFamily="18" charset="0"/>
              </a:rPr>
              <a:t>-1Q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2378613" y="166084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09" name="Rectangle 25"/>
          <p:cNvSpPr>
            <a:spLocks noChangeArrowheads="1"/>
          </p:cNvSpPr>
          <p:nvPr/>
        </p:nvSpPr>
        <p:spPr bwMode="auto">
          <a:xfrm>
            <a:off x="2651636" y="181958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sz="1600" b="1">
                <a:latin typeface="Arial" pitchFamily="34" charset="0"/>
              </a:rPr>
              <a:t>		</a:t>
            </a:r>
          </a:p>
        </p:txBody>
      </p:sp>
      <p:sp>
        <p:nvSpPr>
          <p:cNvPr id="21531" name="Text Box 47"/>
          <p:cNvSpPr txBox="1">
            <a:spLocks noChangeArrowheads="1"/>
          </p:cNvSpPr>
          <p:nvPr/>
        </p:nvSpPr>
        <p:spPr bwMode="auto">
          <a:xfrm>
            <a:off x="457200" y="3643314"/>
            <a:ext cx="7762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/>
              <a:t>Dept</a:t>
            </a:r>
          </a:p>
        </p:txBody>
      </p:sp>
      <p:sp>
        <p:nvSpPr>
          <p:cNvPr id="21532" name="Text Box 48"/>
          <p:cNvSpPr txBox="1">
            <a:spLocks noChangeArrowheads="1"/>
          </p:cNvSpPr>
          <p:nvPr/>
        </p:nvSpPr>
        <p:spPr bwMode="auto">
          <a:xfrm>
            <a:off x="2743200" y="3571876"/>
            <a:ext cx="7588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 err="1"/>
              <a:t>Emp</a:t>
            </a:r>
            <a:endParaRPr lang="en-US" dirty="0"/>
          </a:p>
        </p:txBody>
      </p:sp>
      <p:sp>
        <p:nvSpPr>
          <p:cNvPr id="21539" name="Text Box 55"/>
          <p:cNvSpPr txBox="1">
            <a:spLocks noChangeArrowheads="1"/>
          </p:cNvSpPr>
          <p:nvPr/>
        </p:nvSpPr>
        <p:spPr bwMode="auto">
          <a:xfrm>
            <a:off x="304800" y="1951672"/>
            <a:ext cx="3987182" cy="1477328"/>
          </a:xfrm>
          <a:prstGeom prst="rect">
            <a:avLst/>
          </a:prstGeom>
          <a:solidFill>
            <a:srgbClr val="7030A0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Select 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eNAME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from </a:t>
            </a:r>
            <a:r>
              <a:rPr lang="en-US" b="1" dirty="0" smtClean="0">
                <a:solidFill>
                  <a:schemeClr val="bg1"/>
                </a:solidFill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</a:rPr>
              <a:t>Emp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e, Dept d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Where  </a:t>
            </a:r>
            <a:r>
              <a:rPr lang="en-US" b="1" dirty="0" err="1">
                <a:solidFill>
                  <a:schemeClr val="bg1"/>
                </a:solidFill>
              </a:rPr>
              <a:t>d.deptno</a:t>
            </a:r>
            <a:r>
              <a:rPr lang="en-US" b="1" dirty="0">
                <a:solidFill>
                  <a:schemeClr val="bg1"/>
                </a:solidFill>
              </a:rPr>
              <a:t> = </a:t>
            </a:r>
            <a:r>
              <a:rPr lang="en-US" b="1" dirty="0" err="1">
                <a:solidFill>
                  <a:schemeClr val="bg1"/>
                </a:solidFill>
              </a:rPr>
              <a:t>e.deptno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and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Dname</a:t>
            </a:r>
            <a:r>
              <a:rPr lang="en-US" b="1" dirty="0" smtClean="0">
                <a:solidFill>
                  <a:schemeClr val="bg1"/>
                </a:solidFill>
              </a:rPr>
              <a:t> in (‘ACCOUNTING’ ,’RESEARCH’);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540" name="Text Box 56"/>
          <p:cNvSpPr txBox="1">
            <a:spLocks noChangeArrowheads="1"/>
          </p:cNvSpPr>
          <p:nvPr/>
        </p:nvSpPr>
        <p:spPr bwMode="auto">
          <a:xfrm>
            <a:off x="4531543" y="3781388"/>
            <a:ext cx="4541051" cy="28623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/>
              <a:t>FORALL records in Dept</a:t>
            </a:r>
          </a:p>
          <a:p>
            <a:r>
              <a:rPr lang="en-US" sz="1800" dirty="0" smtClean="0"/>
              <a:t>where </a:t>
            </a:r>
            <a:r>
              <a:rPr lang="en-US" sz="1800" dirty="0" err="1" smtClean="0"/>
              <a:t>dname</a:t>
            </a:r>
            <a:r>
              <a:rPr lang="en-US" sz="1800" dirty="0" smtClean="0"/>
              <a:t> </a:t>
            </a:r>
            <a:r>
              <a:rPr lang="en-US" sz="1800" dirty="0"/>
              <a:t>in </a:t>
            </a:r>
            <a:r>
              <a:rPr lang="en-US" dirty="0" smtClean="0"/>
              <a:t>(‘ACCOUNTING’ ,’RESEARCH’);</a:t>
            </a:r>
            <a:endParaRPr lang="en-US" sz="1800" dirty="0"/>
          </a:p>
          <a:p>
            <a:r>
              <a:rPr lang="en-US" sz="1800" dirty="0"/>
              <a:t>LOOP:</a:t>
            </a:r>
          </a:p>
          <a:p>
            <a:r>
              <a:rPr lang="en-US" sz="1800" dirty="0"/>
              <a:t>       FORALL records in EMP</a:t>
            </a:r>
          </a:p>
          <a:p>
            <a:r>
              <a:rPr lang="en-US" sz="1800" dirty="0"/>
              <a:t>       LOOP:</a:t>
            </a:r>
          </a:p>
          <a:p>
            <a:r>
              <a:rPr lang="en-US" sz="1800" dirty="0"/>
              <a:t>	where </a:t>
            </a:r>
            <a:r>
              <a:rPr lang="en-US" sz="1800" dirty="0" err="1"/>
              <a:t>emp.deptno</a:t>
            </a:r>
            <a:r>
              <a:rPr lang="en-US" sz="1800" dirty="0"/>
              <a:t> = </a:t>
            </a:r>
            <a:r>
              <a:rPr lang="en-US" sz="1800" dirty="0" err="1"/>
              <a:t>dept.deptno</a:t>
            </a:r>
            <a:endParaRPr lang="en-US" sz="1800" dirty="0"/>
          </a:p>
          <a:p>
            <a:r>
              <a:rPr lang="en-US" sz="1800" dirty="0"/>
              <a:t>	Return record;</a:t>
            </a:r>
          </a:p>
          <a:p>
            <a:r>
              <a:rPr lang="en-US" sz="1800" dirty="0"/>
              <a:t>       END LOOP;</a:t>
            </a:r>
          </a:p>
          <a:p>
            <a:r>
              <a:rPr lang="en-US" sz="1800" dirty="0"/>
              <a:t>END LOOP;</a:t>
            </a:r>
          </a:p>
          <a:p>
            <a:r>
              <a:rPr lang="en-US" sz="1800" dirty="0"/>
              <a:t>	</a:t>
            </a:r>
          </a:p>
        </p:txBody>
      </p:sp>
      <p:sp>
        <p:nvSpPr>
          <p:cNvPr id="21545" name="Text Box 61"/>
          <p:cNvSpPr txBox="1">
            <a:spLocks noChangeArrowheads="1"/>
          </p:cNvSpPr>
          <p:nvPr/>
        </p:nvSpPr>
        <p:spPr bwMode="auto">
          <a:xfrm>
            <a:off x="304800" y="137160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Access Methods - Nested Loops</a:t>
            </a:r>
            <a:endParaRPr lang="en-US" dirty="0"/>
          </a:p>
        </p:txBody>
      </p:sp>
      <p:sp>
        <p:nvSpPr>
          <p:cNvPr id="43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Calibri" pitchFamily="34" charset="0"/>
              </a:rPr>
              <a:t>JOIN METHODS</a:t>
            </a:r>
            <a:endParaRPr lang="en-US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142844" y="4143380"/>
          <a:ext cx="1857388" cy="1610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10001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DEPTNO</a:t>
                      </a:r>
                      <a:endParaRPr lang="en-IN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DNAME</a:t>
                      </a:r>
                      <a:endParaRPr lang="en-IN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27210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ACCOUNTING</a:t>
                      </a:r>
                      <a:endParaRPr lang="en-IN" sz="100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RESEARCH</a:t>
                      </a:r>
                      <a:endParaRPr lang="en-IN" sz="100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SALES</a:t>
                      </a:r>
                      <a:endParaRPr lang="en-IN" sz="10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40 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OPERATIONS</a:t>
                      </a:r>
                    </a:p>
                    <a:p>
                      <a:endParaRPr lang="en-IN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2214546" y="4210064"/>
          <a:ext cx="1857388" cy="232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928694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ENAME</a:t>
                      </a:r>
                      <a:endParaRPr lang="en-IN" sz="1400" b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DEPTNO</a:t>
                      </a:r>
                      <a:endParaRPr lang="en-IN" sz="1400" b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205418">
                <a:tc>
                  <a:txBody>
                    <a:bodyPr/>
                    <a:lstStyle/>
                    <a:p>
                      <a:pPr algn="l"/>
                      <a:r>
                        <a:rPr lang="en-IN" sz="1000" dirty="0" smtClean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IN" sz="1000" dirty="0"/>
                    </a:p>
                  </a:txBody>
                  <a:tcPr/>
                </a:tc>
              </a:tr>
              <a:tr h="175892">
                <a:tc>
                  <a:txBody>
                    <a:bodyPr/>
                    <a:lstStyle/>
                    <a:p>
                      <a:pPr algn="l"/>
                      <a:r>
                        <a:rPr lang="en-IN" sz="1000" dirty="0" smtClean="0"/>
                        <a:t>KING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IN" sz="1000" dirty="0"/>
                    </a:p>
                  </a:txBody>
                  <a:tcPr/>
                </a:tc>
              </a:tr>
              <a:tr h="217804">
                <a:tc>
                  <a:txBody>
                    <a:bodyPr/>
                    <a:lstStyle/>
                    <a:p>
                      <a:pPr algn="l"/>
                      <a:r>
                        <a:rPr lang="en-IN" sz="1000" dirty="0" smtClean="0"/>
                        <a:t>MILLER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IN" sz="1000" dirty="0"/>
                    </a:p>
                  </a:txBody>
                  <a:tcPr/>
                </a:tc>
              </a:tr>
              <a:tr h="188278">
                <a:tc>
                  <a:txBody>
                    <a:bodyPr/>
                    <a:lstStyle/>
                    <a:p>
                      <a:pPr algn="l"/>
                      <a:r>
                        <a:rPr lang="en-IN" sz="1000" dirty="0" smtClean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20</a:t>
                      </a:r>
                      <a:endParaRPr lang="en-IN" sz="1000" dirty="0"/>
                    </a:p>
                  </a:txBody>
                  <a:tcPr/>
                </a:tc>
              </a:tr>
              <a:tr h="158752">
                <a:tc>
                  <a:txBody>
                    <a:bodyPr/>
                    <a:lstStyle/>
                    <a:p>
                      <a:pPr algn="l"/>
                      <a:r>
                        <a:rPr lang="en-IN" sz="1000" dirty="0" smtClean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20</a:t>
                      </a:r>
                      <a:endParaRPr lang="en-IN" sz="1000" dirty="0"/>
                    </a:p>
                  </a:txBody>
                  <a:tcPr/>
                </a:tc>
              </a:tr>
              <a:tr h="200664">
                <a:tc>
                  <a:txBody>
                    <a:bodyPr/>
                    <a:lstStyle/>
                    <a:p>
                      <a:pPr algn="l"/>
                      <a:r>
                        <a:rPr lang="en-IN" sz="1000" dirty="0" smtClean="0"/>
                        <a:t>SCOTT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20</a:t>
                      </a:r>
                      <a:endParaRPr lang="en-IN" sz="10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algn="l"/>
                      <a:r>
                        <a:rPr lang="en-IN" sz="1000" dirty="0" smtClean="0"/>
                        <a:t>ADAMS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20</a:t>
                      </a:r>
                      <a:endParaRPr lang="en-IN" sz="10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smtClean="0"/>
                        <a:t>FORD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20</a:t>
                      </a:r>
                      <a:endParaRPr lang="en-IN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5" name="Straight Arrow Connector 44"/>
          <p:cNvCxnSpPr/>
          <p:nvPr/>
        </p:nvCxnSpPr>
        <p:spPr>
          <a:xfrm>
            <a:off x="1785918" y="4643446"/>
            <a:ext cx="571504" cy="14287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785918" y="4643446"/>
            <a:ext cx="723904" cy="29527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785918" y="4643446"/>
            <a:ext cx="642942" cy="57150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571604" y="4929198"/>
            <a:ext cx="714380" cy="5000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6200000" flipH="1">
            <a:off x="1535885" y="4964917"/>
            <a:ext cx="785818" cy="71438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6200000" flipH="1">
            <a:off x="1142976" y="5357826"/>
            <a:ext cx="1500198" cy="64294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6200000" flipH="1">
            <a:off x="1321571" y="5179231"/>
            <a:ext cx="1214446" cy="71438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H="1">
            <a:off x="1535885" y="5107793"/>
            <a:ext cx="928694" cy="71438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81000" y="1219200"/>
            <a:ext cx="382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Access Methods - Hash Join</a:t>
            </a:r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609600" y="16002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sz="1600" b="1">
                <a:latin typeface="Arial" pitchFamily="34" charset="0"/>
              </a:rPr>
              <a:t>		</a:t>
            </a:r>
          </a:p>
        </p:txBody>
      </p:sp>
      <p:sp>
        <p:nvSpPr>
          <p:cNvPr id="23587" name="Text Box 37"/>
          <p:cNvSpPr txBox="1">
            <a:spLocks noChangeArrowheads="1"/>
          </p:cNvSpPr>
          <p:nvPr/>
        </p:nvSpPr>
        <p:spPr bwMode="auto">
          <a:xfrm>
            <a:off x="4724400" y="4038600"/>
            <a:ext cx="3790950" cy="2289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/>
              <a:t>1.  Take smaller of two tables</a:t>
            </a:r>
          </a:p>
          <a:p>
            <a:r>
              <a:rPr lang="en-US" sz="1800"/>
              <a:t>2.  Create Hash Buckets in Shared Pool</a:t>
            </a:r>
          </a:p>
          <a:p>
            <a:r>
              <a:rPr lang="en-US" sz="1800"/>
              <a:t>     for join column of small table</a:t>
            </a:r>
          </a:p>
          <a:p>
            <a:r>
              <a:rPr lang="en-US" sz="1800"/>
              <a:t>3.  Full Scan of larger table, applying </a:t>
            </a:r>
          </a:p>
          <a:p>
            <a:r>
              <a:rPr lang="en-US" sz="1800"/>
              <a:t>     Hash Function on join column </a:t>
            </a:r>
          </a:p>
          <a:p>
            <a:r>
              <a:rPr lang="en-US" sz="1800"/>
              <a:t>4.  If Hash Function gives a hit in Hash</a:t>
            </a:r>
          </a:p>
          <a:p>
            <a:r>
              <a:rPr lang="en-US" sz="1800"/>
              <a:t>     Buckets, return row</a:t>
            </a:r>
          </a:p>
          <a:p>
            <a:r>
              <a:rPr lang="en-US" sz="1800"/>
              <a:t>     Else ignore row and continue scan</a:t>
            </a:r>
          </a:p>
        </p:txBody>
      </p:sp>
      <p:sp>
        <p:nvSpPr>
          <p:cNvPr id="23588" name="Rectangle 38"/>
          <p:cNvSpPr>
            <a:spLocks noChangeArrowheads="1"/>
          </p:cNvSpPr>
          <p:nvPr/>
        </p:nvSpPr>
        <p:spPr bwMode="auto">
          <a:xfrm>
            <a:off x="2667000" y="3657600"/>
            <a:ext cx="12954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Hash f(n)</a:t>
            </a:r>
          </a:p>
        </p:txBody>
      </p:sp>
      <p:sp>
        <p:nvSpPr>
          <p:cNvPr id="23589" name="Rectangle 39"/>
          <p:cNvSpPr>
            <a:spLocks noChangeArrowheads="1"/>
          </p:cNvSpPr>
          <p:nvPr/>
        </p:nvSpPr>
        <p:spPr bwMode="auto">
          <a:xfrm>
            <a:off x="914400" y="3276600"/>
            <a:ext cx="304800" cy="1066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Line 41"/>
          <p:cNvSpPr>
            <a:spLocks noChangeShapeType="1"/>
          </p:cNvSpPr>
          <p:nvPr/>
        </p:nvSpPr>
        <p:spPr bwMode="auto">
          <a:xfrm>
            <a:off x="914400" y="3505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3591" name="Line 42"/>
          <p:cNvSpPr>
            <a:spLocks noChangeShapeType="1"/>
          </p:cNvSpPr>
          <p:nvPr/>
        </p:nvSpPr>
        <p:spPr bwMode="auto">
          <a:xfrm>
            <a:off x="914400" y="3810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3592" name="Line 43"/>
          <p:cNvSpPr>
            <a:spLocks noChangeShapeType="1"/>
          </p:cNvSpPr>
          <p:nvPr/>
        </p:nvSpPr>
        <p:spPr bwMode="auto">
          <a:xfrm>
            <a:off x="914400" y="4038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3593" name="Line 44"/>
          <p:cNvSpPr>
            <a:spLocks noChangeShapeType="1"/>
          </p:cNvSpPr>
          <p:nvPr/>
        </p:nvSpPr>
        <p:spPr bwMode="auto">
          <a:xfrm flipV="1">
            <a:off x="533400" y="40386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3595" name="Text Box 46"/>
          <p:cNvSpPr txBox="1">
            <a:spLocks noChangeArrowheads="1"/>
          </p:cNvSpPr>
          <p:nvPr/>
        </p:nvSpPr>
        <p:spPr bwMode="auto">
          <a:xfrm>
            <a:off x="152400" y="3429000"/>
            <a:ext cx="839788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/>
              <a:t>Hash</a:t>
            </a:r>
          </a:p>
          <a:p>
            <a:r>
              <a:rPr lang="en-US" sz="1600"/>
              <a:t>Buckets</a:t>
            </a:r>
          </a:p>
        </p:txBody>
      </p:sp>
      <p:sp>
        <p:nvSpPr>
          <p:cNvPr id="23596" name="Line 47"/>
          <p:cNvSpPr>
            <a:spLocks noChangeShapeType="1"/>
          </p:cNvSpPr>
          <p:nvPr/>
        </p:nvSpPr>
        <p:spPr bwMode="auto">
          <a:xfrm flipH="1" flipV="1">
            <a:off x="3352800" y="4038600"/>
            <a:ext cx="152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3597" name="Line 48"/>
          <p:cNvSpPr>
            <a:spLocks noChangeShapeType="1"/>
          </p:cNvSpPr>
          <p:nvPr/>
        </p:nvSpPr>
        <p:spPr bwMode="auto">
          <a:xfrm flipH="1" flipV="1">
            <a:off x="1219200" y="3352800"/>
            <a:ext cx="1447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Calibri" pitchFamily="34" charset="0"/>
              </a:rPr>
              <a:t>JOIN METHODS</a:t>
            </a:r>
            <a:endParaRPr lang="en-US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7158" y="1643050"/>
            <a:ext cx="4000528" cy="1477328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Select  </a:t>
            </a:r>
            <a:r>
              <a:rPr lang="en-US" b="1" dirty="0" err="1" smtClean="0">
                <a:solidFill>
                  <a:schemeClr val="bg1"/>
                </a:solidFill>
              </a:rPr>
              <a:t>eNAME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from   </a:t>
            </a:r>
            <a:r>
              <a:rPr lang="en-US" b="1" dirty="0" err="1" smtClean="0">
                <a:solidFill>
                  <a:schemeClr val="bg1"/>
                </a:solidFill>
              </a:rPr>
              <a:t>Emp</a:t>
            </a:r>
            <a:r>
              <a:rPr lang="en-US" b="1" dirty="0" smtClean="0">
                <a:solidFill>
                  <a:schemeClr val="bg1"/>
                </a:solidFill>
              </a:rPr>
              <a:t> e, Dept d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Where  </a:t>
            </a:r>
            <a:r>
              <a:rPr lang="en-US" b="1" dirty="0" err="1" smtClean="0">
                <a:solidFill>
                  <a:schemeClr val="bg1"/>
                </a:solidFill>
              </a:rPr>
              <a:t>d.deptno</a:t>
            </a:r>
            <a:r>
              <a:rPr lang="en-US" b="1" dirty="0" smtClean="0">
                <a:solidFill>
                  <a:schemeClr val="bg1"/>
                </a:solidFill>
              </a:rPr>
              <a:t> = </a:t>
            </a:r>
            <a:r>
              <a:rPr lang="en-US" b="1" dirty="0" err="1" smtClean="0">
                <a:solidFill>
                  <a:schemeClr val="bg1"/>
                </a:solidFill>
              </a:rPr>
              <a:t>e.deptno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and</a:t>
            </a:r>
          </a:p>
          <a:p>
            <a:r>
              <a:rPr lang="en-US" b="1" dirty="0" err="1" smtClean="0">
                <a:solidFill>
                  <a:schemeClr val="bg1"/>
                </a:solidFill>
              </a:rPr>
              <a:t>Dname</a:t>
            </a:r>
            <a:r>
              <a:rPr lang="en-US" b="1" dirty="0" smtClean="0">
                <a:solidFill>
                  <a:schemeClr val="bg1"/>
                </a:solidFill>
              </a:rPr>
              <a:t> in (‘ACCOUNTING’ ,’RESEARCH’);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142844" y="4818710"/>
          <a:ext cx="1857388" cy="1610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10001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DEPTNO</a:t>
                      </a:r>
                      <a:endParaRPr lang="en-IN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DNAME</a:t>
                      </a:r>
                      <a:endParaRPr lang="en-IN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27210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ACCOUNTING</a:t>
                      </a:r>
                      <a:endParaRPr lang="en-IN" sz="100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RESEARCH</a:t>
                      </a:r>
                      <a:endParaRPr lang="en-IN" sz="100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SALES</a:t>
                      </a:r>
                      <a:endParaRPr lang="en-IN" sz="10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40 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OPERATIONS</a:t>
                      </a:r>
                    </a:p>
                    <a:p>
                      <a:endParaRPr lang="en-IN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2428860" y="4536464"/>
          <a:ext cx="1857388" cy="232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928694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ENAME</a:t>
                      </a:r>
                      <a:endParaRPr lang="en-IN" sz="1400" b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DEPTNO</a:t>
                      </a:r>
                      <a:endParaRPr lang="en-IN" sz="1400" b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205418">
                <a:tc>
                  <a:txBody>
                    <a:bodyPr/>
                    <a:lstStyle/>
                    <a:p>
                      <a:pPr algn="l"/>
                      <a:r>
                        <a:rPr lang="en-IN" sz="1000" dirty="0" smtClean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IN" sz="1000" dirty="0"/>
                    </a:p>
                  </a:txBody>
                  <a:tcPr/>
                </a:tc>
              </a:tr>
              <a:tr h="175892">
                <a:tc>
                  <a:txBody>
                    <a:bodyPr/>
                    <a:lstStyle/>
                    <a:p>
                      <a:pPr algn="l"/>
                      <a:r>
                        <a:rPr lang="en-IN" sz="1000" dirty="0" smtClean="0"/>
                        <a:t>KING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IN" sz="1000" dirty="0"/>
                    </a:p>
                  </a:txBody>
                  <a:tcPr/>
                </a:tc>
              </a:tr>
              <a:tr h="217804">
                <a:tc>
                  <a:txBody>
                    <a:bodyPr/>
                    <a:lstStyle/>
                    <a:p>
                      <a:pPr algn="l"/>
                      <a:r>
                        <a:rPr lang="en-IN" sz="1000" dirty="0" smtClean="0"/>
                        <a:t>MILLER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IN" sz="1000" dirty="0"/>
                    </a:p>
                  </a:txBody>
                  <a:tcPr/>
                </a:tc>
              </a:tr>
              <a:tr h="188278">
                <a:tc>
                  <a:txBody>
                    <a:bodyPr/>
                    <a:lstStyle/>
                    <a:p>
                      <a:pPr algn="l"/>
                      <a:r>
                        <a:rPr lang="en-IN" sz="1000" dirty="0" smtClean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20</a:t>
                      </a:r>
                      <a:endParaRPr lang="en-IN" sz="1000" dirty="0"/>
                    </a:p>
                  </a:txBody>
                  <a:tcPr/>
                </a:tc>
              </a:tr>
              <a:tr h="158752">
                <a:tc>
                  <a:txBody>
                    <a:bodyPr/>
                    <a:lstStyle/>
                    <a:p>
                      <a:pPr algn="l"/>
                      <a:r>
                        <a:rPr lang="en-IN" sz="1000" dirty="0" smtClean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20</a:t>
                      </a:r>
                      <a:endParaRPr lang="en-IN" sz="1000" dirty="0"/>
                    </a:p>
                  </a:txBody>
                  <a:tcPr/>
                </a:tc>
              </a:tr>
              <a:tr h="200664">
                <a:tc>
                  <a:txBody>
                    <a:bodyPr/>
                    <a:lstStyle/>
                    <a:p>
                      <a:pPr algn="l"/>
                      <a:r>
                        <a:rPr lang="en-IN" sz="1000" dirty="0" smtClean="0"/>
                        <a:t>SCOTT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20</a:t>
                      </a:r>
                      <a:endParaRPr lang="en-IN" sz="10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algn="l"/>
                      <a:r>
                        <a:rPr lang="en-IN" sz="1000" dirty="0" smtClean="0"/>
                        <a:t>ADAMS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20</a:t>
                      </a:r>
                      <a:endParaRPr lang="en-IN" sz="10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smtClean="0"/>
                        <a:t>FORD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20</a:t>
                      </a:r>
                      <a:endParaRPr lang="en-IN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00CC66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Use Table Joins Rather than Multiple Queries 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762000" y="914400"/>
            <a:ext cx="744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-- BAD (three separate queries when one CASE statement would work) 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358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358775"/>
            <a:ext cx="7938" cy="79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366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152400" y="1295400"/>
            <a:ext cx="4038600" cy="646331"/>
          </a:xfrm>
          <a:prstGeom prst="rect">
            <a:avLst/>
          </a:prstGeom>
          <a:solidFill>
            <a:srgbClr val="FFC00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SQL&gt; SELECT EMPNO,ENAME,SAL   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FROM EMP  WHERE SAL&lt;=2000</a:t>
            </a:r>
          </a:p>
        </p:txBody>
      </p:sp>
      <p:sp>
        <p:nvSpPr>
          <p:cNvPr id="6219" name="Rectangle 75"/>
          <p:cNvSpPr>
            <a:spLocks noChangeArrowheads="1"/>
          </p:cNvSpPr>
          <p:nvPr/>
        </p:nvSpPr>
        <p:spPr bwMode="auto">
          <a:xfrm>
            <a:off x="0" y="14589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402" name="Group 258"/>
          <p:cNvGraphicFramePr>
            <a:graphicFrameLocks noGrp="1"/>
          </p:cNvGraphicFramePr>
          <p:nvPr/>
        </p:nvGraphicFramePr>
        <p:xfrm>
          <a:off x="1219200" y="2362200"/>
          <a:ext cx="2743200" cy="2499360"/>
        </p:xfrm>
        <a:graphic>
          <a:graphicData uri="http://schemas.openxmlformats.org/drawingml/2006/table">
            <a:tbl>
              <a:tblPr/>
              <a:tblGrid>
                <a:gridCol w="979714"/>
                <a:gridCol w="963386"/>
                <a:gridCol w="8001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EMPNO 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ENAME 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SAL 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7369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SMITH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800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7499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ALLEN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1600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7521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WARD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1250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7654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MARTIN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1250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7844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TURNER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1500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7876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ADAMS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1100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7900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JAMES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950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7934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MILLER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1300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03" name="Text Box 259"/>
          <p:cNvSpPr txBox="1">
            <a:spLocks noChangeArrowheads="1"/>
          </p:cNvSpPr>
          <p:nvPr/>
        </p:nvSpPr>
        <p:spPr bwMode="auto">
          <a:xfrm>
            <a:off x="4495800" y="1219200"/>
            <a:ext cx="3962400" cy="9159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SQL&gt; SELECT EMPNO,ENAME,SAL   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FROM EMP  WHERE SAL&gt;2000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AND SAL&lt;=4000</a:t>
            </a:r>
          </a:p>
        </p:txBody>
      </p:sp>
      <p:graphicFrame>
        <p:nvGraphicFramePr>
          <p:cNvPr id="6453" name="Group 309"/>
          <p:cNvGraphicFramePr>
            <a:graphicFrameLocks noGrp="1"/>
          </p:cNvGraphicFramePr>
          <p:nvPr/>
        </p:nvGraphicFramePr>
        <p:xfrm>
          <a:off x="5410200" y="2590800"/>
          <a:ext cx="3276600" cy="1828800"/>
        </p:xfrm>
        <a:graphic>
          <a:graphicData uri="http://schemas.openxmlformats.org/drawingml/2006/table">
            <a:tbl>
              <a:tblPr/>
              <a:tblGrid>
                <a:gridCol w="1170214"/>
                <a:gridCol w="1150711"/>
                <a:gridCol w="95567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EMPNO 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ENAME 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SAL 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7566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JONES       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2975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7698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BLAKE       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2850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7782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CLARK       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2450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7788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SCOTT       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3000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7902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FORD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3000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54" name="Rectangle 310"/>
          <p:cNvSpPr>
            <a:spLocks noChangeArrowheads="1"/>
          </p:cNvSpPr>
          <p:nvPr/>
        </p:nvSpPr>
        <p:spPr bwMode="auto">
          <a:xfrm>
            <a:off x="381000" y="5028247"/>
            <a:ext cx="4572000" cy="641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SELECT EMPNO,ENAME,SAL   </a:t>
            </a:r>
            <a:r>
              <a:rPr lang="en-US" b="1" dirty="0" smtClean="0">
                <a:solidFill>
                  <a:schemeClr val="bg1"/>
                </a:solidFill>
              </a:rPr>
              <a:t>FROM </a:t>
            </a:r>
            <a:r>
              <a:rPr lang="en-US" b="1" dirty="0">
                <a:solidFill>
                  <a:schemeClr val="bg1"/>
                </a:solidFill>
              </a:rPr>
              <a:t>EMP  WHERE SAL&gt;4000</a:t>
            </a:r>
          </a:p>
        </p:txBody>
      </p:sp>
      <p:graphicFrame>
        <p:nvGraphicFramePr>
          <p:cNvPr id="6498" name="Group 354"/>
          <p:cNvGraphicFramePr>
            <a:graphicFrameLocks noGrp="1"/>
          </p:cNvGraphicFramePr>
          <p:nvPr/>
        </p:nvGraphicFramePr>
        <p:xfrm>
          <a:off x="762000" y="5867400"/>
          <a:ext cx="3048000" cy="609600"/>
        </p:xfrm>
        <a:graphic>
          <a:graphicData uri="http://schemas.openxmlformats.org/drawingml/2006/table">
            <a:tbl>
              <a:tblPr/>
              <a:tblGrid>
                <a:gridCol w="1088571"/>
                <a:gridCol w="1070429"/>
                <a:gridCol w="8890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EMPNO 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ENAME 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SAL 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7389 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KING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5000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CC66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Use CASE Expressions Rather than Multiple Queries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762000" y="914400"/>
            <a:ext cx="744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-- BAD (three separate queries when one CASE statement would work) 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358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358775"/>
            <a:ext cx="7938" cy="79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366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52400" y="1295400"/>
            <a:ext cx="800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SQL&gt; SELECT COUNT(*)</a:t>
            </a:r>
          </a:p>
          <a:p>
            <a:r>
              <a:rPr lang="en-US"/>
              <a:t>           FROM EMP  WHERE SAL&lt;=2000</a:t>
            </a:r>
          </a:p>
        </p:txBody>
      </p:sp>
      <p:sp>
        <p:nvSpPr>
          <p:cNvPr id="7219" name="Text Box 51"/>
          <p:cNvSpPr txBox="1">
            <a:spLocks noChangeArrowheads="1"/>
          </p:cNvSpPr>
          <p:nvPr/>
        </p:nvSpPr>
        <p:spPr bwMode="auto">
          <a:xfrm>
            <a:off x="4648200" y="1293813"/>
            <a:ext cx="80010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SQL&gt; SELECT COUNT(*)   </a:t>
            </a:r>
          </a:p>
          <a:p>
            <a:r>
              <a:rPr lang="en-US"/>
              <a:t>           FROM EMP  WHERE SAL&gt;2000</a:t>
            </a:r>
          </a:p>
          <a:p>
            <a:r>
              <a:rPr lang="en-US"/>
              <a:t>           AND SAL&lt;=4000</a:t>
            </a:r>
          </a:p>
        </p:txBody>
      </p:sp>
      <p:sp>
        <p:nvSpPr>
          <p:cNvPr id="7250" name="Rectangle 82"/>
          <p:cNvSpPr>
            <a:spLocks noChangeArrowheads="1"/>
          </p:cNvSpPr>
          <p:nvPr/>
        </p:nvSpPr>
        <p:spPr bwMode="auto">
          <a:xfrm>
            <a:off x="152400" y="2971800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SQL&gt;SELECT COUNT(*) FROM EMP  </a:t>
            </a:r>
          </a:p>
          <a:p>
            <a:r>
              <a:rPr lang="en-US"/>
              <a:t>         WHERE SAL&gt;4000</a:t>
            </a:r>
          </a:p>
        </p:txBody>
      </p:sp>
      <p:graphicFrame>
        <p:nvGraphicFramePr>
          <p:cNvPr id="7447" name="Group 279"/>
          <p:cNvGraphicFramePr>
            <a:graphicFrameLocks noGrp="1"/>
          </p:cNvGraphicFramePr>
          <p:nvPr/>
        </p:nvGraphicFramePr>
        <p:xfrm>
          <a:off x="2514600" y="6019800"/>
          <a:ext cx="2355850" cy="733426"/>
        </p:xfrm>
        <a:graphic>
          <a:graphicData uri="http://schemas.openxmlformats.org/drawingml/2006/table">
            <a:tbl>
              <a:tblPr/>
              <a:tblGrid>
                <a:gridCol w="781050"/>
                <a:gridCol w="755650"/>
                <a:gridCol w="81915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LOW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MED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HIGH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61" name="Rectangle 293"/>
          <p:cNvSpPr>
            <a:spLocks noChangeArrowheads="1"/>
          </p:cNvSpPr>
          <p:nvPr/>
        </p:nvSpPr>
        <p:spPr bwMode="auto">
          <a:xfrm>
            <a:off x="304800" y="4648200"/>
            <a:ext cx="8839200" cy="140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/>
              <a:t>SQL&gt; </a:t>
            </a:r>
            <a:r>
              <a:rPr lang="en-US" sz="1700" b="1"/>
              <a:t>SELECT</a:t>
            </a:r>
          </a:p>
          <a:p>
            <a:r>
              <a:rPr lang="en-US" sz="1700" b="1"/>
              <a:t>      COUNT(CASE WHEN SAL&lt;=2000 THEN 1 ELSE null END) low,</a:t>
            </a:r>
          </a:p>
          <a:p>
            <a:r>
              <a:rPr lang="en-US" sz="1700" b="1"/>
              <a:t>     COUNT(CASE WHEN SAL&gt;2000 AND SAL&lt;4000 THEN 1 ELSE  null END) med,</a:t>
            </a:r>
          </a:p>
          <a:p>
            <a:r>
              <a:rPr lang="en-US" sz="1700" b="1"/>
              <a:t>     COUNT(CASE WHEN SAL&gt;4000 THEN 1 ELSE null END) high</a:t>
            </a:r>
          </a:p>
          <a:p>
            <a:r>
              <a:rPr lang="en-US" sz="1700" b="1"/>
              <a:t>     FROM EMP</a:t>
            </a:r>
          </a:p>
        </p:txBody>
      </p:sp>
      <p:sp>
        <p:nvSpPr>
          <p:cNvPr id="7462" name="Rectangle 294"/>
          <p:cNvSpPr>
            <a:spLocks noChangeArrowheads="1"/>
          </p:cNvSpPr>
          <p:nvPr/>
        </p:nvSpPr>
        <p:spPr bwMode="auto">
          <a:xfrm>
            <a:off x="762000" y="4294188"/>
            <a:ext cx="7473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00FF00"/>
                </a:solidFill>
              </a:rPr>
              <a:t>-- GOOD (one query with a CASE expression rather than three queries) 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914400" y="2181860"/>
          <a:ext cx="2209800" cy="56134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dirty="0" smtClean="0">
                          <a:solidFill>
                            <a:srgbClr val="000000"/>
                          </a:solidFill>
                          <a:latin typeface="Arial"/>
                        </a:rPr>
                        <a:t>COUNT(*)</a:t>
                      </a:r>
                      <a:endParaRPr lang="en-IN" sz="1800" b="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 lang="en-IN" sz="180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867400" y="2410460"/>
          <a:ext cx="2209800" cy="56134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dirty="0" smtClean="0">
                          <a:solidFill>
                            <a:srgbClr val="000000"/>
                          </a:solidFill>
                          <a:latin typeface="Arial"/>
                        </a:rPr>
                        <a:t>COUNT(*)</a:t>
                      </a:r>
                      <a:endParaRPr lang="en-IN" sz="1800" b="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lang="en-IN" sz="180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066800" y="3629660"/>
          <a:ext cx="2209800" cy="56134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dirty="0" smtClean="0">
                          <a:solidFill>
                            <a:srgbClr val="000000"/>
                          </a:solidFill>
                          <a:latin typeface="Arial"/>
                        </a:rPr>
                        <a:t>COUNT(*)</a:t>
                      </a:r>
                      <a:endParaRPr lang="en-IN" sz="1800" b="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IN" sz="180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CC66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Use WHERE Rather than HAVING</a:t>
            </a:r>
          </a:p>
          <a:p>
            <a:pPr algn="ctr"/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03250" y="3824288"/>
            <a:ext cx="488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00FF00"/>
                </a:solidFill>
              </a:rPr>
              <a:t>-- GOOD (uses WHERE rather than HAVING )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358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358775"/>
            <a:ext cx="7938" cy="79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366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14589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333" name="Group 141"/>
          <p:cNvGraphicFramePr>
            <a:graphicFrameLocks noGrp="1"/>
          </p:cNvGraphicFramePr>
          <p:nvPr/>
        </p:nvGraphicFramePr>
        <p:xfrm>
          <a:off x="3295650" y="5697538"/>
          <a:ext cx="2114550" cy="1084264"/>
        </p:xfrm>
        <a:graphic>
          <a:graphicData uri="http://schemas.openxmlformats.org/drawingml/2006/table">
            <a:tbl>
              <a:tblPr/>
              <a:tblGrid>
                <a:gridCol w="1143000"/>
                <a:gridCol w="971550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JOB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MAX(SAL)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CLERK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1300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SALESMAN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1600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34" name="Rectangle 142"/>
          <p:cNvSpPr>
            <a:spLocks noChangeArrowheads="1"/>
          </p:cNvSpPr>
          <p:nvPr/>
        </p:nvSpPr>
        <p:spPr bwMode="auto">
          <a:xfrm>
            <a:off x="762000" y="4800600"/>
            <a:ext cx="7315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SQL&gt;  SELECT JOB,MAX(SAL)  FROM   EMP</a:t>
            </a:r>
          </a:p>
          <a:p>
            <a:r>
              <a:rPr lang="en-US"/>
              <a:t>            WHERE  JOB IN('SALESMAN','CLERK')</a:t>
            </a:r>
          </a:p>
          <a:p>
            <a:r>
              <a:rPr lang="en-US"/>
              <a:t>           GROUP BY JOB </a:t>
            </a:r>
          </a:p>
        </p:txBody>
      </p:sp>
      <p:sp>
        <p:nvSpPr>
          <p:cNvPr id="8335" name="Rectangle 143"/>
          <p:cNvSpPr>
            <a:spLocks noChangeArrowheads="1"/>
          </p:cNvSpPr>
          <p:nvPr/>
        </p:nvSpPr>
        <p:spPr bwMode="auto">
          <a:xfrm>
            <a:off x="762000" y="1371600"/>
            <a:ext cx="7924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 SQL&gt;   SELECT JOB,MAX(SAL)   FROM   EMP</a:t>
            </a:r>
          </a:p>
          <a:p>
            <a:r>
              <a:rPr lang="en-US"/>
              <a:t>             GROUP BY JOB</a:t>
            </a:r>
          </a:p>
          <a:p>
            <a:r>
              <a:rPr lang="en-US"/>
              <a:t>              HAVING  JOB IN('SALESMAN','CLERK')</a:t>
            </a:r>
          </a:p>
          <a:p>
            <a:r>
              <a:rPr lang="en-US"/>
              <a:t>  </a:t>
            </a:r>
          </a:p>
        </p:txBody>
      </p:sp>
      <p:graphicFrame>
        <p:nvGraphicFramePr>
          <p:cNvPr id="8336" name="Group 144"/>
          <p:cNvGraphicFramePr>
            <a:graphicFrameLocks noGrp="1"/>
          </p:cNvGraphicFramePr>
          <p:nvPr/>
        </p:nvGraphicFramePr>
        <p:xfrm>
          <a:off x="3124200" y="2438400"/>
          <a:ext cx="2114550" cy="1084264"/>
        </p:xfrm>
        <a:graphic>
          <a:graphicData uri="http://schemas.openxmlformats.org/drawingml/2006/table">
            <a:tbl>
              <a:tblPr/>
              <a:tblGrid>
                <a:gridCol w="1143000"/>
                <a:gridCol w="971550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JOB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MAX(SAL)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CLERK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1300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SALESMAN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1600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50" name="Rectangle 158"/>
          <p:cNvSpPr>
            <a:spLocks noChangeArrowheads="1"/>
          </p:cNvSpPr>
          <p:nvPr/>
        </p:nvSpPr>
        <p:spPr bwMode="auto">
          <a:xfrm>
            <a:off x="762000" y="914400"/>
            <a:ext cx="4235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-- BAD (Uses Having rather than where)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45047</TotalTime>
  <Words>3920</Words>
  <Application>Microsoft Office PowerPoint</Application>
  <PresentationFormat>On-screen Show (4:3)</PresentationFormat>
  <Paragraphs>1352</Paragraphs>
  <Slides>62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ACCESS PATH</vt:lpstr>
      <vt:lpstr>Typical SQL operations </vt:lpstr>
      <vt:lpstr>Typical SQL operations </vt:lpstr>
      <vt:lpstr>Typical SQL operations </vt:lpstr>
      <vt:lpstr>Typical SQL operations 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INDEX MONITORING</vt:lpstr>
      <vt:lpstr>Slide 24</vt:lpstr>
      <vt:lpstr>Slide 25</vt:lpstr>
      <vt:lpstr>Slide 26</vt:lpstr>
      <vt:lpstr>Slide 27</vt:lpstr>
      <vt:lpstr>Slide 28</vt:lpstr>
      <vt:lpstr>PARTITION  TABLES</vt:lpstr>
      <vt:lpstr>PARTITION  TABLES</vt:lpstr>
      <vt:lpstr>PARTITION TABLES</vt:lpstr>
      <vt:lpstr>PARTITION  TABLES</vt:lpstr>
      <vt:lpstr>PARTITION TABLES</vt:lpstr>
      <vt:lpstr>PARTITION  TABLES</vt:lpstr>
      <vt:lpstr>PARTITION TABLES</vt:lpstr>
      <vt:lpstr>PARTITION  TABLES</vt:lpstr>
      <vt:lpstr>PARTITION  TABLES</vt:lpstr>
      <vt:lpstr>TEMPORARY TABLES</vt:lpstr>
      <vt:lpstr>Advantages  Of Temp Tables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vedanth</dc:creator>
  <cp:lastModifiedBy>Microsoft</cp:lastModifiedBy>
  <cp:revision>151</cp:revision>
  <dcterms:created xsi:type="dcterms:W3CDTF">2010-12-02T07:44:34Z</dcterms:created>
  <dcterms:modified xsi:type="dcterms:W3CDTF">2023-01-20T11:58:32Z</dcterms:modified>
</cp:coreProperties>
</file>