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3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E0316-619F-4FEB-9027-9C3F0791A9BC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15818-59D0-402D-AE0E-C907A96604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A2CF1A3-CC0D-4971-A622-45D03F4B3212}" type="slidenum">
              <a:rPr lang="en-US" sz="1200"/>
              <a:pPr algn="r"/>
              <a:t>1</a:t>
            </a:fld>
            <a:endParaRPr 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7363" y="158750"/>
            <a:ext cx="5878512" cy="4408488"/>
          </a:xfrm>
          <a:ln w="12700" cap="flat">
            <a:solidFill>
              <a:schemeClr val="tx1"/>
            </a:solidFill>
          </a:ln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4775200"/>
            <a:ext cx="6027738" cy="3754438"/>
          </a:xfrm>
          <a:noFill/>
          <a:ln/>
        </p:spPr>
        <p:txBody>
          <a:bodyPr lIns="92839" tIns="47181" rIns="92839" bIns="47181"/>
          <a:lstStyle/>
          <a:p>
            <a:pPr defTabSz="427038"/>
            <a:endParaRPr lang="en-US" sz="1100" b="1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A2CF1A3-CC0D-4971-A622-45D03F4B3212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7363" y="158750"/>
            <a:ext cx="5878512" cy="4408488"/>
          </a:xfrm>
          <a:ln w="12700" cap="flat">
            <a:solidFill>
              <a:schemeClr val="tx1"/>
            </a:solidFill>
          </a:ln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4775200"/>
            <a:ext cx="6027738" cy="3754438"/>
          </a:xfrm>
          <a:noFill/>
          <a:ln/>
        </p:spPr>
        <p:txBody>
          <a:bodyPr lIns="92839" tIns="47181" rIns="92839" bIns="47181"/>
          <a:lstStyle/>
          <a:p>
            <a:pPr defTabSz="427038"/>
            <a:endParaRPr lang="en-US" sz="1100" b="1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A2CF1A3-CC0D-4971-A622-45D03F4B3212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7363" y="158750"/>
            <a:ext cx="5878512" cy="4408488"/>
          </a:xfrm>
          <a:ln w="12700" cap="flat">
            <a:solidFill>
              <a:schemeClr val="tx1"/>
            </a:solidFill>
          </a:ln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4775200"/>
            <a:ext cx="6027738" cy="3754438"/>
          </a:xfrm>
          <a:noFill/>
          <a:ln/>
        </p:spPr>
        <p:txBody>
          <a:bodyPr lIns="92839" tIns="47181" rIns="92839" bIns="47181"/>
          <a:lstStyle/>
          <a:p>
            <a:pPr defTabSz="427038"/>
            <a:endParaRPr lang="en-US" sz="1100" b="1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A2CF1A3-CC0D-4971-A622-45D03F4B3212}" type="slidenum">
              <a:rPr lang="en-US" sz="1200"/>
              <a:pPr algn="r"/>
              <a:t>4</a:t>
            </a:fld>
            <a:endParaRPr 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7363" y="158750"/>
            <a:ext cx="5878512" cy="4408488"/>
          </a:xfrm>
          <a:ln w="12700" cap="flat">
            <a:solidFill>
              <a:schemeClr val="tx1"/>
            </a:solidFill>
          </a:ln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4775200"/>
            <a:ext cx="6027738" cy="3754438"/>
          </a:xfrm>
          <a:noFill/>
          <a:ln/>
        </p:spPr>
        <p:txBody>
          <a:bodyPr lIns="92839" tIns="47181" rIns="92839" bIns="47181"/>
          <a:lstStyle/>
          <a:p>
            <a:pPr defTabSz="427038"/>
            <a:endParaRPr lang="en-US" sz="1100" b="1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A2CF1A3-CC0D-4971-A622-45D03F4B3212}" type="slidenum">
              <a:rPr lang="en-US" sz="1200"/>
              <a:pPr algn="r"/>
              <a:t>6</a:t>
            </a:fld>
            <a:endParaRPr 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7363" y="158750"/>
            <a:ext cx="5878512" cy="4408488"/>
          </a:xfrm>
          <a:ln w="12700" cap="flat">
            <a:solidFill>
              <a:schemeClr val="tx1"/>
            </a:solidFill>
          </a:ln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4775200"/>
            <a:ext cx="6027738" cy="3754438"/>
          </a:xfrm>
          <a:noFill/>
          <a:ln/>
        </p:spPr>
        <p:txBody>
          <a:bodyPr lIns="92839" tIns="47181" rIns="92839" bIns="47181"/>
          <a:lstStyle/>
          <a:p>
            <a:pPr defTabSz="427038"/>
            <a:endParaRPr lang="en-US" sz="1100" b="1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4DEE-11FF-4930-90F3-BDB10FA2A17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88DC-D825-4F14-A533-4A6F05668F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4DEE-11FF-4930-90F3-BDB10FA2A17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88DC-D825-4F14-A533-4A6F05668F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4DEE-11FF-4930-90F3-BDB10FA2A17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88DC-D825-4F14-A533-4A6F05668F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4DEE-11FF-4930-90F3-BDB10FA2A17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88DC-D825-4F14-A533-4A6F05668F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4DEE-11FF-4930-90F3-BDB10FA2A17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88DC-D825-4F14-A533-4A6F05668F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4DEE-11FF-4930-90F3-BDB10FA2A17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88DC-D825-4F14-A533-4A6F05668F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4DEE-11FF-4930-90F3-BDB10FA2A17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88DC-D825-4F14-A533-4A6F05668F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4DEE-11FF-4930-90F3-BDB10FA2A17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88DC-D825-4F14-A533-4A6F05668F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4DEE-11FF-4930-90F3-BDB10FA2A17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88DC-D825-4F14-A533-4A6F05668F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4DEE-11FF-4930-90F3-BDB10FA2A17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88DC-D825-4F14-A533-4A6F05668F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4DEE-11FF-4930-90F3-BDB10FA2A17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88DC-D825-4F14-A533-4A6F05668F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24DEE-11FF-4930-90F3-BDB10FA2A17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E88DC-D825-4F14-A533-4A6F05668F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solidFill>
            <a:srgbClr val="00CC66"/>
          </a:solidFill>
        </p:spPr>
        <p:txBody>
          <a:bodyPr lIns="92075" tIns="46038" rIns="92075" bIns="46038"/>
          <a:lstStyle/>
          <a:p>
            <a:r>
              <a:rPr lang="en-US" sz="4000" dirty="0" smtClean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3400" y="3733800"/>
            <a:ext cx="8252387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Times"/>
              </a:rPr>
              <a:t>Very Handy for both developer and </a:t>
            </a:r>
            <a:r>
              <a:rPr lang="en-US" sz="3200" dirty="0" err="1" smtClean="0">
                <a:solidFill>
                  <a:srgbClr val="FF0000"/>
                </a:solidFill>
                <a:latin typeface="Times"/>
              </a:rPr>
              <a:t>enduser</a:t>
            </a:r>
            <a:endParaRPr lang="en-US" sz="3200" dirty="0" smtClean="0">
              <a:solidFill>
                <a:srgbClr val="FF0000"/>
              </a:solidFill>
              <a:latin typeface="Times"/>
            </a:endParaRPr>
          </a:p>
          <a:p>
            <a:pPr>
              <a:buFont typeface="Arial" charset="0"/>
              <a:buChar char="•"/>
            </a:pPr>
            <a:endParaRPr lang="en-US" sz="3200" dirty="0" smtClean="0">
              <a:solidFill>
                <a:srgbClr val="FF0000"/>
              </a:solidFill>
              <a:latin typeface="Times"/>
            </a:endParaRPr>
          </a:p>
          <a:p>
            <a:pPr>
              <a:buFont typeface="Arial" charset="0"/>
              <a:buChar char="•"/>
            </a:pPr>
            <a:r>
              <a:rPr lang="en-US" sz="3200" dirty="0" smtClean="0">
                <a:solidFill>
                  <a:srgbClr val="0000FF"/>
                </a:solidFill>
                <a:latin typeface="Times"/>
              </a:rPr>
              <a:t> You can give partial rows/columns for 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Times"/>
              </a:rPr>
              <a:t>   access</a:t>
            </a:r>
          </a:p>
          <a:p>
            <a:endParaRPr lang="en-US" sz="3200" dirty="0" smtClean="0">
              <a:solidFill>
                <a:srgbClr val="0000FF"/>
              </a:solidFill>
              <a:latin typeface="Times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179FB1"/>
                </a:solidFill>
                <a:latin typeface="Times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Times"/>
              </a:rPr>
              <a:t>  </a:t>
            </a:r>
            <a:r>
              <a:rPr lang="en-US" sz="3200" dirty="0" smtClean="0">
                <a:solidFill>
                  <a:srgbClr val="179FB1"/>
                </a:solidFill>
                <a:latin typeface="Times"/>
              </a:rPr>
              <a:t>Virtual table</a:t>
            </a:r>
          </a:p>
          <a:p>
            <a:pPr>
              <a:buFont typeface="Arial" charset="0"/>
              <a:buChar char="•"/>
            </a:pPr>
            <a:endParaRPr lang="en-US" sz="3200" dirty="0" smtClean="0">
              <a:solidFill>
                <a:srgbClr val="0000FF"/>
              </a:solidFill>
              <a:latin typeface="Times"/>
            </a:endParaRPr>
          </a:p>
          <a:p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1000" y="2743200"/>
            <a:ext cx="350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"/>
              </a:rPr>
              <a:t>Not conversant with complex query/joins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410200" y="26670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"/>
              </a:rPr>
              <a:t>Worried about table security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38200" y="1371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835165" y="1969994"/>
            <a:ext cx="381000" cy="1588"/>
          </a:xfrm>
          <a:prstGeom prst="line">
            <a:avLst/>
          </a:prstGeom>
          <a:ln>
            <a:solidFill>
              <a:srgbClr val="179F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V="1">
            <a:off x="685800" y="2209800"/>
            <a:ext cx="304800" cy="228600"/>
          </a:xfrm>
          <a:prstGeom prst="line">
            <a:avLst/>
          </a:prstGeom>
          <a:ln>
            <a:solidFill>
              <a:srgbClr val="179F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1028701" y="2247900"/>
            <a:ext cx="228600" cy="152400"/>
          </a:xfrm>
          <a:prstGeom prst="line">
            <a:avLst/>
          </a:prstGeom>
          <a:ln>
            <a:solidFill>
              <a:srgbClr val="179F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865094" y="2362200"/>
            <a:ext cx="304800" cy="1588"/>
          </a:xfrm>
          <a:prstGeom prst="line">
            <a:avLst/>
          </a:prstGeom>
          <a:ln>
            <a:solidFill>
              <a:srgbClr val="179F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 flipV="1">
            <a:off x="685800" y="2514600"/>
            <a:ext cx="304800" cy="228600"/>
          </a:xfrm>
          <a:prstGeom prst="line">
            <a:avLst/>
          </a:prstGeom>
          <a:ln>
            <a:solidFill>
              <a:srgbClr val="179F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1028701" y="2552700"/>
            <a:ext cx="228600" cy="152400"/>
          </a:xfrm>
          <a:prstGeom prst="line">
            <a:avLst/>
          </a:prstGeom>
          <a:ln>
            <a:solidFill>
              <a:srgbClr val="179F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53199" y="1371600"/>
            <a:ext cx="3810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550164" y="1969994"/>
            <a:ext cx="381000" cy="1588"/>
          </a:xfrm>
          <a:prstGeom prst="line">
            <a:avLst/>
          </a:prstGeom>
          <a:ln>
            <a:solidFill>
              <a:srgbClr val="179F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V="1">
            <a:off x="6400799" y="2209800"/>
            <a:ext cx="304800" cy="228600"/>
          </a:xfrm>
          <a:prstGeom prst="line">
            <a:avLst/>
          </a:prstGeom>
          <a:ln>
            <a:solidFill>
              <a:srgbClr val="179F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6743700" y="2247900"/>
            <a:ext cx="228600" cy="152400"/>
          </a:xfrm>
          <a:prstGeom prst="line">
            <a:avLst/>
          </a:prstGeom>
          <a:ln>
            <a:solidFill>
              <a:srgbClr val="179F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6580093" y="2362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 flipV="1">
            <a:off x="6400799" y="2514600"/>
            <a:ext cx="304800" cy="228600"/>
          </a:xfrm>
          <a:prstGeom prst="line">
            <a:avLst/>
          </a:prstGeom>
          <a:ln>
            <a:solidFill>
              <a:srgbClr val="179F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6743700" y="2552700"/>
            <a:ext cx="228600" cy="152400"/>
          </a:xfrm>
          <a:prstGeom prst="line">
            <a:avLst/>
          </a:prstGeom>
          <a:ln>
            <a:solidFill>
              <a:srgbClr val="179F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mond 28"/>
          <p:cNvSpPr/>
          <p:nvPr/>
        </p:nvSpPr>
        <p:spPr>
          <a:xfrm>
            <a:off x="6553200" y="1295400"/>
            <a:ext cx="381000" cy="76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543800" y="129540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"/>
              </a:rPr>
              <a:t>developer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676400" y="167640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Times"/>
              </a:rPr>
              <a:t>enduser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solidFill>
            <a:srgbClr val="00CC66"/>
          </a:solidFill>
        </p:spPr>
        <p:txBody>
          <a:bodyPr lIns="92075" tIns="46038" rIns="92075" bIns="46038"/>
          <a:lstStyle/>
          <a:p>
            <a:r>
              <a:rPr lang="en-US" sz="4000" dirty="0" smtClean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09800" y="1981200"/>
            <a:ext cx="26554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OR REPLACE</a:t>
            </a:r>
          </a:p>
          <a:p>
            <a:r>
              <a:rPr lang="en-US" dirty="0" smtClean="0"/>
              <a:t>VIEW    V1</a:t>
            </a:r>
          </a:p>
          <a:p>
            <a:r>
              <a:rPr lang="en-US" dirty="0" smtClean="0"/>
              <a:t>AS        SELECT *</a:t>
            </a:r>
          </a:p>
          <a:p>
            <a:r>
              <a:rPr lang="en-US" dirty="0" smtClean="0"/>
              <a:t>FROM   EMP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solidFill>
            <a:srgbClr val="00CC66"/>
          </a:solidFill>
        </p:spPr>
        <p:txBody>
          <a:bodyPr lIns="92075" tIns="46038" rIns="92075" bIns="46038"/>
          <a:lstStyle/>
          <a:p>
            <a:r>
              <a:rPr lang="en-US" sz="4000" dirty="0" smtClean="0">
                <a:solidFill>
                  <a:schemeClr val="bg1"/>
                </a:solidFill>
              </a:rPr>
              <a:t>VIEWS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CREATED OUT OF SINGLE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</a:t>
                      </a:r>
                      <a:r>
                        <a:rPr lang="en-US" baseline="0" dirty="0" smtClean="0"/>
                        <a:t> THAN ONE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AGGREGATE 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HAVE AGGREGATE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DMLS ARE PERMITTED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ALWAYS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  <a:solidFill>
            <a:srgbClr val="00CC66"/>
          </a:solidFill>
        </p:spPr>
        <p:txBody>
          <a:bodyPr lIns="92075" tIns="46038" rIns="92075" bIns="46038"/>
          <a:lstStyle/>
          <a:p>
            <a:r>
              <a:rPr lang="en-US" sz="4000" dirty="0" smtClean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0" y="3505200"/>
            <a:ext cx="190500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DMLS           ON VIEW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 rot="8728735">
            <a:off x="5744673" y="2574100"/>
            <a:ext cx="1118776" cy="328384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010400" y="1524000"/>
            <a:ext cx="1676400" cy="685800"/>
          </a:xfrm>
          <a:prstGeom prst="roundRect">
            <a:avLst/>
          </a:prstGeom>
          <a:solidFill>
            <a:srgbClr val="FFCC99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GROUP FUNCTIONS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600" y="1524000"/>
            <a:ext cx="1828800" cy="914400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GROUP BY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34200" y="5181600"/>
            <a:ext cx="1905000" cy="762000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DISTINCT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8600" y="4876800"/>
            <a:ext cx="1828800" cy="914400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UNION OPERATOR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 rot="12935208">
            <a:off x="5824349" y="4558353"/>
            <a:ext cx="1118776" cy="328384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19707446">
            <a:off x="2356751" y="4488916"/>
            <a:ext cx="1118776" cy="328384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 rot="1847643">
            <a:off x="2443593" y="2684984"/>
            <a:ext cx="1118776" cy="328384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2696"/>
          </a:xfrm>
          <a:prstGeom prst="rect">
            <a:avLst/>
          </a:prstGeom>
          <a:solidFill>
            <a:srgbClr val="00CC66"/>
          </a:solidFill>
          <a:ln w="9525" algn="ctr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VIEW WITH CHECK OPTION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2466762"/>
            <a:ext cx="8820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CREATE   VIEW    V2    </a:t>
            </a:r>
          </a:p>
          <a:p>
            <a:r>
              <a:rPr lang="en-IN" sz="2400" dirty="0" smtClean="0"/>
              <a:t>AS  SELECT  *  FROM  EMP </a:t>
            </a:r>
          </a:p>
          <a:p>
            <a:r>
              <a:rPr lang="en-IN" sz="2400" dirty="0" smtClean="0"/>
              <a:t>WHERE DEPTNO=10  </a:t>
            </a:r>
            <a:r>
              <a:rPr lang="en-IN" sz="2400" dirty="0" smtClean="0">
                <a:solidFill>
                  <a:srgbClr val="FF0000"/>
                </a:solidFill>
              </a:rPr>
              <a:t>WITH CHECK OPTION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3906922"/>
            <a:ext cx="5742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</a:rPr>
              <a:t>UPDATE V2 SET DEPTNO=40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4771018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1052736"/>
            <a:ext cx="8064896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66"/>
                </a:solidFill>
                <a:latin typeface="Sylfaen" pitchFamily="18" charset="0"/>
              </a:rPr>
              <a:t>Specifies the level of checking to be done when inserting or updating data through a view.</a:t>
            </a:r>
            <a:endParaRPr lang="en-IN" sz="2400" dirty="0">
              <a:solidFill>
                <a:srgbClr val="000066"/>
              </a:solidFill>
            </a:endParaRPr>
          </a:p>
        </p:txBody>
      </p:sp>
      <p:cxnSp>
        <p:nvCxnSpPr>
          <p:cNvPr id="10" name="Straight Arrow Connector 9"/>
          <p:cNvCxnSpPr>
            <a:stCxn id="12" idx="2"/>
          </p:cNvCxnSpPr>
          <p:nvPr/>
        </p:nvCxnSpPr>
        <p:spPr>
          <a:xfrm rot="10800000">
            <a:off x="4038601" y="4038600"/>
            <a:ext cx="1534831" cy="678768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>
          <a:xfrm>
            <a:off x="5562600" y="3719736"/>
            <a:ext cx="3491880" cy="1995264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DEPTNO TO BE ONLY                   </a:t>
            </a:r>
            <a:r>
              <a:rPr lang="en-US" sz="4800" dirty="0" smtClean="0"/>
              <a:t>10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solidFill>
            <a:srgbClr val="00CC66"/>
          </a:solidFill>
        </p:spPr>
        <p:txBody>
          <a:bodyPr lIns="92075" tIns="46038" rIns="92075" bIns="46038"/>
          <a:lstStyle/>
          <a:p>
            <a:r>
              <a:rPr lang="en-US" sz="4000" dirty="0" smtClean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57200" y="1363682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Department 30 needs access to its employee data.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smtClean="0"/>
              <a:t>Create a view named V$DEPT30 that contains the     employee  numbers, employee names, and department numbers for all employees in department 30.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smtClean="0"/>
              <a:t>Label the view columns EMPLOYEE_NO, EMPLOYEE_NAME , and DEPARTMNT_NO . </a:t>
            </a:r>
          </a:p>
          <a:p>
            <a:r>
              <a:rPr lang="en-IN" dirty="0" smtClean="0"/>
              <a:t>	For security purposes, do not allow an employee to</a:t>
            </a:r>
          </a:p>
          <a:p>
            <a:r>
              <a:rPr lang="en-IN" dirty="0" smtClean="0"/>
              <a:t>	be reassigned to another department through the view.</a:t>
            </a:r>
          </a:p>
          <a:p>
            <a:endParaRPr lang="en-IN" dirty="0" smtClean="0"/>
          </a:p>
          <a:p>
            <a:pPr marL="342900" indent="-342900"/>
            <a:r>
              <a:rPr lang="en-IN" dirty="0" smtClean="0"/>
              <a:t>	 3.    SELECT THE DATA FROM VIEW</a:t>
            </a:r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/>
            <a:r>
              <a:rPr lang="en-IN" dirty="0" smtClean="0"/>
              <a:t> 	4. TRY TO ASSIGN DIFFERENT DEPARTMENT NUMBER TO MR.TURNER</a:t>
            </a:r>
            <a:endParaRPr lang="en-I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171</Words>
  <Application>Microsoft Office PowerPoint</Application>
  <PresentationFormat>On-screen Show (4:3)</PresentationFormat>
  <Paragraphs>54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VIEWS</vt:lpstr>
      <vt:lpstr>VIEWS</vt:lpstr>
      <vt:lpstr>VIEWS</vt:lpstr>
      <vt:lpstr>VIEWS</vt:lpstr>
      <vt:lpstr>Slide 5</vt:lpstr>
      <vt:lpstr>VIEWS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</dc:title>
  <dc:creator>Microsoft</dc:creator>
  <cp:lastModifiedBy>Microsoft</cp:lastModifiedBy>
  <cp:revision>1</cp:revision>
  <dcterms:created xsi:type="dcterms:W3CDTF">2023-01-06T15:45:50Z</dcterms:created>
  <dcterms:modified xsi:type="dcterms:W3CDTF">2023-01-06T15:47:42Z</dcterms:modified>
</cp:coreProperties>
</file>