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9916EA-6EF6-48BA-9B66-5804AF6815AB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B328CF-65F4-41E0-88AD-A3DCE96BFED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E97F6-9109-4E11-A825-574981C5108C}" type="slidenum">
              <a:rPr lang="en-IN" smtClean="0"/>
              <a:pPr/>
              <a:t>1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E97F6-9109-4E11-A825-574981C5108C}" type="slidenum">
              <a:rPr lang="en-IN" smtClean="0"/>
              <a:pPr/>
              <a:t>2</a:t>
            </a:fld>
            <a:endParaRPr lang="en-I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E97F6-9109-4E11-A825-574981C5108C}" type="slidenum">
              <a:rPr lang="en-IN" smtClean="0"/>
              <a:pPr/>
              <a:t>3</a:t>
            </a:fld>
            <a:endParaRPr lang="en-I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E97F6-9109-4E11-A825-574981C5108C}" type="slidenum">
              <a:rPr lang="en-IN" smtClean="0"/>
              <a:pPr/>
              <a:t>4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24CEF-2644-49A3-8D12-C1E46B23AC1F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16676-4454-45E3-BC1C-1B1027E671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24CEF-2644-49A3-8D12-C1E46B23AC1F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16676-4454-45E3-BC1C-1B1027E671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24CEF-2644-49A3-8D12-C1E46B23AC1F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16676-4454-45E3-BC1C-1B1027E671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24CEF-2644-49A3-8D12-C1E46B23AC1F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16676-4454-45E3-BC1C-1B1027E671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24CEF-2644-49A3-8D12-C1E46B23AC1F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16676-4454-45E3-BC1C-1B1027E671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24CEF-2644-49A3-8D12-C1E46B23AC1F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16676-4454-45E3-BC1C-1B1027E671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24CEF-2644-49A3-8D12-C1E46B23AC1F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16676-4454-45E3-BC1C-1B1027E671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24CEF-2644-49A3-8D12-C1E46B23AC1F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16676-4454-45E3-BC1C-1B1027E671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24CEF-2644-49A3-8D12-C1E46B23AC1F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16676-4454-45E3-BC1C-1B1027E671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24CEF-2644-49A3-8D12-C1E46B23AC1F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16676-4454-45E3-BC1C-1B1027E671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24CEF-2644-49A3-8D12-C1E46B23AC1F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16676-4454-45E3-BC1C-1B1027E671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124CEF-2644-49A3-8D12-C1E46B23AC1F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016676-4454-45E3-BC1C-1B1027E6716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00034" y="785794"/>
          <a:ext cx="8286808" cy="3322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7728"/>
                <a:gridCol w="480908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800" baseline="0" dirty="0" smtClean="0"/>
                        <a:t>    ORACLE</a:t>
                      </a:r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 smtClean="0"/>
                        <a:t>MYSQL</a:t>
                      </a:r>
                      <a:endParaRPr lang="en-IN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SELECT  TNAME FROM TAB;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SHOW TABLES;</a:t>
                      </a:r>
                      <a:endParaRPr lang="en-IN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DESC INV_ITEM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DESC INV_ITEM;</a:t>
                      </a:r>
                    </a:p>
                    <a:p>
                      <a:r>
                        <a:rPr lang="en-IN" sz="1600" dirty="0" smtClean="0"/>
                        <a:t>SHOW</a:t>
                      </a:r>
                      <a:r>
                        <a:rPr lang="en-IN" sz="1600" baseline="0" dirty="0" smtClean="0"/>
                        <a:t> COLUMNS FROM INV_ITEM</a:t>
                      </a:r>
                      <a:endParaRPr lang="en-IN" sz="16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Select name from </a:t>
                      </a:r>
                      <a:r>
                        <a:rPr lang="en-IN" sz="1600" dirty="0" err="1" smtClean="0"/>
                        <a:t>v$database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Select</a:t>
                      </a:r>
                      <a:r>
                        <a:rPr lang="en-IN" sz="1600" baseline="0" dirty="0" smtClean="0"/>
                        <a:t> database()</a:t>
                      </a:r>
                      <a:endParaRPr lang="en-IN" sz="16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DATA IS CASE SENSITIVE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DATA</a:t>
                      </a:r>
                      <a:r>
                        <a:rPr lang="en-IN" sz="1600" baseline="0" dirty="0" smtClean="0"/>
                        <a:t> IS NOT CASE SENSITIVE</a:t>
                      </a:r>
                      <a:endParaRPr lang="en-IN" sz="16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HEADING DEFAULT IS UPPER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HEADING DEPENDS UPON QUERY</a:t>
                      </a:r>
                      <a:endParaRPr lang="en-IN" sz="16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DUAL TABLE</a:t>
                      </a:r>
                      <a:r>
                        <a:rPr lang="en-IN" sz="1600" baseline="0" dirty="0" smtClean="0"/>
                        <a:t> IS REQUIRED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NOT REQUIRED</a:t>
                      </a:r>
                      <a:endParaRPr lang="en-IN" sz="16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LICENCED</a:t>
                      </a:r>
                      <a:r>
                        <a:rPr lang="en-IN" sz="1600" baseline="0" dirty="0" smtClean="0"/>
                        <a:t> SOURCE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OPEN SOURCE</a:t>
                      </a:r>
                      <a:endParaRPr lang="en-IN" sz="16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Rectangle 102"/>
          <p:cNvSpPr>
            <a:spLocks noChangeArrowheads="1"/>
          </p:cNvSpPr>
          <p:nvPr/>
        </p:nvSpPr>
        <p:spPr bwMode="auto">
          <a:xfrm>
            <a:off x="0" y="-24"/>
            <a:ext cx="9144000" cy="647680"/>
          </a:xfrm>
          <a:prstGeom prst="rect">
            <a:avLst/>
          </a:prstGeom>
          <a:solidFill>
            <a:srgbClr val="00CC66"/>
          </a:solidFill>
          <a:ln w="9525">
            <a:solidFill>
              <a:srgbClr val="00CC66"/>
            </a:solidFill>
            <a:miter lim="800000"/>
            <a:headEnd/>
            <a:tailEnd/>
          </a:ln>
        </p:spPr>
        <p:txBody>
          <a:bodyPr lIns="92075" tIns="46038" rIns="92075" bIns="46038"/>
          <a:lstStyle/>
          <a:p>
            <a:pPr algn="ctr"/>
            <a:r>
              <a:rPr lang="en-US" sz="4000" dirty="0" smtClean="0">
                <a:solidFill>
                  <a:schemeClr val="bg1"/>
                </a:solidFill>
              </a:rPr>
              <a:t>BASIC COMMAND COMPARISONS</a:t>
            </a:r>
            <a:endParaRPr lang="en-US" sz="4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14282" y="785794"/>
          <a:ext cx="8572560" cy="59588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29156"/>
                <a:gridCol w="414340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800" baseline="0" dirty="0" smtClean="0"/>
                        <a:t>    ORACLE</a:t>
                      </a:r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 err="1" smtClean="0"/>
                        <a:t>mysql</a:t>
                      </a:r>
                      <a:endParaRPr lang="en-IN" sz="2800" dirty="0"/>
                    </a:p>
                  </a:txBody>
                  <a:tcPr/>
                </a:tc>
              </a:tr>
              <a:tr h="1624980">
                <a:tc>
                  <a:txBody>
                    <a:bodyPr/>
                    <a:lstStyle/>
                    <a:p>
                      <a:r>
                        <a:rPr lang="en-IN" dirty="0" smtClean="0"/>
                        <a:t>SQL&gt; select </a:t>
                      </a:r>
                      <a:r>
                        <a:rPr lang="en-IN" b="1" i="1" dirty="0" err="1" smtClean="0"/>
                        <a:t>concat</a:t>
                      </a:r>
                      <a:r>
                        <a:rPr lang="en-IN" dirty="0" smtClean="0"/>
                        <a:t>('</a:t>
                      </a:r>
                      <a:r>
                        <a:rPr lang="en-IN" dirty="0" err="1" smtClean="0"/>
                        <a:t>ram','lakhan','hanuman</a:t>
                      </a:r>
                      <a:r>
                        <a:rPr lang="en-IN" dirty="0" smtClean="0"/>
                        <a:t>')</a:t>
                      </a:r>
                    </a:p>
                    <a:p>
                      <a:r>
                        <a:rPr lang="en-IN" dirty="0" smtClean="0"/>
                        <a:t>  2  from dual;</a:t>
                      </a:r>
                    </a:p>
                    <a:p>
                      <a:r>
                        <a:rPr lang="en-IN" dirty="0" smtClean="0"/>
                        <a:t>select </a:t>
                      </a:r>
                      <a:r>
                        <a:rPr lang="en-IN" dirty="0" err="1" smtClean="0"/>
                        <a:t>concat</a:t>
                      </a:r>
                      <a:r>
                        <a:rPr lang="en-IN" dirty="0" smtClean="0"/>
                        <a:t>('</a:t>
                      </a:r>
                      <a:r>
                        <a:rPr lang="en-IN" dirty="0" err="1" smtClean="0"/>
                        <a:t>ram','lakhan','hanuman</a:t>
                      </a:r>
                      <a:r>
                        <a:rPr lang="en-IN" dirty="0" smtClean="0"/>
                        <a:t>')</a:t>
                      </a:r>
                    </a:p>
                    <a:p>
                      <a:r>
                        <a:rPr lang="en-IN" sz="1400" dirty="0" smtClean="0"/>
                        <a:t>       *</a:t>
                      </a:r>
                    </a:p>
                    <a:p>
                      <a:r>
                        <a:rPr lang="en-IN" sz="1400" dirty="0" smtClean="0"/>
                        <a:t>ERROR at line 1:</a:t>
                      </a:r>
                    </a:p>
                    <a:p>
                      <a:r>
                        <a:rPr lang="en-IN" sz="1400" dirty="0" smtClean="0"/>
                        <a:t>ORA-00909: invalid number of arguments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mysql</a:t>
                      </a:r>
                      <a:r>
                        <a:rPr lang="en-IN" dirty="0" smtClean="0"/>
                        <a:t>&gt; select </a:t>
                      </a:r>
                      <a:r>
                        <a:rPr lang="en-IN" b="1" i="1" dirty="0" err="1" smtClean="0"/>
                        <a:t>concat</a:t>
                      </a:r>
                      <a:r>
                        <a:rPr lang="en-IN" dirty="0" smtClean="0"/>
                        <a:t>('</a:t>
                      </a:r>
                      <a:r>
                        <a:rPr lang="en-IN" dirty="0" err="1" smtClean="0"/>
                        <a:t>ram','lakhan','hanuman</a:t>
                      </a:r>
                      <a:r>
                        <a:rPr lang="en-IN" dirty="0" smtClean="0"/>
                        <a:t>');</a:t>
                      </a:r>
                    </a:p>
                    <a:p>
                      <a:r>
                        <a:rPr lang="en-IN" dirty="0" smtClean="0"/>
                        <a:t>      </a:t>
                      </a:r>
                      <a:r>
                        <a:rPr lang="en-IN" dirty="0" err="1" smtClean="0"/>
                        <a:t>concat</a:t>
                      </a:r>
                      <a:endParaRPr lang="en-IN" dirty="0" smtClean="0"/>
                    </a:p>
                    <a:p>
                      <a:r>
                        <a:rPr lang="en-IN" dirty="0" smtClean="0"/>
                        <a:t>------------------</a:t>
                      </a:r>
                    </a:p>
                    <a:p>
                      <a:r>
                        <a:rPr lang="en-IN" dirty="0" smtClean="0"/>
                        <a:t> </a:t>
                      </a:r>
                      <a:r>
                        <a:rPr lang="en-IN" dirty="0" err="1" smtClean="0"/>
                        <a:t>ramlakhanhanuman</a:t>
                      </a:r>
                      <a:endParaRPr lang="en-IN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1285884">
                <a:tc>
                  <a:txBody>
                    <a:bodyPr/>
                    <a:lstStyle/>
                    <a:p>
                      <a:r>
                        <a:rPr lang="en-IN" dirty="0" smtClean="0"/>
                        <a:t>SQL&gt; select </a:t>
                      </a:r>
                      <a:r>
                        <a:rPr lang="en-IN" b="1" i="1" dirty="0" err="1" smtClean="0"/>
                        <a:t>instr</a:t>
                      </a:r>
                      <a:r>
                        <a:rPr lang="en-IN" dirty="0" smtClean="0"/>
                        <a:t>('HELLO WORLD‘,’L‘,1,2) “3rd L</a:t>
                      </a:r>
                      <a:r>
                        <a:rPr lang="en-IN" baseline="0" dirty="0" smtClean="0"/>
                        <a:t> </a:t>
                      </a:r>
                      <a:r>
                        <a:rPr lang="en-IN" dirty="0" smtClean="0"/>
                        <a:t> position" from dual;</a:t>
                      </a:r>
                    </a:p>
                    <a:p>
                      <a:r>
                        <a:rPr lang="en-IN" sz="1400" dirty="0" smtClean="0"/>
                        <a:t>3rd L position</a:t>
                      </a:r>
                    </a:p>
                    <a:p>
                      <a:r>
                        <a:rPr lang="en-IN" sz="1400" dirty="0" smtClean="0"/>
                        <a:t>-------------------</a:t>
                      </a:r>
                    </a:p>
                    <a:p>
                      <a:r>
                        <a:rPr lang="en-IN" sz="1400" dirty="0" smtClean="0"/>
                        <a:t>         10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0" dirty="0" err="1" smtClean="0">
                          <a:solidFill>
                            <a:schemeClr val="tx1"/>
                          </a:solidFill>
                        </a:rPr>
                        <a:t>mysql</a:t>
                      </a:r>
                      <a:r>
                        <a:rPr lang="en-IN" b="0" dirty="0" smtClean="0">
                          <a:solidFill>
                            <a:schemeClr val="tx1"/>
                          </a:solidFill>
                        </a:rPr>
                        <a:t>&gt; select </a:t>
                      </a:r>
                      <a:r>
                        <a:rPr lang="en-IN" b="0" dirty="0" err="1" smtClean="0">
                          <a:solidFill>
                            <a:schemeClr val="tx1"/>
                          </a:solidFill>
                        </a:rPr>
                        <a:t>instr</a:t>
                      </a:r>
                      <a:r>
                        <a:rPr lang="en-IN" b="0" dirty="0" smtClean="0">
                          <a:solidFill>
                            <a:schemeClr val="tx1"/>
                          </a:solidFill>
                        </a:rPr>
                        <a:t>(‘HELLO </a:t>
                      </a:r>
                      <a:r>
                        <a:rPr lang="en-IN" b="0" dirty="0" err="1" smtClean="0">
                          <a:solidFill>
                            <a:schemeClr val="tx1"/>
                          </a:solidFill>
                        </a:rPr>
                        <a:t>WORLD’,’l</a:t>
                      </a:r>
                      <a:r>
                        <a:rPr lang="en-IN" b="0" dirty="0" smtClean="0">
                          <a:solidFill>
                            <a:schemeClr val="tx1"/>
                          </a:solidFill>
                        </a:rPr>
                        <a:t>’) “l position”</a:t>
                      </a:r>
                    </a:p>
                    <a:p>
                      <a:r>
                        <a:rPr lang="en-IN" sz="1400" b="0" dirty="0" smtClean="0">
                          <a:solidFill>
                            <a:schemeClr val="tx1"/>
                          </a:solidFill>
                        </a:rPr>
                        <a:t> l position</a:t>
                      </a:r>
                    </a:p>
                    <a:p>
                      <a:r>
                        <a:rPr lang="en-IN" sz="1400" b="0" dirty="0" smtClean="0">
                          <a:solidFill>
                            <a:schemeClr val="tx1"/>
                          </a:solidFill>
                        </a:rPr>
                        <a:t>------------</a:t>
                      </a:r>
                    </a:p>
                    <a:p>
                      <a:r>
                        <a:rPr lang="en-IN" sz="1400" b="0" dirty="0" smtClean="0">
                          <a:solidFill>
                            <a:schemeClr val="tx1"/>
                          </a:solidFill>
                        </a:rPr>
                        <a:t>          4</a:t>
                      </a:r>
                      <a:endParaRPr lang="en-IN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Sql</a:t>
                      </a:r>
                      <a:r>
                        <a:rPr lang="en-IN" dirty="0" smtClean="0"/>
                        <a:t>&gt;select </a:t>
                      </a:r>
                      <a:r>
                        <a:rPr lang="en-IN" dirty="0" err="1" smtClean="0"/>
                        <a:t>to_char</a:t>
                      </a:r>
                      <a:r>
                        <a:rPr lang="en-IN" dirty="0" smtClean="0"/>
                        <a:t>(</a:t>
                      </a:r>
                      <a:r>
                        <a:rPr lang="en-IN" dirty="0" err="1" smtClean="0"/>
                        <a:t>current_date,’month</a:t>
                      </a:r>
                      <a:r>
                        <a:rPr lang="en-IN" dirty="0" smtClean="0"/>
                        <a:t>’) from dual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0" dirty="0" err="1" smtClean="0">
                          <a:solidFill>
                            <a:schemeClr val="tx1"/>
                          </a:solidFill>
                        </a:rPr>
                        <a:t>mysql</a:t>
                      </a:r>
                      <a:r>
                        <a:rPr lang="en-IN" b="0" dirty="0" smtClean="0">
                          <a:solidFill>
                            <a:schemeClr val="tx1"/>
                          </a:solidFill>
                        </a:rPr>
                        <a:t>&gt; Select </a:t>
                      </a:r>
                      <a:r>
                        <a:rPr lang="en-IN" b="0" dirty="0" err="1" smtClean="0">
                          <a:solidFill>
                            <a:schemeClr val="tx1"/>
                          </a:solidFill>
                        </a:rPr>
                        <a:t>date_format</a:t>
                      </a:r>
                      <a:r>
                        <a:rPr lang="en-IN" b="0" dirty="0" smtClean="0">
                          <a:solidFill>
                            <a:schemeClr val="tx1"/>
                          </a:solidFill>
                        </a:rPr>
                        <a:t> (</a:t>
                      </a:r>
                      <a:r>
                        <a:rPr lang="en-IN" b="0" dirty="0" err="1" smtClean="0">
                          <a:solidFill>
                            <a:schemeClr val="tx1"/>
                          </a:solidFill>
                        </a:rPr>
                        <a:t>current_date,’%M</a:t>
                      </a:r>
                      <a:r>
                        <a:rPr lang="en-IN" b="0" dirty="0" smtClean="0">
                          <a:solidFill>
                            <a:schemeClr val="tx1"/>
                          </a:solidFill>
                        </a:rPr>
                        <a:t>’)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600" dirty="0" err="1" smtClean="0"/>
                        <a:t>Sql</a:t>
                      </a:r>
                      <a:r>
                        <a:rPr lang="en-IN" sz="1600" dirty="0" smtClean="0"/>
                        <a:t>&gt;select</a:t>
                      </a:r>
                      <a:r>
                        <a:rPr lang="en-IN" sz="1600" baseline="0" dirty="0" smtClean="0"/>
                        <a:t> SYSDATE from dual;</a:t>
                      </a:r>
                    </a:p>
                    <a:p>
                      <a:r>
                        <a:rPr lang="en-IN" sz="1600" baseline="0" dirty="0" smtClean="0"/>
                        <a:t> SYSDATE</a:t>
                      </a:r>
                    </a:p>
                    <a:p>
                      <a:r>
                        <a:rPr lang="en-IN" sz="1600" baseline="0" dirty="0" smtClean="0"/>
                        <a:t>----------------------</a:t>
                      </a:r>
                    </a:p>
                    <a:p>
                      <a:r>
                        <a:rPr lang="en-IN" sz="1600" baseline="0" dirty="0" smtClean="0"/>
                        <a:t>06-SEP-2019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0" dirty="0" err="1" smtClean="0">
                          <a:solidFill>
                            <a:schemeClr val="tx1"/>
                          </a:solidFill>
                        </a:rPr>
                        <a:t>mysql</a:t>
                      </a:r>
                      <a:r>
                        <a:rPr lang="en-IN" sz="1600" b="0" dirty="0" smtClean="0">
                          <a:solidFill>
                            <a:schemeClr val="tx1"/>
                          </a:solidFill>
                        </a:rPr>
                        <a:t>&gt; select</a:t>
                      </a:r>
                      <a:r>
                        <a:rPr lang="en-IN" sz="1600" b="0" baseline="0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IN" sz="1600" b="0" baseline="0" dirty="0" err="1" smtClean="0">
                          <a:solidFill>
                            <a:schemeClr val="tx1"/>
                          </a:solidFill>
                        </a:rPr>
                        <a:t>sysdate</a:t>
                      </a:r>
                      <a:r>
                        <a:rPr lang="en-IN" sz="1600" b="0" baseline="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  <a:r>
                        <a:rPr lang="en-IN" sz="1600" b="0" dirty="0" smtClean="0">
                          <a:solidFill>
                            <a:schemeClr val="tx1"/>
                          </a:solidFill>
                        </a:rPr>
                        <a:t>;</a:t>
                      </a:r>
                    </a:p>
                    <a:p>
                      <a:r>
                        <a:rPr lang="en-IN" sz="16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IN" sz="1600" b="0" dirty="0" err="1" smtClean="0">
                          <a:solidFill>
                            <a:schemeClr val="tx1"/>
                          </a:solidFill>
                        </a:rPr>
                        <a:t>sysdate</a:t>
                      </a:r>
                      <a:r>
                        <a:rPr lang="en-IN" sz="1600" b="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r>
                        <a:rPr lang="en-IN" sz="1600" b="0" dirty="0" smtClean="0">
                          <a:solidFill>
                            <a:schemeClr val="tx1"/>
                          </a:solidFill>
                        </a:rPr>
                        <a:t>-----------------------------------</a:t>
                      </a:r>
                    </a:p>
                    <a:p>
                      <a:r>
                        <a:rPr lang="en-IN" sz="1600" b="0" dirty="0" smtClean="0">
                          <a:solidFill>
                            <a:schemeClr val="tx1"/>
                          </a:solidFill>
                        </a:rPr>
                        <a:t> 2019-09-06 20:49:33</a:t>
                      </a:r>
                      <a:endParaRPr lang="en-IN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Select </a:t>
                      </a:r>
                      <a:r>
                        <a:rPr lang="en-IN" sz="1600" baseline="0" dirty="0" smtClean="0"/>
                        <a:t> </a:t>
                      </a:r>
                      <a:r>
                        <a:rPr lang="en-IN" sz="1600" baseline="0" dirty="0" err="1" smtClean="0"/>
                        <a:t>add_months</a:t>
                      </a:r>
                      <a:r>
                        <a:rPr lang="en-IN" sz="1600" baseline="0" dirty="0" smtClean="0"/>
                        <a:t>(current_date,1);</a:t>
                      </a:r>
                    </a:p>
                    <a:p>
                      <a:r>
                        <a:rPr lang="en-IN" sz="1600" baseline="0" dirty="0" smtClean="0"/>
                        <a:t>Select </a:t>
                      </a:r>
                      <a:r>
                        <a:rPr lang="en-IN" sz="1600" baseline="0" dirty="0" err="1" smtClean="0"/>
                        <a:t>add_months</a:t>
                      </a:r>
                      <a:r>
                        <a:rPr lang="en-IN" sz="1600" baseline="0" dirty="0" smtClean="0"/>
                        <a:t>(current_date,-1)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0" dirty="0" smtClean="0">
                          <a:solidFill>
                            <a:schemeClr val="tx1"/>
                          </a:solidFill>
                        </a:rPr>
                        <a:t>Select </a:t>
                      </a:r>
                      <a:r>
                        <a:rPr lang="en-IN" sz="1600" b="0" dirty="0" err="1" smtClean="0">
                          <a:solidFill>
                            <a:schemeClr val="tx1"/>
                          </a:solidFill>
                        </a:rPr>
                        <a:t>date_add</a:t>
                      </a:r>
                      <a:r>
                        <a:rPr lang="en-IN" sz="160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IN" sz="1600" b="0" dirty="0" err="1" smtClean="0">
                          <a:solidFill>
                            <a:schemeClr val="tx1"/>
                          </a:solidFill>
                        </a:rPr>
                        <a:t>current_date,interval</a:t>
                      </a:r>
                      <a:r>
                        <a:rPr lang="en-IN" sz="1600" b="0" baseline="0" dirty="0" smtClean="0">
                          <a:solidFill>
                            <a:schemeClr val="tx1"/>
                          </a:solidFill>
                        </a:rPr>
                        <a:t> ‘1’ month),</a:t>
                      </a:r>
                      <a:r>
                        <a:rPr lang="en-IN" sz="1600" b="0" baseline="0" dirty="0" err="1" smtClean="0">
                          <a:solidFill>
                            <a:schemeClr val="tx1"/>
                          </a:solidFill>
                        </a:rPr>
                        <a:t>date_sub</a:t>
                      </a:r>
                      <a:r>
                        <a:rPr lang="en-IN" sz="1600" b="0" baseline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IN" sz="1600" b="0" baseline="0" dirty="0" err="1" smtClean="0">
                          <a:solidFill>
                            <a:schemeClr val="tx1"/>
                          </a:solidFill>
                        </a:rPr>
                        <a:t>current_date,interval</a:t>
                      </a:r>
                      <a:r>
                        <a:rPr lang="en-IN" sz="1600" b="0" baseline="0" dirty="0" smtClean="0">
                          <a:solidFill>
                            <a:schemeClr val="tx1"/>
                          </a:solidFill>
                        </a:rPr>
                        <a:t>  ‘1’ month)</a:t>
                      </a:r>
                      <a:endParaRPr lang="en-IN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Rectangle 102"/>
          <p:cNvSpPr>
            <a:spLocks noChangeArrowheads="1"/>
          </p:cNvSpPr>
          <p:nvPr/>
        </p:nvSpPr>
        <p:spPr bwMode="auto">
          <a:xfrm>
            <a:off x="0" y="-24"/>
            <a:ext cx="9144000" cy="647680"/>
          </a:xfrm>
          <a:prstGeom prst="rect">
            <a:avLst/>
          </a:prstGeom>
          <a:solidFill>
            <a:srgbClr val="00CC66"/>
          </a:solidFill>
          <a:ln w="9525">
            <a:solidFill>
              <a:srgbClr val="00CC66"/>
            </a:solidFill>
            <a:miter lim="800000"/>
            <a:headEnd/>
            <a:tailEnd/>
          </a:ln>
        </p:spPr>
        <p:txBody>
          <a:bodyPr lIns="92075" tIns="46038" rIns="92075" bIns="46038"/>
          <a:lstStyle/>
          <a:p>
            <a:pPr algn="ctr"/>
            <a:r>
              <a:rPr lang="en-US" sz="4000" dirty="0" smtClean="0">
                <a:solidFill>
                  <a:schemeClr val="bg1"/>
                </a:solidFill>
              </a:rPr>
              <a:t>BASIC COMMAND COMPARISONS</a:t>
            </a:r>
            <a:endParaRPr lang="en-US" sz="4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14282" y="785794"/>
          <a:ext cx="8572560" cy="5709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29156"/>
                <a:gridCol w="414340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800" baseline="0" dirty="0" smtClean="0"/>
                        <a:t>    ORACLE</a:t>
                      </a:r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 err="1" smtClean="0"/>
                        <a:t>mysql</a:t>
                      </a:r>
                      <a:endParaRPr lang="en-IN" sz="2800" dirty="0"/>
                    </a:p>
                  </a:txBody>
                  <a:tcPr/>
                </a:tc>
              </a:tr>
              <a:tr h="905846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Sql</a:t>
                      </a:r>
                      <a:r>
                        <a:rPr lang="en-IN" dirty="0" smtClean="0"/>
                        <a:t>&gt; select job from </a:t>
                      </a:r>
                      <a:r>
                        <a:rPr lang="en-IN" dirty="0" err="1" smtClean="0"/>
                        <a:t>emp</a:t>
                      </a:r>
                      <a:r>
                        <a:rPr lang="en-IN" dirty="0" smtClean="0"/>
                        <a:t> where</a:t>
                      </a:r>
                      <a:r>
                        <a:rPr lang="en-IN" baseline="0" dirty="0" smtClean="0"/>
                        <a:t> </a:t>
                      </a:r>
                      <a:r>
                        <a:rPr lang="en-IN" baseline="0" dirty="0" err="1" smtClean="0"/>
                        <a:t>deptno</a:t>
                      </a:r>
                      <a:r>
                        <a:rPr lang="en-IN" baseline="0" dirty="0" smtClean="0"/>
                        <a:t>=10</a:t>
                      </a:r>
                    </a:p>
                    <a:p>
                      <a:r>
                        <a:rPr lang="en-IN" baseline="0" dirty="0" smtClean="0"/>
                        <a:t>Minus</a:t>
                      </a:r>
                    </a:p>
                    <a:p>
                      <a:r>
                        <a:rPr lang="en-IN" baseline="0" dirty="0" smtClean="0"/>
                        <a:t>Select job from </a:t>
                      </a:r>
                      <a:r>
                        <a:rPr lang="en-IN" baseline="0" dirty="0" err="1" smtClean="0"/>
                        <a:t>emp</a:t>
                      </a:r>
                      <a:r>
                        <a:rPr lang="en-IN" baseline="0" dirty="0" smtClean="0"/>
                        <a:t> where </a:t>
                      </a:r>
                      <a:r>
                        <a:rPr lang="en-IN" baseline="0" dirty="0" err="1" smtClean="0"/>
                        <a:t>deptno</a:t>
                      </a:r>
                      <a:r>
                        <a:rPr lang="en-IN" baseline="0" dirty="0" smtClean="0"/>
                        <a:t>=20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err="1" smtClean="0"/>
                        <a:t>Mysql</a:t>
                      </a:r>
                      <a:r>
                        <a:rPr lang="en-IN" dirty="0" smtClean="0"/>
                        <a:t>&gt;                                                             select job from </a:t>
                      </a:r>
                      <a:r>
                        <a:rPr lang="en-IN" dirty="0" err="1" smtClean="0"/>
                        <a:t>emp</a:t>
                      </a:r>
                      <a:r>
                        <a:rPr lang="en-IN" dirty="0" smtClean="0"/>
                        <a:t> where</a:t>
                      </a:r>
                      <a:r>
                        <a:rPr lang="en-IN" baseline="0" dirty="0" smtClean="0"/>
                        <a:t> </a:t>
                      </a:r>
                      <a:r>
                        <a:rPr lang="en-IN" baseline="0" dirty="0" err="1" smtClean="0"/>
                        <a:t>deptno</a:t>
                      </a:r>
                      <a:r>
                        <a:rPr lang="en-IN" baseline="0" dirty="0" smtClean="0"/>
                        <a:t>=10    minus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aseline="0" dirty="0" smtClean="0"/>
                        <a:t>Select job from </a:t>
                      </a:r>
                      <a:r>
                        <a:rPr lang="en-IN" baseline="0" dirty="0" err="1" smtClean="0"/>
                        <a:t>emp</a:t>
                      </a:r>
                      <a:r>
                        <a:rPr lang="en-IN" baseline="0" dirty="0" smtClean="0"/>
                        <a:t> where </a:t>
                      </a:r>
                      <a:r>
                        <a:rPr lang="en-IN" baseline="0" dirty="0" err="1" smtClean="0"/>
                        <a:t>deptno</a:t>
                      </a:r>
                      <a:r>
                        <a:rPr lang="en-IN" baseline="0" dirty="0" smtClean="0"/>
                        <a:t>=20</a:t>
                      </a:r>
                      <a:endParaRPr lang="en-IN" baseline="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aseline="0" dirty="0" smtClean="0">
                          <a:solidFill>
                            <a:srgbClr val="FF0000"/>
                          </a:solidFill>
                        </a:rPr>
                        <a:t>Error:</a:t>
                      </a:r>
                      <a:endParaRPr lang="en-IN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Sql</a:t>
                      </a:r>
                      <a:r>
                        <a:rPr lang="en-IN" dirty="0" smtClean="0"/>
                        <a:t>&gt;define</a:t>
                      </a:r>
                      <a:r>
                        <a:rPr lang="en-IN" baseline="0" dirty="0" smtClean="0"/>
                        <a:t> v1=5000</a:t>
                      </a:r>
                    </a:p>
                    <a:p>
                      <a:r>
                        <a:rPr lang="en-IN" baseline="0" dirty="0" smtClean="0"/>
                        <a:t>Select * from </a:t>
                      </a:r>
                      <a:r>
                        <a:rPr lang="en-IN" baseline="0" dirty="0" err="1" smtClean="0"/>
                        <a:t>emp</a:t>
                      </a:r>
                      <a:r>
                        <a:rPr lang="en-IN" baseline="0" dirty="0" smtClean="0"/>
                        <a:t> where </a:t>
                      </a:r>
                      <a:r>
                        <a:rPr lang="en-IN" baseline="0" dirty="0" err="1" smtClean="0"/>
                        <a:t>sal</a:t>
                      </a:r>
                      <a:r>
                        <a:rPr lang="en-IN" baseline="0" dirty="0" smtClean="0"/>
                        <a:t>=&amp;v1;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0" dirty="0" err="1" smtClean="0">
                          <a:solidFill>
                            <a:schemeClr val="tx1"/>
                          </a:solidFill>
                        </a:rPr>
                        <a:t>Sql</a:t>
                      </a:r>
                      <a:r>
                        <a:rPr lang="en-IN" b="0" dirty="0" smtClean="0">
                          <a:solidFill>
                            <a:schemeClr val="tx1"/>
                          </a:solidFill>
                        </a:rPr>
                        <a:t>&gt;set</a:t>
                      </a:r>
                      <a:r>
                        <a:rPr lang="en-IN" b="0" baseline="0" dirty="0" smtClean="0">
                          <a:solidFill>
                            <a:schemeClr val="tx1"/>
                          </a:solidFill>
                        </a:rPr>
                        <a:t> @v1=5000                                             select * from </a:t>
                      </a:r>
                      <a:r>
                        <a:rPr lang="en-IN" b="0" baseline="0" dirty="0" err="1" smtClean="0">
                          <a:solidFill>
                            <a:schemeClr val="tx1"/>
                          </a:solidFill>
                        </a:rPr>
                        <a:t>emp</a:t>
                      </a:r>
                      <a:r>
                        <a:rPr lang="en-IN" b="0" baseline="0" dirty="0" smtClean="0">
                          <a:solidFill>
                            <a:schemeClr val="tx1"/>
                          </a:solidFill>
                        </a:rPr>
                        <a:t> where </a:t>
                      </a:r>
                      <a:r>
                        <a:rPr lang="en-IN" b="0" baseline="0" dirty="0" err="1" smtClean="0">
                          <a:solidFill>
                            <a:schemeClr val="tx1"/>
                          </a:solidFill>
                        </a:rPr>
                        <a:t>sal</a:t>
                      </a:r>
                      <a:r>
                        <a:rPr lang="en-IN" b="0" baseline="0" dirty="0" smtClean="0">
                          <a:solidFill>
                            <a:schemeClr val="tx1"/>
                          </a:solidFill>
                        </a:rPr>
                        <a:t>=@v1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Sql</a:t>
                      </a:r>
                      <a:r>
                        <a:rPr lang="en-IN" dirty="0" smtClean="0"/>
                        <a:t>&gt;select max(count(*)) from </a:t>
                      </a:r>
                      <a:r>
                        <a:rPr lang="en-IN" dirty="0" err="1" smtClean="0"/>
                        <a:t>emp</a:t>
                      </a:r>
                      <a:r>
                        <a:rPr lang="en-IN" dirty="0" smtClean="0"/>
                        <a:t> group by </a:t>
                      </a:r>
                      <a:r>
                        <a:rPr lang="en-IN" dirty="0" err="1" smtClean="0"/>
                        <a:t>deptno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0" dirty="0" err="1" smtClean="0">
                          <a:solidFill>
                            <a:schemeClr val="tx1"/>
                          </a:solidFill>
                        </a:rPr>
                        <a:t>Mysql</a:t>
                      </a:r>
                      <a:r>
                        <a:rPr lang="en-IN" b="0" dirty="0" smtClean="0">
                          <a:solidFill>
                            <a:schemeClr val="tx1"/>
                          </a:solidFill>
                        </a:rPr>
                        <a:t>&gt;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 select max(count(*)) from </a:t>
                      </a:r>
                      <a:r>
                        <a:rPr lang="en-US" b="0" dirty="0" err="1" smtClean="0">
                          <a:solidFill>
                            <a:schemeClr val="tx1"/>
                          </a:solidFill>
                        </a:rPr>
                        <a:t>emp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 group by </a:t>
                      </a:r>
                      <a:r>
                        <a:rPr lang="en-US" b="0" dirty="0" err="1" smtClean="0">
                          <a:solidFill>
                            <a:schemeClr val="tx1"/>
                          </a:solidFill>
                        </a:rPr>
                        <a:t>deptno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;</a:t>
                      </a:r>
                    </a:p>
                    <a:p>
                      <a:r>
                        <a:rPr lang="en-US" b="0" dirty="0" smtClean="0">
                          <a:solidFill>
                            <a:srgbClr val="FF0000"/>
                          </a:solidFill>
                        </a:rPr>
                        <a:t>ERROR 1111 (HY000): Invalid use of group function</a:t>
                      </a:r>
                      <a:endParaRPr lang="en-IN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select max(b.ram) from (select count(*) ram from </a:t>
                      </a:r>
                      <a:r>
                        <a:rPr lang="en-US" sz="1600" b="0" dirty="0" err="1" smtClean="0">
                          <a:solidFill>
                            <a:schemeClr val="tx1"/>
                          </a:solidFill>
                        </a:rPr>
                        <a:t>emp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 group by </a:t>
                      </a:r>
                      <a:r>
                        <a:rPr lang="en-US" sz="1600" b="0" dirty="0" err="1" smtClean="0">
                          <a:solidFill>
                            <a:schemeClr val="tx1"/>
                          </a:solidFill>
                        </a:rPr>
                        <a:t>deptno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) b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select max(b.ram) from (select count(*) ram from </a:t>
                      </a:r>
                      <a:r>
                        <a:rPr lang="en-US" sz="1600" b="0" dirty="0" err="1" smtClean="0">
                          <a:solidFill>
                            <a:schemeClr val="tx1"/>
                          </a:solidFill>
                        </a:rPr>
                        <a:t>emp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 group by </a:t>
                      </a:r>
                      <a:r>
                        <a:rPr lang="en-US" sz="1600" b="0" dirty="0" err="1" smtClean="0">
                          <a:solidFill>
                            <a:schemeClr val="tx1"/>
                          </a:solidFill>
                        </a:rPr>
                        <a:t>deptno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) b</a:t>
                      </a:r>
                      <a:endParaRPr lang="en-IN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SQL&gt;</a:t>
                      </a:r>
                      <a:r>
                        <a:rPr lang="en-IN" sz="1600" cap="small" baseline="0" dirty="0" smtClean="0"/>
                        <a:t>select * from </a:t>
                      </a:r>
                      <a:r>
                        <a:rPr lang="en-IN" sz="1600" cap="small" baseline="0" dirty="0" err="1" smtClean="0"/>
                        <a:t>emp</a:t>
                      </a:r>
                      <a:r>
                        <a:rPr lang="en-IN" sz="1600" cap="small" baseline="0" dirty="0" smtClean="0"/>
                        <a:t> where </a:t>
                      </a:r>
                      <a:r>
                        <a:rPr lang="en-IN" sz="1600" cap="small" baseline="0" dirty="0" err="1" smtClean="0"/>
                        <a:t>deptno</a:t>
                      </a:r>
                      <a:r>
                        <a:rPr lang="en-IN" sz="1600" cap="small" baseline="0" dirty="0" smtClean="0"/>
                        <a:t>=&amp;</a:t>
                      </a:r>
                      <a:r>
                        <a:rPr lang="en-IN" sz="1600" cap="small" baseline="0" dirty="0" err="1" smtClean="0"/>
                        <a:t>deptno</a:t>
                      </a:r>
                      <a:endParaRPr lang="en-IN" sz="1600" cap="small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0" dirty="0" smtClean="0">
                          <a:solidFill>
                            <a:schemeClr val="tx1"/>
                          </a:solidFill>
                        </a:rPr>
                        <a:t>Not available</a:t>
                      </a:r>
                      <a:endParaRPr lang="en-IN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600" cap="small" baseline="0" dirty="0" smtClean="0"/>
                        <a:t>SQL&gt;select  </a:t>
                      </a:r>
                      <a:r>
                        <a:rPr lang="en-IN" sz="1600" cap="small" baseline="0" dirty="0" err="1" smtClean="0"/>
                        <a:t>ename</a:t>
                      </a:r>
                      <a:r>
                        <a:rPr lang="en-IN" sz="1600" cap="small" baseline="0" dirty="0" smtClean="0"/>
                        <a:t>||’  s job is ‘|| JOB from </a:t>
                      </a:r>
                      <a:r>
                        <a:rPr lang="en-IN" sz="1600" cap="small" baseline="0" dirty="0" err="1" smtClean="0"/>
                        <a:t>emp</a:t>
                      </a:r>
                      <a:r>
                        <a:rPr lang="en-IN" sz="1600" cap="small" baseline="0" dirty="0" smtClean="0"/>
                        <a:t>;</a:t>
                      </a:r>
                      <a:endParaRPr lang="en-IN" sz="1600" cap="small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Select  </a:t>
                      </a:r>
                      <a:r>
                        <a:rPr lang="en-US" sz="1600" b="0" dirty="0" err="1" smtClean="0">
                          <a:solidFill>
                            <a:schemeClr val="tx1"/>
                          </a:solidFill>
                        </a:rPr>
                        <a:t>concat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1600" b="0" dirty="0" err="1" smtClean="0">
                          <a:solidFill>
                            <a:schemeClr val="tx1"/>
                          </a:solidFill>
                        </a:rPr>
                        <a:t>ename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,'\'s job is ',job) from </a:t>
                      </a:r>
                      <a:r>
                        <a:rPr lang="en-US" sz="1600" b="0" dirty="0" err="1" smtClean="0">
                          <a:solidFill>
                            <a:schemeClr val="tx1"/>
                          </a:solidFill>
                        </a:rPr>
                        <a:t>emp</a:t>
                      </a:r>
                      <a:endParaRPr lang="en-IN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600" cap="small" baseline="0" dirty="0" smtClean="0"/>
                        <a:t>Select </a:t>
                      </a:r>
                      <a:r>
                        <a:rPr lang="en-IN" sz="1600" cap="small" baseline="0" dirty="0" err="1" smtClean="0"/>
                        <a:t>sal</a:t>
                      </a:r>
                      <a:r>
                        <a:rPr lang="en-IN" sz="1600" cap="small" baseline="0" dirty="0" smtClean="0"/>
                        <a:t> from </a:t>
                      </a:r>
                      <a:r>
                        <a:rPr lang="en-IN" sz="1600" cap="small" baseline="0" dirty="0" err="1" smtClean="0"/>
                        <a:t>emp</a:t>
                      </a:r>
                      <a:r>
                        <a:rPr lang="en-IN" sz="1600" cap="small" baseline="0" dirty="0" smtClean="0"/>
                        <a:t> order by </a:t>
                      </a:r>
                      <a:r>
                        <a:rPr lang="en-IN" sz="1600" cap="small" baseline="0" dirty="0" err="1" smtClean="0"/>
                        <a:t>sal</a:t>
                      </a:r>
                      <a:r>
                        <a:rPr lang="en-IN" sz="1600" cap="small" baseline="0" dirty="0" smtClean="0"/>
                        <a:t> </a:t>
                      </a:r>
                      <a:r>
                        <a:rPr lang="en-IN" sz="1600" cap="small" baseline="0" dirty="0" err="1" smtClean="0"/>
                        <a:t>desc</a:t>
                      </a:r>
                      <a:r>
                        <a:rPr lang="en-IN" sz="1600" cap="small" baseline="0" dirty="0" smtClean="0"/>
                        <a:t> fetch first 3 rows only</a:t>
                      </a:r>
                      <a:endParaRPr lang="en-IN" sz="1600" cap="small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select </a:t>
                      </a:r>
                      <a:r>
                        <a:rPr lang="en-US" sz="1600" b="0" dirty="0" err="1" smtClean="0">
                          <a:solidFill>
                            <a:schemeClr val="tx1"/>
                          </a:solidFill>
                        </a:rPr>
                        <a:t>sal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 from </a:t>
                      </a:r>
                      <a:r>
                        <a:rPr lang="en-US" sz="1600" b="0" dirty="0" err="1" smtClean="0">
                          <a:solidFill>
                            <a:schemeClr val="tx1"/>
                          </a:solidFill>
                        </a:rPr>
                        <a:t>emp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 order by </a:t>
                      </a:r>
                      <a:r>
                        <a:rPr lang="en-US" sz="1600" b="0" dirty="0" err="1" smtClean="0">
                          <a:solidFill>
                            <a:schemeClr val="tx1"/>
                          </a:solidFill>
                        </a:rPr>
                        <a:t>sal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600" b="0" dirty="0" err="1" smtClean="0">
                          <a:solidFill>
                            <a:schemeClr val="tx1"/>
                          </a:solidFill>
                        </a:rPr>
                        <a:t>desc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 limit 3;</a:t>
                      </a:r>
                      <a:endParaRPr lang="en-IN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Rectangle 102"/>
          <p:cNvSpPr>
            <a:spLocks noChangeArrowheads="1"/>
          </p:cNvSpPr>
          <p:nvPr/>
        </p:nvSpPr>
        <p:spPr bwMode="auto">
          <a:xfrm>
            <a:off x="0" y="-24"/>
            <a:ext cx="9144000" cy="647680"/>
          </a:xfrm>
          <a:prstGeom prst="rect">
            <a:avLst/>
          </a:prstGeom>
          <a:solidFill>
            <a:srgbClr val="00CC66"/>
          </a:solidFill>
          <a:ln w="9525">
            <a:solidFill>
              <a:srgbClr val="00CC66"/>
            </a:solidFill>
            <a:miter lim="800000"/>
            <a:headEnd/>
            <a:tailEnd/>
          </a:ln>
        </p:spPr>
        <p:txBody>
          <a:bodyPr lIns="92075" tIns="46038" rIns="92075" bIns="46038"/>
          <a:lstStyle/>
          <a:p>
            <a:pPr algn="ctr"/>
            <a:r>
              <a:rPr lang="en-US" sz="4000" dirty="0" smtClean="0">
                <a:solidFill>
                  <a:schemeClr val="bg1"/>
                </a:solidFill>
              </a:rPr>
              <a:t>BASIC COMMAND COMPARISONS</a:t>
            </a:r>
            <a:endParaRPr lang="en-US" sz="4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15806" y="826753"/>
          <a:ext cx="8929718" cy="47968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79994"/>
                <a:gridCol w="4549724"/>
              </a:tblGrid>
              <a:tr h="228406">
                <a:tc>
                  <a:txBody>
                    <a:bodyPr/>
                    <a:lstStyle/>
                    <a:p>
                      <a:pPr algn="ctr"/>
                      <a:r>
                        <a:rPr lang="en-IN" sz="2800" baseline="0" dirty="0" smtClean="0"/>
                        <a:t>    ORACLE</a:t>
                      </a:r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 err="1" smtClean="0"/>
                        <a:t>mysql</a:t>
                      </a:r>
                      <a:endParaRPr lang="en-IN" sz="2800" dirty="0"/>
                    </a:p>
                  </a:txBody>
                  <a:tcPr/>
                </a:tc>
              </a:tr>
              <a:tr h="834408">
                <a:tc>
                  <a:txBody>
                    <a:bodyPr/>
                    <a:lstStyle/>
                    <a:p>
                      <a:r>
                        <a:rPr lang="en-IN" sz="1600" dirty="0" err="1" smtClean="0"/>
                        <a:t>Sql</a:t>
                      </a:r>
                      <a:r>
                        <a:rPr lang="en-IN" sz="1600" dirty="0" smtClean="0"/>
                        <a:t>&gt;insert into viv1</a:t>
                      </a:r>
                      <a:r>
                        <a:rPr lang="en-IN" sz="1600" baseline="0" dirty="0" smtClean="0"/>
                        <a:t> values(1,’virat’);</a:t>
                      </a:r>
                    </a:p>
                    <a:p>
                      <a:r>
                        <a:rPr lang="en-IN" sz="1600" dirty="0" smtClean="0"/>
                        <a:t>insert into viv1</a:t>
                      </a:r>
                      <a:r>
                        <a:rPr lang="en-IN" sz="1600" baseline="0" dirty="0" smtClean="0"/>
                        <a:t> values(2,’rohith’);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 smtClean="0"/>
                        <a:t>insert into viv1</a:t>
                      </a:r>
                      <a:r>
                        <a:rPr lang="en-IN" sz="1600" baseline="0" dirty="0" smtClean="0"/>
                        <a:t> values(3,’rahul’);</a:t>
                      </a:r>
                      <a:endParaRPr lang="en-IN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>
                          <a:solidFill>
                            <a:schemeClr val="tx1"/>
                          </a:solidFill>
                        </a:rPr>
                        <a:t>Mysql</a:t>
                      </a:r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&gt;</a:t>
                      </a:r>
                    </a:p>
                    <a:p>
                      <a:r>
                        <a:rPr lang="en-IN" sz="1400" b="0" dirty="0" smtClean="0">
                          <a:solidFill>
                            <a:schemeClr val="tx1"/>
                          </a:solidFill>
                        </a:rPr>
                        <a:t>Insert into viv1 values (1,’virat’),(2,’rohith’),(3,’rahul’);</a:t>
                      </a:r>
                      <a:endParaRPr lang="en-IN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60960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Sql</a:t>
                      </a:r>
                      <a:r>
                        <a:rPr lang="en-IN" dirty="0" smtClean="0"/>
                        <a:t>&gt;alter table </a:t>
                      </a:r>
                      <a:r>
                        <a:rPr lang="en-IN" dirty="0" err="1" smtClean="0"/>
                        <a:t>test_new</a:t>
                      </a:r>
                      <a:r>
                        <a:rPr lang="en-IN" dirty="0" smtClean="0"/>
                        <a:t> modify </a:t>
                      </a:r>
                      <a:r>
                        <a:rPr lang="en-IN" dirty="0" err="1" smtClean="0"/>
                        <a:t>order_date</a:t>
                      </a:r>
                      <a:r>
                        <a:rPr lang="en-IN" dirty="0" smtClean="0"/>
                        <a:t> timestamp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 smtClean="0">
                          <a:solidFill>
                            <a:schemeClr val="tx1"/>
                          </a:solidFill>
                        </a:rPr>
                        <a:t>mysql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&gt; alter table </a:t>
                      </a:r>
                      <a:r>
                        <a:rPr lang="en-US" b="0" dirty="0" err="1" smtClean="0">
                          <a:solidFill>
                            <a:schemeClr val="tx1"/>
                          </a:solidFill>
                        </a:rPr>
                        <a:t>order_new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 change  </a:t>
                      </a:r>
                      <a:r>
                        <a:rPr lang="en-US" b="0" dirty="0" err="1" smtClean="0">
                          <a:solidFill>
                            <a:schemeClr val="tx1"/>
                          </a:solidFill>
                        </a:rPr>
                        <a:t>order_date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 type timestamp;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609600">
                <a:tc>
                  <a:txBody>
                    <a:bodyPr/>
                    <a:lstStyle/>
                    <a:p>
                      <a:r>
                        <a:rPr lang="en-IN" sz="1800" dirty="0" err="1" smtClean="0"/>
                        <a:t>Sql</a:t>
                      </a:r>
                      <a:r>
                        <a:rPr lang="en-IN" sz="1800" dirty="0" smtClean="0"/>
                        <a:t>&gt;create table t3(c1 varchar2(20))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err="1" smtClean="0"/>
                        <a:t>Mysql</a:t>
                      </a:r>
                      <a:r>
                        <a:rPr lang="en-IN" dirty="0" smtClean="0"/>
                        <a:t>&gt;create table t3(c1 </a:t>
                      </a:r>
                      <a:r>
                        <a:rPr lang="en-IN" dirty="0" err="1" smtClean="0"/>
                        <a:t>varchar</a:t>
                      </a:r>
                      <a:r>
                        <a:rPr lang="en-IN" dirty="0" smtClean="0"/>
                        <a:t>(20))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60960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Sql</a:t>
                      </a:r>
                      <a:r>
                        <a:rPr lang="en-IN" dirty="0" smtClean="0"/>
                        <a:t>&gt;rename</a:t>
                      </a:r>
                      <a:r>
                        <a:rPr lang="en-IN" baseline="0" dirty="0" smtClean="0"/>
                        <a:t> table t1 to t11</a:t>
                      </a:r>
                    </a:p>
                    <a:p>
                      <a:r>
                        <a:rPr lang="en-IN" dirty="0" smtClean="0"/>
                        <a:t>alter</a:t>
                      </a:r>
                      <a:r>
                        <a:rPr lang="en-IN" baseline="0" dirty="0" smtClean="0"/>
                        <a:t> table t1 rename to t11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err="1" smtClean="0"/>
                        <a:t>Mysql</a:t>
                      </a:r>
                      <a:r>
                        <a:rPr lang="en-IN" dirty="0" smtClean="0"/>
                        <a:t>&gt;alter</a:t>
                      </a:r>
                      <a:r>
                        <a:rPr lang="en-IN" baseline="0" dirty="0" smtClean="0"/>
                        <a:t> table t1 rename to t11</a:t>
                      </a:r>
                      <a:endParaRPr lang="en-IN" dirty="0" smtClean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609600">
                <a:tc>
                  <a:txBody>
                    <a:bodyPr/>
                    <a:lstStyle/>
                    <a:p>
                      <a:r>
                        <a:rPr lang="en-IN" sz="1600" cap="small" baseline="0" dirty="0" err="1" smtClean="0"/>
                        <a:t>Sql</a:t>
                      </a:r>
                      <a:r>
                        <a:rPr lang="en-IN" sz="1600" cap="small" baseline="0" dirty="0" smtClean="0"/>
                        <a:t>&gt;select </a:t>
                      </a:r>
                      <a:r>
                        <a:rPr lang="en-IN" sz="1600" cap="small" baseline="0" dirty="0" err="1" smtClean="0"/>
                        <a:t>nvl</a:t>
                      </a:r>
                      <a:r>
                        <a:rPr lang="en-IN" sz="1600" cap="small" baseline="0" dirty="0" smtClean="0"/>
                        <a:t>(null,100) from dual;</a:t>
                      </a:r>
                    </a:p>
                    <a:p>
                      <a:r>
                        <a:rPr lang="en-IN" sz="1600" cap="small" baseline="0" dirty="0" smtClean="0"/>
                        <a:t>NVL(NULL,100)</a:t>
                      </a:r>
                    </a:p>
                    <a:p>
                      <a:r>
                        <a:rPr lang="en-IN" sz="1600" cap="small" baseline="0" dirty="0" smtClean="0"/>
                        <a:t>-------------</a:t>
                      </a:r>
                    </a:p>
                    <a:p>
                      <a:r>
                        <a:rPr lang="en-IN" sz="1600" cap="small" baseline="0" dirty="0" smtClean="0"/>
                        <a:t>          100</a:t>
                      </a:r>
                      <a:endParaRPr lang="en-IN" sz="1600" cap="small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0" dirty="0" err="1" smtClean="0">
                          <a:solidFill>
                            <a:schemeClr val="tx1"/>
                          </a:solidFill>
                        </a:rPr>
                        <a:t>mysql</a:t>
                      </a:r>
                      <a:r>
                        <a:rPr lang="en-IN" sz="1600" b="0" dirty="0" smtClean="0">
                          <a:solidFill>
                            <a:schemeClr val="tx1"/>
                          </a:solidFill>
                        </a:rPr>
                        <a:t>&gt; select IFNULL(null,100);</a:t>
                      </a:r>
                    </a:p>
                    <a:p>
                      <a:r>
                        <a:rPr lang="en-IN" sz="1600" b="0" dirty="0" smtClean="0">
                          <a:solidFill>
                            <a:schemeClr val="tx1"/>
                          </a:solidFill>
                        </a:rPr>
                        <a:t>+------------------------+</a:t>
                      </a:r>
                    </a:p>
                    <a:p>
                      <a:r>
                        <a:rPr lang="en-IN" sz="1600" b="0" dirty="0" smtClean="0">
                          <a:solidFill>
                            <a:schemeClr val="tx1"/>
                          </a:solidFill>
                        </a:rPr>
                        <a:t>| IFNULL(null,100)  |</a:t>
                      </a:r>
                    </a:p>
                    <a:p>
                      <a:r>
                        <a:rPr lang="en-IN" sz="1600" b="0" dirty="0" smtClean="0">
                          <a:solidFill>
                            <a:schemeClr val="tx1"/>
                          </a:solidFill>
                        </a:rPr>
                        <a:t>+------------------------+</a:t>
                      </a:r>
                    </a:p>
                    <a:p>
                      <a:r>
                        <a:rPr lang="en-IN" sz="1600" b="0" dirty="0" smtClean="0">
                          <a:solidFill>
                            <a:schemeClr val="tx1"/>
                          </a:solidFill>
                        </a:rPr>
                        <a:t>|              100            |</a:t>
                      </a:r>
                    </a:p>
                    <a:p>
                      <a:r>
                        <a:rPr lang="en-IN" sz="1600" b="0" dirty="0" smtClean="0">
                          <a:solidFill>
                            <a:schemeClr val="tx1"/>
                          </a:solidFill>
                        </a:rPr>
                        <a:t>+------------------------+</a:t>
                      </a:r>
                      <a:endParaRPr lang="en-IN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Rectangle 102"/>
          <p:cNvSpPr>
            <a:spLocks noChangeArrowheads="1"/>
          </p:cNvSpPr>
          <p:nvPr/>
        </p:nvSpPr>
        <p:spPr bwMode="auto">
          <a:xfrm>
            <a:off x="0" y="-24"/>
            <a:ext cx="9144000" cy="647680"/>
          </a:xfrm>
          <a:prstGeom prst="rect">
            <a:avLst/>
          </a:prstGeom>
          <a:solidFill>
            <a:srgbClr val="00CC66"/>
          </a:solidFill>
          <a:ln w="9525">
            <a:solidFill>
              <a:srgbClr val="00CC66"/>
            </a:solidFill>
            <a:miter lim="800000"/>
            <a:headEnd/>
            <a:tailEnd/>
          </a:ln>
        </p:spPr>
        <p:txBody>
          <a:bodyPr lIns="92075" tIns="46038" rIns="92075" bIns="46038"/>
          <a:lstStyle/>
          <a:p>
            <a:pPr algn="ctr"/>
            <a:r>
              <a:rPr lang="en-US" sz="4000" dirty="0" smtClean="0">
                <a:solidFill>
                  <a:schemeClr val="bg1"/>
                </a:solidFill>
              </a:rPr>
              <a:t>BASIC COMMAND COMPARISONS</a:t>
            </a:r>
            <a:endParaRPr lang="en-US" sz="4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14282" y="785794"/>
          <a:ext cx="8572560" cy="591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3388"/>
                <a:gridCol w="493917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800" baseline="0" dirty="0" smtClean="0"/>
                        <a:t>   </a:t>
                      </a:r>
                      <a:r>
                        <a:rPr lang="en-IN" sz="2800" baseline="0" dirty="0" err="1" smtClean="0"/>
                        <a:t>mysql</a:t>
                      </a:r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 err="1" smtClean="0"/>
                        <a:t>mariadb</a:t>
                      </a:r>
                      <a:endParaRPr lang="en-IN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mysql</a:t>
                      </a:r>
                      <a:r>
                        <a:rPr lang="en-US" dirty="0" smtClean="0"/>
                        <a:t>&gt; select * from world1 where c1=2</a:t>
                      </a:r>
                    </a:p>
                    <a:p>
                      <a:r>
                        <a:rPr lang="en-US" dirty="0" smtClean="0"/>
                        <a:t>    -&gt; intersect</a:t>
                      </a:r>
                    </a:p>
                    <a:p>
                      <a:r>
                        <a:rPr lang="en-US" dirty="0" smtClean="0"/>
                        <a:t>    -&gt; select * from </a:t>
                      </a:r>
                      <a:r>
                        <a:rPr lang="en-US" dirty="0" err="1" smtClean="0"/>
                        <a:t>worldcricket</a:t>
                      </a:r>
                      <a:r>
                        <a:rPr lang="en-US" dirty="0" smtClean="0"/>
                        <a:t> where c1=2;</a:t>
                      </a:r>
                    </a:p>
                    <a:p>
                      <a:r>
                        <a:rPr lang="en-US" dirty="0" smtClean="0"/>
                        <a:t>ERROR 1064 (42000): You have an error in your SQL syntax; check the manual that corresponds to your </a:t>
                      </a:r>
                      <a:r>
                        <a:rPr lang="en-US" dirty="0" err="1" smtClean="0"/>
                        <a:t>MySQL</a:t>
                      </a:r>
                      <a:r>
                        <a:rPr lang="en-US" dirty="0" smtClean="0"/>
                        <a:t> server version for the right syntax to use near 'intersect</a:t>
                      </a:r>
                    </a:p>
                    <a:p>
                      <a:r>
                        <a:rPr lang="en-US" dirty="0" smtClean="0"/>
                        <a:t>select * from </a:t>
                      </a:r>
                      <a:r>
                        <a:rPr lang="en-US" dirty="0" err="1" smtClean="0"/>
                        <a:t>worldcricket</a:t>
                      </a:r>
                      <a:r>
                        <a:rPr lang="en-US" dirty="0" smtClean="0"/>
                        <a:t> where c1=2' at line 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solidFill>
                            <a:schemeClr val="tx1"/>
                          </a:solidFill>
                        </a:rPr>
                        <a:t>mysql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&gt;</a:t>
                      </a:r>
                    </a:p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 select * from </a:t>
                      </a:r>
                      <a:r>
                        <a:rPr lang="en-US" b="1" dirty="0" err="1" smtClean="0">
                          <a:solidFill>
                            <a:schemeClr val="tx1"/>
                          </a:solidFill>
                        </a:rPr>
                        <a:t>worldcup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 where c1=2</a:t>
                      </a:r>
                    </a:p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    -&gt; intersect</a:t>
                      </a:r>
                    </a:p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    -&gt; select * from world1 where c1=2;</a:t>
                      </a:r>
                    </a:p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+------+------------+</a:t>
                      </a:r>
                    </a:p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| c1   | c2         |</a:t>
                      </a:r>
                    </a:p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+------+------------+</a:t>
                      </a:r>
                    </a:p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|    2 | </a:t>
                      </a:r>
                      <a:r>
                        <a:rPr lang="en-US" b="1" dirty="0" err="1" smtClean="0">
                          <a:solidFill>
                            <a:schemeClr val="tx1"/>
                          </a:solidFill>
                        </a:rPr>
                        <a:t>westindies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 |</a:t>
                      </a:r>
                    </a:p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+------+------------+</a:t>
                      </a:r>
                    </a:p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 row in set (0.001 sec)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mysql</a:t>
                      </a:r>
                      <a:r>
                        <a:rPr lang="en-US" dirty="0" smtClean="0"/>
                        <a:t>&gt; create table vote(name </a:t>
                      </a:r>
                      <a:r>
                        <a:rPr lang="en-US" dirty="0" err="1" smtClean="0"/>
                        <a:t>varchar</a:t>
                      </a:r>
                      <a:r>
                        <a:rPr lang="en-US" dirty="0" smtClean="0"/>
                        <a:t>(25),age </a:t>
                      </a:r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 check (age&gt;=18));</a:t>
                      </a:r>
                    </a:p>
                    <a:p>
                      <a:r>
                        <a:rPr lang="en-US" dirty="0" smtClean="0"/>
                        <a:t>Query OK, 0 rows affected (0.02 sec)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err="1" smtClean="0"/>
                        <a:t>mysql</a:t>
                      </a:r>
                      <a:r>
                        <a:rPr lang="en-US" dirty="0" smtClean="0"/>
                        <a:t>&gt; insert into vote values('ram',16);</a:t>
                      </a:r>
                    </a:p>
                    <a:p>
                      <a:r>
                        <a:rPr lang="en-US" dirty="0" smtClean="0"/>
                        <a:t>Query OK, 1 row affected (0.00 sec)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solidFill>
                            <a:schemeClr val="tx1"/>
                          </a:solidFill>
                        </a:rPr>
                        <a:t>mysql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&gt; create table vote(name </a:t>
                      </a:r>
                      <a:r>
                        <a:rPr lang="en-US" b="1" dirty="0" err="1" smtClean="0">
                          <a:solidFill>
                            <a:schemeClr val="tx1"/>
                          </a:solidFill>
                        </a:rPr>
                        <a:t>varchar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(25),age </a:t>
                      </a:r>
                      <a:r>
                        <a:rPr lang="en-US" b="1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 check (age&gt;=18));</a:t>
                      </a:r>
                    </a:p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Query OK, 0 rows affected (0.015 sec)</a:t>
                      </a:r>
                    </a:p>
                    <a:p>
                      <a:endParaRPr lang="en-US" b="1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b="1" dirty="0" err="1" smtClean="0">
                          <a:solidFill>
                            <a:schemeClr val="tx1"/>
                          </a:solidFill>
                        </a:rPr>
                        <a:t>mysql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&gt; insert into vote values('ram',16);</a:t>
                      </a:r>
                    </a:p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ERROR 4025 (23000): CONSTRAINT `</a:t>
                      </a:r>
                      <a:r>
                        <a:rPr lang="en-US" b="1" dirty="0" err="1" smtClean="0">
                          <a:solidFill>
                            <a:schemeClr val="tx1"/>
                          </a:solidFill>
                        </a:rPr>
                        <a:t>vote.age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` failed for `</a:t>
                      </a:r>
                      <a:r>
                        <a:rPr lang="en-US" b="1" dirty="0" err="1" smtClean="0">
                          <a:solidFill>
                            <a:schemeClr val="tx1"/>
                          </a:solidFill>
                        </a:rPr>
                        <a:t>test`.`vote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`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Rectangle 102"/>
          <p:cNvSpPr>
            <a:spLocks noChangeArrowheads="1"/>
          </p:cNvSpPr>
          <p:nvPr/>
        </p:nvSpPr>
        <p:spPr bwMode="auto">
          <a:xfrm>
            <a:off x="0" y="-76200"/>
            <a:ext cx="9144000" cy="790556"/>
          </a:xfrm>
          <a:prstGeom prst="rect">
            <a:avLst/>
          </a:prstGeom>
          <a:solidFill>
            <a:srgbClr val="00CC66"/>
          </a:solidFill>
          <a:ln w="9525">
            <a:solidFill>
              <a:srgbClr val="00CC66"/>
            </a:solidFill>
            <a:miter lim="800000"/>
            <a:headEnd/>
            <a:tailEnd/>
          </a:ln>
        </p:spPr>
        <p:txBody>
          <a:bodyPr lIns="92075" tIns="46038" rIns="92075" bIns="46038"/>
          <a:lstStyle/>
          <a:p>
            <a:pPr algn="ctr"/>
            <a:r>
              <a:rPr lang="en-US" sz="4000" dirty="0" err="1" smtClean="0">
                <a:solidFill>
                  <a:schemeClr val="bg1"/>
                </a:solidFill>
              </a:rPr>
              <a:t>Mysql</a:t>
            </a:r>
            <a:r>
              <a:rPr lang="en-US" sz="4000" dirty="0" smtClean="0">
                <a:solidFill>
                  <a:schemeClr val="bg1"/>
                </a:solidFill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</a:rPr>
              <a:t>vs</a:t>
            </a:r>
            <a:r>
              <a:rPr lang="en-US" sz="4000" dirty="0" smtClean="0">
                <a:solidFill>
                  <a:schemeClr val="bg1"/>
                </a:solidFill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</a:rPr>
              <a:t>mariadb</a:t>
            </a:r>
            <a:endParaRPr lang="en-US" sz="4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725</Words>
  <Application>Microsoft Office PowerPoint</Application>
  <PresentationFormat>On-screen Show (4:3)</PresentationFormat>
  <Paragraphs>132</Paragraphs>
  <Slides>5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Slide 1</vt:lpstr>
      <vt:lpstr>Slide 2</vt:lpstr>
      <vt:lpstr>Slide 3</vt:lpstr>
      <vt:lpstr>Slide 4</vt:lpstr>
      <vt:lpstr>Slide 5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Microsoft</dc:creator>
  <cp:lastModifiedBy>Microsoft</cp:lastModifiedBy>
  <cp:revision>1</cp:revision>
  <dcterms:created xsi:type="dcterms:W3CDTF">2022-08-10T12:04:05Z</dcterms:created>
  <dcterms:modified xsi:type="dcterms:W3CDTF">2022-08-10T12:05:00Z</dcterms:modified>
</cp:coreProperties>
</file>