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7FB1E5B-1E4C-4312-B77B-C1CE5F99F9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967E0A-E4CE-453F-8709-21666B73F6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343081-8B76-4C70-B76C-FF8BD8B95C8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B6D7E0-07ED-4C96-94E6-E12675E56E9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 standalone="no" ?><Relationships xmlns="http://schemas.openxmlformats.org/package/2006/relationships"><Relationship Id="rId1" Target="../media/image1.jpeg" Type="http://schemas.openxmlformats.org/officeDocument/2006/relationships/image"/><Relationship Id="rId2" Target="../media/image2.jpeg" Type="http://schemas.openxmlformats.org/officeDocument/2006/relationships/image"/><Relationship Id="rId3" Target="http://photosandgraphicsindex.blogspot.com/2010/04/beautiful-houses-sotogrande-in-spain.html" TargetMode="External" Type="http://schemas.openxmlformats.org/officeDocument/2006/relationships/hyperlink"/><Relationship Id="rId4" Target="https://creativecommons.org/licenses/by-nc-sa/3.0/" TargetMode="External" Type="http://schemas.openxmlformats.org/officeDocument/2006/relationships/hyperlink"/><Relationship Id="rId5" Target="../slideLayouts/slideLayout2.xml" Type="http://schemas.openxmlformats.org/officeDocument/2006/relationships/slideLayout"/>
</Relationships>
</file>

<file path=ppt/slides/_rels/slide10.xml.rels><?xml version="1.0" encoding="UTF-8" standalone="no" ?>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3.xml" Type="http://schemas.openxmlformats.org/officeDocument/2006/relationships/slideLayout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 standalone="no" ?>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3.xml" Type="http://schemas.openxmlformats.org/officeDocument/2006/relationships/slideLayout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 standalone="no" ?>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3.xml" Type="http://schemas.openxmlformats.org/officeDocument/2006/relationships/slideLayout"/>
</Relationships>
</file>

<file path=ppt/slides/_rels/slide8.xml.rels><?xml version="1.0" encoding="UTF-8" standalone="no" ?>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3.xml" Type="http://schemas.openxmlformats.org/officeDocument/2006/relationships/slideLayout"/>
</Relationships>
</file>

<file path=ppt/slides/_rels/slide9.xml.rels><?xml version="1.0" encoding="UTF-8" standalone="no" ?>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3.xml" Type="http://schemas.openxmlformats.org/officeDocument/2006/relationships/slideLayout"/>
</Relationships>
</file>

<file path=ppt/slides/slide1.xml><?xml version="1.0" encoding="utf-8"?>
<p:sld xmlns:p="http://schemas.openxmlformats.org/presentationml/2006/main" xmlns:a="http://schemas.openxmlformats.org/drawing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descr="" id="83" name="Picture 37"/>
          <p:cNvPicPr/>
          <p:nvPr/>
        </p:nvPicPr>
        <p:blipFill>
          <a:blip r:embed="rId1"/>
          <a:srcRect r="-35"/>
          <a:stretch/>
        </p:blipFill>
        <p:spPr>
          <a:xfrm>
            <a:off x="4547880" y="0"/>
            <a:ext cx="7643880" cy="3681000"/>
          </a:xfrm>
          <a:prstGeom prst="rect">
            <a:avLst/>
          </a:prstGeom>
          <a:ln w="0">
            <a:noFill/>
          </a:ln>
        </p:spPr>
      </p:pic>
      <p:pic>
        <p:nvPicPr>
          <p:cNvPr descr="A picture containing sky, outdoor, aircraft, day&#10;&#10;Description automatically generated" id="84" name="Picture 39"/>
          <p:cNvPicPr/>
          <p:nvPr/>
        </p:nvPicPr>
        <p:blipFill>
          <a:blip r:embed="rId2"/>
          <a:srcRect b="132"/>
          <a:stretch/>
        </p:blipFill>
        <p:spPr>
          <a:xfrm>
            <a:off x="4547880" y="3681360"/>
            <a:ext cx="7643880" cy="317628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7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0d0d0d"/>
              </a:gs>
              <a:gs pos="100000">
                <a:srgbClr val="0d0d0d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1115280"/>
            <a:ext cx="53956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pc="-1" strike="noStrike" sz="5000">
                <a:solidFill>
                  <a:srgbClr val="ffffff"/>
                </a:solidFill>
                <a:latin typeface="Calibri Light"/>
                <a:ea typeface="Calibri Light"/>
              </a:rPr>
              <a:t>GROUP D</a:t>
            </a:r>
            <a:br/>
            <a:r>
              <a:rPr b="0" lang="en-US" spc="-1" strike="noStrike" sz="5000">
                <a:solidFill>
                  <a:srgbClr val="ffffff"/>
                </a:solidFill>
                <a:latin typeface="Calibri Light"/>
                <a:ea typeface="Calibri Light"/>
              </a:rPr>
              <a:t>Project Presentation On</a:t>
            </a:r>
            <a:endParaRPr b="0" lang="en-US" spc="-1" strike="noStrike" sz="5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8080" y="3902040"/>
            <a:ext cx="539568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pc="-1" strike="noStrike" sz="3200">
                <a:solidFill>
                  <a:srgbClr val="ffffff"/>
                </a:solidFill>
                <a:latin typeface="Calibri"/>
              </a:rPr>
              <a:t>REAL ESTATE MANAGEMENT</a:t>
            </a:r>
            <a:endParaRPr b="0" lang="en-US" spc="-1" strike="noStrike" sz="3200">
              <a:latin typeface="Arial"/>
            </a:endParaRPr>
          </a:p>
        </p:txBody>
      </p:sp>
      <p:sp>
        <p:nvSpPr>
          <p:cNvPr id="88" name="Straight Connector 77"/>
          <p:cNvSpPr/>
          <p:nvPr/>
        </p:nvSpPr>
        <p:spPr>
          <a:xfrm flipH="1">
            <a:off x="838080" y="3681360"/>
            <a:ext cx="11353680" cy="36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Box 5"/>
          <p:cNvSpPr/>
          <p:nvPr/>
        </p:nvSpPr>
        <p:spPr>
          <a:xfrm>
            <a:off x="4724280" y="4343400"/>
            <a:ext cx="2742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Box 39"/>
          <p:cNvSpPr/>
          <p:nvPr/>
        </p:nvSpPr>
        <p:spPr>
          <a:xfrm>
            <a:off x="9767520" y="6657840"/>
            <a:ext cx="2394000" cy="196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bIns="45000" lIns="90000" rIns="90000" tIns="45000" wrap="none">
            <a:sp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b="0" lang="en-US" spc="-1" strike="noStrike" sz="700" u="sng">
                <a:solidFill>
                  <a:srgbClr val="ffffff"/>
                </a:solidFill>
                <a:uFillTx/>
                <a:latin typeface="Calibri"/>
                <a:hlinkClick r:id="rId3"/>
              </a:rPr>
              <a:t>This Photo</a:t>
            </a:r>
            <a:r>
              <a:rPr b="0" lang="en-US" spc="-1" strike="noStrike" sz="700">
                <a:solidFill>
                  <a:srgbClr val="ffffff"/>
                </a:solidFill>
                <a:latin typeface="Calibri"/>
              </a:rPr>
              <a:t> by Unknown author is licensed under </a:t>
            </a:r>
            <a:r>
              <a:rPr b="0" lang="en-US" spc="-1" strike="noStrike" sz="700" u="sng">
                <a:solidFill>
                  <a:srgbClr val="ffffff"/>
                </a:solidFill>
                <a:uFillTx/>
                <a:latin typeface="Calibri"/>
                <a:hlinkClick r:id="rId4"/>
              </a:rPr>
              <a:t>CC BY-SA-NC</a:t>
            </a:r>
            <a:r>
              <a:rPr b="0" lang="en-US" spc="-1" strike="noStrike" sz="700">
                <a:solidFill>
                  <a:srgbClr val="ffffff"/>
                </a:solidFill>
                <a:latin typeface="Calibri"/>
              </a:rPr>
              <a:t>.</a:t>
            </a:r>
            <a:endParaRPr b="0" lang="en-US" spc="-1" strike="noStrike" sz="700">
              <a:latin typeface="Arial"/>
            </a:endParaRPr>
          </a:p>
        </p:txBody>
      </p:sp>
    </p:spTree>
  </p:cSld>
  <mc:AlternateContent>
    <mc:Choice Requires="p14">
      <p:transition p14:dur="2000" spd="slow"/>
    </mc:Choice>
    <mc:Fallback>
      <p:transition spd="slow"/>
    </mc:Fallback>
  </mc:AlternateContent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400" id="7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400" id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Freeform: Shape 10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12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Rectangle 14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Freeform: Shape 16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Isosceles Triangle 18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Picture 4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-3600" y="-3600"/>
            <a:ext cx="12198600" cy="6936480"/>
          </a:xfrm>
          <a:prstGeom prst="rect">
            <a:avLst/>
          </a:prstGeom>
          <a:ln w="0">
            <a:noFill/>
          </a:ln>
        </p:spPr>
      </p:pic>
      <p:sp>
        <p:nvSpPr>
          <p:cNvPr id="145" name="Isosceles Triangle 20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p="http://schemas.openxmlformats.org/presentationml/2006/main" xmlns:a="http://schemas.openxmlformats.org/drawing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Freeform: Shape 13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b="b" l="l" r="r" t="t"/>
            <a:pathLst>
              <a:path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15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Rectangle 17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Freeform: Shape 19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b="b" l="l" r="r" t="t"/>
            <a:pathLst>
              <a:path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Isosceles Triangle 21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fmla="val 50000" name="adj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descr="Graphical user interface&#10;&#10;Description automatically generated" id="152" name="Picture 2"/>
          <p:cNvPicPr/>
          <p:nvPr/>
        </p:nvPicPr>
        <p:blipFill>
          <a:blip r:embed="rId1"/>
          <a:srcRect b="-68"/>
          <a:stretch/>
        </p:blipFill>
        <p:spPr>
          <a:xfrm>
            <a:off x="754920" y="226440"/>
            <a:ext cx="10725120" cy="6001920"/>
          </a:xfrm>
          <a:prstGeom prst="rect">
            <a:avLst/>
          </a:prstGeom>
          <a:ln w="0">
            <a:noFill/>
          </a:ln>
        </p:spPr>
      </p:pic>
      <p:sp>
        <p:nvSpPr>
          <p:cNvPr id="153" name="Isosceles Triangle 23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fmla="val 50000" name="adj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p14:dur="2000" spd="slow"/>
    </mc:Choice>
    <mc:Fallback>
      <p:transition spd="slow"/>
    </mc:Fallback>
  </mc:AlternateContent>
</p:sld>
</file>

<file path=ppt/slides/slide12.xml><?xml version="1.0" encoding="utf-8"?>
<p:sld xmlns:p="http://schemas.openxmlformats.org/presentationml/2006/main" xmlns:a="http://schemas.openxmlformats.org/drawing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8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descr="Logo, company name&#10;&#10;Description automatically generated" id="155" name="Picture 4"/>
          <p:cNvPicPr/>
          <p:nvPr/>
        </p:nvPicPr>
        <p:blipFill>
          <a:blip r:embed="rId1"/>
          <a:srcRect b="21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0" spd="slow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Freeform: Shape 16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18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20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Freeform: Shape 22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Isosceles Triangle 24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8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144080" y="643320"/>
            <a:ext cx="9903600" cy="5570640"/>
          </a:xfrm>
          <a:prstGeom prst="rect">
            <a:avLst/>
          </a:prstGeom>
          <a:ln w="0">
            <a:noFill/>
          </a:ln>
        </p:spPr>
      </p:pic>
      <p:sp>
        <p:nvSpPr>
          <p:cNvPr id="98" name="Isosceles Triangle 26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Freeform: Shape 11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13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 15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Freeform: Shape 17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Isosceles Triangle 19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5" descr=""/>
          <p:cNvPicPr/>
          <p:nvPr/>
        </p:nvPicPr>
        <p:blipFill>
          <a:blip r:embed="rId1"/>
          <a:stretch/>
        </p:blipFill>
        <p:spPr>
          <a:xfrm>
            <a:off x="1144080" y="643320"/>
            <a:ext cx="9903600" cy="5570640"/>
          </a:xfrm>
          <a:prstGeom prst="rect">
            <a:avLst/>
          </a:prstGeom>
          <a:ln w="0">
            <a:noFill/>
          </a:ln>
        </p:spPr>
      </p:pic>
      <p:sp>
        <p:nvSpPr>
          <p:cNvPr id="106" name="Isosceles Triangle 21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2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Freeform: Shape 27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29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ctangle 31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Freeform: Shape 33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Isosceles Triangle 35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98440" y="437040"/>
            <a:ext cx="11609280" cy="5839920"/>
          </a:xfrm>
          <a:prstGeom prst="rect">
            <a:avLst/>
          </a:prstGeom>
          <a:ln w="0">
            <a:noFill/>
          </a:ln>
        </p:spPr>
      </p:pic>
      <p:sp>
        <p:nvSpPr>
          <p:cNvPr id="114" name="Isosceles Triangle 37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Freeform: Shape 10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12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 14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Freeform: Shape 16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Isosceles Triangle 18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Picture 4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1144080" y="643320"/>
            <a:ext cx="9903600" cy="5570640"/>
          </a:xfrm>
          <a:prstGeom prst="rect">
            <a:avLst/>
          </a:prstGeom>
          <a:ln w="0">
            <a:noFill/>
          </a:ln>
        </p:spPr>
      </p:pic>
      <p:sp>
        <p:nvSpPr>
          <p:cNvPr id="122" name="Isosceles Triangle 20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Freeform: Shape 8"/>
          <p:cNvSpPr/>
          <p:nvPr/>
        </p:nvSpPr>
        <p:spPr>
          <a:xfrm flipH="1" rot="18900000">
            <a:off x="-376560" y="-253440"/>
            <a:ext cx="1827360" cy="1376640"/>
          </a:xfrm>
          <a:custGeom>
            <a:avLst/>
            <a:gdLst/>
            <a:ahLst/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0"/>
          <p:cNvSpPr/>
          <p:nvPr/>
        </p:nvSpPr>
        <p:spPr>
          <a:xfrm flipH="1" rot="18900000">
            <a:off x="891720" y="421920"/>
            <a:ext cx="645120" cy="64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2"/>
          <p:cNvSpPr/>
          <p:nvPr/>
        </p:nvSpPr>
        <p:spPr>
          <a:xfrm flipH="1" rot="18900000">
            <a:off x="10043280" y="654840"/>
            <a:ext cx="687240" cy="68724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4"/>
          <p:cNvSpPr/>
          <p:nvPr/>
        </p:nvSpPr>
        <p:spPr>
          <a:xfrm flipH="1" rot="10800000">
            <a:off x="9356400" y="360"/>
            <a:ext cx="2835000" cy="1480320"/>
          </a:xfrm>
          <a:custGeom>
            <a:avLst/>
            <a:gdLst/>
            <a:ahLst/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Isosceles Triangle 16"/>
          <p:cNvSpPr/>
          <p:nvPr/>
        </p:nvSpPr>
        <p:spPr>
          <a:xfrm flipH="1">
            <a:off x="7976520" y="6115680"/>
            <a:ext cx="1494000" cy="7419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865080" y="1002960"/>
            <a:ext cx="10461600" cy="5570640"/>
          </a:xfrm>
          <a:prstGeom prst="rect">
            <a:avLst/>
          </a:prstGeom>
          <a:ln w="0">
            <a:noFill/>
          </a:ln>
        </p:spPr>
      </p:pic>
      <p:sp>
        <p:nvSpPr>
          <p:cNvPr id="130" name="Isosceles Triangle 18"/>
          <p:cNvSpPr/>
          <p:nvPr/>
        </p:nvSpPr>
        <p:spPr>
          <a:xfrm flipH="1">
            <a:off x="7603200" y="6453000"/>
            <a:ext cx="814680" cy="4046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2"/>
          <p:cNvSpPr/>
          <p:nvPr/>
        </p:nvSpPr>
        <p:spPr>
          <a:xfrm>
            <a:off x="4897080" y="166680"/>
            <a:ext cx="29152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FLOW CHART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p="http://schemas.openxmlformats.org/presentationml/2006/main" xmlns:a="http://schemas.openxmlformats.org/drawing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descr="" id="133" name="Picture 4"/>
          <p:cNvPicPr/>
          <p:nvPr/>
        </p:nvPicPr>
        <p:blipFill>
          <a:blip r:embed="rId1"/>
          <a:srcRect r="33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0" spd="slow"/>
    </mc:Choice>
    <mc:Fallback>
      <p:transition spd="slow"/>
    </mc:Fallback>
  </mc:AlternateContent>
</p:sld>
</file>

<file path=ppt/slides/slide8.xml><?xml version="1.0" encoding="utf-8"?>
<p:sld xmlns:p="http://schemas.openxmlformats.org/presentationml/2006/main" xmlns:a="http://schemas.openxmlformats.org/drawing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8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descr="A picture containing text, indoor, screenshot&#10;&#10;Description automatically generated" id="135" name="Picture 4"/>
          <p:cNvPicPr/>
          <p:nvPr/>
        </p:nvPicPr>
        <p:blipFill>
          <a:blip r:embed="rId1"/>
          <a:srcRect r="-6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0" spd="slow"/>
    </mc:Choice>
    <mc:Fallback>
      <p:transition spd="slow"/>
    </mc:Fallback>
  </mc:AlternateContent>
</p:sld>
</file>

<file path=ppt/slides/slide9.xml><?xml version="1.0" encoding="utf-8"?>
<p:sld xmlns:p="http://schemas.openxmlformats.org/presentationml/2006/main" xmlns:a="http://schemas.openxmlformats.org/drawing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8"/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descr="Graphical user interface&#10;&#10;Description automatically generated" id="137" name="Picture 4"/>
          <p:cNvPicPr/>
          <p:nvPr/>
        </p:nvPicPr>
        <p:blipFill>
          <a:blip r:embed="rId1"/>
          <a:srcRect r="-51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0" spd="slow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LibreOffice/7.2.1.2$Windows_X86_64 LibreOffice_project/87b77fad49947c1441b67c559c339af8f3517e22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2022-02-28T09:46:03Z</dcterms:created>
  <dc:creator/>
  <dc:description/>
  <dc:language>en-US</dc:language>
  <cp:lastModifiedBy/>
  <dcterms:modified xsi:type="dcterms:W3CDTF">2022-03-03T04:56:56Z</dcterms:modified>
  <cp:revision>227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430520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  <property fmtid="{D5CDD505-2E9C-101B-9397-08002B2CF9AE}" name="PresentationFormat" pid="5">
    <vt:lpwstr>Widescreen</vt:lpwstr>
  </property>
  <property fmtid="{D5CDD505-2E9C-101B-9397-08002B2CF9AE}" name="Slides" pid="6">
    <vt:i4>12</vt:i4>
  </property>
</Properties>
</file>