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8" r:id="rId3"/>
    <p:sldId id="259" r:id="rId4"/>
    <p:sldId id="260" r:id="rId5"/>
    <p:sldId id="281" r:id="rId6"/>
    <p:sldId id="256" r:id="rId7"/>
    <p:sldId id="261" r:id="rId8"/>
    <p:sldId id="277" r:id="rId9"/>
    <p:sldId id="257" r:id="rId10"/>
    <p:sldId id="262" r:id="rId11"/>
    <p:sldId id="265" r:id="rId12"/>
    <p:sldId id="279" r:id="rId13"/>
    <p:sldId id="280" r:id="rId14"/>
    <p:sldId id="266" r:id="rId15"/>
    <p:sldId id="267" r:id="rId16"/>
    <p:sldId id="268" r:id="rId17"/>
    <p:sldId id="269" r:id="rId18"/>
    <p:sldId id="275" r:id="rId19"/>
    <p:sldId id="276" r:id="rId20"/>
    <p:sldId id="270" r:id="rId21"/>
    <p:sldId id="271" r:id="rId22"/>
    <p:sldId id="272" r:id="rId23"/>
    <p:sldId id="274" r:id="rId24"/>
    <p:sldId id="27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F7AA2-019C-49C0-9611-0A1C018BEDC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99B8-9D2A-43D1-BBEE-E1803BEB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99B8-9D2A-43D1-BBEE-E1803BEB6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99B8-9D2A-43D1-BBEE-E1803BEB6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6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7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72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0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2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62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97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97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7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9/1/2020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5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Credit Risk Assessment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Home Credit Group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2743200" cy="175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Mentored by: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Sravan Malla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3124200"/>
            <a:ext cx="27432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Vyshnavi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Shashank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Sandeep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Sasikiran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Vivek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76" y="0"/>
            <a:ext cx="2816352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Base Model with balanced target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600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58490"/>
              </p:ext>
            </p:extLst>
          </p:nvPr>
        </p:nvGraphicFramePr>
        <p:xfrm>
          <a:off x="1143000" y="2362200"/>
          <a:ext cx="6629400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2209800"/>
                <a:gridCol w="22098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Metrics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Training Score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Testing Score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57.74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57.83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58.47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58.48</a:t>
                      </a: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53.63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53.63</a:t>
                      </a: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F1_score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55.94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55.95</a:t>
                      </a: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Roc_Auc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57.75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57.82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517267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After performing over-sampling, we were successfully able to overcome edge case of Zero TP's and Zero FP's and have some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precision and recall 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balanced data. This can further be improved with model fine tuning.</a:t>
            </a:r>
          </a:p>
        </p:txBody>
      </p:sp>
    </p:spTree>
    <p:extLst>
      <p:ext uri="{BB962C8B-B14F-4D97-AF65-F5344CB8AC3E}">
        <p14:creationId xmlns:p14="http://schemas.microsoft.com/office/powerpoint/2010/main" val="18701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34336"/>
              </p:ext>
            </p:extLst>
          </p:nvPr>
        </p:nvGraphicFramePr>
        <p:xfrm>
          <a:off x="609600" y="2666999"/>
          <a:ext cx="8000999" cy="3733801"/>
        </p:xfrm>
        <a:graphic>
          <a:graphicData uri="http://schemas.openxmlformats.org/drawingml/2006/table">
            <a:tbl>
              <a:tblPr firstRow="1" firstCol="1" bandRow="1"/>
              <a:tblGrid>
                <a:gridCol w="1803512"/>
                <a:gridCol w="1583778"/>
                <a:gridCol w="1591380"/>
                <a:gridCol w="1591380"/>
                <a:gridCol w="1430949"/>
              </a:tblGrid>
              <a:tr h="53811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Metrics/Model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Logistic Regression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Decision Tree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Accuracy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70.55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70.88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89.67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Precision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70.22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70.53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88.76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Recall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71.43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71.59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90.81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f1-score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70.82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71.06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89.78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Roc-Auc 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70.55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70.88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89.67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335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Approach 1: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676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Min-max scaler for non-normalized features, get dummies for all features and feature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3076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335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Approach 2: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676400"/>
            <a:ext cx="8305800" cy="70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Label encoder for multi-class variables and get dummies for binary variables, with feature engineering and Standard Scaler.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77073"/>
              </p:ext>
            </p:extLst>
          </p:nvPr>
        </p:nvGraphicFramePr>
        <p:xfrm>
          <a:off x="609599" y="2743200"/>
          <a:ext cx="7620001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1717631"/>
                <a:gridCol w="1508359"/>
                <a:gridCol w="1515601"/>
                <a:gridCol w="1515601"/>
                <a:gridCol w="1362809"/>
              </a:tblGrid>
              <a:tr h="3783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Metrics/Model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Logistic Regression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Decision Tree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9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Accuracy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69.71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69.65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88.59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Precision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69.48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69.41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87.43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Recall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70.35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70.13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90.10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f1-score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69.91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69.77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88.74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Roc-Auc 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69.71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69.65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88.59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60939"/>
              </p:ext>
            </p:extLst>
          </p:nvPr>
        </p:nvGraphicFramePr>
        <p:xfrm>
          <a:off x="1219200" y="1447800"/>
          <a:ext cx="6858001" cy="3124199"/>
        </p:xfrm>
        <a:graphic>
          <a:graphicData uri="http://schemas.openxmlformats.org/drawingml/2006/table">
            <a:tbl>
              <a:tblPr firstRow="1" firstCol="1" bandRow="1"/>
              <a:tblGrid>
                <a:gridCol w="2466136"/>
                <a:gridCol w="2374664"/>
                <a:gridCol w="2017201"/>
              </a:tblGrid>
              <a:tr h="52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Logistic Regression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Accuracy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94.28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Precision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97.29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97.30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Recall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91.09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91.16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F1_score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94.09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94.13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Roc_Auc 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94.28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94.31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953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are not as readable and interpretable as original features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we want to try with “Select KBEST” method for feature selection and proceed with model building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SelectKBest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64959"/>
              </p:ext>
            </p:extLst>
          </p:nvPr>
        </p:nvGraphicFramePr>
        <p:xfrm>
          <a:off x="1524000" y="1371600"/>
          <a:ext cx="6019800" cy="3124201"/>
        </p:xfrm>
        <a:graphic>
          <a:graphicData uri="http://schemas.openxmlformats.org/drawingml/2006/table">
            <a:tbl>
              <a:tblPr firstRow="1" firstCol="1" bandRow="1"/>
              <a:tblGrid>
                <a:gridCol w="2164246"/>
                <a:gridCol w="2084902"/>
                <a:gridCol w="1770652"/>
              </a:tblGrid>
              <a:tr h="52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Logistic Regression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Accuracy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93.92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93.99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Precision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96.90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97.08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Recall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90.75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90.71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F1_score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93.72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93.78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Roc_Auc 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93.92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93.99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0964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further we tried different ensemble methods on KBest model to see if we can improve the score.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228600" y="3961786"/>
            <a:ext cx="85344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982AF7D-7FF0-494C-891D-C601C69FAD64}"/>
              </a:ext>
            </a:extLst>
          </p:cNvPr>
          <p:cNvCxnSpPr>
            <a:cxnSpLocks/>
          </p:cNvCxnSpPr>
          <p:nvPr/>
        </p:nvCxnSpPr>
        <p:spPr>
          <a:xfrm flipH="1" flipV="1">
            <a:off x="2736528" y="2790774"/>
            <a:ext cx="1323" cy="919123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26033AC-E99E-4309-BD9B-47A98BA0DEA7}"/>
              </a:ext>
            </a:extLst>
          </p:cNvPr>
          <p:cNvSpPr/>
          <p:nvPr/>
        </p:nvSpPr>
        <p:spPr>
          <a:xfrm>
            <a:off x="2684287" y="2746481"/>
            <a:ext cx="135113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A49CDC4-E9AD-4789-BEA6-BFF07A73111B}"/>
              </a:ext>
            </a:extLst>
          </p:cNvPr>
          <p:cNvCxnSpPr>
            <a:cxnSpLocks/>
          </p:cNvCxnSpPr>
          <p:nvPr/>
        </p:nvCxnSpPr>
        <p:spPr>
          <a:xfrm flipH="1" flipV="1">
            <a:off x="4412926" y="4175155"/>
            <a:ext cx="2" cy="1177382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D4A8794-EADF-4527-95C6-C9D6781E9C8E}"/>
              </a:ext>
            </a:extLst>
          </p:cNvPr>
          <p:cNvSpPr/>
          <p:nvPr/>
        </p:nvSpPr>
        <p:spPr>
          <a:xfrm>
            <a:off x="4350808" y="5265283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2133600" y="2286000"/>
            <a:ext cx="133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sz="1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5E6C7CE-0DCB-4A82-B08E-519AC3270B85}"/>
              </a:ext>
            </a:extLst>
          </p:cNvPr>
          <p:cNvCxnSpPr>
            <a:cxnSpLocks/>
          </p:cNvCxnSpPr>
          <p:nvPr/>
        </p:nvCxnSpPr>
        <p:spPr>
          <a:xfrm flipH="1" flipV="1">
            <a:off x="5932143" y="2790774"/>
            <a:ext cx="4785" cy="1124603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CFE38F3-7830-46D8-95EE-69DB62ED465D}"/>
              </a:ext>
            </a:extLst>
          </p:cNvPr>
          <p:cNvSpPr/>
          <p:nvPr/>
        </p:nvSpPr>
        <p:spPr>
          <a:xfrm>
            <a:off x="5867400" y="274648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61A79A1-830D-43A5-991E-41089FE309F5}"/>
              </a:ext>
            </a:extLst>
          </p:cNvPr>
          <p:cNvCxnSpPr>
            <a:cxnSpLocks/>
          </p:cNvCxnSpPr>
          <p:nvPr/>
        </p:nvCxnSpPr>
        <p:spPr>
          <a:xfrm flipH="1" flipV="1">
            <a:off x="7918128" y="4091343"/>
            <a:ext cx="2" cy="128532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1D217BA-6735-41FC-ADDE-ADA84BF5E891}"/>
              </a:ext>
            </a:extLst>
          </p:cNvPr>
          <p:cNvSpPr/>
          <p:nvPr/>
        </p:nvSpPr>
        <p:spPr>
          <a:xfrm>
            <a:off x="7856010" y="5314547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CD0088E-001B-479F-A94B-F787016CEB0D}"/>
              </a:ext>
            </a:extLst>
          </p:cNvPr>
          <p:cNvSpPr/>
          <p:nvPr/>
        </p:nvSpPr>
        <p:spPr>
          <a:xfrm>
            <a:off x="2394104" y="3658416"/>
            <a:ext cx="723424" cy="723424"/>
          </a:xfrm>
          <a:prstGeom prst="ellipse">
            <a:avLst/>
          </a:prstGeom>
          <a:solidFill>
            <a:srgbClr val="EE9524"/>
          </a:solidFill>
          <a:ln>
            <a:solidFill>
              <a:srgbClr val="EDA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EA0DEB2-8AD8-48D9-AEDC-F054A2225F4B}"/>
              </a:ext>
            </a:extLst>
          </p:cNvPr>
          <p:cNvSpPr/>
          <p:nvPr/>
        </p:nvSpPr>
        <p:spPr>
          <a:xfrm>
            <a:off x="2618616" y="3857333"/>
            <a:ext cx="270312" cy="27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4EB72C5-385B-40FF-92D8-7A0DD35008A3}"/>
              </a:ext>
            </a:extLst>
          </p:cNvPr>
          <p:cNvSpPr/>
          <p:nvPr/>
        </p:nvSpPr>
        <p:spPr>
          <a:xfrm>
            <a:off x="4031928" y="3600074"/>
            <a:ext cx="723424" cy="72342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4407E0C-4A5D-433D-B8AC-37D1859D0D49}"/>
              </a:ext>
            </a:extLst>
          </p:cNvPr>
          <p:cNvSpPr/>
          <p:nvPr/>
        </p:nvSpPr>
        <p:spPr>
          <a:xfrm>
            <a:off x="4260528" y="3835008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8FFA8D3-18C4-4363-8FA8-BAF2448D4FAD}"/>
              </a:ext>
            </a:extLst>
          </p:cNvPr>
          <p:cNvSpPr/>
          <p:nvPr/>
        </p:nvSpPr>
        <p:spPr>
          <a:xfrm>
            <a:off x="5594504" y="3600074"/>
            <a:ext cx="723424" cy="723424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6BA334A-BE5A-460A-9646-CED3E6A5674B}"/>
              </a:ext>
            </a:extLst>
          </p:cNvPr>
          <p:cNvSpPr/>
          <p:nvPr/>
        </p:nvSpPr>
        <p:spPr>
          <a:xfrm>
            <a:off x="5810416" y="3833261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069ADB07-1559-4A64-AE3C-2BB54B5DBC3C}"/>
              </a:ext>
            </a:extLst>
          </p:cNvPr>
          <p:cNvSpPr/>
          <p:nvPr/>
        </p:nvSpPr>
        <p:spPr>
          <a:xfrm>
            <a:off x="7575704" y="3600074"/>
            <a:ext cx="723424" cy="723424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6385BA7-263A-4180-A9CD-8A409EAEB632}"/>
              </a:ext>
            </a:extLst>
          </p:cNvPr>
          <p:cNvSpPr/>
          <p:nvPr/>
        </p:nvSpPr>
        <p:spPr>
          <a:xfrm>
            <a:off x="7791616" y="3835008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14053" y="4316571"/>
            <a:ext cx="0" cy="10729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91D217BA-6735-41FC-ADDE-ADA84BF5E891}"/>
              </a:ext>
            </a:extLst>
          </p:cNvPr>
          <p:cNvSpPr/>
          <p:nvPr/>
        </p:nvSpPr>
        <p:spPr>
          <a:xfrm>
            <a:off x="951933" y="5323436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069ADB07-1559-4A64-AE3C-2BB54B5DBC3C}"/>
              </a:ext>
            </a:extLst>
          </p:cNvPr>
          <p:cNvSpPr/>
          <p:nvPr/>
        </p:nvSpPr>
        <p:spPr>
          <a:xfrm>
            <a:off x="679128" y="3598327"/>
            <a:ext cx="723424" cy="7234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C6385BA7-263A-4180-A9CD-8A409EAEB632}"/>
              </a:ext>
            </a:extLst>
          </p:cNvPr>
          <p:cNvSpPr/>
          <p:nvPr/>
        </p:nvSpPr>
        <p:spPr>
          <a:xfrm>
            <a:off x="901384" y="3806992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5285701" y="2220945"/>
            <a:ext cx="133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Gradient Boosting</a:t>
            </a:r>
            <a:endParaRPr lang="en-US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7232328" y="5486400"/>
            <a:ext cx="133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339373" y="5486400"/>
            <a:ext cx="1337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Bagging</a:t>
            </a:r>
            <a:endParaRPr lang="en-US" sz="1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B86C53-13E6-4CD8-BA78-C260F3FE8C14}"/>
              </a:ext>
            </a:extLst>
          </p:cNvPr>
          <p:cNvSpPr txBox="1"/>
          <p:nvPr/>
        </p:nvSpPr>
        <p:spPr>
          <a:xfrm>
            <a:off x="276266" y="2743200"/>
            <a:ext cx="211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ROC_AUC = 0.965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0.034665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0.001051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3733800" y="5496580"/>
            <a:ext cx="133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Ada Boost</a:t>
            </a:r>
          </a:p>
          <a:p>
            <a:pPr algn="ctr"/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E674D4A-048E-419E-B00B-E25DBABBA23A}"/>
              </a:ext>
            </a:extLst>
          </p:cNvPr>
          <p:cNvSpPr txBox="1"/>
          <p:nvPr/>
        </p:nvSpPr>
        <p:spPr>
          <a:xfrm>
            <a:off x="228600" y="738426"/>
            <a:ext cx="85344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ALGORITHMS COMPARISION (BIAS &amp; VARIANCE ERROR) THROUGH K-FOLD CROSS VALIDATED DATA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EB86C53-13E6-4CD8-BA78-C260F3FE8C14}"/>
              </a:ext>
            </a:extLst>
          </p:cNvPr>
          <p:cNvSpPr txBox="1"/>
          <p:nvPr/>
        </p:nvSpPr>
        <p:spPr>
          <a:xfrm>
            <a:off x="1805214" y="4437548"/>
            <a:ext cx="20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ROC_AUC = 0.976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0.024310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0.000785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EB86C53-13E6-4CD8-BA78-C260F3FE8C14}"/>
              </a:ext>
            </a:extLst>
          </p:cNvPr>
          <p:cNvSpPr txBox="1"/>
          <p:nvPr/>
        </p:nvSpPr>
        <p:spPr>
          <a:xfrm>
            <a:off x="3532430" y="2740092"/>
            <a:ext cx="206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ROC_AUC = 0.963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0.037947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0.001160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EB86C53-13E6-4CD8-BA78-C260F3FE8C14}"/>
              </a:ext>
            </a:extLst>
          </p:cNvPr>
          <p:cNvSpPr txBox="1"/>
          <p:nvPr/>
        </p:nvSpPr>
        <p:spPr>
          <a:xfrm>
            <a:off x="5058190" y="4437548"/>
            <a:ext cx="202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ROC_AUC = 0.967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0.032695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0.001143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EB86C53-13E6-4CD8-BA78-C260F3FE8C14}"/>
              </a:ext>
            </a:extLst>
          </p:cNvPr>
          <p:cNvSpPr txBox="1"/>
          <p:nvPr/>
        </p:nvSpPr>
        <p:spPr>
          <a:xfrm>
            <a:off x="6705600" y="272623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ROC_AUC = 0.974</a:t>
            </a: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Bias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0.025761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0.000852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20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  <p:bldP spid="46" grpId="0"/>
      <p:bldP spid="47" grpId="0"/>
      <p:bldP spid="49" grpId="0"/>
      <p:bldP spid="56" grpId="0"/>
      <p:bldP spid="67" grpId="0"/>
      <p:bldP spid="85" grpId="0"/>
      <p:bldP spid="87" grpId="0"/>
      <p:bldP spid="8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Box Plot Comparison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467600" cy="4267200"/>
          </a:xfrm>
        </p:spPr>
      </p:pic>
      <p:sp>
        <p:nvSpPr>
          <p:cNvPr id="5" name="TextBox 4"/>
          <p:cNvSpPr txBox="1"/>
          <p:nvPr/>
        </p:nvSpPr>
        <p:spPr>
          <a:xfrm>
            <a:off x="381000" y="570607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observed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XGBC model is performing better on both train and test data. So we are finalizing best model as XGBC model.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Final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64034"/>
              </p:ext>
            </p:extLst>
          </p:nvPr>
        </p:nvGraphicFramePr>
        <p:xfrm>
          <a:off x="1447800" y="1587343"/>
          <a:ext cx="6095999" cy="3213257"/>
        </p:xfrm>
        <a:graphic>
          <a:graphicData uri="http://schemas.openxmlformats.org/drawingml/2006/table">
            <a:tbl>
              <a:tblPr firstRow="1" firstCol="1" bandRow="1"/>
              <a:tblGrid>
                <a:gridCol w="2191625"/>
                <a:gridCol w="2111133"/>
                <a:gridCol w="1793241"/>
              </a:tblGrid>
              <a:tr h="541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XGBC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Train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Test Scores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Accuracy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95.42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95.00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Precision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98.85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98.42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Recall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91.90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91.46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F1_score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95.25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94.81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Roc_Auc 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95.42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95.00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69170" y="5373469"/>
            <a:ext cx="657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we observe train and test scores, XGBoost is performing well.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Considering this model as best model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47244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3400"/>
            <a:ext cx="5029902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" y="4834719"/>
            <a:ext cx="594360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975" y="4278868"/>
            <a:ext cx="34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Cross-Validation Score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Business Insights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876799" cy="3624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Region Rating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33160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Improvements can be done in 1 rating regions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42"/>
            <a:ext cx="6723734" cy="711081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Problem Definition: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9024" y="1207045"/>
            <a:ext cx="3665862" cy="1646005"/>
            <a:chOff x="457200" y="1258354"/>
            <a:chExt cx="4032448" cy="1810606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992981"/>
              <a:ext cx="4032448" cy="1075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1218987"/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This population is taken advantage by untrustworthy lenders.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" y="1844824"/>
              <a:ext cx="4032448" cy="12241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7642" y="1258354"/>
              <a:ext cx="653107" cy="763029"/>
              <a:chOff x="6947372" y="5143201"/>
              <a:chExt cx="1157020" cy="135175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988545" y="6037753"/>
                <a:ext cx="1074674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2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1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3990" y="1306834"/>
              <a:ext cx="3165658" cy="4564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1218987"/>
              <a:r>
                <a:rPr lang="en-US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Complication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8829" y="1204076"/>
            <a:ext cx="3665862" cy="1646006"/>
            <a:chOff x="457200" y="1258353"/>
            <a:chExt cx="4032448" cy="1810607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992981"/>
              <a:ext cx="4032448" cy="1075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1218987"/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People struggle to get loans due to insufficient or non-existing credit history.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844824"/>
              <a:ext cx="4032448" cy="12241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643" y="1258353"/>
              <a:ext cx="653107" cy="763028"/>
              <a:chOff x="6947374" y="5143202"/>
              <a:chExt cx="1157020" cy="135175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988545" y="6037753"/>
                <a:ext cx="1074674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2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947374" y="5143202"/>
                <a:ext cx="1157020" cy="115702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1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23990" y="1306834"/>
              <a:ext cx="3165658" cy="4564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1218987"/>
              <a:r>
                <a:rPr lang="en-US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Situation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9024" y="3090538"/>
            <a:ext cx="3665862" cy="1646005"/>
            <a:chOff x="457200" y="1258354"/>
            <a:chExt cx="4032448" cy="1810606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1992981"/>
              <a:ext cx="4032448" cy="1075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1218987"/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Enables bank to reduce risk of loan defaults.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" y="1844824"/>
              <a:ext cx="4032448" cy="12241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47642" y="1258354"/>
              <a:ext cx="653107" cy="763029"/>
              <a:chOff x="6947372" y="5143201"/>
              <a:chExt cx="1157020" cy="135175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988545" y="6037753"/>
                <a:ext cx="1074674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2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1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323990" y="1306834"/>
              <a:ext cx="3165658" cy="4564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1218987"/>
              <a:r>
                <a:rPr lang="en-US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Scope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8829" y="3087571"/>
            <a:ext cx="3665862" cy="1646005"/>
            <a:chOff x="457200" y="1258354"/>
            <a:chExt cx="4032448" cy="1810606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1992982"/>
              <a:ext cx="4032448" cy="7306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1218987"/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Predict the home loan credit risk for the financial institution.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7200" y="1844824"/>
              <a:ext cx="4032448" cy="12241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47642" y="1258354"/>
              <a:ext cx="653107" cy="763029"/>
              <a:chOff x="6947372" y="5143201"/>
              <a:chExt cx="1157020" cy="135175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988545" y="6037753"/>
                <a:ext cx="1074674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2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1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23990" y="1306834"/>
              <a:ext cx="3165658" cy="4564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1218987"/>
              <a:r>
                <a:rPr lang="en-US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Objective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06338" y="4971064"/>
            <a:ext cx="3665862" cy="1646005"/>
            <a:chOff x="457200" y="1258354"/>
            <a:chExt cx="4032448" cy="1810606"/>
          </a:xfrm>
        </p:grpSpPr>
        <p:sp>
          <p:nvSpPr>
            <p:cNvPr id="39" name="TextBox 38"/>
            <p:cNvSpPr txBox="1"/>
            <p:nvPr/>
          </p:nvSpPr>
          <p:spPr>
            <a:xfrm>
              <a:off x="457200" y="1992981"/>
              <a:ext cx="4032448" cy="1075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1218987"/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Understanding the customer base and market the right product to them .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7200" y="1844824"/>
              <a:ext cx="4032448" cy="12241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47642" y="1258354"/>
              <a:ext cx="653107" cy="763029"/>
              <a:chOff x="6947372" y="5143201"/>
              <a:chExt cx="1157020" cy="135175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6988545" y="6037753"/>
                <a:ext cx="1074674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2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US" sz="14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323990" y="1306834"/>
              <a:ext cx="3165658" cy="4564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1218987"/>
              <a:r>
                <a:rPr lang="en-US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Additional Benefit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Business Insights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0838" y="3544669"/>
            <a:ext cx="355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marketing for improvement of Revolving loans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8065"/>
            <a:ext cx="4753638" cy="385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Business Insights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Family status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3544669"/>
            <a:ext cx="355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Vigilant while providing loans for people with Civil marriage 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498"/>
            <a:ext cx="5458587" cy="405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Business Insights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Family status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867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awareness should be created among lower secondary and secondary education type customers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7805"/>
            <a:ext cx="6553200" cy="3553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6903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Imputation methods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 validation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8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5952" y="4724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assessment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credit risk involved in providing loan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Smoothen the borrowers experience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Understanding the customer base and the market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Scope of further analysis using Deep Learning models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Assumptions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44325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Since the records of the dataset comprises of the data from different countries, we assumed that the currency of all the monetary features is in same units.</a:t>
            </a:r>
            <a:endParaRPr lang="en-US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67095"/>
            <a:ext cx="5410200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4944735" cy="71108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Dataset Description: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 classification problem.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set consists of 122 columns including target variable with 307511 rows.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17 categorical and 105 numerical columns are present.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25% of null values are present in the dataset.</a:t>
            </a:r>
            <a:endParaRPr lang="en-US" sz="18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BCFE4444-86F2-45AF-95B5-03D9FF100B7E}"/>
              </a:ext>
            </a:extLst>
          </p:cNvPr>
          <p:cNvGrpSpPr/>
          <p:nvPr/>
        </p:nvGrpSpPr>
        <p:grpSpPr>
          <a:xfrm>
            <a:off x="-76200" y="3810000"/>
            <a:ext cx="9078988" cy="2761992"/>
            <a:chOff x="581775" y="1704623"/>
            <a:chExt cx="11319671" cy="36826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C6A331B-10B5-4EB8-978D-E32D2FBA3555}"/>
                </a:ext>
              </a:extLst>
            </p:cNvPr>
            <p:cNvSpPr txBox="1"/>
            <p:nvPr/>
          </p:nvSpPr>
          <p:spPr>
            <a:xfrm>
              <a:off x="8910338" y="1841130"/>
              <a:ext cx="23773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Sampling methods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4157FE4-9516-4D34-A20B-BA6E0C0ABDB9}"/>
                </a:ext>
              </a:extLst>
            </p:cNvPr>
            <p:cNvSpPr txBox="1"/>
            <p:nvPr/>
          </p:nvSpPr>
          <p:spPr>
            <a:xfrm>
              <a:off x="9227327" y="3346203"/>
              <a:ext cx="26741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Imputing methods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7F27C090-CB4F-43E5-A941-302C83E956B6}"/>
                </a:ext>
              </a:extLst>
            </p:cNvPr>
            <p:cNvGrpSpPr/>
            <p:nvPr/>
          </p:nvGrpSpPr>
          <p:grpSpPr>
            <a:xfrm>
              <a:off x="3266910" y="1704623"/>
              <a:ext cx="5720508" cy="3682656"/>
              <a:chOff x="3317780" y="1704623"/>
              <a:chExt cx="5720508" cy="3682656"/>
            </a:xfrm>
          </p:grpSpPr>
          <p:sp>
            <p:nvSpPr>
              <p:cNvPr id="53" name="Freeform: Shape 3">
                <a:extLst>
                  <a:ext uri="{FF2B5EF4-FFF2-40B4-BE49-F238E27FC236}">
                    <a16:creationId xmlns:a16="http://schemas.microsoft.com/office/drawing/2014/main" xmlns="" id="{99CE5528-3EBE-4ECD-8CED-30FF2E6D2EEE}"/>
                  </a:ext>
                </a:extLst>
              </p:cNvPr>
              <p:cNvSpPr/>
              <p:nvPr/>
            </p:nvSpPr>
            <p:spPr>
              <a:xfrm>
                <a:off x="3546050" y="1704623"/>
                <a:ext cx="2517848" cy="3682656"/>
              </a:xfrm>
              <a:custGeom>
                <a:avLst/>
                <a:gdLst>
                  <a:gd name="connsiteX0" fmla="*/ 1643270 w 1643270"/>
                  <a:gd name="connsiteY0" fmla="*/ 1020418 h 3074505"/>
                  <a:gd name="connsiteX1" fmla="*/ 26505 w 1643270"/>
                  <a:gd name="connsiteY1" fmla="*/ 0 h 3074505"/>
                  <a:gd name="connsiteX2" fmla="*/ 0 w 1643270"/>
                  <a:gd name="connsiteY2" fmla="*/ 3074505 h 3074505"/>
                  <a:gd name="connsiteX3" fmla="*/ 1616765 w 1643270"/>
                  <a:gd name="connsiteY3" fmla="*/ 2107096 h 3074505"/>
                  <a:gd name="connsiteX4" fmla="*/ 1643270 w 1643270"/>
                  <a:gd name="connsiteY4" fmla="*/ 1020418 h 3074505"/>
                  <a:gd name="connsiteX0" fmla="*/ 1974501 w 1974501"/>
                  <a:gd name="connsiteY0" fmla="*/ 1020418 h 3074505"/>
                  <a:gd name="connsiteX1" fmla="*/ 357736 w 1974501"/>
                  <a:gd name="connsiteY1" fmla="*/ 0 h 3074505"/>
                  <a:gd name="connsiteX2" fmla="*/ 331231 w 1974501"/>
                  <a:gd name="connsiteY2" fmla="*/ 3074505 h 3074505"/>
                  <a:gd name="connsiteX3" fmla="*/ 1947996 w 1974501"/>
                  <a:gd name="connsiteY3" fmla="*/ 2107096 h 3074505"/>
                  <a:gd name="connsiteX4" fmla="*/ 1974501 w 1974501"/>
                  <a:gd name="connsiteY4" fmla="*/ 1020418 h 3074505"/>
                  <a:gd name="connsiteX0" fmla="*/ 2102052 w 2102052"/>
                  <a:gd name="connsiteY0" fmla="*/ 1020418 h 3074505"/>
                  <a:gd name="connsiteX1" fmla="*/ 485287 w 2102052"/>
                  <a:gd name="connsiteY1" fmla="*/ 0 h 3074505"/>
                  <a:gd name="connsiteX2" fmla="*/ 458782 w 2102052"/>
                  <a:gd name="connsiteY2" fmla="*/ 3074505 h 3074505"/>
                  <a:gd name="connsiteX3" fmla="*/ 2075547 w 2102052"/>
                  <a:gd name="connsiteY3" fmla="*/ 2107096 h 3074505"/>
                  <a:gd name="connsiteX4" fmla="*/ 2102052 w 2102052"/>
                  <a:gd name="connsiteY4" fmla="*/ 1020418 h 307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052" h="3074505">
                    <a:moveTo>
                      <a:pt x="2102052" y="1020418"/>
                    </a:moveTo>
                    <a:lnTo>
                      <a:pt x="485287" y="0"/>
                    </a:lnTo>
                    <a:cubicBezTo>
                      <a:pt x="-308408" y="1344875"/>
                      <a:pt x="10417" y="2438290"/>
                      <a:pt x="458782" y="3074505"/>
                    </a:cubicBezTo>
                    <a:lnTo>
                      <a:pt x="2075547" y="2107096"/>
                    </a:lnTo>
                    <a:lnTo>
                      <a:pt x="2102052" y="1020418"/>
                    </a:lnTo>
                    <a:close/>
                  </a:path>
                </a:pathLst>
              </a:custGeom>
              <a:solidFill>
                <a:srgbClr val="EA5A9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Freeform: Shape 4">
                <a:extLst>
                  <a:ext uri="{FF2B5EF4-FFF2-40B4-BE49-F238E27FC236}">
                    <a16:creationId xmlns:a16="http://schemas.microsoft.com/office/drawing/2014/main" xmlns="" id="{0AAD3C19-5ED8-4CC5-90D8-079A9F3B01C6}"/>
                  </a:ext>
                </a:extLst>
              </p:cNvPr>
              <p:cNvSpPr/>
              <p:nvPr/>
            </p:nvSpPr>
            <p:spPr>
              <a:xfrm flipH="1">
                <a:off x="6292169" y="1704623"/>
                <a:ext cx="2517848" cy="3682656"/>
              </a:xfrm>
              <a:custGeom>
                <a:avLst/>
                <a:gdLst>
                  <a:gd name="connsiteX0" fmla="*/ 1643270 w 1643270"/>
                  <a:gd name="connsiteY0" fmla="*/ 1020418 h 3074505"/>
                  <a:gd name="connsiteX1" fmla="*/ 26505 w 1643270"/>
                  <a:gd name="connsiteY1" fmla="*/ 0 h 3074505"/>
                  <a:gd name="connsiteX2" fmla="*/ 0 w 1643270"/>
                  <a:gd name="connsiteY2" fmla="*/ 3074505 h 3074505"/>
                  <a:gd name="connsiteX3" fmla="*/ 1616765 w 1643270"/>
                  <a:gd name="connsiteY3" fmla="*/ 2107096 h 3074505"/>
                  <a:gd name="connsiteX4" fmla="*/ 1643270 w 1643270"/>
                  <a:gd name="connsiteY4" fmla="*/ 1020418 h 3074505"/>
                  <a:gd name="connsiteX0" fmla="*/ 1974501 w 1974501"/>
                  <a:gd name="connsiteY0" fmla="*/ 1020418 h 3074505"/>
                  <a:gd name="connsiteX1" fmla="*/ 357736 w 1974501"/>
                  <a:gd name="connsiteY1" fmla="*/ 0 h 3074505"/>
                  <a:gd name="connsiteX2" fmla="*/ 331231 w 1974501"/>
                  <a:gd name="connsiteY2" fmla="*/ 3074505 h 3074505"/>
                  <a:gd name="connsiteX3" fmla="*/ 1947996 w 1974501"/>
                  <a:gd name="connsiteY3" fmla="*/ 2107096 h 3074505"/>
                  <a:gd name="connsiteX4" fmla="*/ 1974501 w 1974501"/>
                  <a:gd name="connsiteY4" fmla="*/ 1020418 h 3074505"/>
                  <a:gd name="connsiteX0" fmla="*/ 2102052 w 2102052"/>
                  <a:gd name="connsiteY0" fmla="*/ 1020418 h 3074505"/>
                  <a:gd name="connsiteX1" fmla="*/ 485287 w 2102052"/>
                  <a:gd name="connsiteY1" fmla="*/ 0 h 3074505"/>
                  <a:gd name="connsiteX2" fmla="*/ 458782 w 2102052"/>
                  <a:gd name="connsiteY2" fmla="*/ 3074505 h 3074505"/>
                  <a:gd name="connsiteX3" fmla="*/ 2075547 w 2102052"/>
                  <a:gd name="connsiteY3" fmla="*/ 2107096 h 3074505"/>
                  <a:gd name="connsiteX4" fmla="*/ 2102052 w 2102052"/>
                  <a:gd name="connsiteY4" fmla="*/ 1020418 h 307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052" h="3074505">
                    <a:moveTo>
                      <a:pt x="2102052" y="1020418"/>
                    </a:moveTo>
                    <a:lnTo>
                      <a:pt x="485287" y="0"/>
                    </a:lnTo>
                    <a:cubicBezTo>
                      <a:pt x="-308408" y="1344875"/>
                      <a:pt x="10417" y="2438290"/>
                      <a:pt x="458782" y="3074505"/>
                    </a:cubicBezTo>
                    <a:lnTo>
                      <a:pt x="2075547" y="2107096"/>
                    </a:lnTo>
                    <a:lnTo>
                      <a:pt x="2102052" y="1020418"/>
                    </a:lnTo>
                    <a:close/>
                  </a:path>
                </a:pathLst>
              </a:custGeom>
              <a:solidFill>
                <a:srgbClr val="69AA4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E10DD077-F6FE-4C2B-BA25-04950358BD77}"/>
                  </a:ext>
                </a:extLst>
              </p:cNvPr>
              <p:cNvSpPr/>
              <p:nvPr/>
            </p:nvSpPr>
            <p:spPr>
              <a:xfrm>
                <a:off x="3734064" y="1704623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A5A9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01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F6798C10-A2D2-44AB-BC5E-F5CBC073A4EE}"/>
                  </a:ext>
                </a:extLst>
              </p:cNvPr>
              <p:cNvSpPr/>
              <p:nvPr/>
            </p:nvSpPr>
            <p:spPr>
              <a:xfrm>
                <a:off x="3317780" y="3153478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A5A9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02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7624254B-7097-4FEB-A9C4-189875830FDC}"/>
                  </a:ext>
                </a:extLst>
              </p:cNvPr>
              <p:cNvSpPr/>
              <p:nvPr/>
            </p:nvSpPr>
            <p:spPr>
              <a:xfrm>
                <a:off x="3710253" y="4602333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A5A9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03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B3EC5E69-F679-4C72-80B3-EEDB213B907B}"/>
                  </a:ext>
                </a:extLst>
              </p:cNvPr>
              <p:cNvSpPr/>
              <p:nvPr/>
            </p:nvSpPr>
            <p:spPr>
              <a:xfrm>
                <a:off x="7867131" y="4602333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69AA43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03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0930AA45-3575-4D16-B973-FAAF62C789A6}"/>
                  </a:ext>
                </a:extLst>
              </p:cNvPr>
              <p:cNvSpPr/>
              <p:nvPr/>
            </p:nvSpPr>
            <p:spPr>
              <a:xfrm>
                <a:off x="8253342" y="3138397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69AA43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02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3685AA6-095C-42EC-B8E3-A7AA75625E6B}"/>
                  </a:ext>
                </a:extLst>
              </p:cNvPr>
              <p:cNvSpPr/>
              <p:nvPr/>
            </p:nvSpPr>
            <p:spPr>
              <a:xfrm>
                <a:off x="7860870" y="1707797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69AA43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01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4052B7CE-9AF5-45E3-AA2F-AB4F60CC531C}"/>
                  </a:ext>
                </a:extLst>
              </p:cNvPr>
              <p:cNvSpPr/>
              <p:nvPr/>
            </p:nvSpPr>
            <p:spPr>
              <a:xfrm>
                <a:off x="5134666" y="2557670"/>
                <a:ext cx="2075068" cy="2075068"/>
              </a:xfrm>
              <a:prstGeom prst="ellipse">
                <a:avLst/>
              </a:prstGeom>
              <a:solidFill>
                <a:sysClr val="window" lastClr="FFFFFF">
                  <a:alpha val="34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5400" sx="97000" sy="97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6A417EAA-DD4A-4DFB-86B6-F93F4ADD6F7B}"/>
                  </a:ext>
                </a:extLst>
              </p:cNvPr>
              <p:cNvSpPr/>
              <p:nvPr/>
            </p:nvSpPr>
            <p:spPr>
              <a:xfrm>
                <a:off x="5486520" y="2906731"/>
                <a:ext cx="1406221" cy="140622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32B4EA8C-1A66-4B01-8F33-5036AA79AB13}"/>
                  </a:ext>
                </a:extLst>
              </p:cNvPr>
              <p:cNvSpPr/>
              <p:nvPr/>
            </p:nvSpPr>
            <p:spPr>
              <a:xfrm>
                <a:off x="4419268" y="1782138"/>
                <a:ext cx="3540723" cy="354072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53969D5-33D9-4464-9696-FB2EAF24F8A6}"/>
                </a:ext>
              </a:extLst>
            </p:cNvPr>
            <p:cNvSpPr txBox="1"/>
            <p:nvPr/>
          </p:nvSpPr>
          <p:spPr>
            <a:xfrm>
              <a:off x="8910337" y="4851276"/>
              <a:ext cx="19830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Google Collab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F13D1FD-4DE7-4D72-A793-5E662350A748}"/>
                </a:ext>
              </a:extLst>
            </p:cNvPr>
            <p:cNvSpPr txBox="1"/>
            <p:nvPr/>
          </p:nvSpPr>
          <p:spPr>
            <a:xfrm>
              <a:off x="581775" y="1841130"/>
              <a:ext cx="27357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Imbalanced</a:t>
              </a: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 Dataset</a:t>
              </a: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DEB2C71-B608-4103-90BC-7D26D72EE071}"/>
                </a:ext>
              </a:extLst>
            </p:cNvPr>
            <p:cNvSpPr txBox="1"/>
            <p:nvPr/>
          </p:nvSpPr>
          <p:spPr>
            <a:xfrm>
              <a:off x="1171522" y="4851276"/>
              <a:ext cx="21459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Size of Data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A1FDD52-5316-4073-8096-13D0FAEEC586}"/>
                </a:ext>
              </a:extLst>
            </p:cNvPr>
            <p:cNvSpPr txBox="1"/>
            <p:nvPr/>
          </p:nvSpPr>
          <p:spPr>
            <a:xfrm>
              <a:off x="877822" y="3367834"/>
              <a:ext cx="21866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Null Values</a:t>
              </a:r>
            </a:p>
          </p:txBody>
        </p:sp>
        <p:pic>
          <p:nvPicPr>
            <p:cNvPr id="52" name="Picture 2" descr="Challenges - Free business and finance icons">
              <a:extLst>
                <a:ext uri="{FF2B5EF4-FFF2-40B4-BE49-F238E27FC236}">
                  <a16:creationId xmlns:a16="http://schemas.microsoft.com/office/drawing/2014/main" xmlns="" id="{711E3553-3F92-4DF8-A86A-D2BE739A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99" y="3255387"/>
              <a:ext cx="679634" cy="679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/>
          <p:cNvSpPr txBox="1"/>
          <p:nvPr/>
        </p:nvSpPr>
        <p:spPr>
          <a:xfrm>
            <a:off x="76199" y="2667000"/>
            <a:ext cx="428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Challenges faced: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5AE4463-C129-450F-A801-D62F7000614A}"/>
              </a:ext>
            </a:extLst>
          </p:cNvPr>
          <p:cNvGrpSpPr/>
          <p:nvPr/>
        </p:nvGrpSpPr>
        <p:grpSpPr>
          <a:xfrm>
            <a:off x="171429" y="2479937"/>
            <a:ext cx="8820171" cy="3194287"/>
            <a:chOff x="1060836" y="2256678"/>
            <a:chExt cx="10070328" cy="3194287"/>
          </a:xfrm>
        </p:grpSpPr>
        <p:grpSp>
          <p:nvGrpSpPr>
            <p:cNvPr id="4" name="Group 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2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Straight Connector 23"/>
              <p:cNvCxnSpPr>
                <a:cxnSpLocks/>
                <a:stCxn id="25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Straight Connector 25"/>
              <p:cNvCxnSpPr>
                <a:cxnSpLocks/>
                <a:stCxn id="25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" name="Straight Connector 18"/>
              <p:cNvCxnSpPr>
                <a:cxnSpLocks/>
                <a:stCxn id="20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Straight Connector 20"/>
              <p:cNvCxnSpPr>
                <a:cxnSpLocks/>
                <a:stCxn id="20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0155F1C-8FDA-4C29-A73E-D860059661AD}"/>
                </a:ext>
              </a:extLst>
            </p:cNvPr>
            <p:cNvSpPr txBox="1"/>
            <p:nvPr/>
          </p:nvSpPr>
          <p:spPr>
            <a:xfrm>
              <a:off x="9716641" y="2256678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Ebrima" panose="02000000000000000000" pitchFamily="2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0155F1C-8FDA-4C29-A73E-D860059661AD}"/>
                </a:ext>
              </a:extLst>
            </p:cNvPr>
            <p:cNvSpPr txBox="1"/>
            <p:nvPr/>
          </p:nvSpPr>
          <p:spPr>
            <a:xfrm>
              <a:off x="7934554" y="3721299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Ebrima" panose="02000000000000000000" pitchFamily="2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0155F1C-8FDA-4C29-A73E-D860059661AD}"/>
                </a:ext>
              </a:extLst>
            </p:cNvPr>
            <p:cNvSpPr txBox="1"/>
            <p:nvPr/>
          </p:nvSpPr>
          <p:spPr>
            <a:xfrm>
              <a:off x="4109435" y="367972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Ebrima" panose="02000000000000000000" pitchFamily="2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0155F1C-8FDA-4C29-A73E-D860059661AD}"/>
                </a:ext>
              </a:extLst>
            </p:cNvPr>
            <p:cNvSpPr txBox="1"/>
            <p:nvPr/>
          </p:nvSpPr>
          <p:spPr>
            <a:xfrm>
              <a:off x="6169023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Ebrima" panose="02000000000000000000" pitchFamily="2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0155F1C-8FDA-4C29-A73E-D860059661AD}"/>
                </a:ext>
              </a:extLst>
            </p:cNvPr>
            <p:cNvSpPr txBox="1"/>
            <p:nvPr/>
          </p:nvSpPr>
          <p:spPr>
            <a:xfrm>
              <a:off x="2549529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Ebrima" panose="02000000000000000000" pitchFamily="2" charset="0"/>
                  <a:cs typeface="Times New Roman" pitchFamily="18" charset="0"/>
                </a:rPr>
                <a:t>6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57CB20-FBCD-455F-A1EC-D61A3BC7D763}"/>
              </a:ext>
            </a:extLst>
          </p:cNvPr>
          <p:cNvSpPr txBox="1"/>
          <p:nvPr/>
        </p:nvSpPr>
        <p:spPr>
          <a:xfrm>
            <a:off x="7059968" y="1752600"/>
            <a:ext cx="1322032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pc="50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BASELINE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6F19028-7DE1-49DA-8517-091202D75051}"/>
              </a:ext>
            </a:extLst>
          </p:cNvPr>
          <p:cNvSpPr txBox="1"/>
          <p:nvPr/>
        </p:nvSpPr>
        <p:spPr>
          <a:xfrm>
            <a:off x="4495800" y="4925120"/>
            <a:ext cx="177396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pc="50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EVALUATION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922F7FE-C386-4602-9D5C-AF28F29CD5E4}"/>
              </a:ext>
            </a:extLst>
          </p:cNvPr>
          <p:cNvSpPr txBox="1"/>
          <p:nvPr/>
        </p:nvSpPr>
        <p:spPr>
          <a:xfrm>
            <a:off x="3950465" y="1752600"/>
            <a:ext cx="1688335" cy="5357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pc="50" dirty="0" smtClean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STATISTICAL ANALYSIS</a:t>
            </a:r>
            <a:endParaRPr lang="en-US" spc="50" dirty="0">
              <a:latin typeface="Times New Roman" pitchFamily="18" charset="0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31" name="AutoShape 24">
            <a:extLst>
              <a:ext uri="{FF2B5EF4-FFF2-40B4-BE49-F238E27FC236}">
                <a16:creationId xmlns:a16="http://schemas.microsoft.com/office/drawing/2014/main" xmlns="" id="{87F95210-BB58-437D-A3FB-D410B04506F0}"/>
              </a:ext>
            </a:extLst>
          </p:cNvPr>
          <p:cNvSpPr>
            <a:spLocks/>
          </p:cNvSpPr>
          <p:nvPr/>
        </p:nvSpPr>
        <p:spPr bwMode="auto">
          <a:xfrm>
            <a:off x="8001000" y="4833673"/>
            <a:ext cx="427150" cy="547785"/>
          </a:xfrm>
          <a:custGeom>
            <a:avLst/>
            <a:gdLst/>
            <a:ahLst/>
            <a:cxnLst/>
            <a:rect l="0" t="0" r="r" b="b"/>
            <a:pathLst>
              <a:path w="21600" h="21566">
                <a:moveTo>
                  <a:pt x="10823" y="0"/>
                </a:moveTo>
                <a:cubicBezTo>
                  <a:pt x="10731" y="0"/>
                  <a:pt x="10652" y="73"/>
                  <a:pt x="10652" y="165"/>
                </a:cubicBezTo>
                <a:lnTo>
                  <a:pt x="10652" y="3709"/>
                </a:lnTo>
                <a:cubicBezTo>
                  <a:pt x="10640" y="3717"/>
                  <a:pt x="10628" y="3721"/>
                  <a:pt x="10617" y="3731"/>
                </a:cubicBezTo>
                <a:lnTo>
                  <a:pt x="6133" y="7957"/>
                </a:lnTo>
                <a:cubicBezTo>
                  <a:pt x="6081" y="8006"/>
                  <a:pt x="6010" y="8031"/>
                  <a:pt x="5939" y="8031"/>
                </a:cubicBezTo>
                <a:lnTo>
                  <a:pt x="2322" y="8031"/>
                </a:lnTo>
                <a:cubicBezTo>
                  <a:pt x="2211" y="8031"/>
                  <a:pt x="2109" y="8100"/>
                  <a:pt x="2065" y="8201"/>
                </a:cubicBezTo>
                <a:lnTo>
                  <a:pt x="571" y="11666"/>
                </a:lnTo>
                <a:cubicBezTo>
                  <a:pt x="490" y="11854"/>
                  <a:pt x="628" y="12064"/>
                  <a:pt x="833" y="12064"/>
                </a:cubicBezTo>
                <a:lnTo>
                  <a:pt x="839" y="12064"/>
                </a:lnTo>
                <a:lnTo>
                  <a:pt x="5591" y="12064"/>
                </a:lnTo>
                <a:cubicBezTo>
                  <a:pt x="5662" y="12064"/>
                  <a:pt x="5728" y="12033"/>
                  <a:pt x="5779" y="11984"/>
                </a:cubicBezTo>
                <a:lnTo>
                  <a:pt x="10207" y="7827"/>
                </a:lnTo>
                <a:lnTo>
                  <a:pt x="10806" y="7259"/>
                </a:lnTo>
                <a:lnTo>
                  <a:pt x="11410" y="7827"/>
                </a:lnTo>
                <a:lnTo>
                  <a:pt x="15855" y="11984"/>
                </a:lnTo>
                <a:cubicBezTo>
                  <a:pt x="15907" y="12033"/>
                  <a:pt x="15972" y="12064"/>
                  <a:pt x="16043" y="12064"/>
                </a:cubicBezTo>
                <a:lnTo>
                  <a:pt x="20796" y="12064"/>
                </a:lnTo>
                <a:lnTo>
                  <a:pt x="20801" y="12064"/>
                </a:lnTo>
                <a:cubicBezTo>
                  <a:pt x="21006" y="12064"/>
                  <a:pt x="21145" y="11854"/>
                  <a:pt x="21064" y="11666"/>
                </a:cubicBezTo>
                <a:lnTo>
                  <a:pt x="19569" y="8201"/>
                </a:lnTo>
                <a:cubicBezTo>
                  <a:pt x="19525" y="8100"/>
                  <a:pt x="19424" y="8031"/>
                  <a:pt x="19312" y="8031"/>
                </a:cubicBezTo>
                <a:lnTo>
                  <a:pt x="15695" y="8031"/>
                </a:lnTo>
                <a:cubicBezTo>
                  <a:pt x="15624" y="8031"/>
                  <a:pt x="15559" y="8006"/>
                  <a:pt x="15507" y="7957"/>
                </a:cubicBezTo>
                <a:lnTo>
                  <a:pt x="11000" y="3731"/>
                </a:lnTo>
                <a:cubicBezTo>
                  <a:pt x="10994" y="3727"/>
                  <a:pt x="10988" y="3725"/>
                  <a:pt x="10983" y="3720"/>
                </a:cubicBezTo>
                <a:lnTo>
                  <a:pt x="10983" y="1556"/>
                </a:lnTo>
                <a:cubicBezTo>
                  <a:pt x="11231" y="1393"/>
                  <a:pt x="11531" y="1346"/>
                  <a:pt x="11810" y="1420"/>
                </a:cubicBezTo>
                <a:lnTo>
                  <a:pt x="11810" y="1738"/>
                </a:lnTo>
                <a:cubicBezTo>
                  <a:pt x="12212" y="2139"/>
                  <a:pt x="12862" y="2139"/>
                  <a:pt x="13265" y="1738"/>
                </a:cubicBezTo>
                <a:lnTo>
                  <a:pt x="13265" y="415"/>
                </a:lnTo>
                <a:cubicBezTo>
                  <a:pt x="12996" y="682"/>
                  <a:pt x="12620" y="772"/>
                  <a:pt x="12278" y="681"/>
                </a:cubicBezTo>
                <a:lnTo>
                  <a:pt x="12278" y="363"/>
                </a:lnTo>
                <a:cubicBezTo>
                  <a:pt x="11925" y="14"/>
                  <a:pt x="11382" y="-34"/>
                  <a:pt x="10983" y="227"/>
                </a:cubicBezTo>
                <a:lnTo>
                  <a:pt x="10983" y="182"/>
                </a:lnTo>
                <a:cubicBezTo>
                  <a:pt x="10983" y="175"/>
                  <a:pt x="10988" y="171"/>
                  <a:pt x="10988" y="165"/>
                </a:cubicBezTo>
                <a:cubicBezTo>
                  <a:pt x="10988" y="73"/>
                  <a:pt x="10915" y="0"/>
                  <a:pt x="10823" y="0"/>
                </a:cubicBezTo>
                <a:close/>
                <a:moveTo>
                  <a:pt x="10789" y="8179"/>
                </a:moveTo>
                <a:lnTo>
                  <a:pt x="6030" y="12649"/>
                </a:lnTo>
                <a:cubicBezTo>
                  <a:pt x="6029" y="12650"/>
                  <a:pt x="6030" y="12654"/>
                  <a:pt x="6030" y="12654"/>
                </a:cubicBezTo>
                <a:lnTo>
                  <a:pt x="822" y="12654"/>
                </a:lnTo>
                <a:cubicBezTo>
                  <a:pt x="812" y="12654"/>
                  <a:pt x="803" y="12658"/>
                  <a:pt x="793" y="12660"/>
                </a:cubicBezTo>
                <a:cubicBezTo>
                  <a:pt x="750" y="12673"/>
                  <a:pt x="713" y="12710"/>
                  <a:pt x="713" y="12757"/>
                </a:cubicBezTo>
                <a:lnTo>
                  <a:pt x="713" y="20282"/>
                </a:lnTo>
                <a:cubicBezTo>
                  <a:pt x="713" y="20285"/>
                  <a:pt x="716" y="20288"/>
                  <a:pt x="719" y="20288"/>
                </a:cubicBezTo>
                <a:lnTo>
                  <a:pt x="645" y="20288"/>
                </a:lnTo>
                <a:cubicBezTo>
                  <a:pt x="290" y="20288"/>
                  <a:pt x="0" y="20577"/>
                  <a:pt x="0" y="20930"/>
                </a:cubicBezTo>
                <a:cubicBezTo>
                  <a:pt x="0" y="21283"/>
                  <a:pt x="290" y="21566"/>
                  <a:pt x="645" y="21566"/>
                </a:cubicBezTo>
                <a:lnTo>
                  <a:pt x="20955" y="21566"/>
                </a:lnTo>
                <a:cubicBezTo>
                  <a:pt x="21310" y="21566"/>
                  <a:pt x="21600" y="21283"/>
                  <a:pt x="21600" y="20930"/>
                </a:cubicBezTo>
                <a:cubicBezTo>
                  <a:pt x="21600" y="20577"/>
                  <a:pt x="21310" y="20288"/>
                  <a:pt x="20955" y="20288"/>
                </a:cubicBezTo>
                <a:lnTo>
                  <a:pt x="20875" y="20288"/>
                </a:lnTo>
                <a:cubicBezTo>
                  <a:pt x="20878" y="20288"/>
                  <a:pt x="20881" y="20285"/>
                  <a:pt x="20881" y="20282"/>
                </a:cubicBezTo>
                <a:lnTo>
                  <a:pt x="20881" y="12757"/>
                </a:lnTo>
                <a:cubicBezTo>
                  <a:pt x="20881" y="12710"/>
                  <a:pt x="20851" y="12673"/>
                  <a:pt x="20807" y="12660"/>
                </a:cubicBezTo>
                <a:cubicBezTo>
                  <a:pt x="20797" y="12658"/>
                  <a:pt x="20789" y="12654"/>
                  <a:pt x="20778" y="12654"/>
                </a:cubicBezTo>
                <a:lnTo>
                  <a:pt x="15570" y="12654"/>
                </a:lnTo>
                <a:cubicBezTo>
                  <a:pt x="15570" y="12654"/>
                  <a:pt x="15565" y="12650"/>
                  <a:pt x="15564" y="12649"/>
                </a:cubicBezTo>
                <a:lnTo>
                  <a:pt x="10794" y="8179"/>
                </a:lnTo>
                <a:cubicBezTo>
                  <a:pt x="10792" y="8177"/>
                  <a:pt x="10791" y="8177"/>
                  <a:pt x="10789" y="8179"/>
                </a:cubicBezTo>
                <a:close/>
                <a:moveTo>
                  <a:pt x="10589" y="10939"/>
                </a:moveTo>
                <a:cubicBezTo>
                  <a:pt x="10592" y="10939"/>
                  <a:pt x="10595" y="10942"/>
                  <a:pt x="10595" y="10945"/>
                </a:cubicBezTo>
                <a:lnTo>
                  <a:pt x="10595" y="12217"/>
                </a:lnTo>
                <a:cubicBezTo>
                  <a:pt x="10563" y="12239"/>
                  <a:pt x="10537" y="12266"/>
                  <a:pt x="10515" y="12297"/>
                </a:cubicBezTo>
                <a:cubicBezTo>
                  <a:pt x="10514" y="12298"/>
                  <a:pt x="10509" y="12302"/>
                  <a:pt x="10509" y="12302"/>
                </a:cubicBezTo>
                <a:lnTo>
                  <a:pt x="9984" y="12302"/>
                </a:lnTo>
                <a:cubicBezTo>
                  <a:pt x="9984" y="12302"/>
                  <a:pt x="9978" y="12305"/>
                  <a:pt x="9978" y="12308"/>
                </a:cubicBezTo>
                <a:lnTo>
                  <a:pt x="9978" y="12706"/>
                </a:lnTo>
                <a:cubicBezTo>
                  <a:pt x="9978" y="12708"/>
                  <a:pt x="9978" y="12711"/>
                  <a:pt x="9978" y="12711"/>
                </a:cubicBezTo>
                <a:lnTo>
                  <a:pt x="10509" y="12711"/>
                </a:lnTo>
                <a:cubicBezTo>
                  <a:pt x="10509" y="12711"/>
                  <a:pt x="10514" y="12716"/>
                  <a:pt x="10515" y="12717"/>
                </a:cubicBezTo>
                <a:cubicBezTo>
                  <a:pt x="10580" y="12807"/>
                  <a:pt x="10687" y="12865"/>
                  <a:pt x="10806" y="12865"/>
                </a:cubicBezTo>
                <a:cubicBezTo>
                  <a:pt x="10950" y="12865"/>
                  <a:pt x="11074" y="12783"/>
                  <a:pt x="11131" y="12660"/>
                </a:cubicBezTo>
                <a:cubicBezTo>
                  <a:pt x="11152" y="12615"/>
                  <a:pt x="11165" y="12560"/>
                  <a:pt x="11165" y="12507"/>
                </a:cubicBezTo>
                <a:cubicBezTo>
                  <a:pt x="11165" y="12387"/>
                  <a:pt x="11107" y="12282"/>
                  <a:pt x="11017" y="12217"/>
                </a:cubicBezTo>
                <a:cubicBezTo>
                  <a:pt x="11015" y="12216"/>
                  <a:pt x="11011" y="12219"/>
                  <a:pt x="11011" y="12217"/>
                </a:cubicBezTo>
                <a:lnTo>
                  <a:pt x="11011" y="10945"/>
                </a:lnTo>
                <a:cubicBezTo>
                  <a:pt x="11011" y="10942"/>
                  <a:pt x="11013" y="10939"/>
                  <a:pt x="11017" y="10939"/>
                </a:cubicBezTo>
                <a:cubicBezTo>
                  <a:pt x="11871" y="11046"/>
                  <a:pt x="12534" y="11775"/>
                  <a:pt x="12534" y="12654"/>
                </a:cubicBezTo>
                <a:cubicBezTo>
                  <a:pt x="12534" y="12654"/>
                  <a:pt x="12534" y="12660"/>
                  <a:pt x="12534" y="12660"/>
                </a:cubicBezTo>
                <a:cubicBezTo>
                  <a:pt x="12530" y="13789"/>
                  <a:pt x="11436" y="14660"/>
                  <a:pt x="10247" y="14296"/>
                </a:cubicBezTo>
                <a:cubicBezTo>
                  <a:pt x="9533" y="14077"/>
                  <a:pt x="9066" y="13398"/>
                  <a:pt x="9066" y="12654"/>
                </a:cubicBezTo>
                <a:cubicBezTo>
                  <a:pt x="9066" y="11769"/>
                  <a:pt x="9729" y="11041"/>
                  <a:pt x="10589" y="10939"/>
                </a:cubicBezTo>
                <a:close/>
                <a:moveTo>
                  <a:pt x="2122" y="14955"/>
                </a:moveTo>
                <a:lnTo>
                  <a:pt x="3571" y="14955"/>
                </a:lnTo>
                <a:cubicBezTo>
                  <a:pt x="3575" y="14955"/>
                  <a:pt x="3577" y="14957"/>
                  <a:pt x="3577" y="14960"/>
                </a:cubicBezTo>
                <a:cubicBezTo>
                  <a:pt x="3577" y="14960"/>
                  <a:pt x="3577" y="16403"/>
                  <a:pt x="3577" y="16403"/>
                </a:cubicBezTo>
                <a:cubicBezTo>
                  <a:pt x="3577" y="16406"/>
                  <a:pt x="3575" y="16409"/>
                  <a:pt x="3571" y="16409"/>
                </a:cubicBezTo>
                <a:lnTo>
                  <a:pt x="2122" y="16409"/>
                </a:lnTo>
                <a:cubicBezTo>
                  <a:pt x="2119" y="16409"/>
                  <a:pt x="2117" y="16406"/>
                  <a:pt x="2117" y="16403"/>
                </a:cubicBezTo>
                <a:lnTo>
                  <a:pt x="2117" y="14960"/>
                </a:lnTo>
                <a:cubicBezTo>
                  <a:pt x="2117" y="14957"/>
                  <a:pt x="2119" y="14955"/>
                  <a:pt x="2122" y="14955"/>
                </a:cubicBezTo>
                <a:close/>
                <a:moveTo>
                  <a:pt x="4946" y="14955"/>
                </a:moveTo>
                <a:lnTo>
                  <a:pt x="6396" y="14955"/>
                </a:lnTo>
                <a:cubicBezTo>
                  <a:pt x="6399" y="14955"/>
                  <a:pt x="6401" y="14957"/>
                  <a:pt x="6401" y="14960"/>
                </a:cubicBezTo>
                <a:cubicBezTo>
                  <a:pt x="6401" y="14960"/>
                  <a:pt x="6401" y="16403"/>
                  <a:pt x="6401" y="16403"/>
                </a:cubicBezTo>
                <a:cubicBezTo>
                  <a:pt x="6401" y="16406"/>
                  <a:pt x="6399" y="16409"/>
                  <a:pt x="6396" y="16409"/>
                </a:cubicBezTo>
                <a:lnTo>
                  <a:pt x="4946" y="16409"/>
                </a:lnTo>
                <a:cubicBezTo>
                  <a:pt x="4943" y="16409"/>
                  <a:pt x="4941" y="16406"/>
                  <a:pt x="4941" y="16403"/>
                </a:cubicBezTo>
                <a:lnTo>
                  <a:pt x="4941" y="14960"/>
                </a:lnTo>
                <a:cubicBezTo>
                  <a:pt x="4941" y="14957"/>
                  <a:pt x="4943" y="14955"/>
                  <a:pt x="4946" y="14955"/>
                </a:cubicBezTo>
                <a:close/>
                <a:moveTo>
                  <a:pt x="15204" y="14955"/>
                </a:moveTo>
                <a:lnTo>
                  <a:pt x="16654" y="14955"/>
                </a:lnTo>
                <a:cubicBezTo>
                  <a:pt x="16657" y="14955"/>
                  <a:pt x="16659" y="14957"/>
                  <a:pt x="16659" y="14960"/>
                </a:cubicBezTo>
                <a:cubicBezTo>
                  <a:pt x="16659" y="14960"/>
                  <a:pt x="16659" y="16403"/>
                  <a:pt x="16659" y="16403"/>
                </a:cubicBezTo>
                <a:cubicBezTo>
                  <a:pt x="16659" y="16406"/>
                  <a:pt x="16657" y="16409"/>
                  <a:pt x="16654" y="16409"/>
                </a:cubicBezTo>
                <a:lnTo>
                  <a:pt x="15204" y="16409"/>
                </a:lnTo>
                <a:cubicBezTo>
                  <a:pt x="15201" y="16409"/>
                  <a:pt x="15199" y="16406"/>
                  <a:pt x="15199" y="16403"/>
                </a:cubicBezTo>
                <a:lnTo>
                  <a:pt x="15199" y="14960"/>
                </a:lnTo>
                <a:cubicBezTo>
                  <a:pt x="15199" y="14957"/>
                  <a:pt x="15201" y="14955"/>
                  <a:pt x="15204" y="14955"/>
                </a:cubicBezTo>
                <a:close/>
                <a:moveTo>
                  <a:pt x="18023" y="14955"/>
                </a:moveTo>
                <a:lnTo>
                  <a:pt x="19472" y="14955"/>
                </a:lnTo>
                <a:cubicBezTo>
                  <a:pt x="19475" y="14955"/>
                  <a:pt x="19478" y="14957"/>
                  <a:pt x="19478" y="14960"/>
                </a:cubicBezTo>
                <a:cubicBezTo>
                  <a:pt x="19478" y="14960"/>
                  <a:pt x="19478" y="16403"/>
                  <a:pt x="19478" y="16403"/>
                </a:cubicBezTo>
                <a:cubicBezTo>
                  <a:pt x="19478" y="16406"/>
                  <a:pt x="19475" y="16409"/>
                  <a:pt x="19472" y="16409"/>
                </a:cubicBezTo>
                <a:lnTo>
                  <a:pt x="18023" y="16409"/>
                </a:lnTo>
                <a:cubicBezTo>
                  <a:pt x="18020" y="16409"/>
                  <a:pt x="18023" y="16406"/>
                  <a:pt x="18023" y="16403"/>
                </a:cubicBezTo>
                <a:lnTo>
                  <a:pt x="18023" y="14960"/>
                </a:lnTo>
                <a:cubicBezTo>
                  <a:pt x="18023" y="14957"/>
                  <a:pt x="18020" y="14955"/>
                  <a:pt x="18023" y="14955"/>
                </a:cubicBezTo>
                <a:close/>
                <a:moveTo>
                  <a:pt x="10732" y="16261"/>
                </a:moveTo>
                <a:cubicBezTo>
                  <a:pt x="11345" y="16223"/>
                  <a:pt x="11855" y="16708"/>
                  <a:pt x="11855" y="17312"/>
                </a:cubicBezTo>
                <a:lnTo>
                  <a:pt x="11855" y="20282"/>
                </a:lnTo>
                <a:cubicBezTo>
                  <a:pt x="11855" y="20285"/>
                  <a:pt x="11858" y="20288"/>
                  <a:pt x="11861" y="20288"/>
                </a:cubicBezTo>
                <a:cubicBezTo>
                  <a:pt x="11861" y="20288"/>
                  <a:pt x="9739" y="20288"/>
                  <a:pt x="9739" y="20288"/>
                </a:cubicBezTo>
                <a:cubicBezTo>
                  <a:pt x="9742" y="20288"/>
                  <a:pt x="9745" y="20285"/>
                  <a:pt x="9745" y="20282"/>
                </a:cubicBezTo>
                <a:lnTo>
                  <a:pt x="9745" y="17352"/>
                </a:lnTo>
                <a:cubicBezTo>
                  <a:pt x="9745" y="16789"/>
                  <a:pt x="10168" y="16296"/>
                  <a:pt x="10732" y="16261"/>
                </a:cubicBezTo>
                <a:close/>
                <a:moveTo>
                  <a:pt x="2122" y="17545"/>
                </a:moveTo>
                <a:lnTo>
                  <a:pt x="3571" y="17545"/>
                </a:lnTo>
                <a:cubicBezTo>
                  <a:pt x="3575" y="17545"/>
                  <a:pt x="3577" y="17547"/>
                  <a:pt x="3577" y="17550"/>
                </a:cubicBezTo>
                <a:cubicBezTo>
                  <a:pt x="3577" y="17550"/>
                  <a:pt x="3577" y="18993"/>
                  <a:pt x="3577" y="18993"/>
                </a:cubicBezTo>
                <a:cubicBezTo>
                  <a:pt x="3577" y="18996"/>
                  <a:pt x="3575" y="18999"/>
                  <a:pt x="3571" y="18999"/>
                </a:cubicBezTo>
                <a:lnTo>
                  <a:pt x="2122" y="18999"/>
                </a:lnTo>
                <a:cubicBezTo>
                  <a:pt x="2119" y="18999"/>
                  <a:pt x="2117" y="18996"/>
                  <a:pt x="2117" y="18993"/>
                </a:cubicBezTo>
                <a:lnTo>
                  <a:pt x="2117" y="17550"/>
                </a:lnTo>
                <a:cubicBezTo>
                  <a:pt x="2117" y="17547"/>
                  <a:pt x="2119" y="17545"/>
                  <a:pt x="2122" y="17545"/>
                </a:cubicBezTo>
                <a:close/>
                <a:moveTo>
                  <a:pt x="4946" y="17545"/>
                </a:moveTo>
                <a:lnTo>
                  <a:pt x="6396" y="17545"/>
                </a:lnTo>
                <a:cubicBezTo>
                  <a:pt x="6399" y="17545"/>
                  <a:pt x="6401" y="17547"/>
                  <a:pt x="6401" y="17550"/>
                </a:cubicBezTo>
                <a:cubicBezTo>
                  <a:pt x="6401" y="17550"/>
                  <a:pt x="6401" y="18993"/>
                  <a:pt x="6401" y="18993"/>
                </a:cubicBezTo>
                <a:cubicBezTo>
                  <a:pt x="6401" y="18996"/>
                  <a:pt x="6399" y="18999"/>
                  <a:pt x="6396" y="18999"/>
                </a:cubicBezTo>
                <a:lnTo>
                  <a:pt x="4946" y="18999"/>
                </a:lnTo>
                <a:cubicBezTo>
                  <a:pt x="4943" y="18999"/>
                  <a:pt x="4941" y="18996"/>
                  <a:pt x="4941" y="18993"/>
                </a:cubicBezTo>
                <a:lnTo>
                  <a:pt x="4941" y="17550"/>
                </a:lnTo>
                <a:cubicBezTo>
                  <a:pt x="4941" y="17547"/>
                  <a:pt x="4943" y="17545"/>
                  <a:pt x="4946" y="17545"/>
                </a:cubicBezTo>
                <a:close/>
                <a:moveTo>
                  <a:pt x="15204" y="17545"/>
                </a:moveTo>
                <a:lnTo>
                  <a:pt x="16654" y="17545"/>
                </a:lnTo>
                <a:cubicBezTo>
                  <a:pt x="16657" y="17545"/>
                  <a:pt x="16659" y="17547"/>
                  <a:pt x="16659" y="17550"/>
                </a:cubicBezTo>
                <a:cubicBezTo>
                  <a:pt x="16659" y="17550"/>
                  <a:pt x="16659" y="18993"/>
                  <a:pt x="16659" y="18993"/>
                </a:cubicBezTo>
                <a:cubicBezTo>
                  <a:pt x="16659" y="18996"/>
                  <a:pt x="16657" y="18999"/>
                  <a:pt x="16654" y="18999"/>
                </a:cubicBezTo>
                <a:lnTo>
                  <a:pt x="15204" y="18999"/>
                </a:lnTo>
                <a:cubicBezTo>
                  <a:pt x="15201" y="18999"/>
                  <a:pt x="15199" y="18996"/>
                  <a:pt x="15199" y="18993"/>
                </a:cubicBezTo>
                <a:lnTo>
                  <a:pt x="15199" y="17550"/>
                </a:lnTo>
                <a:cubicBezTo>
                  <a:pt x="15199" y="17547"/>
                  <a:pt x="15201" y="17545"/>
                  <a:pt x="15204" y="17545"/>
                </a:cubicBezTo>
                <a:close/>
                <a:moveTo>
                  <a:pt x="18023" y="17545"/>
                </a:moveTo>
                <a:lnTo>
                  <a:pt x="19472" y="17545"/>
                </a:lnTo>
                <a:cubicBezTo>
                  <a:pt x="19475" y="17545"/>
                  <a:pt x="19478" y="17547"/>
                  <a:pt x="19478" y="17550"/>
                </a:cubicBezTo>
                <a:cubicBezTo>
                  <a:pt x="19478" y="17550"/>
                  <a:pt x="19478" y="18993"/>
                  <a:pt x="19478" y="18993"/>
                </a:cubicBezTo>
                <a:cubicBezTo>
                  <a:pt x="19478" y="18996"/>
                  <a:pt x="19475" y="18999"/>
                  <a:pt x="19472" y="18999"/>
                </a:cubicBezTo>
                <a:lnTo>
                  <a:pt x="18023" y="18999"/>
                </a:lnTo>
                <a:cubicBezTo>
                  <a:pt x="18020" y="18999"/>
                  <a:pt x="18023" y="18996"/>
                  <a:pt x="18023" y="18993"/>
                </a:cubicBezTo>
                <a:lnTo>
                  <a:pt x="18023" y="17550"/>
                </a:lnTo>
                <a:cubicBezTo>
                  <a:pt x="18023" y="17547"/>
                  <a:pt x="18020" y="17545"/>
                  <a:pt x="18023" y="17545"/>
                </a:cubicBezTo>
                <a:close/>
                <a:moveTo>
                  <a:pt x="18023" y="17545"/>
                </a:moveTo>
              </a:path>
            </a:pathLst>
          </a:custGeom>
          <a:solidFill>
            <a:srgbClr val="0F76BE"/>
          </a:solidFill>
          <a:ln>
            <a:noFill/>
          </a:ln>
        </p:spPr>
        <p:txBody>
          <a:bodyPr lIns="0" tIns="0" rIns="0" bIns="0"/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xmlns="" id="{6C929284-2A17-4CF8-A510-FF866D1CBB10}"/>
              </a:ext>
            </a:extLst>
          </p:cNvPr>
          <p:cNvSpPr>
            <a:spLocks/>
          </p:cNvSpPr>
          <p:nvPr/>
        </p:nvSpPr>
        <p:spPr bwMode="auto">
          <a:xfrm rot="10800000">
            <a:off x="284986" y="1901105"/>
            <a:ext cx="324614" cy="55289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027" y="0"/>
                </a:moveTo>
                <a:cubicBezTo>
                  <a:pt x="3825" y="0"/>
                  <a:pt x="3724" y="309"/>
                  <a:pt x="3724" y="461"/>
                </a:cubicBezTo>
                <a:lnTo>
                  <a:pt x="3724" y="1867"/>
                </a:lnTo>
                <a:lnTo>
                  <a:pt x="18419" y="1867"/>
                </a:lnTo>
                <a:cubicBezTo>
                  <a:pt x="18621" y="1867"/>
                  <a:pt x="18869" y="2275"/>
                  <a:pt x="18869" y="2427"/>
                </a:cubicBezTo>
                <a:lnTo>
                  <a:pt x="18869" y="18666"/>
                </a:lnTo>
                <a:lnTo>
                  <a:pt x="21150" y="18666"/>
                </a:lnTo>
                <a:cubicBezTo>
                  <a:pt x="21352" y="18666"/>
                  <a:pt x="21600" y="18812"/>
                  <a:pt x="21600" y="18660"/>
                </a:cubicBezTo>
                <a:lnTo>
                  <a:pt x="21600" y="461"/>
                </a:lnTo>
                <a:cubicBezTo>
                  <a:pt x="21600" y="309"/>
                  <a:pt x="21352" y="0"/>
                  <a:pt x="21150" y="0"/>
                </a:cubicBezTo>
                <a:lnTo>
                  <a:pt x="4027" y="0"/>
                </a:lnTo>
                <a:close/>
                <a:moveTo>
                  <a:pt x="365" y="2800"/>
                </a:moveTo>
                <a:cubicBezTo>
                  <a:pt x="162" y="2800"/>
                  <a:pt x="0" y="2922"/>
                  <a:pt x="0" y="3074"/>
                </a:cubicBezTo>
                <a:lnTo>
                  <a:pt x="0" y="21326"/>
                </a:lnTo>
                <a:cubicBezTo>
                  <a:pt x="0" y="21478"/>
                  <a:pt x="162" y="21600"/>
                  <a:pt x="365" y="21600"/>
                </a:cubicBezTo>
                <a:lnTo>
                  <a:pt x="17496" y="21600"/>
                </a:lnTo>
                <a:cubicBezTo>
                  <a:pt x="17698" y="21600"/>
                  <a:pt x="17860" y="21478"/>
                  <a:pt x="17860" y="21326"/>
                </a:cubicBezTo>
                <a:lnTo>
                  <a:pt x="17860" y="3074"/>
                </a:lnTo>
                <a:cubicBezTo>
                  <a:pt x="17860" y="2922"/>
                  <a:pt x="17698" y="2800"/>
                  <a:pt x="17496" y="2800"/>
                </a:cubicBezTo>
                <a:lnTo>
                  <a:pt x="365" y="2800"/>
                </a:lnTo>
                <a:close/>
                <a:moveTo>
                  <a:pt x="1893" y="4381"/>
                </a:moveTo>
                <a:lnTo>
                  <a:pt x="8403" y="4381"/>
                </a:lnTo>
                <a:lnTo>
                  <a:pt x="8403" y="9595"/>
                </a:lnTo>
                <a:lnTo>
                  <a:pt x="1893" y="9595"/>
                </a:lnTo>
                <a:cubicBezTo>
                  <a:pt x="1893" y="9595"/>
                  <a:pt x="1893" y="4381"/>
                  <a:pt x="1893" y="4381"/>
                </a:cubicBezTo>
                <a:close/>
                <a:moveTo>
                  <a:pt x="9667" y="4381"/>
                </a:moveTo>
                <a:lnTo>
                  <a:pt x="16177" y="4381"/>
                </a:lnTo>
                <a:cubicBezTo>
                  <a:pt x="16177" y="4381"/>
                  <a:pt x="16177" y="5011"/>
                  <a:pt x="16177" y="5011"/>
                </a:cubicBezTo>
                <a:lnTo>
                  <a:pt x="9667" y="5011"/>
                </a:lnTo>
                <a:lnTo>
                  <a:pt x="9667" y="4381"/>
                </a:lnTo>
                <a:close/>
                <a:moveTo>
                  <a:pt x="9667" y="5483"/>
                </a:moveTo>
                <a:lnTo>
                  <a:pt x="16177" y="5483"/>
                </a:lnTo>
                <a:cubicBezTo>
                  <a:pt x="16177" y="5483"/>
                  <a:pt x="16177" y="6119"/>
                  <a:pt x="16177" y="6119"/>
                </a:cubicBezTo>
                <a:lnTo>
                  <a:pt x="9667" y="6119"/>
                </a:lnTo>
                <a:lnTo>
                  <a:pt x="9667" y="5483"/>
                </a:lnTo>
                <a:close/>
                <a:moveTo>
                  <a:pt x="9667" y="6749"/>
                </a:moveTo>
                <a:lnTo>
                  <a:pt x="16177" y="6749"/>
                </a:lnTo>
                <a:cubicBezTo>
                  <a:pt x="16177" y="6749"/>
                  <a:pt x="16177" y="7221"/>
                  <a:pt x="16177" y="7221"/>
                </a:cubicBezTo>
                <a:lnTo>
                  <a:pt x="9667" y="7221"/>
                </a:lnTo>
                <a:lnTo>
                  <a:pt x="9667" y="6749"/>
                </a:lnTo>
                <a:close/>
                <a:moveTo>
                  <a:pt x="9667" y="7857"/>
                </a:moveTo>
                <a:lnTo>
                  <a:pt x="16177" y="7857"/>
                </a:lnTo>
                <a:cubicBezTo>
                  <a:pt x="16177" y="7857"/>
                  <a:pt x="16177" y="8487"/>
                  <a:pt x="16177" y="8487"/>
                </a:cubicBezTo>
                <a:lnTo>
                  <a:pt x="9667" y="8487"/>
                </a:lnTo>
                <a:lnTo>
                  <a:pt x="9667" y="7857"/>
                </a:lnTo>
                <a:close/>
                <a:moveTo>
                  <a:pt x="9667" y="8960"/>
                </a:moveTo>
                <a:lnTo>
                  <a:pt x="16177" y="8960"/>
                </a:lnTo>
                <a:cubicBezTo>
                  <a:pt x="16177" y="8960"/>
                  <a:pt x="16177" y="9595"/>
                  <a:pt x="16177" y="9595"/>
                </a:cubicBezTo>
                <a:lnTo>
                  <a:pt x="9667" y="9595"/>
                </a:lnTo>
                <a:lnTo>
                  <a:pt x="9667" y="8960"/>
                </a:lnTo>
                <a:close/>
                <a:moveTo>
                  <a:pt x="14082" y="10698"/>
                </a:moveTo>
                <a:lnTo>
                  <a:pt x="16177" y="10698"/>
                </a:lnTo>
                <a:cubicBezTo>
                  <a:pt x="16177" y="10698"/>
                  <a:pt x="16177" y="17493"/>
                  <a:pt x="16177" y="17493"/>
                </a:cubicBezTo>
                <a:lnTo>
                  <a:pt x="14082" y="17493"/>
                </a:lnTo>
                <a:lnTo>
                  <a:pt x="14082" y="10698"/>
                </a:lnTo>
                <a:close/>
                <a:moveTo>
                  <a:pt x="1893" y="10855"/>
                </a:moveTo>
                <a:lnTo>
                  <a:pt x="3778" y="10855"/>
                </a:lnTo>
                <a:lnTo>
                  <a:pt x="3778" y="17493"/>
                </a:lnTo>
                <a:lnTo>
                  <a:pt x="1893" y="17493"/>
                </a:lnTo>
                <a:cubicBezTo>
                  <a:pt x="1893" y="17493"/>
                  <a:pt x="1893" y="10855"/>
                  <a:pt x="1893" y="10855"/>
                </a:cubicBezTo>
                <a:close/>
                <a:moveTo>
                  <a:pt x="11770" y="12121"/>
                </a:moveTo>
                <a:lnTo>
                  <a:pt x="13655" y="12121"/>
                </a:lnTo>
                <a:lnTo>
                  <a:pt x="13655" y="17493"/>
                </a:lnTo>
                <a:cubicBezTo>
                  <a:pt x="13655" y="17493"/>
                  <a:pt x="11770" y="17493"/>
                  <a:pt x="11770" y="17493"/>
                </a:cubicBezTo>
                <a:lnTo>
                  <a:pt x="11770" y="12121"/>
                </a:lnTo>
                <a:close/>
                <a:moveTo>
                  <a:pt x="4415" y="12279"/>
                </a:moveTo>
                <a:cubicBezTo>
                  <a:pt x="4415" y="12279"/>
                  <a:pt x="6300" y="12279"/>
                  <a:pt x="6300" y="12279"/>
                </a:cubicBezTo>
                <a:lnTo>
                  <a:pt x="6300" y="17493"/>
                </a:lnTo>
                <a:lnTo>
                  <a:pt x="4415" y="17493"/>
                </a:lnTo>
                <a:lnTo>
                  <a:pt x="4415" y="12279"/>
                </a:lnTo>
                <a:close/>
                <a:moveTo>
                  <a:pt x="9248" y="13387"/>
                </a:moveTo>
                <a:lnTo>
                  <a:pt x="11134" y="13387"/>
                </a:lnTo>
                <a:lnTo>
                  <a:pt x="11134" y="17493"/>
                </a:lnTo>
                <a:lnTo>
                  <a:pt x="9248" y="17493"/>
                </a:lnTo>
                <a:cubicBezTo>
                  <a:pt x="9248" y="17493"/>
                  <a:pt x="9248" y="13387"/>
                  <a:pt x="9248" y="13387"/>
                </a:cubicBezTo>
                <a:close/>
                <a:moveTo>
                  <a:pt x="6727" y="15119"/>
                </a:moveTo>
                <a:cubicBezTo>
                  <a:pt x="6727" y="15119"/>
                  <a:pt x="8822" y="15119"/>
                  <a:pt x="8822" y="15119"/>
                </a:cubicBezTo>
                <a:lnTo>
                  <a:pt x="8822" y="17493"/>
                </a:lnTo>
                <a:lnTo>
                  <a:pt x="6727" y="17493"/>
                </a:lnTo>
                <a:lnTo>
                  <a:pt x="6727" y="15119"/>
                </a:lnTo>
                <a:close/>
                <a:moveTo>
                  <a:pt x="1893" y="17966"/>
                </a:moveTo>
                <a:lnTo>
                  <a:pt x="16177" y="17966"/>
                </a:lnTo>
                <a:cubicBezTo>
                  <a:pt x="16177" y="17966"/>
                  <a:pt x="16177" y="18123"/>
                  <a:pt x="16177" y="18123"/>
                </a:cubicBezTo>
                <a:lnTo>
                  <a:pt x="1893" y="18123"/>
                </a:lnTo>
                <a:lnTo>
                  <a:pt x="1893" y="17966"/>
                </a:lnTo>
                <a:close/>
                <a:moveTo>
                  <a:pt x="1839" y="19214"/>
                </a:moveTo>
                <a:lnTo>
                  <a:pt x="8325" y="19214"/>
                </a:lnTo>
                <a:cubicBezTo>
                  <a:pt x="8325" y="19214"/>
                  <a:pt x="8325" y="19856"/>
                  <a:pt x="8325" y="19856"/>
                </a:cubicBezTo>
                <a:lnTo>
                  <a:pt x="1839" y="19856"/>
                </a:lnTo>
                <a:lnTo>
                  <a:pt x="1839" y="19214"/>
                </a:lnTo>
                <a:close/>
                <a:moveTo>
                  <a:pt x="9605" y="19214"/>
                </a:moveTo>
                <a:lnTo>
                  <a:pt x="16091" y="19214"/>
                </a:lnTo>
                <a:cubicBezTo>
                  <a:pt x="16091" y="19214"/>
                  <a:pt x="16091" y="19856"/>
                  <a:pt x="16091" y="19856"/>
                </a:cubicBezTo>
                <a:lnTo>
                  <a:pt x="9605" y="19856"/>
                </a:lnTo>
                <a:lnTo>
                  <a:pt x="9605" y="19214"/>
                </a:lnTo>
                <a:close/>
                <a:moveTo>
                  <a:pt x="9605" y="19214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07B4181-AD4E-428C-8306-7F1A20ACBD6A}"/>
              </a:ext>
            </a:extLst>
          </p:cNvPr>
          <p:cNvSpPr/>
          <p:nvPr/>
        </p:nvSpPr>
        <p:spPr>
          <a:xfrm>
            <a:off x="1475312" y="2302957"/>
            <a:ext cx="658287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BA9797D7-FC27-496C-8630-CCA136F45920}"/>
              </a:ext>
            </a:extLst>
          </p:cNvPr>
          <p:cNvSpPr/>
          <p:nvPr/>
        </p:nvSpPr>
        <p:spPr>
          <a:xfrm>
            <a:off x="4419599" y="2312516"/>
            <a:ext cx="688077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BDB11092-104C-460E-BE14-716FC351FFC2}"/>
              </a:ext>
            </a:extLst>
          </p:cNvPr>
          <p:cNvSpPr/>
          <p:nvPr/>
        </p:nvSpPr>
        <p:spPr>
          <a:xfrm>
            <a:off x="7336562" y="2312516"/>
            <a:ext cx="756528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4435C6DE-C2E0-4F1B-811A-E5F055B8C6CE}"/>
              </a:ext>
            </a:extLst>
          </p:cNvPr>
          <p:cNvSpPr/>
          <p:nvPr/>
        </p:nvSpPr>
        <p:spPr>
          <a:xfrm>
            <a:off x="6345962" y="3742885"/>
            <a:ext cx="664438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FBDA487-0743-4064-BCF3-64A24F7E0D7E}"/>
              </a:ext>
            </a:extLst>
          </p:cNvPr>
          <p:cNvSpPr/>
          <p:nvPr/>
        </p:nvSpPr>
        <p:spPr>
          <a:xfrm>
            <a:off x="3122821" y="3746777"/>
            <a:ext cx="6109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83330E04-E1E1-44EB-A45B-31420391198F}"/>
              </a:ext>
            </a:extLst>
          </p:cNvPr>
          <p:cNvSpPr/>
          <p:nvPr/>
        </p:nvSpPr>
        <p:spPr>
          <a:xfrm>
            <a:off x="1475312" y="5262478"/>
            <a:ext cx="658286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EF7783F1-4928-47DC-9965-0BBEDFCF2534}"/>
              </a:ext>
            </a:extLst>
          </p:cNvPr>
          <p:cNvSpPr/>
          <p:nvPr/>
        </p:nvSpPr>
        <p:spPr>
          <a:xfrm>
            <a:off x="4902503" y="5286413"/>
            <a:ext cx="66560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521C5E-10A9-4E76-8E7F-084FD227EA93}"/>
              </a:ext>
            </a:extLst>
          </p:cNvPr>
          <p:cNvSpPr txBox="1"/>
          <p:nvPr/>
        </p:nvSpPr>
        <p:spPr>
          <a:xfrm>
            <a:off x="1676400" y="2249269"/>
            <a:ext cx="299896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88CE9B-1872-49BE-B102-A1E9BACD331D}"/>
              </a:ext>
            </a:extLst>
          </p:cNvPr>
          <p:cNvSpPr txBox="1"/>
          <p:nvPr/>
        </p:nvSpPr>
        <p:spPr>
          <a:xfrm>
            <a:off x="4614428" y="2271559"/>
            <a:ext cx="262372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B934945-D5B0-4E18-ABAF-E3F973961625}"/>
              </a:ext>
            </a:extLst>
          </p:cNvPr>
          <p:cNvSpPr txBox="1"/>
          <p:nvPr/>
        </p:nvSpPr>
        <p:spPr>
          <a:xfrm>
            <a:off x="7548704" y="2274260"/>
            <a:ext cx="299896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5501ED0-BB27-4FA3-8556-FCB124385E2F}"/>
              </a:ext>
            </a:extLst>
          </p:cNvPr>
          <p:cNvSpPr txBox="1"/>
          <p:nvPr/>
        </p:nvSpPr>
        <p:spPr>
          <a:xfrm>
            <a:off x="6477000" y="3697069"/>
            <a:ext cx="381000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ECC16B8-7108-4088-B1E6-588DC6F793E6}"/>
              </a:ext>
            </a:extLst>
          </p:cNvPr>
          <p:cNvSpPr txBox="1"/>
          <p:nvPr/>
        </p:nvSpPr>
        <p:spPr>
          <a:xfrm>
            <a:off x="3281504" y="3691861"/>
            <a:ext cx="299896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61549E2-9DA8-4929-BF39-D7467337949E}"/>
              </a:ext>
            </a:extLst>
          </p:cNvPr>
          <p:cNvSpPr txBox="1"/>
          <p:nvPr/>
        </p:nvSpPr>
        <p:spPr>
          <a:xfrm>
            <a:off x="1600200" y="5234298"/>
            <a:ext cx="376096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9F497E5-7AC5-43DB-BC5F-3EF436B00848}"/>
              </a:ext>
            </a:extLst>
          </p:cNvPr>
          <p:cNvSpPr txBox="1"/>
          <p:nvPr/>
        </p:nvSpPr>
        <p:spPr>
          <a:xfrm>
            <a:off x="5110304" y="5220650"/>
            <a:ext cx="299896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E3E3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04800" y="685800"/>
            <a:ext cx="7788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Road Map to Project: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6799" y="1639669"/>
            <a:ext cx="194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4600" y="3276600"/>
            <a:ext cx="9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67000" y="3276600"/>
            <a:ext cx="184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SELECTKBEST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03095" y="4800600"/>
            <a:ext cx="17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ENSEMBLE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6562" y="5698275"/>
            <a:ext cx="146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1914" y="2753755"/>
            <a:ext cx="895371" cy="3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EDA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slide2" descr="Dashboard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BE6C6DEF-DD62-4672-B74F-78218C2FD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1516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pic>
        <p:nvPicPr>
          <p:cNvPr id="5" name="slide2" descr="Dashboard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49F51845-D92A-4139-9E2D-F83C2EBAA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780"/>
            <a:ext cx="9115168" cy="61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Dashboard 3">
            <a:extLst>
              <a:ext uri="{FF2B5EF4-FFF2-40B4-BE49-F238E27FC236}">
                <a16:creationId xmlns="" xmlns:a16="http://schemas.microsoft.com/office/drawing/2014/main" id="{094AFF0F-C31D-4B2F-B7DE-59BBFC47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698524" cy="594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pic>
        <p:nvPicPr>
          <p:cNvPr id="6" name="slide2" descr="Dashboard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A3AD14EE-A7F7-404A-A428-090A6213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15"/>
            <a:ext cx="9115168" cy="59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Base Model with imbalance target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600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79939"/>
              </p:ext>
            </p:extLst>
          </p:nvPr>
        </p:nvGraphicFramePr>
        <p:xfrm>
          <a:off x="1143000" y="2362200"/>
          <a:ext cx="6629400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2209800"/>
                <a:gridCol w="22098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Metrics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Training Score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Testing Score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91.92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91.92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NA*</a:t>
                      </a: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F1_score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Roc_Auc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49.99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5181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NA*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It’s an edge case,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hasn’t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predicted any positive cases due to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17247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777</Words>
  <Application>Microsoft Office PowerPoint</Application>
  <PresentationFormat>On-screen Show (4:3)</PresentationFormat>
  <Paragraphs>283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Credit Risk Assessment of Home Credit Group</vt:lpstr>
      <vt:lpstr>Problem Definition:</vt:lpstr>
      <vt:lpstr>Dataset Description:</vt:lpstr>
      <vt:lpstr>PowerPoint Presentation</vt:lpstr>
      <vt:lpstr>EDA</vt:lpstr>
      <vt:lpstr>PowerPoint Presentation</vt:lpstr>
      <vt:lpstr>PowerPoint Presentation</vt:lpstr>
      <vt:lpstr>PowerPoint Presentation</vt:lpstr>
      <vt:lpstr>Base Model with imbalance target</vt:lpstr>
      <vt:lpstr>Base Model with balanced target</vt:lpstr>
      <vt:lpstr>Approach 1:</vt:lpstr>
      <vt:lpstr>Approach 2:</vt:lpstr>
      <vt:lpstr>PCA</vt:lpstr>
      <vt:lpstr>SelectKBest</vt:lpstr>
      <vt:lpstr>PowerPoint Presentation</vt:lpstr>
      <vt:lpstr>Box Plot Comparison</vt:lpstr>
      <vt:lpstr>Final Model</vt:lpstr>
      <vt:lpstr>PowerPoint Presentation</vt:lpstr>
      <vt:lpstr>Business Insights</vt:lpstr>
      <vt:lpstr>Business Insights</vt:lpstr>
      <vt:lpstr>Business Insights</vt:lpstr>
      <vt:lpstr>Business Insights</vt:lpstr>
      <vt:lpstr>Limitations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of Home Credit Group</dc:title>
  <dc:creator>rebel sandy</dc:creator>
  <cp:lastModifiedBy>lenovo</cp:lastModifiedBy>
  <cp:revision>63</cp:revision>
  <dcterms:created xsi:type="dcterms:W3CDTF">2006-08-16T00:00:00Z</dcterms:created>
  <dcterms:modified xsi:type="dcterms:W3CDTF">2020-09-01T10:19:41Z</dcterms:modified>
</cp:coreProperties>
</file>