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Arial Black"/>
      <p:regular r:id="rId27"/>
    </p:embeddedFont>
    <p:embeddedFont>
      <p:font typeface="Gill Sans"/>
      <p:regular r:id="rId28"/>
      <p:bold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GillSans-regular.fntdata"/><Relationship Id="rId27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06700f110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d06700f110_3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529bd95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529bd95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06700f110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d06700f110_3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06700f110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06700f110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529bd9531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529bd9531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529bd9531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529bd9531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06700f110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d06700f110_3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06700f110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d06700f110_3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06700f110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d06700f110_3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6700f110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06700f110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06700f110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d06700f110_3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29bd9531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29bd9531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06700f110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d06700f110_3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6700f110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d06700f110_3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35863" y="3856480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35895" y="1671002"/>
            <a:ext cx="4066792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35895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3" type="body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4" name="Google Shape;94;p18"/>
          <p:cNvSpPr txBox="1"/>
          <p:nvPr>
            <p:ph idx="4" type="body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431920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435894" y="3946722"/>
            <a:ext cx="3682084" cy="517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500"/>
              <a:buFont typeface="Gill Sans"/>
              <a:buNone/>
              <a:defRPr b="0" sz="15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35895" y="3520042"/>
            <a:ext cx="8272212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6629401" y="449794"/>
            <a:ext cx="2180113" cy="436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1598645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6745254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435893" y="645851"/>
            <a:ext cx="8245162" cy="122573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ct val="100000"/>
              <a:buFont typeface="Arial Black"/>
              <a:buNone/>
            </a:pPr>
            <a:br>
              <a:rPr b="1" i="0" lang="en" sz="3000" u="none" strike="noStrike">
                <a:solidFill>
                  <a:srgbClr val="3D3D3D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b="1" i="0" lang="en" sz="3000" u="none" strike="noStrike">
                <a:solidFill>
                  <a:srgbClr val="3D3D3D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b="1" i="0" lang="en" sz="3000" u="none" strike="noStrike">
                <a:solidFill>
                  <a:srgbClr val="3D3D3D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" sz="3000" u="none" strike="noStrike">
                <a:solidFill>
                  <a:srgbClr val="3D3D3D"/>
                </a:solidFill>
                <a:latin typeface="Arial Black"/>
                <a:ea typeface="Arial Black"/>
                <a:cs typeface="Arial Black"/>
                <a:sym typeface="Arial Black"/>
              </a:rPr>
              <a:t>HUMAN ACTIVITY RECOGNITION USING LSTM</a:t>
            </a:r>
            <a:r>
              <a:rPr b="1" lang="en" sz="3000">
                <a:solidFill>
                  <a:srgbClr val="3D3D3D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br>
              <a:rPr b="0" i="0" lang="en" sz="1400" u="none" strike="noStrik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100"/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088167" y="2370338"/>
            <a:ext cx="4527613" cy="1897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500" u="none" strike="noStrike">
                <a:solidFill>
                  <a:srgbClr val="8DDFF1"/>
                </a:solidFill>
                <a:latin typeface="Comfortaa"/>
                <a:ea typeface="Comfortaa"/>
                <a:cs typeface="Comfortaa"/>
                <a:sym typeface="Comfortaa"/>
              </a:rPr>
              <a:t>TEAM MEMBERS :</a:t>
            </a:r>
            <a:endParaRPr b="0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0" lang="en" sz="1500"/>
            </a:br>
            <a:r>
              <a:rPr b="0" i="0" lang="en" sz="1500" u="none" strike="noStrike">
                <a:solidFill>
                  <a:srgbClr val="8DDFF1"/>
                </a:solidFill>
                <a:latin typeface="Comfortaa"/>
                <a:ea typeface="Comfortaa"/>
                <a:cs typeface="Comfortaa"/>
                <a:sym typeface="Comfortaa"/>
              </a:rPr>
              <a:t>ANANT  VAID – PES2201800712</a:t>
            </a:r>
            <a:endParaRPr b="0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n" sz="1500" u="none" strike="noStrike">
                <a:solidFill>
                  <a:srgbClr val="8DDFF1"/>
                </a:solidFill>
                <a:latin typeface="Comfortaa"/>
                <a:ea typeface="Comfortaa"/>
                <a:cs typeface="Comfortaa"/>
                <a:sym typeface="Comfortaa"/>
              </a:rPr>
              <a:t>R HARISH – PES2201800541</a:t>
            </a:r>
            <a:endParaRPr b="0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n" sz="1500" u="none" strike="noStrike">
                <a:solidFill>
                  <a:srgbClr val="8DDFF1"/>
                </a:solidFill>
                <a:latin typeface="Comfortaa"/>
                <a:ea typeface="Comfortaa"/>
                <a:cs typeface="Comfortaa"/>
                <a:sym typeface="Comfortaa"/>
              </a:rPr>
              <a:t>RICHA ANGADI – PES2201800111</a:t>
            </a:r>
            <a:endParaRPr b="0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n" sz="1500" u="none" strike="noStrike">
                <a:solidFill>
                  <a:srgbClr val="8DDFF1"/>
                </a:solidFill>
                <a:latin typeface="Comfortaa"/>
                <a:ea typeface="Comfortaa"/>
                <a:cs typeface="Comfortaa"/>
                <a:sym typeface="Comfortaa"/>
              </a:rPr>
              <a:t>SHASHANK S BYAKOD – PES2201800412</a:t>
            </a:r>
            <a:endParaRPr b="0" sz="15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18" y="2070717"/>
            <a:ext cx="3086517" cy="31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BiLSTM model with Convolutional Layer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475" y="1665275"/>
            <a:ext cx="6781050" cy="28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/>
        </p:nvSpPr>
        <p:spPr>
          <a:xfrm>
            <a:off x="2575225" y="4435500"/>
            <a:ext cx="43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0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0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090"/>
              <a:t>P</a:t>
            </a:r>
            <a:r>
              <a:rPr lang="en" sz="2090"/>
              <a:t>erformance Metrics</a:t>
            </a:r>
            <a:endParaRPr sz="20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Gill Sans"/>
              <a:buNone/>
            </a:pPr>
            <a:r>
              <a:t/>
            </a:r>
            <a:endParaRPr sz="2090"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 </a:t>
            </a:r>
            <a:endParaRPr sz="1100"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13" y="1876488"/>
            <a:ext cx="261937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025" y="2303425"/>
            <a:ext cx="44005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250" y="1589563"/>
            <a:ext cx="43815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/>
        </p:nvSpPr>
        <p:spPr>
          <a:xfrm>
            <a:off x="694150" y="708000"/>
            <a:ext cx="3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607300" y="721875"/>
            <a:ext cx="399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Training Loss v/s Validation Loss</a:t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025" y="1390925"/>
            <a:ext cx="3762200" cy="37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 txBox="1"/>
          <p:nvPr/>
        </p:nvSpPr>
        <p:spPr>
          <a:xfrm>
            <a:off x="573900" y="763550"/>
            <a:ext cx="399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Confusion Matrix  </a:t>
            </a:r>
            <a:endParaRPr sz="2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b="1" lang="en" sz="9700">
                <a:latin typeface="Roboto Slab"/>
                <a:ea typeface="Roboto Slab"/>
                <a:cs typeface="Roboto Slab"/>
                <a:sym typeface="Roboto Slab"/>
              </a:rPr>
              <a:t>Thank</a:t>
            </a:r>
            <a:r>
              <a:rPr b="1" lang="en" sz="10000">
                <a:latin typeface="Roboto Slab"/>
                <a:ea typeface="Roboto Slab"/>
                <a:cs typeface="Roboto Slab"/>
                <a:sym typeface="Roboto Slab"/>
              </a:rPr>
              <a:t> You</a:t>
            </a:r>
            <a:endParaRPr b="1" sz="10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</a:pPr>
            <a:r>
              <a:rPr b="0" i="0" lang="en" sz="2100" u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r>
              <a:rPr b="0" i="0" lang="en" sz="2400" u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100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en" sz="1400" u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activity recognition, or HAR for short, is a broad field of study concerned with identifying the specific movement or action of a person based on sensor data.</a:t>
            </a:r>
            <a:endParaRPr b="0" i="0" sz="1400" u="none" strike="noStrike">
              <a:solidFill>
                <a:srgbClr val="4590B8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Font typeface="Arial"/>
              <a:buChar char="•"/>
            </a:pPr>
            <a:br>
              <a:rPr b="0" lang="en" sz="1100"/>
            </a:br>
            <a:r>
              <a:rPr b="0" i="0" lang="en" sz="1400" u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Movements are often typical activities performed indoors, such as walking, talking, standing, and sitting. They may also be more focused activities such as those types of activities performed in a kitchen or on a factory floor.</a:t>
            </a:r>
            <a:endParaRPr b="0" i="0" sz="1400" u="none" strike="noStrike">
              <a:solidFill>
                <a:srgbClr val="4590B8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Font typeface="Arial"/>
              <a:buChar char="•"/>
            </a:pPr>
            <a:br>
              <a:rPr b="0" lang="en" sz="1100"/>
            </a:br>
            <a:r>
              <a:rPr b="0" i="0" lang="en" sz="1400" u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sensor data may be remotely recorded, such as video, radar, or other wireless methods. 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</a:pPr>
            <a:r>
              <a:rPr b="0" i="0" lang="en" sz="2100" u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ARCHITECTURE</a:t>
            </a:r>
            <a:endParaRPr sz="1100"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35894" y="1635372"/>
            <a:ext cx="8272211" cy="3418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1100" u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1100" u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1100" u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" sz="11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(a) LSTM network hidden layers containing LSTM cells and a final softmax layer at the top. (b) bi-directional LSTM network with two parallel tracks in both future direction (green) and to the past (red). (c) Convolutional networks that contain layers of convolutions and max-pooling, followed by fully-connected layers and a softmax group. (d) Fully connected feed-forward network with hidden (ReLU) layers.</a:t>
            </a:r>
            <a:endParaRPr b="0" sz="1100"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993" y="1469320"/>
            <a:ext cx="6242857" cy="281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35900" y="1532325"/>
            <a:ext cx="82722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◼"/>
            </a:pPr>
            <a:r>
              <a:rPr lang="en" sz="1300"/>
              <a:t>We used the Human Activity Recognition Using Smartphones Data Set as found on UCI Machine Learning Repository. 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◼"/>
            </a:pPr>
            <a:r>
              <a:rPr lang="en" sz="1300"/>
              <a:t>Human Activity Recognition database is built from the recordings of 30 subjects performing activities of daily living (ADL) while carrying a waist-mounted smartphone with embedded inertial sensors.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◼"/>
            </a:pPr>
            <a:r>
              <a:rPr lang="en" sz="1300"/>
              <a:t>The experiments have been carried out with a group of 30 volunteers within an age bracket of 19-48 years.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◼"/>
            </a:pPr>
            <a:r>
              <a:rPr lang="en" sz="1300"/>
              <a:t>Each person performed six activities (WALKING, WALKING_UPSTAIRS, WALKING_DOWNSTAIRS, SITTING, STANDING, LAYING) wearing a smartphone on the waist.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◼"/>
            </a:pPr>
            <a:r>
              <a:rPr lang="en" sz="1300"/>
              <a:t>Using its embedded accelerometer and gyroscope, we captured 3-axial linear acceleration and 3-axial angular velocity at a constant rate of 50Hz.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◼"/>
            </a:pPr>
            <a:r>
              <a:rPr lang="en" sz="1300"/>
              <a:t>The experiments have been video-recorded to label the data manually. The obtained dataset has been randomly partitioned into two sets, where 70% of the volunteers was selected for generating the training data and 30% the test data.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For each record in the dataset it is provided:</a:t>
            </a:r>
            <a:endParaRPr/>
          </a:p>
          <a:p>
            <a:pPr indent="-304800" lvl="0" marL="457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Triaxial acceleration from the accelerometer (total acceleration) and the estimated body acceleration.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Triaxial Angular velocity from the gyroscope.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A 561-feature vector with time and frequency domain variables.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Its activity label.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An identifier of the subject who carried out the experiment.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LSTM Model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2118249" y="1656800"/>
            <a:ext cx="6315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en"/>
              <a:t>This the model that we used.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25" y="1446600"/>
            <a:ext cx="14055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247" y="2306250"/>
            <a:ext cx="6623350" cy="17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2332275" y="4143950"/>
            <a:ext cx="3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Three stacked LSTM layer to extract the features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Metrics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13" y="1813650"/>
            <a:ext cx="263842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300" y="2313513"/>
            <a:ext cx="44577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/>
        </p:nvSpPr>
        <p:spPr>
          <a:xfrm>
            <a:off x="607300" y="721875"/>
            <a:ext cx="399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Training Loss v/s Validation Loss</a:t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50" y="1545974"/>
            <a:ext cx="4375300" cy="30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350" y="1413825"/>
            <a:ext cx="3647474" cy="367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/>
        </p:nvSpPr>
        <p:spPr>
          <a:xfrm>
            <a:off x="573900" y="763550"/>
            <a:ext cx="399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Confusion Matrix </a:t>
            </a:r>
            <a:r>
              <a:rPr lang="en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