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627F-8EDF-4E8C-A31E-A1C9B7C06099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1FDE-CC0B-4D95-9257-18EDEDBBB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0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627F-8EDF-4E8C-A31E-A1C9B7C06099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1FDE-CC0B-4D95-9257-18EDEDBBB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627F-8EDF-4E8C-A31E-A1C9B7C06099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1FDE-CC0B-4D95-9257-18EDEDBBB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6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627F-8EDF-4E8C-A31E-A1C9B7C06099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1FDE-CC0B-4D95-9257-18EDEDBBB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8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627F-8EDF-4E8C-A31E-A1C9B7C06099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1FDE-CC0B-4D95-9257-18EDEDBBB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3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627F-8EDF-4E8C-A31E-A1C9B7C06099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1FDE-CC0B-4D95-9257-18EDEDBBB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1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627F-8EDF-4E8C-A31E-A1C9B7C06099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1FDE-CC0B-4D95-9257-18EDEDBBB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6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627F-8EDF-4E8C-A31E-A1C9B7C06099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1FDE-CC0B-4D95-9257-18EDEDBBB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2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627F-8EDF-4E8C-A31E-A1C9B7C06099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1FDE-CC0B-4D95-9257-18EDEDBBB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8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627F-8EDF-4E8C-A31E-A1C9B7C06099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1FDE-CC0B-4D95-9257-18EDEDBBB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8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627F-8EDF-4E8C-A31E-A1C9B7C06099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1FDE-CC0B-4D95-9257-18EDEDBBB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5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E627F-8EDF-4E8C-A31E-A1C9B7C06099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31FDE-CC0B-4D95-9257-18EDEDBBB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3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linkedin.com/in/shashank-shekhar-singh-693ab615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C9FD4ED-0EF4-41A5-8DA2-F87ED3FDE621}"/>
              </a:ext>
            </a:extLst>
          </p:cNvPr>
          <p:cNvSpPr txBox="1">
            <a:spLocks/>
          </p:cNvSpPr>
          <p:nvPr/>
        </p:nvSpPr>
        <p:spPr>
          <a:xfrm>
            <a:off x="146410" y="123097"/>
            <a:ext cx="7920000" cy="959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99" b="1" dirty="0"/>
              <a:t>Coach Profile -</a:t>
            </a:r>
            <a:r>
              <a:rPr lang="en-US" sz="3199" dirty="0"/>
              <a:t> Shashank Shekhar Singh</a:t>
            </a:r>
            <a:br>
              <a:rPr lang="en-US" sz="3199" dirty="0"/>
            </a:br>
            <a:r>
              <a:rPr lang="en-US" sz="2133" dirty="0">
                <a:solidFill>
                  <a:srgbClr val="B9975B"/>
                </a:solidFill>
              </a:rPr>
              <a:t>Senior Manager – Data Science @ Diageo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89BA59-D52A-4F83-BD1F-5005571E6BDC}"/>
              </a:ext>
            </a:extLst>
          </p:cNvPr>
          <p:cNvSpPr/>
          <p:nvPr/>
        </p:nvSpPr>
        <p:spPr>
          <a:xfrm>
            <a:off x="2121366" y="1319523"/>
            <a:ext cx="9205138" cy="4581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sz="1599" dirty="0">
                <a:solidFill>
                  <a:schemeClr val="tx1"/>
                </a:solidFill>
                <a:latin typeface="+mj-lt"/>
              </a:rPr>
              <a:t>      </a:t>
            </a:r>
            <a:r>
              <a:rPr lang="en-US" sz="1599" dirty="0">
                <a:solidFill>
                  <a:schemeClr val="tx1"/>
                </a:solidFill>
                <a:latin typeface="+mj-lt"/>
                <a:hlinkClick r:id="rId2"/>
              </a:rPr>
              <a:t>https://www.linkedin.com/in/shashank-shekhar-singh-693ab615/</a:t>
            </a:r>
            <a:r>
              <a:rPr lang="en-US" sz="1599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>
              <a:lnSpc>
                <a:spcPct val="120000"/>
              </a:lnSpc>
            </a:pPr>
            <a:endParaRPr lang="en-US" sz="1599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sz="1599" dirty="0">
                <a:solidFill>
                  <a:schemeClr val="tx1"/>
                </a:solidFill>
                <a:latin typeface="+mj-lt"/>
              </a:rPr>
              <a:t>Data Scientist with 13+ years </a:t>
            </a:r>
            <a:r>
              <a:rPr lang="en-US" sz="1599">
                <a:solidFill>
                  <a:schemeClr val="tx1"/>
                </a:solidFill>
                <a:latin typeface="+mj-lt"/>
              </a:rPr>
              <a:t>of work experience</a:t>
            </a:r>
            <a:r>
              <a:rPr lang="en-US" sz="1599" dirty="0">
                <a:solidFill>
                  <a:schemeClr val="tx1"/>
                </a:solidFill>
                <a:latin typeface="+mj-lt"/>
              </a:rPr>
              <a:t>, where he:</a:t>
            </a:r>
          </a:p>
          <a:p>
            <a:pPr marL="717317" lvl="1" indent="-380876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599" dirty="0">
                <a:solidFill>
                  <a:schemeClr val="tx1"/>
                </a:solidFill>
                <a:latin typeface="+mj-lt"/>
              </a:rPr>
              <a:t>Currently leads the Data Science Agenda in the area of Consumer  Marketing, Digital marketing &amp; commerce and Finance for Diageo.</a:t>
            </a:r>
          </a:p>
          <a:p>
            <a:pPr marL="717317" lvl="1" indent="-380876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599" dirty="0">
                <a:solidFill>
                  <a:schemeClr val="tx1"/>
                </a:solidFill>
                <a:latin typeface="+mj-lt"/>
              </a:rPr>
              <a:t>In the past he designed end to end in-house AI/ML based Fraud Analytics product  for Biometric Identity Fraud Detection and Prevention  from scratch for </a:t>
            </a:r>
            <a:r>
              <a:rPr lang="en-US" sz="1599" dirty="0" err="1">
                <a:solidFill>
                  <a:schemeClr val="tx1"/>
                </a:solidFill>
                <a:latin typeface="+mj-lt"/>
              </a:rPr>
              <a:t>Govt</a:t>
            </a:r>
            <a:r>
              <a:rPr lang="en-US" sz="1599" dirty="0">
                <a:solidFill>
                  <a:schemeClr val="tx1"/>
                </a:solidFill>
                <a:latin typeface="+mj-lt"/>
              </a:rPr>
              <a:t> of India for their </a:t>
            </a:r>
            <a:r>
              <a:rPr lang="en-US" sz="1599" dirty="0" err="1">
                <a:solidFill>
                  <a:schemeClr val="tx1"/>
                </a:solidFill>
                <a:latin typeface="+mj-lt"/>
              </a:rPr>
              <a:t>Aadhaar</a:t>
            </a:r>
            <a:r>
              <a:rPr lang="en-US" sz="1599" dirty="0">
                <a:solidFill>
                  <a:schemeClr val="tx1"/>
                </a:solidFill>
                <a:latin typeface="+mj-lt"/>
              </a:rPr>
              <a:t> program</a:t>
            </a:r>
          </a:p>
          <a:p>
            <a:pPr marL="717317" lvl="1" indent="-380876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599" dirty="0">
                <a:solidFill>
                  <a:schemeClr val="tx1"/>
                </a:solidFill>
                <a:latin typeface="+mj-lt"/>
              </a:rPr>
              <a:t>Helped </a:t>
            </a:r>
            <a:r>
              <a:rPr lang="en-US" sz="1599" dirty="0" err="1">
                <a:solidFill>
                  <a:schemeClr val="tx1"/>
                </a:solidFill>
                <a:latin typeface="+mj-lt"/>
              </a:rPr>
              <a:t>Telcos</a:t>
            </a:r>
            <a:r>
              <a:rPr lang="en-US" sz="1599" dirty="0">
                <a:solidFill>
                  <a:schemeClr val="tx1"/>
                </a:solidFill>
                <a:latin typeface="+mj-lt"/>
              </a:rPr>
              <a:t> across EU, &amp; ME and Africa regions to fight Fraud and prevent revenue leakages other wise through improvising Fraud Analytics and Revenue Assurance product while working at </a:t>
            </a:r>
            <a:r>
              <a:rPr lang="en-US" sz="1599" dirty="0" err="1">
                <a:solidFill>
                  <a:schemeClr val="tx1"/>
                </a:solidFill>
                <a:latin typeface="+mj-lt"/>
              </a:rPr>
              <a:t>Subex</a:t>
            </a:r>
            <a:r>
              <a:rPr lang="en-US" sz="1599" dirty="0">
                <a:solidFill>
                  <a:schemeClr val="tx1"/>
                </a:solidFill>
                <a:latin typeface="+mj-lt"/>
              </a:rPr>
              <a:t> Ltd.</a:t>
            </a:r>
          </a:p>
          <a:p>
            <a:pPr marL="717317" lvl="1" indent="-380876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US" sz="1599" dirty="0">
              <a:solidFill>
                <a:schemeClr val="tx1"/>
              </a:solidFill>
              <a:latin typeface="+mj-lt"/>
            </a:endParaRPr>
          </a:p>
          <a:p>
            <a:pPr marL="380876" indent="-380876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599" dirty="0">
                <a:solidFill>
                  <a:schemeClr val="tx1"/>
                </a:solidFill>
                <a:latin typeface="+mj-lt"/>
              </a:rPr>
              <a:t>Education wise he is :</a:t>
            </a:r>
          </a:p>
          <a:p>
            <a:pPr marL="717317" lvl="1" indent="-380876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599" dirty="0">
                <a:solidFill>
                  <a:schemeClr val="tx1"/>
                </a:solidFill>
                <a:latin typeface="+mj-lt"/>
              </a:rPr>
              <a:t>Certified from Big Data Analytics Program of Indian Institute of Management, Bangalore </a:t>
            </a:r>
          </a:p>
          <a:p>
            <a:pPr marL="717317" lvl="1" indent="-380876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599" dirty="0">
                <a:solidFill>
                  <a:schemeClr val="tx1"/>
                </a:solidFill>
                <a:latin typeface="+mj-lt"/>
              </a:rPr>
              <a:t>Bachelors in Electronics &amp; Communication Engineering from UPTU, Lucknow </a:t>
            </a:r>
          </a:p>
          <a:p>
            <a:pPr marL="717317" lvl="1" indent="-380876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US" sz="1599" dirty="0">
              <a:solidFill>
                <a:schemeClr val="tx1"/>
              </a:solidFill>
              <a:latin typeface="+mj-lt"/>
            </a:endParaRPr>
          </a:p>
          <a:p>
            <a:pPr marL="380876" indent="-380876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599" dirty="0">
                <a:solidFill>
                  <a:schemeClr val="tx1"/>
                </a:solidFill>
                <a:latin typeface="+mj-lt"/>
              </a:rPr>
              <a:t>Outside of work he loves cooking up lip smacking dishes, is a fitness enthusiast and goes on offbeat treks</a:t>
            </a:r>
          </a:p>
        </p:txBody>
      </p:sp>
      <p:pic>
        <p:nvPicPr>
          <p:cNvPr id="18" name="Picture 17" descr="Shashank Shekhar Singh">
            <a:extLst>
              <a:ext uri="{FF2B5EF4-FFF2-40B4-BE49-F238E27FC236}">
                <a16:creationId xmlns:a16="http://schemas.microsoft.com/office/drawing/2014/main" id="{78B9C205-06B8-424E-9B8A-C3FCD52EC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0" t="1410" r="19414" b="41594"/>
          <a:stretch>
            <a:fillRect/>
          </a:stretch>
        </p:blipFill>
        <p:spPr bwMode="auto">
          <a:xfrm>
            <a:off x="296535" y="1319523"/>
            <a:ext cx="1501936" cy="1501936"/>
          </a:xfrm>
          <a:custGeom>
            <a:avLst/>
            <a:gdLst>
              <a:gd name="connsiteX0" fmla="*/ 482853 w 1125000"/>
              <a:gd name="connsiteY0" fmla="*/ 0 h 1172184"/>
              <a:gd name="connsiteX1" fmla="*/ 642147 w 1125000"/>
              <a:gd name="connsiteY1" fmla="*/ 0 h 1172184"/>
              <a:gd name="connsiteX2" fmla="*/ 675863 w 1125000"/>
              <a:gd name="connsiteY2" fmla="*/ 3567 h 1172184"/>
              <a:gd name="connsiteX3" fmla="*/ 1125000 w 1125000"/>
              <a:gd name="connsiteY3" fmla="*/ 581879 h 1172184"/>
              <a:gd name="connsiteX4" fmla="*/ 562500 w 1125000"/>
              <a:gd name="connsiteY4" fmla="*/ 1172184 h 1172184"/>
              <a:gd name="connsiteX5" fmla="*/ 0 w 1125000"/>
              <a:gd name="connsiteY5" fmla="*/ 581879 h 1172184"/>
              <a:gd name="connsiteX6" fmla="*/ 449137 w 1125000"/>
              <a:gd name="connsiteY6" fmla="*/ 3567 h 117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5000" h="1172184">
                <a:moveTo>
                  <a:pt x="482853" y="0"/>
                </a:moveTo>
                <a:lnTo>
                  <a:pt x="642147" y="0"/>
                </a:lnTo>
                <a:lnTo>
                  <a:pt x="675863" y="3567"/>
                </a:lnTo>
                <a:cubicBezTo>
                  <a:pt x="932185" y="58611"/>
                  <a:pt x="1125000" y="296615"/>
                  <a:pt x="1125000" y="581879"/>
                </a:cubicBezTo>
                <a:cubicBezTo>
                  <a:pt x="1125000" y="907895"/>
                  <a:pt x="873160" y="1172184"/>
                  <a:pt x="562500" y="1172184"/>
                </a:cubicBezTo>
                <a:cubicBezTo>
                  <a:pt x="251840" y="1172184"/>
                  <a:pt x="0" y="907895"/>
                  <a:pt x="0" y="581879"/>
                </a:cubicBezTo>
                <a:cubicBezTo>
                  <a:pt x="0" y="296615"/>
                  <a:pt x="192815" y="58611"/>
                  <a:pt x="449137" y="3567"/>
                </a:cubicBezTo>
                <a:close/>
              </a:path>
            </a:pathLst>
          </a:custGeom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6999" y="1397101"/>
            <a:ext cx="167711" cy="20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93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Diageo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Shashank S</dc:creator>
  <cp:lastModifiedBy>shashank.shekhar.singh@gmail.com</cp:lastModifiedBy>
  <cp:revision>2</cp:revision>
  <dcterms:created xsi:type="dcterms:W3CDTF">2020-09-22T10:25:27Z</dcterms:created>
  <dcterms:modified xsi:type="dcterms:W3CDTF">2021-01-03T06:27:34Z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c77bae-9cad-4b1a-aac3-2a4ad557d70b_Enabled">
    <vt:lpwstr>True</vt:lpwstr>
  </property>
  <property fmtid="{D5CDD505-2E9C-101B-9397-08002B2CF9AE}" pid="3" name="MSIP_Label_a7c77bae-9cad-4b1a-aac3-2a4ad557d70b_SiteId">
    <vt:lpwstr>88ed286b-88d8-4faf-918f-883d693321ae</vt:lpwstr>
  </property>
  <property fmtid="{D5CDD505-2E9C-101B-9397-08002B2CF9AE}" pid="4" name="MSIP_Label_a7c77bae-9cad-4b1a-aac3-2a4ad557d70b_Owner">
    <vt:lpwstr>Shashank.Singh@diageo.com</vt:lpwstr>
  </property>
  <property fmtid="{D5CDD505-2E9C-101B-9397-08002B2CF9AE}" pid="5" name="MSIP_Label_a7c77bae-9cad-4b1a-aac3-2a4ad557d70b_SetDate">
    <vt:lpwstr>2020-09-22T10:25:46.3603281Z</vt:lpwstr>
  </property>
  <property fmtid="{D5CDD505-2E9C-101B-9397-08002B2CF9AE}" pid="6" name="MSIP_Label_a7c77bae-9cad-4b1a-aac3-2a4ad557d70b_Name">
    <vt:lpwstr>General</vt:lpwstr>
  </property>
  <property fmtid="{D5CDD505-2E9C-101B-9397-08002B2CF9AE}" pid="7" name="MSIP_Label_a7c77bae-9cad-4b1a-aac3-2a4ad557d70b_Application">
    <vt:lpwstr>Microsoft Azure Information Protection</vt:lpwstr>
  </property>
  <property fmtid="{D5CDD505-2E9C-101B-9397-08002B2CF9AE}" pid="8" name="MSIP_Label_a7c77bae-9cad-4b1a-aac3-2a4ad557d70b_Extended_MSFT_Method">
    <vt:lpwstr>Manual</vt:lpwstr>
  </property>
  <property fmtid="{D5CDD505-2E9C-101B-9397-08002B2CF9AE}" pid="9" name="Sensitivity">
    <vt:lpwstr>General</vt:lpwstr>
  </property>
</Properties>
</file>