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7E627F-8EDF-4E8C-A31E-A1C9B7C0609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276510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E627F-8EDF-4E8C-A31E-A1C9B7C0609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16725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E627F-8EDF-4E8C-A31E-A1C9B7C0609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170706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7E627F-8EDF-4E8C-A31E-A1C9B7C0609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369108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E627F-8EDF-4E8C-A31E-A1C9B7C06099}"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209833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7E627F-8EDF-4E8C-A31E-A1C9B7C0609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260621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7E627F-8EDF-4E8C-A31E-A1C9B7C06099}"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354176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7E627F-8EDF-4E8C-A31E-A1C9B7C06099}"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224562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E627F-8EDF-4E8C-A31E-A1C9B7C06099}"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379028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E627F-8EDF-4E8C-A31E-A1C9B7C0609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409988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E627F-8EDF-4E8C-A31E-A1C9B7C06099}"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31FDE-CC0B-4D95-9257-18EDEDBBB0D3}" type="slidenum">
              <a:rPr lang="en-US" smtClean="0"/>
              <a:t>‹#›</a:t>
            </a:fld>
            <a:endParaRPr lang="en-US"/>
          </a:p>
        </p:txBody>
      </p:sp>
    </p:spTree>
    <p:extLst>
      <p:ext uri="{BB962C8B-B14F-4D97-AF65-F5344CB8AC3E}">
        <p14:creationId xmlns:p14="http://schemas.microsoft.com/office/powerpoint/2010/main" val="322665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E627F-8EDF-4E8C-A31E-A1C9B7C06099}"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1FDE-CC0B-4D95-9257-18EDEDBBB0D3}" type="slidenum">
              <a:rPr lang="en-US" smtClean="0"/>
              <a:t>‹#›</a:t>
            </a:fld>
            <a:endParaRPr lang="en-US"/>
          </a:p>
        </p:txBody>
      </p:sp>
    </p:spTree>
    <p:extLst>
      <p:ext uri="{BB962C8B-B14F-4D97-AF65-F5344CB8AC3E}">
        <p14:creationId xmlns:p14="http://schemas.microsoft.com/office/powerpoint/2010/main" val="215383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linkedin.com/in/shashank-shekhar-singh-693ab615/" TargetMode="Externa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8731-F667-4B93-95DE-60CDDF6FF3A3}"/>
              </a:ext>
            </a:extLst>
          </p:cNvPr>
          <p:cNvSpPr>
            <a:spLocks noGrp="1"/>
          </p:cNvSpPr>
          <p:nvPr>
            <p:ph type="title"/>
          </p:nvPr>
        </p:nvSpPr>
        <p:spPr/>
        <p:txBody>
          <a:bodyPr/>
          <a:lstStyle/>
          <a:p>
            <a:r>
              <a:rPr lang="en-IN" dirty="0"/>
              <a:t>SGC – session 1</a:t>
            </a:r>
          </a:p>
        </p:txBody>
      </p:sp>
      <p:pic>
        <p:nvPicPr>
          <p:cNvPr id="3" name="Picture 2">
            <a:extLst>
              <a:ext uri="{FF2B5EF4-FFF2-40B4-BE49-F238E27FC236}">
                <a16:creationId xmlns:a16="http://schemas.microsoft.com/office/drawing/2014/main" id="{10F4333B-4D5C-4B99-A76E-745AB06C0DC3}"/>
              </a:ext>
            </a:extLst>
          </p:cNvPr>
          <p:cNvPicPr>
            <a:picLocks noChangeAspect="1"/>
          </p:cNvPicPr>
          <p:nvPr/>
        </p:nvPicPr>
        <p:blipFill>
          <a:blip r:embed="rId2"/>
          <a:stretch>
            <a:fillRect/>
          </a:stretch>
        </p:blipFill>
        <p:spPr>
          <a:xfrm>
            <a:off x="1026851" y="2300426"/>
            <a:ext cx="9144000" cy="3429000"/>
          </a:xfrm>
          <a:prstGeom prst="rect">
            <a:avLst/>
          </a:prstGeom>
        </p:spPr>
      </p:pic>
      <p:sp>
        <p:nvSpPr>
          <p:cNvPr id="4" name="TextBox 3">
            <a:extLst>
              <a:ext uri="{FF2B5EF4-FFF2-40B4-BE49-F238E27FC236}">
                <a16:creationId xmlns:a16="http://schemas.microsoft.com/office/drawing/2014/main" id="{354C297E-46F0-46B3-9C5A-E4A29C73479D}"/>
              </a:ext>
            </a:extLst>
          </p:cNvPr>
          <p:cNvSpPr txBox="1"/>
          <p:nvPr/>
        </p:nvSpPr>
        <p:spPr>
          <a:xfrm>
            <a:off x="914400" y="2414726"/>
            <a:ext cx="3400148" cy="1200329"/>
          </a:xfrm>
          <a:prstGeom prst="rect">
            <a:avLst/>
          </a:prstGeom>
          <a:noFill/>
        </p:spPr>
        <p:txBody>
          <a:bodyPr wrap="square" rtlCol="0">
            <a:spAutoFit/>
          </a:bodyPr>
          <a:lstStyle/>
          <a:p>
            <a:r>
              <a:rPr lang="en-IN" sz="2400" dirty="0"/>
              <a:t>Mentor Connect </a:t>
            </a:r>
          </a:p>
          <a:p>
            <a:endParaRPr lang="en-IN" sz="2400" dirty="0"/>
          </a:p>
          <a:p>
            <a:r>
              <a:rPr lang="en-IN" sz="2400" dirty="0"/>
              <a:t>3</a:t>
            </a:r>
            <a:r>
              <a:rPr lang="en-IN" sz="2400" baseline="30000" dirty="0"/>
              <a:t>rd</a:t>
            </a:r>
            <a:r>
              <a:rPr lang="en-IN" sz="2400" dirty="0"/>
              <a:t> Jan, 2021</a:t>
            </a:r>
          </a:p>
        </p:txBody>
      </p:sp>
      <p:pic>
        <p:nvPicPr>
          <p:cNvPr id="5" name="Picture 4">
            <a:extLst>
              <a:ext uri="{FF2B5EF4-FFF2-40B4-BE49-F238E27FC236}">
                <a16:creationId xmlns:a16="http://schemas.microsoft.com/office/drawing/2014/main" id="{CF504D8B-ED5D-4D84-9A0C-5820D4C1B3D4}"/>
              </a:ext>
            </a:extLst>
          </p:cNvPr>
          <p:cNvPicPr>
            <a:picLocks noChangeAspect="1"/>
          </p:cNvPicPr>
          <p:nvPr/>
        </p:nvPicPr>
        <p:blipFill>
          <a:blip r:embed="rId3"/>
          <a:stretch>
            <a:fillRect/>
          </a:stretch>
        </p:blipFill>
        <p:spPr>
          <a:xfrm>
            <a:off x="10529286" y="79898"/>
            <a:ext cx="1649027" cy="1099351"/>
          </a:xfrm>
          <a:prstGeom prst="rect">
            <a:avLst/>
          </a:prstGeom>
        </p:spPr>
      </p:pic>
    </p:spTree>
    <p:extLst>
      <p:ext uri="{BB962C8B-B14F-4D97-AF65-F5344CB8AC3E}">
        <p14:creationId xmlns:p14="http://schemas.microsoft.com/office/powerpoint/2010/main" val="102426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C9FD4ED-0EF4-41A5-8DA2-F87ED3FDE621}"/>
              </a:ext>
            </a:extLst>
          </p:cNvPr>
          <p:cNvSpPr txBox="1">
            <a:spLocks/>
          </p:cNvSpPr>
          <p:nvPr/>
        </p:nvSpPr>
        <p:spPr>
          <a:xfrm>
            <a:off x="146410" y="123097"/>
            <a:ext cx="7920000" cy="9597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b="1" dirty="0"/>
              <a:t>Coach Profile -</a:t>
            </a:r>
            <a:r>
              <a:rPr lang="en-US" sz="3199" dirty="0"/>
              <a:t> Shashank Shekhar Singh</a:t>
            </a:r>
            <a:br>
              <a:rPr lang="en-US" sz="3199" dirty="0"/>
            </a:br>
            <a:r>
              <a:rPr lang="en-US" sz="2133" dirty="0">
                <a:solidFill>
                  <a:srgbClr val="B9975B"/>
                </a:solidFill>
              </a:rPr>
              <a:t>Senior Manager – Data Science @ Diageo </a:t>
            </a:r>
            <a:endParaRPr lang="en-US" dirty="0"/>
          </a:p>
        </p:txBody>
      </p:sp>
      <p:sp>
        <p:nvSpPr>
          <p:cNvPr id="17" name="Rectangle 16">
            <a:extLst>
              <a:ext uri="{FF2B5EF4-FFF2-40B4-BE49-F238E27FC236}">
                <a16:creationId xmlns:a16="http://schemas.microsoft.com/office/drawing/2014/main" id="{8689BA59-D52A-4F83-BD1F-5005571E6BDC}"/>
              </a:ext>
            </a:extLst>
          </p:cNvPr>
          <p:cNvSpPr/>
          <p:nvPr/>
        </p:nvSpPr>
        <p:spPr>
          <a:xfrm>
            <a:off x="2121366" y="1319523"/>
            <a:ext cx="9205138" cy="4581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599" dirty="0">
                <a:solidFill>
                  <a:schemeClr val="tx1"/>
                </a:solidFill>
                <a:latin typeface="+mj-lt"/>
              </a:rPr>
              <a:t>      </a:t>
            </a:r>
            <a:r>
              <a:rPr lang="en-US" sz="1599" dirty="0">
                <a:solidFill>
                  <a:schemeClr val="tx1"/>
                </a:solidFill>
                <a:latin typeface="+mj-lt"/>
                <a:hlinkClick r:id="rId2"/>
              </a:rPr>
              <a:t>https://www.linkedin.com/in/shashank-shekhar-singh-693ab615/</a:t>
            </a:r>
            <a:r>
              <a:rPr lang="en-US" sz="1599" dirty="0">
                <a:solidFill>
                  <a:schemeClr val="tx1"/>
                </a:solidFill>
                <a:latin typeface="+mj-lt"/>
              </a:rPr>
              <a:t> </a:t>
            </a:r>
          </a:p>
          <a:p>
            <a:pPr>
              <a:lnSpc>
                <a:spcPct val="120000"/>
              </a:lnSpc>
            </a:pPr>
            <a:endParaRPr lang="en-US" sz="1599" dirty="0">
              <a:solidFill>
                <a:schemeClr val="tx1"/>
              </a:solidFill>
              <a:latin typeface="+mj-lt"/>
            </a:endParaRPr>
          </a:p>
          <a:p>
            <a:pPr marL="285750" indent="-285750">
              <a:lnSpc>
                <a:spcPct val="120000"/>
              </a:lnSpc>
              <a:buFont typeface="Arial" panose="020B0604020202020204" pitchFamily="34" charset="0"/>
              <a:buChar char="•"/>
            </a:pPr>
            <a:r>
              <a:rPr lang="en-US" sz="1599" dirty="0">
                <a:solidFill>
                  <a:schemeClr val="tx1"/>
                </a:solidFill>
                <a:latin typeface="+mj-lt"/>
              </a:rPr>
              <a:t>Data Science Leader by title and hands on practitioner by passion.  </a:t>
            </a:r>
          </a:p>
          <a:p>
            <a:pPr marL="285750" indent="-285750">
              <a:lnSpc>
                <a:spcPct val="120000"/>
              </a:lnSpc>
              <a:buFont typeface="Arial" panose="020B0604020202020204" pitchFamily="34" charset="0"/>
              <a:buChar char="•"/>
            </a:pPr>
            <a:r>
              <a:rPr lang="en-US" sz="1599" dirty="0">
                <a:solidFill>
                  <a:schemeClr val="tx1"/>
                </a:solidFill>
                <a:latin typeface="+mj-lt"/>
              </a:rPr>
              <a:t>Passionate about transforming data into actionable insights through Data Science, Machine Learning and Artificial Intelligence that drive business decisions and help create shared success</a:t>
            </a:r>
          </a:p>
          <a:p>
            <a:pPr marL="285750" indent="-285750">
              <a:lnSpc>
                <a:spcPct val="120000"/>
              </a:lnSpc>
              <a:buFont typeface="Arial" panose="020B0604020202020204" pitchFamily="34" charset="0"/>
              <a:buChar char="•"/>
            </a:pPr>
            <a:r>
              <a:rPr lang="en-US" sz="1599" dirty="0">
                <a:solidFill>
                  <a:schemeClr val="tx1"/>
                </a:solidFill>
                <a:latin typeface="+mj-lt"/>
              </a:rPr>
              <a:t>10+ years of work experience spanning across, Marketing Analytics, Digital Analytics, Fraud Analytics, Predictive Modeling, Machine Learning, NLP and forecasting at scale spanning across wide variety of industries (CPG, Telecommunications, Biometric Solutions and E-Governance)</a:t>
            </a:r>
          </a:p>
          <a:p>
            <a:pPr marL="285750" indent="-285750">
              <a:lnSpc>
                <a:spcPct val="120000"/>
              </a:lnSpc>
              <a:buFont typeface="Arial" panose="020B0604020202020204" pitchFamily="34" charset="0"/>
              <a:buChar char="•"/>
            </a:pPr>
            <a:r>
              <a:rPr lang="en-US" sz="1599" dirty="0">
                <a:solidFill>
                  <a:schemeClr val="tx1"/>
                </a:solidFill>
                <a:latin typeface="+mj-lt"/>
              </a:rPr>
              <a:t>Currently lead the Data Science initiatives  in the area of Consumer  Marketing, Digital marketing &amp; e-commerce for Diageo.</a:t>
            </a:r>
          </a:p>
          <a:p>
            <a:pPr marL="285750" indent="-285750">
              <a:lnSpc>
                <a:spcPct val="120000"/>
              </a:lnSpc>
              <a:buFont typeface="Arial" panose="020B0604020202020204" pitchFamily="34" charset="0"/>
              <a:buChar char="•"/>
            </a:pPr>
            <a:r>
              <a:rPr lang="en-US" sz="1599" dirty="0">
                <a:solidFill>
                  <a:schemeClr val="tx1"/>
                </a:solidFill>
                <a:latin typeface="+mj-lt"/>
              </a:rPr>
              <a:t>Designed end to end in-house AI/ML based Fraud Analytics stack  for Biometric Identity Fraud Detection and Prevention for Govt of India for their Aadhaar program</a:t>
            </a:r>
          </a:p>
          <a:p>
            <a:pPr marL="285750" indent="-285750">
              <a:lnSpc>
                <a:spcPct val="120000"/>
              </a:lnSpc>
              <a:buFont typeface="Arial" panose="020B0604020202020204" pitchFamily="34" charset="0"/>
              <a:buChar char="•"/>
            </a:pPr>
            <a:r>
              <a:rPr lang="en-US" sz="1599" dirty="0">
                <a:solidFill>
                  <a:schemeClr val="tx1"/>
                </a:solidFill>
                <a:latin typeface="+mj-lt"/>
              </a:rPr>
              <a:t>Helped </a:t>
            </a:r>
            <a:r>
              <a:rPr lang="en-US" sz="1599" dirty="0" err="1">
                <a:solidFill>
                  <a:schemeClr val="tx1"/>
                </a:solidFill>
                <a:latin typeface="+mj-lt"/>
              </a:rPr>
              <a:t>Telcos</a:t>
            </a:r>
            <a:r>
              <a:rPr lang="en-US" sz="1599" dirty="0">
                <a:solidFill>
                  <a:schemeClr val="tx1"/>
                </a:solidFill>
                <a:latin typeface="+mj-lt"/>
              </a:rPr>
              <a:t> across EU, &amp; ME and Africa regions to fight Fraud and prevent revenue leakages other wise through improvising Fraud Analytics and Revenue Assurance product while working at Subex Ltd.</a:t>
            </a:r>
          </a:p>
        </p:txBody>
      </p:sp>
      <p:pic>
        <p:nvPicPr>
          <p:cNvPr id="18" name="Picture 17" descr="Shashank Shekhar Singh">
            <a:extLst>
              <a:ext uri="{FF2B5EF4-FFF2-40B4-BE49-F238E27FC236}">
                <a16:creationId xmlns:a16="http://schemas.microsoft.com/office/drawing/2014/main" id="{78B9C205-06B8-424E-9B8A-C3FCD52EC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590" t="1410" r="19414" b="41594"/>
          <a:stretch>
            <a:fillRect/>
          </a:stretch>
        </p:blipFill>
        <p:spPr bwMode="auto">
          <a:xfrm>
            <a:off x="296535" y="1319523"/>
            <a:ext cx="1501936" cy="1501936"/>
          </a:xfrm>
          <a:custGeom>
            <a:avLst/>
            <a:gdLst>
              <a:gd name="connsiteX0" fmla="*/ 482853 w 1125000"/>
              <a:gd name="connsiteY0" fmla="*/ 0 h 1172184"/>
              <a:gd name="connsiteX1" fmla="*/ 642147 w 1125000"/>
              <a:gd name="connsiteY1" fmla="*/ 0 h 1172184"/>
              <a:gd name="connsiteX2" fmla="*/ 675863 w 1125000"/>
              <a:gd name="connsiteY2" fmla="*/ 3567 h 1172184"/>
              <a:gd name="connsiteX3" fmla="*/ 1125000 w 1125000"/>
              <a:gd name="connsiteY3" fmla="*/ 581879 h 1172184"/>
              <a:gd name="connsiteX4" fmla="*/ 562500 w 1125000"/>
              <a:gd name="connsiteY4" fmla="*/ 1172184 h 1172184"/>
              <a:gd name="connsiteX5" fmla="*/ 0 w 1125000"/>
              <a:gd name="connsiteY5" fmla="*/ 581879 h 1172184"/>
              <a:gd name="connsiteX6" fmla="*/ 449137 w 1125000"/>
              <a:gd name="connsiteY6" fmla="*/ 3567 h 11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5000" h="1172184">
                <a:moveTo>
                  <a:pt x="482853" y="0"/>
                </a:moveTo>
                <a:lnTo>
                  <a:pt x="642147" y="0"/>
                </a:lnTo>
                <a:lnTo>
                  <a:pt x="675863" y="3567"/>
                </a:lnTo>
                <a:cubicBezTo>
                  <a:pt x="932185" y="58611"/>
                  <a:pt x="1125000" y="296615"/>
                  <a:pt x="1125000" y="581879"/>
                </a:cubicBezTo>
                <a:cubicBezTo>
                  <a:pt x="1125000" y="907895"/>
                  <a:pt x="873160" y="1172184"/>
                  <a:pt x="562500" y="1172184"/>
                </a:cubicBezTo>
                <a:cubicBezTo>
                  <a:pt x="251840" y="1172184"/>
                  <a:pt x="0" y="907895"/>
                  <a:pt x="0" y="581879"/>
                </a:cubicBezTo>
                <a:cubicBezTo>
                  <a:pt x="0" y="296615"/>
                  <a:pt x="192815" y="58611"/>
                  <a:pt x="449137" y="3567"/>
                </a:cubicBezTo>
                <a:close/>
              </a:path>
            </a:pathLst>
          </a:custGeom>
          <a:ln w="19050">
            <a:solidFill>
              <a:schemeClr val="accent1"/>
            </a:solidFill>
          </a:ln>
          <a:extLst>
            <a:ext uri="{909E8E84-426E-40DD-AFC4-6F175D3DCCD1}">
              <a14:hiddenFill xmlns:a14="http://schemas.microsoft.com/office/drawing/2010/main">
                <a:solidFill>
                  <a:srgbClr val="FFFFFF"/>
                </a:solidFill>
              </a14:hiddenFill>
            </a:ext>
          </a:extLst>
        </p:spPr>
      </p:pic>
      <p:pic>
        <p:nvPicPr>
          <p:cNvPr id="19" name="Graphic 6"/>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6999" y="1397101"/>
            <a:ext cx="167711" cy="209744"/>
          </a:xfrm>
          <a:prstGeom prst="rect">
            <a:avLst/>
          </a:prstGeom>
        </p:spPr>
      </p:pic>
      <p:pic>
        <p:nvPicPr>
          <p:cNvPr id="6" name="Picture 5">
            <a:extLst>
              <a:ext uri="{FF2B5EF4-FFF2-40B4-BE49-F238E27FC236}">
                <a16:creationId xmlns:a16="http://schemas.microsoft.com/office/drawing/2014/main" id="{85319317-5532-4D1A-A56E-4B518E7A9818}"/>
              </a:ext>
            </a:extLst>
          </p:cNvPr>
          <p:cNvPicPr>
            <a:picLocks noChangeAspect="1"/>
          </p:cNvPicPr>
          <p:nvPr/>
        </p:nvPicPr>
        <p:blipFill>
          <a:blip r:embed="rId6"/>
          <a:stretch>
            <a:fillRect/>
          </a:stretch>
        </p:blipFill>
        <p:spPr>
          <a:xfrm>
            <a:off x="10529286" y="79898"/>
            <a:ext cx="1649027" cy="1099351"/>
          </a:xfrm>
          <a:prstGeom prst="rect">
            <a:avLst/>
          </a:prstGeom>
        </p:spPr>
      </p:pic>
    </p:spTree>
    <p:extLst>
      <p:ext uri="{BB962C8B-B14F-4D97-AF65-F5344CB8AC3E}">
        <p14:creationId xmlns:p14="http://schemas.microsoft.com/office/powerpoint/2010/main" val="126899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8731-F667-4B93-95DE-60CDDF6FF3A3}"/>
              </a:ext>
            </a:extLst>
          </p:cNvPr>
          <p:cNvSpPr>
            <a:spLocks noGrp="1"/>
          </p:cNvSpPr>
          <p:nvPr>
            <p:ph type="title"/>
          </p:nvPr>
        </p:nvSpPr>
        <p:spPr>
          <a:xfrm>
            <a:off x="136864" y="79899"/>
            <a:ext cx="10515600" cy="941034"/>
          </a:xfrm>
        </p:spPr>
        <p:txBody>
          <a:bodyPr/>
          <a:lstStyle/>
          <a:p>
            <a:r>
              <a:rPr lang="en-IN" dirty="0"/>
              <a:t>Let’s break some Ice </a:t>
            </a:r>
          </a:p>
        </p:txBody>
      </p:sp>
      <p:pic>
        <p:nvPicPr>
          <p:cNvPr id="5" name="Picture 4">
            <a:extLst>
              <a:ext uri="{FF2B5EF4-FFF2-40B4-BE49-F238E27FC236}">
                <a16:creationId xmlns:a16="http://schemas.microsoft.com/office/drawing/2014/main" id="{CF504D8B-ED5D-4D84-9A0C-5820D4C1B3D4}"/>
              </a:ext>
            </a:extLst>
          </p:cNvPr>
          <p:cNvPicPr>
            <a:picLocks noChangeAspect="1"/>
          </p:cNvPicPr>
          <p:nvPr/>
        </p:nvPicPr>
        <p:blipFill>
          <a:blip r:embed="rId2"/>
          <a:stretch>
            <a:fillRect/>
          </a:stretch>
        </p:blipFill>
        <p:spPr>
          <a:xfrm>
            <a:off x="10529286" y="79898"/>
            <a:ext cx="1649027" cy="1099351"/>
          </a:xfrm>
          <a:prstGeom prst="rect">
            <a:avLst/>
          </a:prstGeom>
        </p:spPr>
      </p:pic>
      <p:pic>
        <p:nvPicPr>
          <p:cNvPr id="7" name="Picture 6">
            <a:extLst>
              <a:ext uri="{FF2B5EF4-FFF2-40B4-BE49-F238E27FC236}">
                <a16:creationId xmlns:a16="http://schemas.microsoft.com/office/drawing/2014/main" id="{0F2FC29B-34D7-4D75-BD0A-5D607F82ACA0}"/>
              </a:ext>
            </a:extLst>
          </p:cNvPr>
          <p:cNvPicPr>
            <a:picLocks noChangeAspect="1"/>
          </p:cNvPicPr>
          <p:nvPr/>
        </p:nvPicPr>
        <p:blipFill>
          <a:blip r:embed="rId3"/>
          <a:stretch>
            <a:fillRect/>
          </a:stretch>
        </p:blipFill>
        <p:spPr>
          <a:xfrm>
            <a:off x="719091" y="1464476"/>
            <a:ext cx="10848514" cy="5195094"/>
          </a:xfrm>
          <a:prstGeom prst="rect">
            <a:avLst/>
          </a:prstGeom>
        </p:spPr>
      </p:pic>
    </p:spTree>
    <p:extLst>
      <p:ext uri="{BB962C8B-B14F-4D97-AF65-F5344CB8AC3E}">
        <p14:creationId xmlns:p14="http://schemas.microsoft.com/office/powerpoint/2010/main" val="146848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8731-F667-4B93-95DE-60CDDF6FF3A3}"/>
              </a:ext>
            </a:extLst>
          </p:cNvPr>
          <p:cNvSpPr>
            <a:spLocks noGrp="1"/>
          </p:cNvSpPr>
          <p:nvPr>
            <p:ph type="title"/>
          </p:nvPr>
        </p:nvSpPr>
        <p:spPr>
          <a:xfrm>
            <a:off x="101353" y="79898"/>
            <a:ext cx="10515600" cy="1099351"/>
          </a:xfrm>
        </p:spPr>
        <p:txBody>
          <a:bodyPr/>
          <a:lstStyle/>
          <a:p>
            <a:r>
              <a:rPr lang="en-IN" dirty="0"/>
              <a:t>Choose your Captain</a:t>
            </a:r>
          </a:p>
        </p:txBody>
      </p:sp>
      <p:pic>
        <p:nvPicPr>
          <p:cNvPr id="5" name="Picture 4">
            <a:extLst>
              <a:ext uri="{FF2B5EF4-FFF2-40B4-BE49-F238E27FC236}">
                <a16:creationId xmlns:a16="http://schemas.microsoft.com/office/drawing/2014/main" id="{CF504D8B-ED5D-4D84-9A0C-5820D4C1B3D4}"/>
              </a:ext>
            </a:extLst>
          </p:cNvPr>
          <p:cNvPicPr>
            <a:picLocks noChangeAspect="1"/>
          </p:cNvPicPr>
          <p:nvPr/>
        </p:nvPicPr>
        <p:blipFill>
          <a:blip r:embed="rId2"/>
          <a:stretch>
            <a:fillRect/>
          </a:stretch>
        </p:blipFill>
        <p:spPr>
          <a:xfrm>
            <a:off x="10529286" y="79898"/>
            <a:ext cx="1649027" cy="1099351"/>
          </a:xfrm>
          <a:prstGeom prst="rect">
            <a:avLst/>
          </a:prstGeom>
        </p:spPr>
      </p:pic>
      <p:pic>
        <p:nvPicPr>
          <p:cNvPr id="3" name="Picture 2">
            <a:extLst>
              <a:ext uri="{FF2B5EF4-FFF2-40B4-BE49-F238E27FC236}">
                <a16:creationId xmlns:a16="http://schemas.microsoft.com/office/drawing/2014/main" id="{22E5B99B-F914-4FA3-978F-44F52B452B23}"/>
              </a:ext>
            </a:extLst>
          </p:cNvPr>
          <p:cNvPicPr>
            <a:picLocks noChangeAspect="1"/>
          </p:cNvPicPr>
          <p:nvPr/>
        </p:nvPicPr>
        <p:blipFill>
          <a:blip r:embed="rId3"/>
          <a:stretch>
            <a:fillRect/>
          </a:stretch>
        </p:blipFill>
        <p:spPr>
          <a:xfrm>
            <a:off x="497150" y="1464475"/>
            <a:ext cx="11043821" cy="4964899"/>
          </a:xfrm>
          <a:prstGeom prst="rect">
            <a:avLst/>
          </a:prstGeom>
        </p:spPr>
      </p:pic>
    </p:spTree>
    <p:extLst>
      <p:ext uri="{BB962C8B-B14F-4D97-AF65-F5344CB8AC3E}">
        <p14:creationId xmlns:p14="http://schemas.microsoft.com/office/powerpoint/2010/main" val="80346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8731-F667-4B93-95DE-60CDDF6FF3A3}"/>
              </a:ext>
            </a:extLst>
          </p:cNvPr>
          <p:cNvSpPr>
            <a:spLocks noGrp="1"/>
          </p:cNvSpPr>
          <p:nvPr>
            <p:ph type="title"/>
          </p:nvPr>
        </p:nvSpPr>
        <p:spPr>
          <a:xfrm>
            <a:off x="101353" y="79898"/>
            <a:ext cx="10515600" cy="1099351"/>
          </a:xfrm>
        </p:spPr>
        <p:txBody>
          <a:bodyPr/>
          <a:lstStyle/>
          <a:p>
            <a:r>
              <a:rPr lang="en-IN" dirty="0"/>
              <a:t>Overview of upcoming SGC sessions</a:t>
            </a:r>
          </a:p>
        </p:txBody>
      </p:sp>
      <p:pic>
        <p:nvPicPr>
          <p:cNvPr id="5" name="Picture 4">
            <a:extLst>
              <a:ext uri="{FF2B5EF4-FFF2-40B4-BE49-F238E27FC236}">
                <a16:creationId xmlns:a16="http://schemas.microsoft.com/office/drawing/2014/main" id="{CF504D8B-ED5D-4D84-9A0C-5820D4C1B3D4}"/>
              </a:ext>
            </a:extLst>
          </p:cNvPr>
          <p:cNvPicPr>
            <a:picLocks noChangeAspect="1"/>
          </p:cNvPicPr>
          <p:nvPr/>
        </p:nvPicPr>
        <p:blipFill>
          <a:blip r:embed="rId2"/>
          <a:stretch>
            <a:fillRect/>
          </a:stretch>
        </p:blipFill>
        <p:spPr>
          <a:xfrm>
            <a:off x="10529286" y="79898"/>
            <a:ext cx="1649027" cy="1099351"/>
          </a:xfrm>
          <a:prstGeom prst="rect">
            <a:avLst/>
          </a:prstGeom>
        </p:spPr>
      </p:pic>
      <p:sp>
        <p:nvSpPr>
          <p:cNvPr id="6" name="Arrow: Up 5">
            <a:extLst>
              <a:ext uri="{FF2B5EF4-FFF2-40B4-BE49-F238E27FC236}">
                <a16:creationId xmlns:a16="http://schemas.microsoft.com/office/drawing/2014/main" id="{200152D1-E60B-413E-AE68-620D4F383369}"/>
              </a:ext>
            </a:extLst>
          </p:cNvPr>
          <p:cNvSpPr/>
          <p:nvPr/>
        </p:nvSpPr>
        <p:spPr>
          <a:xfrm>
            <a:off x="2374773" y="4689956"/>
            <a:ext cx="2148396" cy="1786304"/>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500" dirty="0"/>
              <a:t>Common Curriculum</a:t>
            </a:r>
          </a:p>
        </p:txBody>
      </p:sp>
      <p:sp>
        <p:nvSpPr>
          <p:cNvPr id="7" name="TextBox 6">
            <a:extLst>
              <a:ext uri="{FF2B5EF4-FFF2-40B4-BE49-F238E27FC236}">
                <a16:creationId xmlns:a16="http://schemas.microsoft.com/office/drawing/2014/main" id="{5FAF092F-BE3B-4149-9E9B-8405CD3DE67A}"/>
              </a:ext>
            </a:extLst>
          </p:cNvPr>
          <p:cNvSpPr txBox="1"/>
          <p:nvPr/>
        </p:nvSpPr>
        <p:spPr>
          <a:xfrm>
            <a:off x="4970753" y="4979387"/>
            <a:ext cx="5086905" cy="1477328"/>
          </a:xfrm>
          <a:prstGeom prst="rect">
            <a:avLst/>
          </a:prstGeom>
          <a:noFill/>
        </p:spPr>
        <p:txBody>
          <a:bodyPr wrap="square" rtlCol="0">
            <a:spAutoFit/>
          </a:bodyPr>
          <a:lstStyle/>
          <a:p>
            <a:pPr marL="285750" indent="-285750">
              <a:buFont typeface="Arial" panose="020B0604020202020204" pitchFamily="34" charset="0"/>
              <a:buChar char="•"/>
            </a:pPr>
            <a:r>
              <a:rPr lang="en-IN" sz="1500" dirty="0"/>
              <a:t>Python for DS &amp; Visualization </a:t>
            </a:r>
          </a:p>
          <a:p>
            <a:pPr marL="285750" indent="-285750">
              <a:buFont typeface="Arial" panose="020B0604020202020204" pitchFamily="34" charset="0"/>
              <a:buChar char="•"/>
            </a:pPr>
            <a:r>
              <a:rPr lang="en-IN" sz="1500" dirty="0"/>
              <a:t>Career Landscape</a:t>
            </a:r>
          </a:p>
          <a:p>
            <a:pPr marL="285750" indent="-285750">
              <a:buFont typeface="Arial" panose="020B0604020202020204" pitchFamily="34" charset="0"/>
              <a:buChar char="•"/>
            </a:pPr>
            <a:r>
              <a:rPr lang="en-IN" sz="1500" dirty="0"/>
              <a:t>Inferential Statistics</a:t>
            </a:r>
          </a:p>
          <a:p>
            <a:pPr marL="285750" indent="-285750">
              <a:buFont typeface="Arial" panose="020B0604020202020204" pitchFamily="34" charset="0"/>
              <a:buChar char="•"/>
            </a:pPr>
            <a:r>
              <a:rPr lang="en-IN" sz="1500" dirty="0"/>
              <a:t>Exploratory Data Analytics – Flip Classroom</a:t>
            </a:r>
          </a:p>
          <a:p>
            <a:pPr marL="285750" indent="-285750">
              <a:buFont typeface="Arial" panose="020B0604020202020204" pitchFamily="34" charset="0"/>
              <a:buChar char="•"/>
            </a:pPr>
            <a:r>
              <a:rPr lang="en-IN" sz="1500" dirty="0"/>
              <a:t>machine learning module – Regression / Classification &amp; Clustering  - Flip Classroom</a:t>
            </a:r>
          </a:p>
        </p:txBody>
      </p:sp>
      <p:sp>
        <p:nvSpPr>
          <p:cNvPr id="9" name="Diamond 8">
            <a:extLst>
              <a:ext uri="{FF2B5EF4-FFF2-40B4-BE49-F238E27FC236}">
                <a16:creationId xmlns:a16="http://schemas.microsoft.com/office/drawing/2014/main" id="{CA5F0295-D6DC-48E4-9474-A660A0A84975}"/>
              </a:ext>
            </a:extLst>
          </p:cNvPr>
          <p:cNvSpPr/>
          <p:nvPr/>
        </p:nvSpPr>
        <p:spPr>
          <a:xfrm>
            <a:off x="2547887" y="3539237"/>
            <a:ext cx="1802167" cy="1099351"/>
          </a:xfrm>
          <a:prstGeom prst="diamon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500" dirty="0"/>
              <a:t>Track Selection</a:t>
            </a:r>
          </a:p>
        </p:txBody>
      </p:sp>
      <p:sp>
        <p:nvSpPr>
          <p:cNvPr id="10" name="Arrow: Up 9">
            <a:extLst>
              <a:ext uri="{FF2B5EF4-FFF2-40B4-BE49-F238E27FC236}">
                <a16:creationId xmlns:a16="http://schemas.microsoft.com/office/drawing/2014/main" id="{1A81EC9F-51DB-4ACB-8BCA-9BD0C1FD9612}"/>
              </a:ext>
            </a:extLst>
          </p:cNvPr>
          <p:cNvSpPr/>
          <p:nvPr/>
        </p:nvSpPr>
        <p:spPr>
          <a:xfrm rot="19816215">
            <a:off x="2177071" y="2857191"/>
            <a:ext cx="995510" cy="1013750"/>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sp>
        <p:nvSpPr>
          <p:cNvPr id="11" name="Arrow: Up 10">
            <a:extLst>
              <a:ext uri="{FF2B5EF4-FFF2-40B4-BE49-F238E27FC236}">
                <a16:creationId xmlns:a16="http://schemas.microsoft.com/office/drawing/2014/main" id="{0CDCB80A-3495-4775-B0CA-85A717796AE5}"/>
              </a:ext>
            </a:extLst>
          </p:cNvPr>
          <p:cNvSpPr/>
          <p:nvPr/>
        </p:nvSpPr>
        <p:spPr>
          <a:xfrm rot="1863553">
            <a:off x="3726270" y="2767721"/>
            <a:ext cx="995510" cy="1097957"/>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sp>
        <p:nvSpPr>
          <p:cNvPr id="12" name="Arc 11">
            <a:extLst>
              <a:ext uri="{FF2B5EF4-FFF2-40B4-BE49-F238E27FC236}">
                <a16:creationId xmlns:a16="http://schemas.microsoft.com/office/drawing/2014/main" id="{73DF2E14-429F-427F-8108-1CED16CCE7C3}"/>
              </a:ext>
            </a:extLst>
          </p:cNvPr>
          <p:cNvSpPr/>
          <p:nvPr/>
        </p:nvSpPr>
        <p:spPr>
          <a:xfrm>
            <a:off x="3036160" y="3266989"/>
            <a:ext cx="754602" cy="272248"/>
          </a:xfrm>
          <a:prstGeom prst="arc">
            <a:avLst>
              <a:gd name="adj1" fmla="val 10934746"/>
              <a:gd name="adj2" fmla="val 0"/>
            </a:avLst>
          </a:prstGeom>
          <a:ln>
            <a:prstDash val="dash"/>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42B80054-080D-445C-9090-65CF7C89188A}"/>
              </a:ext>
            </a:extLst>
          </p:cNvPr>
          <p:cNvSpPr txBox="1"/>
          <p:nvPr/>
        </p:nvSpPr>
        <p:spPr>
          <a:xfrm>
            <a:off x="4933651" y="3266989"/>
            <a:ext cx="4698617" cy="323165"/>
          </a:xfrm>
          <a:prstGeom prst="rect">
            <a:avLst/>
          </a:prstGeom>
          <a:noFill/>
        </p:spPr>
        <p:txBody>
          <a:bodyPr wrap="square" rtlCol="0">
            <a:spAutoFit/>
          </a:bodyPr>
          <a:lstStyle/>
          <a:p>
            <a:pPr marL="285750" indent="-285750">
              <a:buFont typeface="Arial" panose="020B0604020202020204" pitchFamily="34" charset="0"/>
              <a:buChar char="•"/>
            </a:pPr>
            <a:r>
              <a:rPr lang="en-IN" sz="1500" dirty="0"/>
              <a:t>Track specific doubt resolution and topic discussions</a:t>
            </a:r>
          </a:p>
        </p:txBody>
      </p:sp>
      <p:sp>
        <p:nvSpPr>
          <p:cNvPr id="14" name="Rectangle 13">
            <a:extLst>
              <a:ext uri="{FF2B5EF4-FFF2-40B4-BE49-F238E27FC236}">
                <a16:creationId xmlns:a16="http://schemas.microsoft.com/office/drawing/2014/main" id="{1BDBEE3A-9DA7-413E-B8EE-5BD3B0363EBF}"/>
              </a:ext>
            </a:extLst>
          </p:cNvPr>
          <p:cNvSpPr/>
          <p:nvPr/>
        </p:nvSpPr>
        <p:spPr>
          <a:xfrm>
            <a:off x="2104005" y="1429305"/>
            <a:ext cx="2645546" cy="133314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Career Guidance</a:t>
            </a:r>
          </a:p>
        </p:txBody>
      </p:sp>
      <p:sp>
        <p:nvSpPr>
          <p:cNvPr id="15" name="TextBox 14">
            <a:extLst>
              <a:ext uri="{FF2B5EF4-FFF2-40B4-BE49-F238E27FC236}">
                <a16:creationId xmlns:a16="http://schemas.microsoft.com/office/drawing/2014/main" id="{BE0D1529-B088-4DAD-97E1-EB5880F5C7DB}"/>
              </a:ext>
            </a:extLst>
          </p:cNvPr>
          <p:cNvSpPr txBox="1"/>
          <p:nvPr/>
        </p:nvSpPr>
        <p:spPr>
          <a:xfrm>
            <a:off x="4933651" y="1472628"/>
            <a:ext cx="4698617" cy="1246495"/>
          </a:xfrm>
          <a:prstGeom prst="rect">
            <a:avLst/>
          </a:prstGeom>
          <a:noFill/>
        </p:spPr>
        <p:txBody>
          <a:bodyPr wrap="square" rtlCol="0">
            <a:spAutoFit/>
          </a:bodyPr>
          <a:lstStyle/>
          <a:p>
            <a:pPr marL="285750" indent="-285750">
              <a:buFont typeface="Arial" panose="020B0604020202020204" pitchFamily="34" charset="0"/>
              <a:buChar char="•"/>
            </a:pPr>
            <a:r>
              <a:rPr lang="en-IN" sz="1500" dirty="0"/>
              <a:t>Resume / IDP / Goal sheet prep &amp; feedback</a:t>
            </a:r>
          </a:p>
          <a:p>
            <a:pPr marL="285750" indent="-285750">
              <a:buFont typeface="Arial" panose="020B0604020202020204" pitchFamily="34" charset="0"/>
              <a:buChar char="•"/>
            </a:pPr>
            <a:r>
              <a:rPr lang="en-IN" sz="1500" dirty="0"/>
              <a:t>Articulation / Story Telling with Data</a:t>
            </a:r>
          </a:p>
          <a:p>
            <a:pPr marL="285750" indent="-285750">
              <a:buFont typeface="Arial" panose="020B0604020202020204" pitchFamily="34" charset="0"/>
              <a:buChar char="•"/>
            </a:pPr>
            <a:r>
              <a:rPr lang="en-IN" sz="1500" dirty="0"/>
              <a:t>Project Portfolio </a:t>
            </a:r>
          </a:p>
          <a:p>
            <a:pPr marL="285750" indent="-285750">
              <a:buFont typeface="Arial" panose="020B0604020202020204" pitchFamily="34" charset="0"/>
              <a:buChar char="•"/>
            </a:pPr>
            <a:r>
              <a:rPr lang="en-IN" sz="1500" dirty="0"/>
              <a:t>Soft Skills &amp; Strategies to handle interviews / discussions</a:t>
            </a:r>
          </a:p>
        </p:txBody>
      </p:sp>
    </p:spTree>
    <p:extLst>
      <p:ext uri="{BB962C8B-B14F-4D97-AF65-F5344CB8AC3E}">
        <p14:creationId xmlns:p14="http://schemas.microsoft.com/office/powerpoint/2010/main" val="121479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504D8B-ED5D-4D84-9A0C-5820D4C1B3D4}"/>
              </a:ext>
            </a:extLst>
          </p:cNvPr>
          <p:cNvPicPr>
            <a:picLocks noChangeAspect="1"/>
          </p:cNvPicPr>
          <p:nvPr/>
        </p:nvPicPr>
        <p:blipFill>
          <a:blip r:embed="rId2"/>
          <a:stretch>
            <a:fillRect/>
          </a:stretch>
        </p:blipFill>
        <p:spPr>
          <a:xfrm>
            <a:off x="10529286" y="79898"/>
            <a:ext cx="1649027" cy="1099351"/>
          </a:xfrm>
          <a:prstGeom prst="rect">
            <a:avLst/>
          </a:prstGeom>
        </p:spPr>
      </p:pic>
      <p:pic>
        <p:nvPicPr>
          <p:cNvPr id="4" name="Picture 3">
            <a:extLst>
              <a:ext uri="{FF2B5EF4-FFF2-40B4-BE49-F238E27FC236}">
                <a16:creationId xmlns:a16="http://schemas.microsoft.com/office/drawing/2014/main" id="{697A8114-375C-456E-9CF6-447E1E6A95D9}"/>
              </a:ext>
            </a:extLst>
          </p:cNvPr>
          <p:cNvPicPr>
            <a:picLocks noChangeAspect="1"/>
          </p:cNvPicPr>
          <p:nvPr/>
        </p:nvPicPr>
        <p:blipFill>
          <a:blip r:embed="rId3"/>
          <a:stretch>
            <a:fillRect/>
          </a:stretch>
        </p:blipFill>
        <p:spPr>
          <a:xfrm>
            <a:off x="2069297" y="1944208"/>
            <a:ext cx="8053405" cy="3764069"/>
          </a:xfrm>
          <a:prstGeom prst="rect">
            <a:avLst/>
          </a:prstGeom>
        </p:spPr>
      </p:pic>
    </p:spTree>
    <p:extLst>
      <p:ext uri="{BB962C8B-B14F-4D97-AF65-F5344CB8AC3E}">
        <p14:creationId xmlns:p14="http://schemas.microsoft.com/office/powerpoint/2010/main" val="46541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279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SGC – session 1</vt:lpstr>
      <vt:lpstr>PowerPoint Presentation</vt:lpstr>
      <vt:lpstr>Let’s break some Ice </vt:lpstr>
      <vt:lpstr>Choose your Captain</vt:lpstr>
      <vt:lpstr>Overview of upcoming SGC sessions</vt:lpstr>
      <vt:lpstr>PowerPoint Presentation</vt:lpstr>
    </vt:vector>
  </TitlesOfParts>
  <Company>Diageo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Shashank S</dc:creator>
  <cp:lastModifiedBy>shashank.shekhar.singh@gmail.com</cp:lastModifiedBy>
  <cp:revision>21</cp:revision>
  <dcterms:created xsi:type="dcterms:W3CDTF">2020-09-22T10:25:27Z</dcterms:created>
  <dcterms:modified xsi:type="dcterms:W3CDTF">2021-01-03T09:33:12Z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c77bae-9cad-4b1a-aac3-2a4ad557d70b_Enabled">
    <vt:lpwstr>True</vt:lpwstr>
  </property>
  <property fmtid="{D5CDD505-2E9C-101B-9397-08002B2CF9AE}" pid="3" name="MSIP_Label_a7c77bae-9cad-4b1a-aac3-2a4ad557d70b_SiteId">
    <vt:lpwstr>88ed286b-88d8-4faf-918f-883d693321ae</vt:lpwstr>
  </property>
  <property fmtid="{D5CDD505-2E9C-101B-9397-08002B2CF9AE}" pid="4" name="MSIP_Label_a7c77bae-9cad-4b1a-aac3-2a4ad557d70b_Owner">
    <vt:lpwstr>Shashank.Singh@diageo.com</vt:lpwstr>
  </property>
  <property fmtid="{D5CDD505-2E9C-101B-9397-08002B2CF9AE}" pid="5" name="MSIP_Label_a7c77bae-9cad-4b1a-aac3-2a4ad557d70b_SetDate">
    <vt:lpwstr>2020-09-22T10:25:46.3603281Z</vt:lpwstr>
  </property>
  <property fmtid="{D5CDD505-2E9C-101B-9397-08002B2CF9AE}" pid="6" name="MSIP_Label_a7c77bae-9cad-4b1a-aac3-2a4ad557d70b_Name">
    <vt:lpwstr>General</vt:lpwstr>
  </property>
  <property fmtid="{D5CDD505-2E9C-101B-9397-08002B2CF9AE}" pid="7" name="MSIP_Label_a7c77bae-9cad-4b1a-aac3-2a4ad557d70b_Application">
    <vt:lpwstr>Microsoft Azure Information Protection</vt:lpwstr>
  </property>
  <property fmtid="{D5CDD505-2E9C-101B-9397-08002B2CF9AE}" pid="8" name="MSIP_Label_a7c77bae-9cad-4b1a-aac3-2a4ad557d70b_Extended_MSFT_Method">
    <vt:lpwstr>Manual</vt:lpwstr>
  </property>
  <property fmtid="{D5CDD505-2E9C-101B-9397-08002B2CF9AE}" pid="9" name="Sensitivity">
    <vt:lpwstr>General</vt:lpwstr>
  </property>
</Properties>
</file>