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zB6A+L5NYMBgI44pv/4+MRwB7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2D612A-A9DE-494E-93B1-EE57FEAB0418}">
  <a:tblStyle styleId="{132D612A-A9DE-494E-93B1-EE57FEAB041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PowerBI Project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Bank Term Deposit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Introduction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C4043"/>
              </a:buClr>
              <a:buSzPts val="2000"/>
              <a:buChar char="•"/>
            </a:pPr>
            <a:r>
              <a:rPr b="0" i="0" lang="en-IN" sz="2000">
                <a:solidFill>
                  <a:srgbClr val="3C4043"/>
                </a:solidFill>
              </a:rPr>
              <a:t>Banks and financial institutions can make money through financing. For example, they likely earn a profit by issuing home, car, and personal loans and charging interest on those financial products. Thus, banks are often in need of capital to fund the loans. Term deposits can provide locked-in capital for lending institutions.</a:t>
            </a:r>
            <a:endParaRPr/>
          </a:p>
          <a:p>
            <a:pPr indent="-228600" lvl="0" marL="228600" rtl="0" algn="just">
              <a:lnSpc>
                <a:spcPct val="90000"/>
              </a:lnSpc>
              <a:spcBef>
                <a:spcPts val="1000"/>
              </a:spcBef>
              <a:spcAft>
                <a:spcPts val="0"/>
              </a:spcAft>
              <a:buClr>
                <a:srgbClr val="3C4043"/>
              </a:buClr>
              <a:buSzPts val="2000"/>
              <a:buChar char="•"/>
            </a:pPr>
            <a:r>
              <a:rPr b="0" i="0" lang="en-IN" sz="2000">
                <a:solidFill>
                  <a:srgbClr val="3C4043"/>
                </a:solidFill>
              </a:rPr>
              <a:t>Here's how many bank accounts work: When a customer places funds in a term deposit, it's similar to a loan to the bank. The bank will hold the funds for a set time and can use them to invest elsewhere to make a return. Let’s say the bank gives the initial depositor a return of 2% for the use of funds in a term deposit. The bank can then use the money on deposit for a loan to a customer, charging a 6% interest rate for a net margin of 4%. Term deposits can help keep their financial operation running.</a:t>
            </a:r>
            <a:endParaRPr/>
          </a:p>
          <a:p>
            <a:pPr indent="-101600" lvl="0" marL="228600" rtl="0" algn="just">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38149" y="2857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Data Description</a:t>
            </a:r>
            <a:endParaRPr/>
          </a:p>
        </p:txBody>
      </p:sp>
      <p:graphicFrame>
        <p:nvGraphicFramePr>
          <p:cNvPr id="97" name="Google Shape;97;p3"/>
          <p:cNvGraphicFramePr/>
          <p:nvPr/>
        </p:nvGraphicFramePr>
        <p:xfrm>
          <a:off x="575310" y="1611313"/>
          <a:ext cx="3000000" cy="3000000"/>
        </p:xfrm>
        <a:graphic>
          <a:graphicData uri="http://schemas.openxmlformats.org/drawingml/2006/table">
            <a:tbl>
              <a:tblPr>
                <a:noFill/>
                <a:tableStyleId>{132D612A-A9DE-494E-93B1-EE57FEAB0418}</a:tableStyleId>
              </a:tblPr>
              <a:tblGrid>
                <a:gridCol w="1264925"/>
                <a:gridCol w="8103875"/>
                <a:gridCol w="1672600"/>
              </a:tblGrid>
              <a:tr h="143650">
                <a:tc>
                  <a:txBody>
                    <a:bodyPr/>
                    <a:lstStyle/>
                    <a:p>
                      <a:pPr indent="0" lvl="0" marL="0" marR="0" rtl="0" algn="l">
                        <a:spcBef>
                          <a:spcPts val="0"/>
                        </a:spcBef>
                        <a:spcAft>
                          <a:spcPts val="0"/>
                        </a:spcAft>
                        <a:buNone/>
                      </a:pPr>
                      <a:r>
                        <a:rPr b="1" lang="en-IN" sz="1200" u="none" cap="none" strike="noStrike"/>
                        <a:t>Variable</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1200" u="none" cap="none" strike="noStrike"/>
                        <a:t>Description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1200" u="none" cap="none" strike="noStrike"/>
                        <a:t>Type</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43650">
                <a:tc>
                  <a:txBody>
                    <a:bodyPr/>
                    <a:lstStyle/>
                    <a:p>
                      <a:pPr indent="0" lvl="0" marL="0" marR="0" rtl="0" algn="l">
                        <a:spcBef>
                          <a:spcPts val="0"/>
                        </a:spcBef>
                        <a:spcAft>
                          <a:spcPts val="0"/>
                        </a:spcAft>
                        <a:buNone/>
                      </a:pPr>
                      <a:r>
                        <a:rPr lang="en-IN" sz="1200" u="none" cap="none" strike="noStrike"/>
                        <a:t>Age</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Age of the customer</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Numeric</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43650">
                <a:tc>
                  <a:txBody>
                    <a:bodyPr/>
                    <a:lstStyle/>
                    <a:p>
                      <a:pPr indent="0" lvl="0" marL="0" marR="0" rtl="0" algn="l">
                        <a:spcBef>
                          <a:spcPts val="0"/>
                        </a:spcBef>
                        <a:spcAft>
                          <a:spcPts val="0"/>
                        </a:spcAft>
                        <a:buNone/>
                      </a:pPr>
                      <a:r>
                        <a:rPr lang="en-IN" sz="1200" u="none" cap="none" strike="noStrike"/>
                        <a:t>Job</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Type of job a customer does</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143650">
                <a:tc>
                  <a:txBody>
                    <a:bodyPr/>
                    <a:lstStyle/>
                    <a:p>
                      <a:pPr indent="0" lvl="0" marL="0" marR="0" rtl="0" algn="l">
                        <a:spcBef>
                          <a:spcPts val="0"/>
                        </a:spcBef>
                        <a:spcAft>
                          <a:spcPts val="0"/>
                        </a:spcAft>
                        <a:buNone/>
                      </a:pPr>
                      <a:r>
                        <a:rPr lang="en-IN" sz="1200" u="none" cap="none" strike="noStrike"/>
                        <a:t>Marital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Marital status of the customer</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43650">
                <a:tc>
                  <a:txBody>
                    <a:bodyPr/>
                    <a:lstStyle/>
                    <a:p>
                      <a:pPr indent="0" lvl="0" marL="0" marR="0" rtl="0" algn="l">
                        <a:spcBef>
                          <a:spcPts val="0"/>
                        </a:spcBef>
                        <a:spcAft>
                          <a:spcPts val="0"/>
                        </a:spcAft>
                        <a:buNone/>
                      </a:pPr>
                      <a:r>
                        <a:rPr lang="en-IN" sz="1200" u="none" cap="none" strike="noStrike"/>
                        <a:t>Education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Educational level of the customer</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256050">
                <a:tc>
                  <a:txBody>
                    <a:bodyPr/>
                    <a:lstStyle/>
                    <a:p>
                      <a:pPr indent="0" lvl="0" marL="0" marR="0" rtl="0" algn="l">
                        <a:spcBef>
                          <a:spcPts val="0"/>
                        </a:spcBef>
                        <a:spcAft>
                          <a:spcPts val="0"/>
                        </a:spcAft>
                        <a:buNone/>
                      </a:pPr>
                      <a:r>
                        <a:rPr lang="en-IN" sz="1200" u="none" cap="none" strike="noStrike"/>
                        <a:t>Default</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Indicates if a customer has credit in default</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6050">
                <a:tc>
                  <a:txBody>
                    <a:bodyPr/>
                    <a:lstStyle/>
                    <a:p>
                      <a:pPr indent="0" lvl="0" marL="0" marR="0" rtl="0" algn="l">
                        <a:spcBef>
                          <a:spcPts val="0"/>
                        </a:spcBef>
                        <a:spcAft>
                          <a:spcPts val="0"/>
                        </a:spcAft>
                        <a:buNone/>
                      </a:pPr>
                      <a:r>
                        <a:rPr lang="en-IN" sz="1200" u="none" cap="none" strike="noStrike"/>
                        <a:t>Housing</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Indicates if a customer has a housing loan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256050">
                <a:tc>
                  <a:txBody>
                    <a:bodyPr/>
                    <a:lstStyle/>
                    <a:p>
                      <a:pPr indent="0" lvl="0" marL="0" marR="0" rtl="0" algn="l">
                        <a:spcBef>
                          <a:spcPts val="0"/>
                        </a:spcBef>
                        <a:spcAft>
                          <a:spcPts val="0"/>
                        </a:spcAft>
                        <a:buNone/>
                      </a:pPr>
                      <a:r>
                        <a:rPr lang="en-IN" sz="1200" u="none" cap="none" strike="noStrike"/>
                        <a:t>Loan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Indicates if a customer has a personal loan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43650">
                <a:tc>
                  <a:txBody>
                    <a:bodyPr/>
                    <a:lstStyle/>
                    <a:p>
                      <a:pPr indent="0" lvl="0" marL="0" marR="0" rtl="0" algn="l">
                        <a:spcBef>
                          <a:spcPts val="0"/>
                        </a:spcBef>
                        <a:spcAft>
                          <a:spcPts val="0"/>
                        </a:spcAft>
                        <a:buNone/>
                      </a:pPr>
                      <a:r>
                        <a:rPr lang="en-IN" sz="1200" u="none" cap="none" strike="noStrike"/>
                        <a:t>Contact</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Type of contact communication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143650">
                <a:tc>
                  <a:txBody>
                    <a:bodyPr/>
                    <a:lstStyle/>
                    <a:p>
                      <a:pPr indent="0" lvl="0" marL="0" marR="0" rtl="0" algn="l">
                        <a:spcBef>
                          <a:spcPts val="0"/>
                        </a:spcBef>
                        <a:spcAft>
                          <a:spcPts val="0"/>
                        </a:spcAft>
                        <a:buNone/>
                      </a:pPr>
                      <a:r>
                        <a:rPr lang="en-IN" sz="1200" u="none" cap="none" strike="noStrike"/>
                        <a:t>Month</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Last contact month of the year</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43650">
                <a:tc>
                  <a:txBody>
                    <a:bodyPr/>
                    <a:lstStyle/>
                    <a:p>
                      <a:pPr indent="0" lvl="0" marL="0" marR="0" rtl="0" algn="l">
                        <a:spcBef>
                          <a:spcPts val="0"/>
                        </a:spcBef>
                        <a:spcAft>
                          <a:spcPts val="0"/>
                        </a:spcAft>
                        <a:buNone/>
                      </a:pPr>
                      <a:r>
                        <a:rPr lang="en-IN" sz="1200" u="none" cap="none" strike="noStrike"/>
                        <a:t>Day_of_week</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Last contact day of the week</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143650">
                <a:tc>
                  <a:txBody>
                    <a:bodyPr/>
                    <a:lstStyle/>
                    <a:p>
                      <a:pPr indent="0" lvl="0" marL="0" marR="0" rtl="0" algn="l">
                        <a:spcBef>
                          <a:spcPts val="0"/>
                        </a:spcBef>
                        <a:spcAft>
                          <a:spcPts val="0"/>
                        </a:spcAft>
                        <a:buNone/>
                      </a:pPr>
                      <a:r>
                        <a:rPr lang="en-IN" sz="1200" u="none" cap="none" strike="noStrike"/>
                        <a:t>Duration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Last contact duration in seconds</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Numeric</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6050">
                <a:tc>
                  <a:txBody>
                    <a:bodyPr/>
                    <a:lstStyle/>
                    <a:p>
                      <a:pPr indent="0" lvl="0" marL="0" marR="0" rtl="0" algn="l">
                        <a:spcBef>
                          <a:spcPts val="0"/>
                        </a:spcBef>
                        <a:spcAft>
                          <a:spcPts val="0"/>
                        </a:spcAft>
                        <a:buNone/>
                      </a:pPr>
                      <a:r>
                        <a:rPr lang="en-IN" sz="1200" u="none" cap="none" strike="noStrike"/>
                        <a:t>Campaign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Number of contacts performed for this client during this campaign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Numeric</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368475">
                <a:tc>
                  <a:txBody>
                    <a:bodyPr/>
                    <a:lstStyle/>
                    <a:p>
                      <a:pPr indent="0" lvl="0" marL="0" marR="0" rtl="0" algn="l">
                        <a:spcBef>
                          <a:spcPts val="0"/>
                        </a:spcBef>
                        <a:spcAft>
                          <a:spcPts val="0"/>
                        </a:spcAft>
                        <a:buNone/>
                      </a:pPr>
                      <a:r>
                        <a:rPr lang="en-IN" sz="1200" u="none" cap="none" strike="noStrike"/>
                        <a:t>Pdays</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Number of days that passed after the client was last contacted from a previous campaign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Numeric</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6050">
                <a:tc>
                  <a:txBody>
                    <a:bodyPr/>
                    <a:lstStyle/>
                    <a:p>
                      <a:pPr indent="0" lvl="0" marL="0" marR="0" rtl="0" algn="l">
                        <a:spcBef>
                          <a:spcPts val="0"/>
                        </a:spcBef>
                        <a:spcAft>
                          <a:spcPts val="0"/>
                        </a:spcAft>
                        <a:buNone/>
                      </a:pPr>
                      <a:r>
                        <a:rPr lang="en-IN" sz="1200" u="none" cap="none" strike="noStrike"/>
                        <a:t>Previous</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Number of contacts performed for this client before this campaign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c>
                  <a:txBody>
                    <a:bodyPr/>
                    <a:lstStyle/>
                    <a:p>
                      <a:pPr indent="0" lvl="0" marL="0" marR="0" rtl="0" algn="l">
                        <a:spcBef>
                          <a:spcPts val="0"/>
                        </a:spcBef>
                        <a:spcAft>
                          <a:spcPts val="0"/>
                        </a:spcAft>
                        <a:buNone/>
                      </a:pPr>
                      <a:r>
                        <a:rPr lang="en-IN" sz="1200" u="none" cap="none" strike="noStrike"/>
                        <a:t>Numeric</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9FA"/>
                    </a:solidFill>
                  </a:tcPr>
                </a:tc>
              </a:tr>
              <a:tr h="256050">
                <a:tc>
                  <a:txBody>
                    <a:bodyPr/>
                    <a:lstStyle/>
                    <a:p>
                      <a:pPr indent="0" lvl="0" marL="0" marR="0" rtl="0" algn="l">
                        <a:spcBef>
                          <a:spcPts val="0"/>
                        </a:spcBef>
                        <a:spcAft>
                          <a:spcPts val="0"/>
                        </a:spcAft>
                        <a:buNone/>
                      </a:pPr>
                      <a:r>
                        <a:rPr lang="en-IN" sz="1200" u="none" cap="none" strike="noStrike"/>
                        <a:t>Poutcome</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Outcome of the previous marketing campaign</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Categorical</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6050">
                <a:tc>
                  <a:txBody>
                    <a:bodyPr/>
                    <a:lstStyle/>
                    <a:p>
                      <a:pPr indent="0" lvl="0" marL="0" marR="0" rtl="0" algn="l">
                        <a:spcBef>
                          <a:spcPts val="0"/>
                        </a:spcBef>
                        <a:spcAft>
                          <a:spcPts val="0"/>
                        </a:spcAft>
                        <a:buNone/>
                      </a:pPr>
                      <a:r>
                        <a:rPr lang="en-IN" sz="1200" u="none" cap="none" strike="noStrike"/>
                        <a:t>Y</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Has the client subscribed to a term deposit? (Binary: 'yes', 'no')</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u="none" cap="none" strike="noStrike"/>
                        <a:t>Binary</a:t>
                      </a:r>
                      <a:endParaRPr/>
                    </a:p>
                  </a:txBody>
                  <a:tcPr marT="15625" marB="15625" marR="31225" marL="31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0695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Problem Statement</a:t>
            </a:r>
            <a:endParaRPr/>
          </a:p>
        </p:txBody>
      </p:sp>
      <p:sp>
        <p:nvSpPr>
          <p:cNvPr id="103" name="Google Shape;103;p4"/>
          <p:cNvSpPr txBox="1"/>
          <p:nvPr>
            <p:ph idx="1" type="body"/>
          </p:nvPr>
        </p:nvSpPr>
        <p:spPr>
          <a:xfrm>
            <a:off x="838200" y="14827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n-IN" sz="1600"/>
              <a:t>Create a PowerBI Dashboard showing various parameters for attrition in the organization.</a:t>
            </a:r>
            <a:endParaRPr/>
          </a:p>
          <a:p>
            <a:pPr indent="0" lvl="0" marL="0" rtl="0" algn="just">
              <a:lnSpc>
                <a:spcPct val="90000"/>
              </a:lnSpc>
              <a:spcBef>
                <a:spcPts val="1000"/>
              </a:spcBef>
              <a:spcAft>
                <a:spcPts val="0"/>
              </a:spcAft>
              <a:buClr>
                <a:schemeClr val="dk1"/>
              </a:buClr>
              <a:buSzPts val="1600"/>
              <a:buNone/>
            </a:pPr>
            <a:r>
              <a:t/>
            </a:r>
            <a:endParaRPr sz="1600"/>
          </a:p>
          <a:p>
            <a:pPr indent="-228600" lvl="0" marL="228600" rtl="0" algn="just">
              <a:lnSpc>
                <a:spcPct val="90000"/>
              </a:lnSpc>
              <a:spcBef>
                <a:spcPts val="1000"/>
              </a:spcBef>
              <a:spcAft>
                <a:spcPts val="0"/>
              </a:spcAft>
              <a:buClr>
                <a:schemeClr val="dk1"/>
              </a:buClr>
              <a:buSzPts val="1600"/>
              <a:buChar char="•"/>
            </a:pPr>
            <a:r>
              <a:rPr lang="en-IN" sz="1600"/>
              <a:t>Which age group people have subscribed the most.</a:t>
            </a:r>
            <a:endParaRPr/>
          </a:p>
          <a:p>
            <a:pPr indent="-228600" lvl="0" marL="228600" rtl="0" algn="just">
              <a:lnSpc>
                <a:spcPct val="90000"/>
              </a:lnSpc>
              <a:spcBef>
                <a:spcPts val="1000"/>
              </a:spcBef>
              <a:spcAft>
                <a:spcPts val="0"/>
              </a:spcAft>
              <a:buClr>
                <a:schemeClr val="dk1"/>
              </a:buClr>
              <a:buSzPts val="1600"/>
              <a:buChar char="•"/>
            </a:pPr>
            <a:r>
              <a:rPr lang="en-IN" sz="1600"/>
              <a:t>Does married people subscribe more?</a:t>
            </a:r>
            <a:endParaRPr/>
          </a:p>
          <a:p>
            <a:pPr indent="-228600" lvl="0" marL="228600" rtl="0" algn="just">
              <a:lnSpc>
                <a:spcPct val="90000"/>
              </a:lnSpc>
              <a:spcBef>
                <a:spcPts val="1000"/>
              </a:spcBef>
              <a:spcAft>
                <a:spcPts val="0"/>
              </a:spcAft>
              <a:buClr>
                <a:schemeClr val="dk1"/>
              </a:buClr>
              <a:buSzPts val="1600"/>
              <a:buChar char="•"/>
            </a:pPr>
            <a:r>
              <a:rPr lang="en-IN" sz="1600"/>
              <a:t>Education level of the subscribers.</a:t>
            </a:r>
            <a:endParaRPr/>
          </a:p>
          <a:p>
            <a:pPr indent="-228600" lvl="0" marL="228600" rtl="0" algn="just">
              <a:lnSpc>
                <a:spcPct val="90000"/>
              </a:lnSpc>
              <a:spcBef>
                <a:spcPts val="1000"/>
              </a:spcBef>
              <a:spcAft>
                <a:spcPts val="0"/>
              </a:spcAft>
              <a:buClr>
                <a:schemeClr val="dk1"/>
              </a:buClr>
              <a:buSzPts val="1600"/>
              <a:buChar char="•"/>
            </a:pPr>
            <a:r>
              <a:rPr lang="en-IN" sz="1600"/>
              <a:t>Which month have seen most of the subscribers.</a:t>
            </a:r>
            <a:endParaRPr/>
          </a:p>
          <a:p>
            <a:pPr indent="-228600" lvl="0" marL="228600" rtl="0" algn="just">
              <a:lnSpc>
                <a:spcPct val="90000"/>
              </a:lnSpc>
              <a:spcBef>
                <a:spcPts val="1000"/>
              </a:spcBef>
              <a:spcAft>
                <a:spcPts val="0"/>
              </a:spcAft>
              <a:buClr>
                <a:schemeClr val="dk1"/>
              </a:buClr>
              <a:buSzPts val="1600"/>
              <a:buChar char="•"/>
            </a:pPr>
            <a:r>
              <a:rPr lang="en-IN" sz="1600"/>
              <a:t>Overall conclusion from the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2024-06-10T13:16:33Z</dcterms:created>
  <dc:creator>Ananya Ghosh</dc:creator>
</cp:coreProperties>
</file>