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Bg4xK21MwzKmvkc21UzL+EiFY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57bdfa2b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057bdfa2b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57bdfa2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057bdfa2b8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57bdfa2b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1057bdfa2b8_1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1" name="Google Shape;41;p1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2" name="Google Shape;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5"/>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9"/>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0"/>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1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9" name="Google Shape;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7"/>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56" name="Google Shape;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7"/>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3" name="Google Shape;6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19"/>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19"/>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19"/>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2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a:spLocks noGrp="1"/>
          </p:cNvSpPr>
          <p:nvPr>
            <p:ph type="pic" idx="2"/>
          </p:nvPr>
        </p:nvSpPr>
        <p:spPr>
          <a:xfrm>
            <a:off x="2589212" y="634965"/>
            <a:ext cx="8915400" cy="3854970"/>
          </a:xfrm>
          <a:prstGeom prst="rect">
            <a:avLst/>
          </a:prstGeom>
          <a:noFill/>
          <a:ln>
            <a:noFill/>
          </a:ln>
        </p:spPr>
      </p:sp>
      <p:sp>
        <p:nvSpPr>
          <p:cNvPr id="99" name="Google Shape;99;p23"/>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4"/>
          <p:cNvGrpSpPr/>
          <p:nvPr/>
        </p:nvGrpSpPr>
        <p:grpSpPr>
          <a:xfrm>
            <a:off x="27222"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4"/>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title"/>
          </p:nvPr>
        </p:nvSpPr>
        <p:spPr>
          <a:xfrm>
            <a:off x="1532386" y="2788500"/>
            <a:ext cx="9907200" cy="1281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Times New Roman"/>
              <a:buNone/>
            </a:pPr>
            <a:r>
              <a:rPr lang="en-US" b="1" dirty="0">
                <a:latin typeface="Roboto"/>
                <a:ea typeface="Roboto"/>
                <a:cs typeface="Roboto"/>
                <a:sym typeface="Roboto"/>
              </a:rPr>
              <a:t>NETWORK ANALYSIS FOR SINGAPORE </a:t>
            </a:r>
            <a:endParaRPr b="1" dirty="0">
              <a:latin typeface="Roboto"/>
              <a:ea typeface="Roboto"/>
              <a:cs typeface="Roboto"/>
              <a:sym typeface="Roboto"/>
            </a:endParaRPr>
          </a:p>
          <a:p>
            <a:pPr marL="0" lvl="0" indent="0" algn="ctr" rtl="0">
              <a:spcBef>
                <a:spcPts val="0"/>
              </a:spcBef>
              <a:spcAft>
                <a:spcPts val="0"/>
              </a:spcAft>
              <a:buClr>
                <a:srgbClr val="262626"/>
              </a:buClr>
              <a:buSzPts val="3600"/>
              <a:buFont typeface="Times New Roman"/>
              <a:buNone/>
            </a:pPr>
            <a:r>
              <a:rPr lang="en-US" b="1" dirty="0">
                <a:latin typeface="Roboto"/>
                <a:ea typeface="Roboto"/>
                <a:cs typeface="Roboto"/>
                <a:sym typeface="Roboto"/>
              </a:rPr>
              <a:t>MRT NETWORK</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2400300" y="728779"/>
            <a:ext cx="8911800" cy="740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FINDINGS</a:t>
            </a:r>
            <a:endParaRPr sz="3200">
              <a:latin typeface="Roboto"/>
              <a:ea typeface="Roboto"/>
              <a:cs typeface="Roboto"/>
              <a:sym typeface="Roboto"/>
            </a:endParaRPr>
          </a:p>
        </p:txBody>
      </p:sp>
      <p:sp>
        <p:nvSpPr>
          <p:cNvPr id="227" name="Google Shape;227;p11"/>
          <p:cNvSpPr txBox="1">
            <a:spLocks noGrp="1"/>
          </p:cNvSpPr>
          <p:nvPr>
            <p:ph type="body" idx="1"/>
          </p:nvPr>
        </p:nvSpPr>
        <p:spPr>
          <a:xfrm>
            <a:off x="2400300" y="1540200"/>
            <a:ext cx="5093100" cy="4458900"/>
          </a:xfrm>
          <a:prstGeom prst="rect">
            <a:avLst/>
          </a:prstGeom>
          <a:noFill/>
          <a:ln>
            <a:noFill/>
          </a:ln>
        </p:spPr>
        <p:txBody>
          <a:bodyPr spcFirstLastPara="1" wrap="square" lIns="91425" tIns="45700" rIns="91425" bIns="45700" anchor="ctr" anchorCtr="0">
            <a:noAutofit/>
          </a:bodyPr>
          <a:lstStyle/>
          <a:p>
            <a:pPr marL="457200" lvl="0" indent="-342900" algn="just" rtl="0">
              <a:spcBef>
                <a:spcPts val="0"/>
              </a:spcBef>
              <a:spcAft>
                <a:spcPts val="0"/>
              </a:spcAft>
              <a:buSzPts val="1800"/>
              <a:buFont typeface="Arial"/>
              <a:buChar char="●"/>
            </a:pPr>
            <a:r>
              <a:rPr lang="en-US" sz="2100">
                <a:latin typeface="Arial"/>
                <a:ea typeface="Arial"/>
                <a:cs typeface="Arial"/>
                <a:sym typeface="Arial"/>
              </a:rPr>
              <a:t>Closeness centrality is obtained to determine centrality in a network which is calculated as the reciprocal of the sum of the length of the shortest paths between the node and all other nodes in the graph.</a:t>
            </a:r>
            <a:endParaRPr sz="2100">
              <a:latin typeface="Arial"/>
              <a:ea typeface="Arial"/>
              <a:cs typeface="Arial"/>
              <a:sym typeface="Arial"/>
            </a:endParaRPr>
          </a:p>
          <a:p>
            <a:pPr marL="457200" lvl="0" indent="-342900" algn="just" rtl="0">
              <a:spcBef>
                <a:spcPts val="0"/>
              </a:spcBef>
              <a:spcAft>
                <a:spcPts val="0"/>
              </a:spcAft>
              <a:buSzPts val="1800"/>
              <a:buFont typeface="Arial"/>
              <a:buChar char="●"/>
            </a:pPr>
            <a:r>
              <a:rPr lang="en-US" sz="2100">
                <a:latin typeface="Arial"/>
                <a:ea typeface="Arial"/>
                <a:cs typeface="Arial"/>
                <a:sym typeface="Arial"/>
              </a:rPr>
              <a:t>Thus, the more central a node is, the closer it is to all other nodes. </a:t>
            </a:r>
            <a:endParaRPr sz="2100">
              <a:latin typeface="Arial"/>
              <a:ea typeface="Arial"/>
              <a:cs typeface="Arial"/>
              <a:sym typeface="Arial"/>
            </a:endParaRPr>
          </a:p>
          <a:p>
            <a:pPr marL="457200" lvl="0" indent="-342900" algn="just" rtl="0">
              <a:spcBef>
                <a:spcPts val="0"/>
              </a:spcBef>
              <a:spcAft>
                <a:spcPts val="0"/>
              </a:spcAft>
              <a:buSzPts val="1800"/>
              <a:buFont typeface="Arial"/>
              <a:buChar char="●"/>
            </a:pPr>
            <a:r>
              <a:rPr lang="en-US" sz="2100">
                <a:latin typeface="Arial"/>
                <a:ea typeface="Arial"/>
                <a:cs typeface="Arial"/>
                <a:sym typeface="Arial"/>
              </a:rPr>
              <a:t>The node size is a visual representation in proportion to the closeness of the node.</a:t>
            </a:r>
            <a:endParaRPr sz="2100">
              <a:latin typeface="Arial"/>
              <a:ea typeface="Arial"/>
              <a:cs typeface="Arial"/>
              <a:sym typeface="Arial"/>
            </a:endParaRPr>
          </a:p>
          <a:p>
            <a:pPr marL="457200" lvl="0" indent="-342900" algn="just" rtl="0">
              <a:spcBef>
                <a:spcPts val="0"/>
              </a:spcBef>
              <a:spcAft>
                <a:spcPts val="0"/>
              </a:spcAft>
              <a:buSzPts val="1800"/>
              <a:buFont typeface="Arial"/>
              <a:buChar char="●"/>
            </a:pPr>
            <a:r>
              <a:rPr lang="en-US" sz="2100">
                <a:latin typeface="Arial"/>
                <a:ea typeface="Arial"/>
                <a:cs typeface="Arial"/>
                <a:sym typeface="Arial"/>
              </a:rPr>
              <a:t>The node with the highest closeness here is ‘</a:t>
            </a:r>
            <a:r>
              <a:rPr lang="en-US" sz="2100" b="1">
                <a:latin typeface="Arial"/>
                <a:ea typeface="Arial"/>
                <a:cs typeface="Arial"/>
                <a:sym typeface="Arial"/>
              </a:rPr>
              <a:t>Tanah Merah</a:t>
            </a:r>
            <a:r>
              <a:rPr lang="en-US" sz="2100">
                <a:latin typeface="Arial"/>
                <a:ea typeface="Arial"/>
                <a:cs typeface="Arial"/>
                <a:sym typeface="Arial"/>
              </a:rPr>
              <a:t>’.</a:t>
            </a:r>
            <a:endParaRPr sz="2100">
              <a:latin typeface="Arial"/>
              <a:ea typeface="Arial"/>
              <a:cs typeface="Arial"/>
              <a:sym typeface="Arial"/>
            </a:endParaRPr>
          </a:p>
        </p:txBody>
      </p:sp>
      <p:pic>
        <p:nvPicPr>
          <p:cNvPr id="228" name="Google Shape;228;p11"/>
          <p:cNvPicPr preferRelativeResize="0"/>
          <p:nvPr/>
        </p:nvPicPr>
        <p:blipFill>
          <a:blip r:embed="rId3">
            <a:alphaModFix/>
          </a:blip>
          <a:stretch>
            <a:fillRect/>
          </a:stretch>
        </p:blipFill>
        <p:spPr>
          <a:xfrm>
            <a:off x="7493350" y="1540200"/>
            <a:ext cx="4111050" cy="44487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057bdfa2b8_0_6"/>
          <p:cNvSpPr txBox="1">
            <a:spLocks noGrp="1"/>
          </p:cNvSpPr>
          <p:nvPr>
            <p:ph type="title"/>
          </p:nvPr>
        </p:nvSpPr>
        <p:spPr>
          <a:xfrm>
            <a:off x="2400300" y="728779"/>
            <a:ext cx="8911800" cy="758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FINDINGS</a:t>
            </a:r>
            <a:endParaRPr sz="3200">
              <a:latin typeface="Roboto"/>
              <a:ea typeface="Roboto"/>
              <a:cs typeface="Roboto"/>
              <a:sym typeface="Roboto"/>
            </a:endParaRPr>
          </a:p>
        </p:txBody>
      </p:sp>
      <p:sp>
        <p:nvSpPr>
          <p:cNvPr id="234" name="Google Shape;234;g1057bdfa2b8_0_6"/>
          <p:cNvSpPr txBox="1">
            <a:spLocks noGrp="1"/>
          </p:cNvSpPr>
          <p:nvPr>
            <p:ph type="body" idx="1"/>
          </p:nvPr>
        </p:nvSpPr>
        <p:spPr>
          <a:xfrm>
            <a:off x="2400300" y="1540200"/>
            <a:ext cx="5093100" cy="4458900"/>
          </a:xfrm>
          <a:prstGeom prst="rect">
            <a:avLst/>
          </a:prstGeom>
          <a:noFill/>
          <a:ln>
            <a:noFill/>
          </a:ln>
        </p:spPr>
        <p:txBody>
          <a:bodyPr spcFirstLastPara="1" wrap="square" lIns="91425" tIns="45700" rIns="91425" bIns="45700" anchor="ctr" anchorCtr="0">
            <a:noAutofit/>
          </a:bodyPr>
          <a:lstStyle/>
          <a:p>
            <a:pPr marL="114300" lvl="0" indent="-355600" algn="just" rtl="0">
              <a:spcBef>
                <a:spcPts val="0"/>
              </a:spcBef>
              <a:spcAft>
                <a:spcPts val="0"/>
              </a:spcAft>
              <a:buSzPts val="2000"/>
              <a:buFont typeface="Arial"/>
              <a:buChar char="●"/>
            </a:pPr>
            <a:r>
              <a:rPr lang="en-US" sz="2000">
                <a:latin typeface="Arial"/>
                <a:ea typeface="Arial"/>
                <a:cs typeface="Arial"/>
                <a:sym typeface="Arial"/>
              </a:rPr>
              <a:t>Betweenness centrality is a measure of centrality in a graph based on shortest paths.</a:t>
            </a:r>
            <a:endParaRPr sz="2000">
              <a:latin typeface="Arial"/>
              <a:ea typeface="Arial"/>
              <a:cs typeface="Arial"/>
              <a:sym typeface="Arial"/>
            </a:endParaRPr>
          </a:p>
          <a:p>
            <a:pPr marL="0" lvl="0" indent="0" algn="just" rtl="0">
              <a:spcBef>
                <a:spcPts val="0"/>
              </a:spcBef>
              <a:spcAft>
                <a:spcPts val="0"/>
              </a:spcAft>
              <a:buNone/>
            </a:pPr>
            <a:endParaRPr sz="2000">
              <a:latin typeface="Arial"/>
              <a:ea typeface="Arial"/>
              <a:cs typeface="Arial"/>
              <a:sym typeface="Arial"/>
            </a:endParaRPr>
          </a:p>
          <a:p>
            <a:pPr marL="114300" lvl="0" indent="-355600" algn="just" rtl="0">
              <a:spcBef>
                <a:spcPts val="0"/>
              </a:spcBef>
              <a:spcAft>
                <a:spcPts val="0"/>
              </a:spcAft>
              <a:buSzPts val="2000"/>
              <a:buFont typeface="Arial"/>
              <a:buChar char="●"/>
            </a:pPr>
            <a:r>
              <a:rPr lang="en-US" sz="2000">
                <a:latin typeface="Arial"/>
                <a:ea typeface="Arial"/>
                <a:cs typeface="Arial"/>
                <a:sym typeface="Arial"/>
              </a:rPr>
              <a:t>It represents the degree to which nodes stand between each other. A node with higher betweenness centrality would have more control over the network.</a:t>
            </a:r>
            <a:endParaRPr sz="2000">
              <a:latin typeface="Arial"/>
              <a:ea typeface="Arial"/>
              <a:cs typeface="Arial"/>
              <a:sym typeface="Arial"/>
            </a:endParaRPr>
          </a:p>
          <a:p>
            <a:pPr marL="0" lvl="0" indent="0" algn="just" rtl="0">
              <a:spcBef>
                <a:spcPts val="0"/>
              </a:spcBef>
              <a:spcAft>
                <a:spcPts val="0"/>
              </a:spcAft>
              <a:buNone/>
            </a:pPr>
            <a:endParaRPr sz="2000">
              <a:latin typeface="Arial"/>
              <a:ea typeface="Arial"/>
              <a:cs typeface="Arial"/>
              <a:sym typeface="Arial"/>
            </a:endParaRPr>
          </a:p>
          <a:p>
            <a:pPr marL="114300" lvl="0" indent="-355600" algn="just" rtl="0">
              <a:spcBef>
                <a:spcPts val="0"/>
              </a:spcBef>
              <a:spcAft>
                <a:spcPts val="0"/>
              </a:spcAft>
              <a:buSzPts val="2000"/>
              <a:buFont typeface="Arial"/>
              <a:buChar char="●"/>
            </a:pPr>
            <a:r>
              <a:rPr lang="en-US" sz="2000">
                <a:latin typeface="Arial"/>
                <a:ea typeface="Arial"/>
                <a:cs typeface="Arial"/>
                <a:sym typeface="Arial"/>
              </a:rPr>
              <a:t>The node size is a visual representation in proportion to the betweenness of the node.</a:t>
            </a:r>
            <a:endParaRPr sz="2000">
              <a:latin typeface="Arial"/>
              <a:ea typeface="Arial"/>
              <a:cs typeface="Arial"/>
              <a:sym typeface="Arial"/>
            </a:endParaRPr>
          </a:p>
          <a:p>
            <a:pPr marL="0" lvl="0" indent="0" algn="just" rtl="0">
              <a:spcBef>
                <a:spcPts val="0"/>
              </a:spcBef>
              <a:spcAft>
                <a:spcPts val="0"/>
              </a:spcAft>
              <a:buNone/>
            </a:pPr>
            <a:endParaRPr sz="2000">
              <a:latin typeface="Arial"/>
              <a:ea typeface="Arial"/>
              <a:cs typeface="Arial"/>
              <a:sym typeface="Arial"/>
            </a:endParaRPr>
          </a:p>
          <a:p>
            <a:pPr marL="114300" lvl="0" indent="-355600" algn="just" rtl="0">
              <a:spcBef>
                <a:spcPts val="0"/>
              </a:spcBef>
              <a:spcAft>
                <a:spcPts val="0"/>
              </a:spcAft>
              <a:buSzPts val="2000"/>
              <a:buChar char="●"/>
            </a:pPr>
            <a:r>
              <a:rPr lang="en-US" sz="2000">
                <a:latin typeface="Arial"/>
                <a:ea typeface="Arial"/>
                <a:cs typeface="Arial"/>
                <a:sym typeface="Arial"/>
              </a:rPr>
              <a:t>The node with the highest betweenness centrality is ‘</a:t>
            </a:r>
            <a:r>
              <a:rPr lang="en-US" sz="2000" b="1">
                <a:latin typeface="Arial"/>
                <a:ea typeface="Arial"/>
                <a:cs typeface="Arial"/>
                <a:sym typeface="Arial"/>
              </a:rPr>
              <a:t>Outram Park</a:t>
            </a:r>
            <a:r>
              <a:rPr lang="en-US" sz="2000">
                <a:latin typeface="Arial"/>
                <a:ea typeface="Arial"/>
                <a:cs typeface="Arial"/>
                <a:sym typeface="Arial"/>
              </a:rPr>
              <a:t>’.</a:t>
            </a:r>
            <a:endParaRPr sz="2000">
              <a:latin typeface="Arial"/>
              <a:ea typeface="Arial"/>
              <a:cs typeface="Arial"/>
              <a:sym typeface="Arial"/>
            </a:endParaRPr>
          </a:p>
        </p:txBody>
      </p:sp>
      <p:pic>
        <p:nvPicPr>
          <p:cNvPr id="235" name="Google Shape;235;g1057bdfa2b8_0_6"/>
          <p:cNvPicPr preferRelativeResize="0"/>
          <p:nvPr/>
        </p:nvPicPr>
        <p:blipFill>
          <a:blip r:embed="rId3">
            <a:alphaModFix/>
          </a:blip>
          <a:stretch>
            <a:fillRect/>
          </a:stretch>
        </p:blipFill>
        <p:spPr>
          <a:xfrm>
            <a:off x="7493401" y="1540200"/>
            <a:ext cx="4111001" cy="44486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057bdfa2b8_0_12"/>
          <p:cNvSpPr txBox="1">
            <a:spLocks noGrp="1"/>
          </p:cNvSpPr>
          <p:nvPr>
            <p:ph type="title"/>
          </p:nvPr>
        </p:nvSpPr>
        <p:spPr>
          <a:xfrm>
            <a:off x="2400300" y="728775"/>
            <a:ext cx="5093100" cy="644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FINDINGS</a:t>
            </a:r>
            <a:endParaRPr sz="3200">
              <a:latin typeface="Roboto"/>
              <a:ea typeface="Roboto"/>
              <a:cs typeface="Roboto"/>
              <a:sym typeface="Roboto"/>
            </a:endParaRPr>
          </a:p>
        </p:txBody>
      </p:sp>
      <p:sp>
        <p:nvSpPr>
          <p:cNvPr id="241" name="Google Shape;241;g1057bdfa2b8_0_12"/>
          <p:cNvSpPr txBox="1">
            <a:spLocks noGrp="1"/>
          </p:cNvSpPr>
          <p:nvPr>
            <p:ph type="body" idx="1"/>
          </p:nvPr>
        </p:nvSpPr>
        <p:spPr>
          <a:xfrm>
            <a:off x="2400300" y="1540200"/>
            <a:ext cx="5093100" cy="4458900"/>
          </a:xfrm>
          <a:prstGeom prst="rect">
            <a:avLst/>
          </a:prstGeom>
          <a:noFill/>
          <a:ln>
            <a:noFill/>
          </a:ln>
        </p:spPr>
        <p:txBody>
          <a:bodyPr spcFirstLastPara="1" wrap="square" lIns="91425" tIns="45700" rIns="91425" bIns="45700" anchor="ctr" anchorCtr="0">
            <a:normAutofit/>
          </a:bodyPr>
          <a:lstStyle/>
          <a:p>
            <a:pPr marL="114300" lvl="0" indent="-361950" algn="l" rtl="0">
              <a:spcBef>
                <a:spcPts val="0"/>
              </a:spcBef>
              <a:spcAft>
                <a:spcPts val="0"/>
              </a:spcAft>
              <a:buSzPts val="2100"/>
              <a:buFont typeface="Arial"/>
              <a:buChar char="●"/>
            </a:pPr>
            <a:r>
              <a:rPr lang="en-US" sz="2100">
                <a:latin typeface="Arial"/>
                <a:ea typeface="Arial"/>
                <a:cs typeface="Arial"/>
                <a:sym typeface="Arial"/>
              </a:rPr>
              <a:t>Eigenvector centrality is a measure of the influence of a node in a network. A high eigenvector score indicates that the node is connected to multiple nodes who themselves have high scores.</a:t>
            </a:r>
            <a:endParaRPr sz="2100">
              <a:latin typeface="Arial"/>
              <a:ea typeface="Arial"/>
              <a:cs typeface="Arial"/>
              <a:sym typeface="Arial"/>
            </a:endParaRPr>
          </a:p>
          <a:p>
            <a:pPr marL="0" lvl="0" indent="0" algn="l" rtl="0">
              <a:spcBef>
                <a:spcPts val="0"/>
              </a:spcBef>
              <a:spcAft>
                <a:spcPts val="0"/>
              </a:spcAft>
              <a:buNone/>
            </a:pPr>
            <a:endParaRPr sz="2100">
              <a:latin typeface="Arial"/>
              <a:ea typeface="Arial"/>
              <a:cs typeface="Arial"/>
              <a:sym typeface="Arial"/>
            </a:endParaRPr>
          </a:p>
          <a:p>
            <a:pPr marL="114300" lvl="0" indent="-361950" algn="l" rtl="0">
              <a:spcBef>
                <a:spcPts val="0"/>
              </a:spcBef>
              <a:spcAft>
                <a:spcPts val="0"/>
              </a:spcAft>
              <a:buSzPts val="2100"/>
              <a:buFont typeface="Arial"/>
              <a:buChar char="●"/>
            </a:pPr>
            <a:r>
              <a:rPr lang="en-US" sz="2100">
                <a:latin typeface="Arial"/>
                <a:ea typeface="Arial"/>
                <a:cs typeface="Arial"/>
                <a:sym typeface="Arial"/>
              </a:rPr>
              <a:t>The node size is a visual representation in proportion to the betweenness of the node.</a:t>
            </a:r>
            <a:endParaRPr sz="2100">
              <a:latin typeface="Arial"/>
              <a:ea typeface="Arial"/>
              <a:cs typeface="Arial"/>
              <a:sym typeface="Arial"/>
            </a:endParaRPr>
          </a:p>
          <a:p>
            <a:pPr marL="0" lvl="0" indent="0" algn="l" rtl="0">
              <a:spcBef>
                <a:spcPts val="0"/>
              </a:spcBef>
              <a:spcAft>
                <a:spcPts val="0"/>
              </a:spcAft>
              <a:buNone/>
            </a:pPr>
            <a:endParaRPr sz="2100">
              <a:latin typeface="Arial"/>
              <a:ea typeface="Arial"/>
              <a:cs typeface="Arial"/>
              <a:sym typeface="Arial"/>
            </a:endParaRPr>
          </a:p>
          <a:p>
            <a:pPr marL="114300" lvl="0" indent="-361950" algn="l" rtl="0">
              <a:spcBef>
                <a:spcPts val="0"/>
              </a:spcBef>
              <a:spcAft>
                <a:spcPts val="0"/>
              </a:spcAft>
              <a:buSzPts val="2100"/>
              <a:buChar char="●"/>
            </a:pPr>
            <a:r>
              <a:rPr lang="en-US" sz="2100">
                <a:latin typeface="Arial"/>
                <a:ea typeface="Arial"/>
                <a:cs typeface="Arial"/>
                <a:sym typeface="Arial"/>
              </a:rPr>
              <a:t>The node with the highest eigenvector centrality is ‘</a:t>
            </a:r>
            <a:r>
              <a:rPr lang="en-US" sz="2100" b="1">
                <a:latin typeface="Arial"/>
                <a:ea typeface="Arial"/>
                <a:cs typeface="Arial"/>
                <a:sym typeface="Arial"/>
              </a:rPr>
              <a:t>Outram Park</a:t>
            </a:r>
            <a:r>
              <a:rPr lang="en-US" sz="2100">
                <a:latin typeface="Arial"/>
                <a:ea typeface="Arial"/>
                <a:cs typeface="Arial"/>
                <a:sym typeface="Arial"/>
              </a:rPr>
              <a:t>’.</a:t>
            </a:r>
            <a:endParaRPr sz="2100">
              <a:latin typeface="Arial"/>
              <a:ea typeface="Arial"/>
              <a:cs typeface="Arial"/>
              <a:sym typeface="Arial"/>
            </a:endParaRPr>
          </a:p>
        </p:txBody>
      </p:sp>
      <p:pic>
        <p:nvPicPr>
          <p:cNvPr id="242" name="Google Shape;242;g1057bdfa2b8_0_12"/>
          <p:cNvPicPr preferRelativeResize="0"/>
          <p:nvPr/>
        </p:nvPicPr>
        <p:blipFill>
          <a:blip r:embed="rId3">
            <a:alphaModFix/>
          </a:blip>
          <a:stretch>
            <a:fillRect/>
          </a:stretch>
        </p:blipFill>
        <p:spPr>
          <a:xfrm>
            <a:off x="7493400" y="1540200"/>
            <a:ext cx="4111001" cy="44486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057bdfa2b8_1_7"/>
          <p:cNvSpPr txBox="1">
            <a:spLocks noGrp="1"/>
          </p:cNvSpPr>
          <p:nvPr>
            <p:ph type="title"/>
          </p:nvPr>
        </p:nvSpPr>
        <p:spPr>
          <a:xfrm>
            <a:off x="2400300" y="728780"/>
            <a:ext cx="8911800" cy="70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FINDINGS - STATS SUMMARY</a:t>
            </a:r>
            <a:endParaRPr sz="3200">
              <a:latin typeface="Roboto"/>
              <a:ea typeface="Roboto"/>
              <a:cs typeface="Roboto"/>
              <a:sym typeface="Roboto"/>
            </a:endParaRPr>
          </a:p>
        </p:txBody>
      </p:sp>
      <p:pic>
        <p:nvPicPr>
          <p:cNvPr id="248" name="Google Shape;248;g1057bdfa2b8_1_7"/>
          <p:cNvPicPr preferRelativeResize="0"/>
          <p:nvPr/>
        </p:nvPicPr>
        <p:blipFill rotWithShape="1">
          <a:blip r:embed="rId3">
            <a:alphaModFix/>
          </a:blip>
          <a:srcRect t="1465" b="2111"/>
          <a:stretch/>
        </p:blipFill>
        <p:spPr>
          <a:xfrm>
            <a:off x="2400300" y="1540200"/>
            <a:ext cx="9204100" cy="445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2"/>
          <p:cNvSpPr txBox="1">
            <a:spLocks noGrp="1"/>
          </p:cNvSpPr>
          <p:nvPr>
            <p:ph type="title"/>
          </p:nvPr>
        </p:nvSpPr>
        <p:spPr>
          <a:xfrm>
            <a:off x="2400300" y="728779"/>
            <a:ext cx="8911800" cy="805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RECOMMENDATIONS</a:t>
            </a:r>
            <a:endParaRPr sz="3200">
              <a:latin typeface="Roboto"/>
              <a:ea typeface="Roboto"/>
              <a:cs typeface="Roboto"/>
              <a:sym typeface="Roboto"/>
            </a:endParaRPr>
          </a:p>
        </p:txBody>
      </p:sp>
      <p:sp>
        <p:nvSpPr>
          <p:cNvPr id="254" name="Google Shape;254;p12"/>
          <p:cNvSpPr txBox="1">
            <a:spLocks noGrp="1"/>
          </p:cNvSpPr>
          <p:nvPr>
            <p:ph type="body" idx="1"/>
          </p:nvPr>
        </p:nvSpPr>
        <p:spPr>
          <a:xfrm>
            <a:off x="2398500" y="1540200"/>
            <a:ext cx="9205800" cy="3777600"/>
          </a:xfrm>
          <a:prstGeom prst="rect">
            <a:avLst/>
          </a:prstGeom>
          <a:noFill/>
          <a:ln>
            <a:noFill/>
          </a:ln>
        </p:spPr>
        <p:txBody>
          <a:bodyPr spcFirstLastPara="1" wrap="square" lIns="91425" tIns="45700" rIns="91425" bIns="45700" anchor="t" anchorCtr="0">
            <a:normAutofit/>
          </a:bodyPr>
          <a:lstStyle/>
          <a:p>
            <a:pPr marL="457200" lvl="0" indent="-368300" algn="just" rtl="0">
              <a:spcBef>
                <a:spcPts val="0"/>
              </a:spcBef>
              <a:spcAft>
                <a:spcPts val="0"/>
              </a:spcAft>
              <a:buSzPts val="2200"/>
              <a:buChar char="●"/>
            </a:pPr>
            <a:r>
              <a:rPr lang="en-US" sz="2200">
                <a:latin typeface="Arial"/>
                <a:ea typeface="Arial"/>
                <a:cs typeface="Arial"/>
                <a:sym typeface="Arial"/>
              </a:rPr>
              <a:t>From the results by using different centrality measures applied to the network, the station '</a:t>
            </a:r>
            <a:r>
              <a:rPr lang="en-US" sz="2200" b="1">
                <a:latin typeface="Arial"/>
                <a:ea typeface="Arial"/>
                <a:cs typeface="Arial"/>
                <a:sym typeface="Arial"/>
              </a:rPr>
              <a:t>Outram Park</a:t>
            </a:r>
            <a:r>
              <a:rPr lang="en-US" sz="2200">
                <a:latin typeface="Arial"/>
                <a:ea typeface="Arial"/>
                <a:cs typeface="Arial"/>
                <a:sym typeface="Arial"/>
              </a:rPr>
              <a:t>' frequently appears as one of the significant nodes suggesting that it could likely be the most important node/station in the MRT connection</a:t>
            </a:r>
            <a:endParaRPr sz="2200">
              <a:latin typeface="Arial"/>
              <a:ea typeface="Arial"/>
              <a:cs typeface="Arial"/>
              <a:sym typeface="Arial"/>
            </a:endParaRPr>
          </a:p>
          <a:p>
            <a:pPr marL="0" lvl="0" indent="0" algn="just" rtl="0">
              <a:spcBef>
                <a:spcPts val="0"/>
              </a:spcBef>
              <a:spcAft>
                <a:spcPts val="0"/>
              </a:spcAft>
              <a:buNone/>
            </a:pPr>
            <a:endParaRPr sz="2200">
              <a:latin typeface="Arial"/>
              <a:ea typeface="Arial"/>
              <a:cs typeface="Arial"/>
              <a:sym typeface="Arial"/>
            </a:endParaRPr>
          </a:p>
          <a:p>
            <a:pPr marL="457200" lvl="0" indent="-368300" algn="just" rtl="0">
              <a:spcBef>
                <a:spcPts val="0"/>
              </a:spcBef>
              <a:spcAft>
                <a:spcPts val="0"/>
              </a:spcAft>
              <a:buSzPts val="2200"/>
              <a:buFont typeface="Arial"/>
              <a:buChar char="●"/>
            </a:pPr>
            <a:r>
              <a:rPr lang="en-US" sz="2200">
                <a:latin typeface="Arial"/>
                <a:ea typeface="Arial"/>
                <a:cs typeface="Arial"/>
                <a:sym typeface="Arial"/>
              </a:rPr>
              <a:t>The consequences of removing such a node might break the network into different smaller networks and reduce connectivity among the network while impairing the connectivity and coverage of the MRT services defeating the purpose of the mode of transportation</a:t>
            </a:r>
            <a:endParaRPr sz="2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3"/>
          <p:cNvSpPr txBox="1">
            <a:spLocks noGrp="1"/>
          </p:cNvSpPr>
          <p:nvPr>
            <p:ph type="title"/>
          </p:nvPr>
        </p:nvSpPr>
        <p:spPr>
          <a:xfrm>
            <a:off x="2400300" y="3080400"/>
            <a:ext cx="9204300" cy="69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Century Gothic"/>
              <a:buNone/>
            </a:pPr>
            <a:r>
              <a:rPr lang="en-US" sz="6000"/>
              <a:t>Thank 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title"/>
          </p:nvPr>
        </p:nvSpPr>
        <p:spPr>
          <a:xfrm>
            <a:off x="2400300" y="728775"/>
            <a:ext cx="4622100" cy="553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b="1">
                <a:latin typeface="Roboto"/>
                <a:ea typeface="Roboto"/>
                <a:cs typeface="Roboto"/>
                <a:sym typeface="Roboto"/>
              </a:rPr>
              <a:t>PROBLEM STATEMENT</a:t>
            </a:r>
            <a:endParaRPr>
              <a:latin typeface="Roboto"/>
              <a:ea typeface="Roboto"/>
              <a:cs typeface="Roboto"/>
              <a:sym typeface="Roboto"/>
            </a:endParaRPr>
          </a:p>
        </p:txBody>
      </p:sp>
      <p:sp>
        <p:nvSpPr>
          <p:cNvPr id="172" name="Google Shape;172;p2"/>
          <p:cNvSpPr txBox="1">
            <a:spLocks noGrp="1"/>
          </p:cNvSpPr>
          <p:nvPr>
            <p:ph type="body" idx="1"/>
          </p:nvPr>
        </p:nvSpPr>
        <p:spPr>
          <a:xfrm>
            <a:off x="2400300" y="1551000"/>
            <a:ext cx="9204000" cy="3578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200">
                <a:latin typeface="Arial"/>
                <a:ea typeface="Arial"/>
                <a:cs typeface="Arial"/>
                <a:sym typeface="Arial"/>
              </a:rPr>
              <a:t>Transportation network supports efficient flow of people between different parts of the city.</a:t>
            </a:r>
            <a:endParaRPr sz="2200">
              <a:latin typeface="Arial"/>
              <a:ea typeface="Arial"/>
              <a:cs typeface="Arial"/>
              <a:sym typeface="Arial"/>
            </a:endParaRPr>
          </a:p>
          <a:p>
            <a:pPr marL="0" lvl="0" indent="0" algn="just" rtl="0">
              <a:spcBef>
                <a:spcPts val="1000"/>
              </a:spcBef>
              <a:spcAft>
                <a:spcPts val="0"/>
              </a:spcAft>
              <a:buNone/>
            </a:pPr>
            <a:r>
              <a:rPr lang="en-US" sz="2200">
                <a:latin typeface="Arial"/>
                <a:ea typeface="Arial"/>
                <a:cs typeface="Arial"/>
                <a:sym typeface="Arial"/>
              </a:rPr>
              <a:t>We use centrality measures to determine critical nodes in a transportation network, to improve the design of the network and devise plans for coping with the network failures.</a:t>
            </a:r>
            <a:endParaRPr sz="2200">
              <a:latin typeface="Arial"/>
              <a:ea typeface="Arial"/>
              <a:cs typeface="Arial"/>
              <a:sym typeface="Arial"/>
            </a:endParaRPr>
          </a:p>
          <a:p>
            <a:pPr marL="0" lvl="0" indent="0" algn="just" rtl="0">
              <a:spcBef>
                <a:spcPts val="1000"/>
              </a:spcBef>
              <a:spcAft>
                <a:spcPts val="0"/>
              </a:spcAft>
              <a:buNone/>
            </a:pPr>
            <a:r>
              <a:rPr lang="en-US" sz="2200">
                <a:latin typeface="Arial"/>
                <a:ea typeface="Arial"/>
                <a:cs typeface="Arial"/>
                <a:sym typeface="Arial"/>
              </a:rPr>
              <a:t>Betweenness is more evenly distributed among stations when the metro network is large allowing stations to share commuter load equally. </a:t>
            </a: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
          <p:cNvSpPr txBox="1">
            <a:spLocks noGrp="1"/>
          </p:cNvSpPr>
          <p:nvPr>
            <p:ph type="title"/>
          </p:nvPr>
        </p:nvSpPr>
        <p:spPr>
          <a:xfrm>
            <a:off x="2400300" y="728775"/>
            <a:ext cx="3050400" cy="655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DATASET</a:t>
            </a:r>
            <a:endParaRPr sz="3200">
              <a:latin typeface="Roboto"/>
              <a:ea typeface="Roboto"/>
              <a:cs typeface="Roboto"/>
              <a:sym typeface="Roboto"/>
            </a:endParaRPr>
          </a:p>
        </p:txBody>
      </p:sp>
      <p:sp>
        <p:nvSpPr>
          <p:cNvPr id="178" name="Google Shape;178;p3"/>
          <p:cNvSpPr txBox="1">
            <a:spLocks noGrp="1"/>
          </p:cNvSpPr>
          <p:nvPr>
            <p:ph type="body" idx="1"/>
          </p:nvPr>
        </p:nvSpPr>
        <p:spPr>
          <a:xfrm>
            <a:off x="2400300" y="1540200"/>
            <a:ext cx="9176100" cy="3777600"/>
          </a:xfrm>
          <a:prstGeom prst="rect">
            <a:avLst/>
          </a:prstGeom>
          <a:noFill/>
          <a:ln>
            <a:noFill/>
          </a:ln>
        </p:spPr>
        <p:txBody>
          <a:bodyPr spcFirstLastPara="1" wrap="square" lIns="91425" tIns="45700" rIns="91425" bIns="45700" anchor="t" anchorCtr="0">
            <a:normAutofit/>
          </a:bodyPr>
          <a:lstStyle/>
          <a:p>
            <a:pPr marL="457200" lvl="0" indent="-381000" algn="just" rtl="0">
              <a:spcBef>
                <a:spcPts val="0"/>
              </a:spcBef>
              <a:spcAft>
                <a:spcPts val="0"/>
              </a:spcAft>
              <a:buSzPts val="2400"/>
              <a:buFont typeface="Arial"/>
              <a:buChar char="●"/>
            </a:pPr>
            <a:r>
              <a:rPr lang="en-US" sz="2400">
                <a:latin typeface="Arial"/>
                <a:ea typeface="Arial"/>
                <a:cs typeface="Arial"/>
                <a:sym typeface="Arial"/>
              </a:rPr>
              <a:t>Scraped data from Wikipedia page of Singapore’s stations to create a dataset for list of stations that are planned and currently in operation.</a:t>
            </a:r>
            <a:endParaRPr sz="24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a:latin typeface="Arial"/>
                <a:ea typeface="Arial"/>
                <a:cs typeface="Arial"/>
                <a:sym typeface="Arial"/>
              </a:rPr>
              <a:t>The scraping returned a data set of 268 observations and 9 variables.</a:t>
            </a:r>
            <a:endParaRPr sz="24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a:latin typeface="Arial"/>
                <a:ea typeface="Arial"/>
                <a:cs typeface="Arial"/>
                <a:sym typeface="Arial"/>
              </a:rPr>
              <a:t>Cleaning of variables to remove planned and inoperative stations leaves a dataset of 196 observations of 5 variables.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2400300" y="728779"/>
            <a:ext cx="8911800" cy="741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DATASET</a:t>
            </a:r>
            <a:endParaRPr sz="3200">
              <a:latin typeface="Roboto"/>
              <a:ea typeface="Roboto"/>
              <a:cs typeface="Roboto"/>
              <a:sym typeface="Roboto"/>
            </a:endParaRPr>
          </a:p>
        </p:txBody>
      </p:sp>
      <p:sp>
        <p:nvSpPr>
          <p:cNvPr id="184" name="Google Shape;184;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p:txBody>
      </p:sp>
      <p:pic>
        <p:nvPicPr>
          <p:cNvPr id="185" name="Google Shape;185;p4"/>
          <p:cNvPicPr preferRelativeResize="0"/>
          <p:nvPr/>
        </p:nvPicPr>
        <p:blipFill rotWithShape="1">
          <a:blip r:embed="rId3">
            <a:alphaModFix/>
          </a:blip>
          <a:srcRect/>
          <a:stretch/>
        </p:blipFill>
        <p:spPr>
          <a:xfrm>
            <a:off x="1348869" y="1551000"/>
            <a:ext cx="4941754" cy="4513426"/>
          </a:xfrm>
          <a:prstGeom prst="rect">
            <a:avLst/>
          </a:prstGeom>
          <a:noFill/>
          <a:ln>
            <a:noFill/>
          </a:ln>
        </p:spPr>
      </p:pic>
      <p:pic>
        <p:nvPicPr>
          <p:cNvPr id="186" name="Google Shape;186;p4"/>
          <p:cNvPicPr preferRelativeResize="0"/>
          <p:nvPr/>
        </p:nvPicPr>
        <p:blipFill rotWithShape="1">
          <a:blip r:embed="rId4">
            <a:alphaModFix/>
          </a:blip>
          <a:srcRect/>
          <a:stretch/>
        </p:blipFill>
        <p:spPr>
          <a:xfrm>
            <a:off x="6655020" y="1551000"/>
            <a:ext cx="4949381" cy="4513425"/>
          </a:xfrm>
          <a:prstGeom prst="rect">
            <a:avLst/>
          </a:prstGeom>
          <a:noFill/>
          <a:ln>
            <a:noFill/>
          </a:ln>
        </p:spPr>
      </p:pic>
      <p:sp>
        <p:nvSpPr>
          <p:cNvPr id="187" name="Google Shape;187;p4"/>
          <p:cNvSpPr txBox="1"/>
          <p:nvPr/>
        </p:nvSpPr>
        <p:spPr>
          <a:xfrm>
            <a:off x="3215700" y="6144750"/>
            <a:ext cx="1208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t>RAW DATA</a:t>
            </a:r>
            <a:endParaRPr b="1"/>
          </a:p>
        </p:txBody>
      </p:sp>
      <p:sp>
        <p:nvSpPr>
          <p:cNvPr id="188" name="Google Shape;188;p4"/>
          <p:cNvSpPr txBox="1"/>
          <p:nvPr/>
        </p:nvSpPr>
        <p:spPr>
          <a:xfrm>
            <a:off x="8155915" y="6144750"/>
            <a:ext cx="194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t>EDGELIST DATA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2400300" y="728780"/>
            <a:ext cx="8911800" cy="646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KEY VARIABLES</a:t>
            </a:r>
            <a:endParaRPr sz="3200">
              <a:latin typeface="Roboto"/>
              <a:ea typeface="Roboto"/>
              <a:cs typeface="Roboto"/>
              <a:sym typeface="Roboto"/>
            </a:endParaRPr>
          </a:p>
        </p:txBody>
      </p:sp>
      <p:sp>
        <p:nvSpPr>
          <p:cNvPr id="194" name="Google Shape;194;p6"/>
          <p:cNvSpPr txBox="1">
            <a:spLocks noGrp="1"/>
          </p:cNvSpPr>
          <p:nvPr>
            <p:ph type="body" idx="1"/>
          </p:nvPr>
        </p:nvSpPr>
        <p:spPr>
          <a:xfrm>
            <a:off x="2400300" y="1540200"/>
            <a:ext cx="9204000" cy="428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a:latin typeface="Arial"/>
                <a:ea typeface="Arial"/>
                <a:cs typeface="Arial"/>
                <a:sym typeface="Arial"/>
              </a:rPr>
              <a:t>The variables of the dataset are:</a:t>
            </a:r>
            <a:endParaRPr sz="2200">
              <a:latin typeface="Arial"/>
              <a:ea typeface="Arial"/>
              <a:cs typeface="Arial"/>
              <a:sym typeface="Arial"/>
            </a:endParaRPr>
          </a:p>
          <a:p>
            <a:pPr marL="457200" lvl="0" indent="-368300" algn="l" rtl="0">
              <a:spcBef>
                <a:spcPts val="1000"/>
              </a:spcBef>
              <a:spcAft>
                <a:spcPts val="0"/>
              </a:spcAft>
              <a:buSzPts val="2200"/>
              <a:buFont typeface="Arial"/>
              <a:buChar char="●"/>
            </a:pPr>
            <a:r>
              <a:rPr lang="en-US" sz="2200" b="1">
                <a:latin typeface="Arial"/>
                <a:ea typeface="Arial"/>
                <a:cs typeface="Arial"/>
                <a:sym typeface="Arial"/>
              </a:rPr>
              <a:t>Code</a:t>
            </a:r>
            <a:r>
              <a:rPr lang="en-US" sz="2200">
                <a:latin typeface="Arial"/>
                <a:ea typeface="Arial"/>
                <a:cs typeface="Arial"/>
                <a:sym typeface="Arial"/>
              </a:rPr>
              <a:t> 		</a:t>
            </a:r>
            <a:r>
              <a:rPr lang="en-US" sz="2000">
                <a:latin typeface="Arial"/>
                <a:ea typeface="Arial"/>
                <a:cs typeface="Arial"/>
                <a:sym typeface="Arial"/>
              </a:rPr>
              <a:t>(Combination of 2-character line name and station number) </a:t>
            </a:r>
            <a:endParaRPr sz="20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b="1">
                <a:latin typeface="Arial"/>
                <a:ea typeface="Arial"/>
                <a:cs typeface="Arial"/>
                <a:sym typeface="Arial"/>
              </a:rPr>
              <a:t>Name</a:t>
            </a:r>
            <a:r>
              <a:rPr lang="en-US" sz="2200">
                <a:latin typeface="Arial"/>
                <a:ea typeface="Arial"/>
                <a:cs typeface="Arial"/>
                <a:sym typeface="Arial"/>
              </a:rPr>
              <a:t> 		</a:t>
            </a:r>
            <a:r>
              <a:rPr lang="en-US" sz="2000">
                <a:latin typeface="Arial"/>
                <a:ea typeface="Arial"/>
                <a:cs typeface="Arial"/>
                <a:sym typeface="Arial"/>
              </a:rPr>
              <a:t>(Name of the stations. Variable type : Varchar)</a:t>
            </a:r>
            <a:endParaRPr sz="20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b="1">
                <a:latin typeface="Arial"/>
                <a:ea typeface="Arial"/>
                <a:cs typeface="Arial"/>
                <a:sym typeface="Arial"/>
              </a:rPr>
              <a:t>Opening</a:t>
            </a:r>
            <a:r>
              <a:rPr lang="en-US" sz="2200">
                <a:latin typeface="Arial"/>
                <a:ea typeface="Arial"/>
                <a:cs typeface="Arial"/>
                <a:sym typeface="Arial"/>
              </a:rPr>
              <a:t> 	</a:t>
            </a:r>
            <a:r>
              <a:rPr lang="en-US" sz="2000">
                <a:latin typeface="Arial"/>
                <a:ea typeface="Arial"/>
                <a:cs typeface="Arial"/>
                <a:sym typeface="Arial"/>
              </a:rPr>
              <a:t>(The opening date of the station. Variable type : Date)</a:t>
            </a:r>
            <a:endParaRPr sz="20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b="1">
                <a:latin typeface="Arial"/>
                <a:ea typeface="Arial"/>
                <a:cs typeface="Arial"/>
                <a:sym typeface="Arial"/>
              </a:rPr>
              <a:t>Status</a:t>
            </a:r>
            <a:r>
              <a:rPr lang="en-US" sz="2200">
                <a:latin typeface="Arial"/>
                <a:ea typeface="Arial"/>
                <a:cs typeface="Arial"/>
                <a:sym typeface="Arial"/>
              </a:rPr>
              <a:t>		</a:t>
            </a:r>
            <a:r>
              <a:rPr lang="en-US" sz="2000">
                <a:latin typeface="Arial"/>
                <a:ea typeface="Arial"/>
                <a:cs typeface="Arial"/>
                <a:sym typeface="Arial"/>
              </a:rPr>
              <a:t>(Code of the station. Variable type : Varchar)</a:t>
            </a:r>
            <a:endParaRPr sz="20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b="1">
                <a:latin typeface="Arial"/>
                <a:ea typeface="Arial"/>
                <a:cs typeface="Arial"/>
                <a:sym typeface="Arial"/>
              </a:rPr>
              <a:t>Location</a:t>
            </a:r>
            <a:r>
              <a:rPr lang="en-US" sz="2200">
                <a:latin typeface="Arial"/>
                <a:ea typeface="Arial"/>
                <a:cs typeface="Arial"/>
                <a:sym typeface="Arial"/>
              </a:rPr>
              <a:t> 	</a:t>
            </a:r>
            <a:r>
              <a:rPr lang="en-US" sz="2000">
                <a:latin typeface="Arial"/>
                <a:ea typeface="Arial"/>
                <a:cs typeface="Arial"/>
                <a:sym typeface="Arial"/>
              </a:rPr>
              <a:t>(City of the station. Variable type : Varchar)</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2400300" y="728780"/>
            <a:ext cx="8911800" cy="6093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b="1">
                <a:latin typeface="Arial"/>
                <a:ea typeface="Arial"/>
                <a:cs typeface="Arial"/>
                <a:sym typeface="Arial"/>
              </a:rPr>
              <a:t>KEY VARIABLES</a:t>
            </a:r>
            <a:endParaRPr>
              <a:latin typeface="Arial"/>
              <a:ea typeface="Arial"/>
              <a:cs typeface="Arial"/>
              <a:sym typeface="Arial"/>
            </a:endParaRPr>
          </a:p>
        </p:txBody>
      </p:sp>
      <p:sp>
        <p:nvSpPr>
          <p:cNvPr id="200" name="Google Shape;200;p7"/>
          <p:cNvSpPr txBox="1">
            <a:spLocks noGrp="1"/>
          </p:cNvSpPr>
          <p:nvPr>
            <p:ph type="body" idx="1"/>
          </p:nvPr>
        </p:nvSpPr>
        <p:spPr>
          <a:xfrm>
            <a:off x="2398500" y="1540203"/>
            <a:ext cx="8915400" cy="478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a:latin typeface="Arial"/>
                <a:ea typeface="Arial"/>
                <a:cs typeface="Arial"/>
                <a:sym typeface="Arial"/>
              </a:rPr>
              <a:t>Variables used to create edge list and nodes for the graph are :</a:t>
            </a:r>
            <a:endParaRPr sz="2200">
              <a:latin typeface="Arial"/>
              <a:ea typeface="Arial"/>
              <a:cs typeface="Arial"/>
              <a:sym typeface="Arial"/>
            </a:endParaRPr>
          </a:p>
          <a:p>
            <a:pPr marL="457200" lvl="0" indent="-368300" algn="l" rtl="0">
              <a:spcBef>
                <a:spcPts val="1000"/>
              </a:spcBef>
              <a:spcAft>
                <a:spcPts val="0"/>
              </a:spcAft>
              <a:buSzPts val="2200"/>
              <a:buFont typeface="Arial"/>
              <a:buAutoNum type="alphaLcPeriod"/>
            </a:pPr>
            <a:r>
              <a:rPr lang="en-US" sz="2200">
                <a:latin typeface="Arial"/>
                <a:ea typeface="Arial"/>
                <a:cs typeface="Arial"/>
                <a:sym typeface="Arial"/>
              </a:rPr>
              <a:t>Code</a:t>
            </a:r>
            <a:endParaRPr sz="2200">
              <a:latin typeface="Arial"/>
              <a:ea typeface="Arial"/>
              <a:cs typeface="Arial"/>
              <a:sym typeface="Arial"/>
            </a:endParaRPr>
          </a:p>
          <a:p>
            <a:pPr marL="457200" lvl="0" indent="-368300" algn="l" rtl="0">
              <a:spcBef>
                <a:spcPts val="0"/>
              </a:spcBef>
              <a:spcAft>
                <a:spcPts val="0"/>
              </a:spcAft>
              <a:buSzPts val="2200"/>
              <a:buFont typeface="Arial"/>
              <a:buAutoNum type="alphaLcPeriod"/>
            </a:pPr>
            <a:r>
              <a:rPr lang="en-US" sz="2200">
                <a:latin typeface="Arial"/>
                <a:ea typeface="Arial"/>
                <a:cs typeface="Arial"/>
                <a:sym typeface="Arial"/>
              </a:rPr>
              <a:t>Name</a:t>
            </a:r>
            <a:endParaRPr sz="2200">
              <a:latin typeface="Arial"/>
              <a:ea typeface="Arial"/>
              <a:cs typeface="Arial"/>
              <a:sym typeface="Arial"/>
            </a:endParaRPr>
          </a:p>
          <a:p>
            <a:pPr marL="0" lvl="0" indent="0" algn="l" rtl="0">
              <a:spcBef>
                <a:spcPts val="1000"/>
              </a:spcBef>
              <a:spcAft>
                <a:spcPts val="0"/>
              </a:spcAft>
              <a:buSzPts val="1800"/>
              <a:buNone/>
            </a:pPr>
            <a:endParaRPr sz="2200">
              <a:latin typeface="Arial"/>
              <a:ea typeface="Arial"/>
              <a:cs typeface="Arial"/>
              <a:sym typeface="Arial"/>
            </a:endParaRPr>
          </a:p>
          <a:p>
            <a:pPr marL="342900" lvl="0" indent="-368300" algn="just" rtl="0">
              <a:spcBef>
                <a:spcPts val="1000"/>
              </a:spcBef>
              <a:spcAft>
                <a:spcPts val="0"/>
              </a:spcAft>
              <a:buSzPts val="2200"/>
              <a:buFont typeface="Arial"/>
              <a:buChar char="●"/>
            </a:pPr>
            <a:r>
              <a:rPr lang="en-US" sz="2200">
                <a:latin typeface="Arial"/>
                <a:ea typeface="Arial"/>
                <a:cs typeface="Arial"/>
                <a:sym typeface="Arial"/>
              </a:rPr>
              <a:t>Code is used to create new column ‘Network’ that identifies the pair of station on a network.</a:t>
            </a:r>
            <a:endParaRPr sz="2200">
              <a:latin typeface="Arial"/>
              <a:ea typeface="Arial"/>
              <a:cs typeface="Arial"/>
              <a:sym typeface="Arial"/>
            </a:endParaRPr>
          </a:p>
          <a:p>
            <a:pPr marL="342900" lvl="0" indent="-368300" algn="just" rtl="0">
              <a:spcBef>
                <a:spcPts val="1000"/>
              </a:spcBef>
              <a:spcAft>
                <a:spcPts val="0"/>
              </a:spcAft>
              <a:buSzPts val="2200"/>
              <a:buFont typeface="Arial"/>
              <a:buChar char="●"/>
            </a:pPr>
            <a:r>
              <a:rPr lang="en-US" sz="2200">
                <a:latin typeface="Arial"/>
                <a:ea typeface="Arial"/>
                <a:cs typeface="Arial"/>
                <a:sym typeface="Arial"/>
              </a:rPr>
              <a:t>The pair of stations is created by mapping station 1 to station 2 and so on until the second last station in a line. The last station is then linked to the first station in the line.</a:t>
            </a: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txBox="1">
            <a:spLocks noGrp="1"/>
          </p:cNvSpPr>
          <p:nvPr>
            <p:ph type="title"/>
          </p:nvPr>
        </p:nvSpPr>
        <p:spPr>
          <a:xfrm>
            <a:off x="2400300" y="728779"/>
            <a:ext cx="8911800" cy="711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APPROACH</a:t>
            </a:r>
            <a:endParaRPr sz="3200">
              <a:latin typeface="Roboto"/>
              <a:ea typeface="Roboto"/>
              <a:cs typeface="Roboto"/>
              <a:sym typeface="Roboto"/>
            </a:endParaRPr>
          </a:p>
        </p:txBody>
      </p:sp>
      <p:pic>
        <p:nvPicPr>
          <p:cNvPr id="206" name="Google Shape;206;p8"/>
          <p:cNvPicPr preferRelativeResize="0"/>
          <p:nvPr/>
        </p:nvPicPr>
        <p:blipFill>
          <a:blip r:embed="rId3">
            <a:alphaModFix/>
          </a:blip>
          <a:stretch>
            <a:fillRect/>
          </a:stretch>
        </p:blipFill>
        <p:spPr>
          <a:xfrm>
            <a:off x="2400300" y="1540200"/>
            <a:ext cx="4392300" cy="3777625"/>
          </a:xfrm>
          <a:prstGeom prst="rect">
            <a:avLst/>
          </a:prstGeom>
          <a:noFill/>
          <a:ln>
            <a:noFill/>
          </a:ln>
        </p:spPr>
      </p:pic>
      <p:pic>
        <p:nvPicPr>
          <p:cNvPr id="207" name="Google Shape;207;p8"/>
          <p:cNvPicPr preferRelativeResize="0"/>
          <p:nvPr/>
        </p:nvPicPr>
        <p:blipFill>
          <a:blip r:embed="rId4">
            <a:alphaModFix/>
          </a:blip>
          <a:stretch>
            <a:fillRect/>
          </a:stretch>
        </p:blipFill>
        <p:spPr>
          <a:xfrm>
            <a:off x="7287801" y="1540200"/>
            <a:ext cx="4316600" cy="3777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2400300" y="728780"/>
            <a:ext cx="8911800" cy="6186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b="1" dirty="0">
                <a:latin typeface="Roboto"/>
                <a:ea typeface="Roboto"/>
                <a:cs typeface="Roboto"/>
                <a:sym typeface="Roboto"/>
              </a:rPr>
              <a:t>FINDINGS</a:t>
            </a:r>
            <a:endParaRPr dirty="0">
              <a:latin typeface="Roboto"/>
              <a:ea typeface="Roboto"/>
              <a:cs typeface="Roboto"/>
              <a:sym typeface="Roboto"/>
            </a:endParaRPr>
          </a:p>
        </p:txBody>
      </p:sp>
      <p:sp>
        <p:nvSpPr>
          <p:cNvPr id="213" name="Google Shape;213;p9"/>
          <p:cNvSpPr txBox="1">
            <a:spLocks noGrp="1"/>
          </p:cNvSpPr>
          <p:nvPr>
            <p:ph type="body" idx="1"/>
          </p:nvPr>
        </p:nvSpPr>
        <p:spPr>
          <a:xfrm>
            <a:off x="2400300" y="1540200"/>
            <a:ext cx="5083800" cy="44589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None/>
            </a:pPr>
            <a:r>
              <a:rPr lang="en-US" sz="2200" dirty="0">
                <a:latin typeface="Arial"/>
                <a:ea typeface="Arial"/>
                <a:cs typeface="Arial"/>
                <a:sym typeface="Arial"/>
              </a:rPr>
              <a:t>Plotting basic network diagram shows the layout of the rail connections and how some stations help to connect different lines.</a:t>
            </a:r>
          </a:p>
          <a:p>
            <a:pPr marL="0" lvl="0" indent="0" algn="just" rtl="0">
              <a:spcBef>
                <a:spcPts val="0"/>
              </a:spcBef>
              <a:spcAft>
                <a:spcPts val="0"/>
              </a:spcAft>
              <a:buNone/>
            </a:pPr>
            <a:endParaRPr lang="en-US" sz="2200" dirty="0">
              <a:latin typeface="Arial"/>
              <a:ea typeface="Arial"/>
              <a:cs typeface="Arial"/>
              <a:sym typeface="Arial"/>
            </a:endParaRPr>
          </a:p>
          <a:p>
            <a:pPr marL="0" lvl="0" indent="0" algn="just" rtl="0">
              <a:spcBef>
                <a:spcPts val="0"/>
              </a:spcBef>
              <a:spcAft>
                <a:spcPts val="0"/>
              </a:spcAft>
              <a:buNone/>
            </a:pPr>
            <a:r>
              <a:rPr lang="en-US" sz="2200" dirty="0">
                <a:latin typeface="Arial"/>
                <a:ea typeface="Arial"/>
                <a:cs typeface="Arial"/>
                <a:sym typeface="Arial"/>
              </a:rPr>
              <a:t>Nodes: Stations.</a:t>
            </a:r>
          </a:p>
          <a:p>
            <a:pPr marL="0" lvl="0" indent="0" algn="just" rtl="0">
              <a:spcBef>
                <a:spcPts val="0"/>
              </a:spcBef>
              <a:spcAft>
                <a:spcPts val="0"/>
              </a:spcAft>
              <a:buNone/>
            </a:pPr>
            <a:endParaRPr lang="en-US" sz="2200" dirty="0">
              <a:latin typeface="Arial"/>
              <a:ea typeface="Arial"/>
              <a:cs typeface="Arial"/>
              <a:sym typeface="Arial"/>
            </a:endParaRPr>
          </a:p>
          <a:p>
            <a:pPr marL="0" lvl="0" indent="0" rtl="0">
              <a:spcBef>
                <a:spcPts val="0"/>
              </a:spcBef>
              <a:spcAft>
                <a:spcPts val="0"/>
              </a:spcAft>
              <a:buNone/>
            </a:pPr>
            <a:r>
              <a:rPr lang="en-US" sz="2200" dirty="0">
                <a:latin typeface="Arial"/>
                <a:ea typeface="Arial"/>
                <a:cs typeface="Arial"/>
                <a:sym typeface="Arial"/>
              </a:rPr>
              <a:t>Edges: Link or route between two     	stations.</a:t>
            </a:r>
          </a:p>
        </p:txBody>
      </p:sp>
      <p:pic>
        <p:nvPicPr>
          <p:cNvPr id="214" name="Google Shape;214;p9"/>
          <p:cNvPicPr preferRelativeResize="0"/>
          <p:nvPr/>
        </p:nvPicPr>
        <p:blipFill>
          <a:blip r:embed="rId3">
            <a:alphaModFix/>
          </a:blip>
          <a:stretch>
            <a:fillRect/>
          </a:stretch>
        </p:blipFill>
        <p:spPr>
          <a:xfrm>
            <a:off x="7484100" y="1540188"/>
            <a:ext cx="4120400" cy="4458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2400300" y="728773"/>
            <a:ext cx="8911800" cy="665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sz="3200" b="1">
                <a:latin typeface="Roboto"/>
                <a:ea typeface="Roboto"/>
                <a:cs typeface="Roboto"/>
                <a:sym typeface="Roboto"/>
              </a:rPr>
              <a:t>FINDINGS</a:t>
            </a:r>
            <a:endParaRPr sz="3200">
              <a:latin typeface="Roboto"/>
              <a:ea typeface="Roboto"/>
              <a:cs typeface="Roboto"/>
              <a:sym typeface="Roboto"/>
            </a:endParaRPr>
          </a:p>
        </p:txBody>
      </p:sp>
      <p:sp>
        <p:nvSpPr>
          <p:cNvPr id="220" name="Google Shape;220;p10"/>
          <p:cNvSpPr txBox="1">
            <a:spLocks noGrp="1"/>
          </p:cNvSpPr>
          <p:nvPr>
            <p:ph type="body" idx="1"/>
          </p:nvPr>
        </p:nvSpPr>
        <p:spPr>
          <a:xfrm>
            <a:off x="2400300" y="1540200"/>
            <a:ext cx="5093100" cy="4458900"/>
          </a:xfrm>
          <a:prstGeom prst="rect">
            <a:avLst/>
          </a:prstGeom>
          <a:noFill/>
          <a:ln>
            <a:noFill/>
          </a:ln>
        </p:spPr>
        <p:txBody>
          <a:bodyPr spcFirstLastPara="1" wrap="square" lIns="91425" tIns="45700" rIns="91425" bIns="45700" anchor="ctr" anchorCtr="0">
            <a:normAutofit/>
          </a:bodyPr>
          <a:lstStyle/>
          <a:p>
            <a:pPr marL="114300" lvl="0" indent="-368300" algn="just" rtl="0">
              <a:spcBef>
                <a:spcPts val="0"/>
              </a:spcBef>
              <a:spcAft>
                <a:spcPts val="0"/>
              </a:spcAft>
              <a:buSzPts val="2200"/>
              <a:buFont typeface="Arial"/>
              <a:buChar char="●"/>
            </a:pPr>
            <a:r>
              <a:rPr lang="en-US" sz="2200">
                <a:latin typeface="Arial"/>
                <a:ea typeface="Arial"/>
                <a:cs typeface="Arial"/>
                <a:sym typeface="Arial"/>
              </a:rPr>
              <a:t>Degree centrality is calculated to obtain degree of the nodes in the graph.</a:t>
            </a:r>
            <a:endParaRPr sz="2200">
              <a:latin typeface="Arial"/>
              <a:ea typeface="Arial"/>
              <a:cs typeface="Arial"/>
              <a:sym typeface="Arial"/>
            </a:endParaRPr>
          </a:p>
          <a:p>
            <a:pPr marL="0" lvl="0" indent="0" algn="just" rtl="0">
              <a:spcBef>
                <a:spcPts val="0"/>
              </a:spcBef>
              <a:spcAft>
                <a:spcPts val="0"/>
              </a:spcAft>
              <a:buNone/>
            </a:pPr>
            <a:endParaRPr sz="2200">
              <a:latin typeface="Arial"/>
              <a:ea typeface="Arial"/>
              <a:cs typeface="Arial"/>
              <a:sym typeface="Arial"/>
            </a:endParaRPr>
          </a:p>
          <a:p>
            <a:pPr marL="114300" lvl="0" indent="-368300" algn="just" rtl="0">
              <a:spcBef>
                <a:spcPts val="0"/>
              </a:spcBef>
              <a:spcAft>
                <a:spcPts val="0"/>
              </a:spcAft>
              <a:buSzPts val="2200"/>
              <a:buFont typeface="Arial"/>
              <a:buChar char="●"/>
            </a:pPr>
            <a:r>
              <a:rPr lang="en-US" sz="2200">
                <a:latin typeface="Arial"/>
                <a:ea typeface="Arial"/>
                <a:cs typeface="Arial"/>
                <a:sym typeface="Arial"/>
              </a:rPr>
              <a:t>The node size is a visual representation in proportion to the degree of the node.</a:t>
            </a:r>
            <a:endParaRPr sz="2200">
              <a:latin typeface="Arial"/>
              <a:ea typeface="Arial"/>
              <a:cs typeface="Arial"/>
              <a:sym typeface="Arial"/>
            </a:endParaRPr>
          </a:p>
          <a:p>
            <a:pPr marL="0" lvl="0" indent="0" algn="just" rtl="0">
              <a:spcBef>
                <a:spcPts val="0"/>
              </a:spcBef>
              <a:spcAft>
                <a:spcPts val="0"/>
              </a:spcAft>
              <a:buNone/>
            </a:pPr>
            <a:endParaRPr sz="2200">
              <a:latin typeface="Arial"/>
              <a:ea typeface="Arial"/>
              <a:cs typeface="Arial"/>
              <a:sym typeface="Arial"/>
            </a:endParaRPr>
          </a:p>
          <a:p>
            <a:pPr marL="114300" lvl="0" indent="-368300" algn="just" rtl="0">
              <a:spcBef>
                <a:spcPts val="0"/>
              </a:spcBef>
              <a:spcAft>
                <a:spcPts val="0"/>
              </a:spcAft>
              <a:buSzPts val="2200"/>
              <a:buChar char="●"/>
            </a:pPr>
            <a:r>
              <a:rPr lang="en-US" sz="2200">
                <a:latin typeface="Arial"/>
                <a:ea typeface="Arial"/>
                <a:cs typeface="Arial"/>
                <a:sym typeface="Arial"/>
              </a:rPr>
              <a:t>The node with the highest degree here is ‘</a:t>
            </a:r>
            <a:r>
              <a:rPr lang="en-US" sz="2200" b="1">
                <a:latin typeface="Arial"/>
                <a:ea typeface="Arial"/>
                <a:cs typeface="Arial"/>
                <a:sym typeface="Arial"/>
              </a:rPr>
              <a:t>Outram Park</a:t>
            </a:r>
            <a:r>
              <a:rPr lang="en-US" sz="2200">
                <a:latin typeface="Arial"/>
                <a:ea typeface="Arial"/>
                <a:cs typeface="Arial"/>
                <a:sym typeface="Arial"/>
              </a:rPr>
              <a:t>’.</a:t>
            </a:r>
            <a:endParaRPr sz="2200">
              <a:latin typeface="Arial"/>
              <a:ea typeface="Arial"/>
              <a:cs typeface="Arial"/>
              <a:sym typeface="Arial"/>
            </a:endParaRPr>
          </a:p>
        </p:txBody>
      </p:sp>
      <p:pic>
        <p:nvPicPr>
          <p:cNvPr id="221" name="Google Shape;221;p10"/>
          <p:cNvPicPr preferRelativeResize="0"/>
          <p:nvPr/>
        </p:nvPicPr>
        <p:blipFill>
          <a:blip r:embed="rId3">
            <a:alphaModFix/>
          </a:blip>
          <a:stretch>
            <a:fillRect/>
          </a:stretch>
        </p:blipFill>
        <p:spPr>
          <a:xfrm>
            <a:off x="7493350" y="1540200"/>
            <a:ext cx="4111050" cy="445890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675</Words>
  <Application>Microsoft Macintosh PowerPoint</Application>
  <PresentationFormat>Widescreen</PresentationFormat>
  <Paragraphs>65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Noto Sans Symbols</vt:lpstr>
      <vt:lpstr>Roboto</vt:lpstr>
      <vt:lpstr>Arial</vt:lpstr>
      <vt:lpstr>Century Gothic</vt:lpstr>
      <vt:lpstr>Times New Roman</vt:lpstr>
      <vt:lpstr>Wisp</vt:lpstr>
      <vt:lpstr>NETWORK ANALYSIS FOR SINGAPORE  MRT NETWORK</vt:lpstr>
      <vt:lpstr>PROBLEM STATEMENT</vt:lpstr>
      <vt:lpstr>DATASET</vt:lpstr>
      <vt:lpstr>DATASET</vt:lpstr>
      <vt:lpstr>KEY VARIABLES</vt:lpstr>
      <vt:lpstr>KEY VARIABLES</vt:lpstr>
      <vt:lpstr>APPROACH</vt:lpstr>
      <vt:lpstr>FINDINGS</vt:lpstr>
      <vt:lpstr>FINDINGS</vt:lpstr>
      <vt:lpstr>FINDINGS</vt:lpstr>
      <vt:lpstr>FINDINGS</vt:lpstr>
      <vt:lpstr>FINDINGS</vt:lpstr>
      <vt:lpstr>FINDINGS - STATS SUMMARY</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FOR SINGAPORE  MRT NETWORK</dc:title>
  <dc:creator>Priya Gohil</dc:creator>
  <cp:lastModifiedBy>Shashank Uparwat</cp:lastModifiedBy>
  <cp:revision>2</cp:revision>
  <dcterms:created xsi:type="dcterms:W3CDTF">2021-12-06T20:12:24Z</dcterms:created>
  <dcterms:modified xsi:type="dcterms:W3CDTF">2022-03-20T00:54:41Z</dcterms:modified>
</cp:coreProperties>
</file>