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3" r:id="rId15"/>
    <p:sldId id="274" r:id="rId16"/>
    <p:sldId id="275" r:id="rId17"/>
    <p:sldId id="279" r:id="rId18"/>
    <p:sldId id="280" r:id="rId19"/>
    <p:sldId id="281" r:id="rId20"/>
    <p:sldId id="282" r:id="rId21"/>
    <p:sldId id="277" r:id="rId22"/>
    <p:sldId id="283" r:id="rId23"/>
    <p:sldId id="284" r:id="rId24"/>
    <p:sldId id="285" r:id="rId25"/>
    <p:sldId id="286" r:id="rId26"/>
    <p:sldId id="287" r:id="rId27"/>
    <p:sldId id="291" r:id="rId28"/>
    <p:sldId id="292" r:id="rId29"/>
    <p:sldId id="293" r:id="rId30"/>
    <p:sldId id="294" r:id="rId31"/>
    <p:sldId id="295" r:id="rId32"/>
    <p:sldId id="296" r:id="rId33"/>
    <p:sldId id="297" r:id="rId34"/>
    <p:sldId id="298" r:id="rId35"/>
    <p:sldId id="299" r:id="rId36"/>
    <p:sldId id="300"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01" autoAdjust="0"/>
    <p:restoredTop sz="94660"/>
  </p:normalViewPr>
  <p:slideViewPr>
    <p:cSldViewPr snapToGrid="0">
      <p:cViewPr varScale="1">
        <p:scale>
          <a:sx n="44" d="100"/>
          <a:sy n="44" d="100"/>
        </p:scale>
        <p:origin x="24"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306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01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317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44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667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183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26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33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93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995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13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331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84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20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57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3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60031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2256" y="1518557"/>
            <a:ext cx="7714115" cy="2262781"/>
          </a:xfrm>
        </p:spPr>
        <p:txBody>
          <a:bodyPr>
            <a:normAutofit fontScale="90000"/>
          </a:bodyPr>
          <a:lstStyle/>
          <a:p>
            <a:r>
              <a:rPr lang="en-IN" sz="6000" dirty="0" smtClean="0">
                <a:latin typeface="Calibri" panose="020F0502020204030204" pitchFamily="34" charset="0"/>
                <a:cs typeface="Calibri" panose="020F0502020204030204" pitchFamily="34" charset="0"/>
              </a:rPr>
              <a:t>Project: </a:t>
            </a:r>
            <a:r>
              <a:rPr lang="en-IN" sz="6000" b="1" dirty="0" smtClean="0">
                <a:latin typeface="Calibri" panose="020F0502020204030204" pitchFamily="34" charset="0"/>
                <a:cs typeface="Calibri" panose="020F0502020204030204" pitchFamily="34" charset="0"/>
              </a:rPr>
              <a:t>E-retail Customer retention/activation data analysis</a:t>
            </a:r>
            <a:endParaRPr lang="en-IN" sz="60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4809899" y="5495836"/>
            <a:ext cx="8915399" cy="1126283"/>
          </a:xfrm>
        </p:spPr>
        <p:txBody>
          <a:bodyPr>
            <a:normAutofit/>
          </a:bodyPr>
          <a:lstStyle/>
          <a:p>
            <a:r>
              <a:rPr lang="en-IN" sz="2800" b="1" dirty="0" smtClean="0"/>
              <a:t>Presentation prepared by: Shashanka S</a:t>
            </a:r>
            <a:endParaRPr lang="en-IN" sz="2800" b="1" dirty="0"/>
          </a:p>
        </p:txBody>
      </p:sp>
    </p:spTree>
    <p:extLst>
      <p:ext uri="{BB962C8B-B14F-4D97-AF65-F5344CB8AC3E}">
        <p14:creationId xmlns:p14="http://schemas.microsoft.com/office/powerpoint/2010/main" val="46543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a:t>Visualization of data regarding browser used for online shopping</a:t>
            </a:r>
            <a:endParaRPr lang="en-IN" sz="1800" dirty="0"/>
          </a:p>
        </p:txBody>
      </p:sp>
      <p:sp>
        <p:nvSpPr>
          <p:cNvPr id="6" name="TextBox 5"/>
          <p:cNvSpPr txBox="1"/>
          <p:nvPr/>
        </p:nvSpPr>
        <p:spPr>
          <a:xfrm>
            <a:off x="1655180" y="4800713"/>
            <a:ext cx="10079990" cy="646331"/>
          </a:xfrm>
          <a:prstGeom prst="rect">
            <a:avLst/>
          </a:prstGeom>
          <a:noFill/>
        </p:spPr>
        <p:txBody>
          <a:bodyPr wrap="square" rtlCol="0">
            <a:spAutoFit/>
          </a:bodyPr>
          <a:lstStyle/>
          <a:p>
            <a:r>
              <a:rPr lang="en-IN" dirty="0"/>
              <a:t>We can infer that most of the online shopping customers prefer google chrome as web-browser while shopping online</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819207" y="1356361"/>
            <a:ext cx="4004945" cy="3139440"/>
          </a:xfrm>
          <a:prstGeom prst="rect">
            <a:avLst/>
          </a:prstGeom>
        </p:spPr>
      </p:pic>
    </p:spTree>
    <p:extLst>
      <p:ext uri="{BB962C8B-B14F-4D97-AF65-F5344CB8AC3E}">
        <p14:creationId xmlns:p14="http://schemas.microsoft.com/office/powerpoint/2010/main" val="295209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a:t>Visualization of data regarding the spent to make purchase decision</a:t>
            </a:r>
            <a:endParaRPr lang="en-IN" sz="1800" dirty="0"/>
          </a:p>
        </p:txBody>
      </p:sp>
      <p:sp>
        <p:nvSpPr>
          <p:cNvPr id="6" name="TextBox 5"/>
          <p:cNvSpPr txBox="1"/>
          <p:nvPr/>
        </p:nvSpPr>
        <p:spPr>
          <a:xfrm>
            <a:off x="1539901" y="4695186"/>
            <a:ext cx="10079990" cy="1754326"/>
          </a:xfrm>
          <a:prstGeom prst="rect">
            <a:avLst/>
          </a:prstGeom>
          <a:noFill/>
        </p:spPr>
        <p:txBody>
          <a:bodyPr wrap="square" rtlCol="0">
            <a:spAutoFit/>
          </a:bodyPr>
          <a:lstStyle/>
          <a:p>
            <a:r>
              <a:rPr lang="en-IN" dirty="0"/>
              <a:t>We can infer that</a:t>
            </a:r>
          </a:p>
          <a:p>
            <a:r>
              <a:rPr lang="en-IN" dirty="0"/>
              <a:t>1) Majority of customers spend more than 15 minutes to make purchase </a:t>
            </a:r>
            <a:r>
              <a:rPr lang="en-IN" dirty="0" err="1"/>
              <a:t>decesion</a:t>
            </a:r>
            <a:endParaRPr lang="en-IN" dirty="0"/>
          </a:p>
          <a:p>
            <a:r>
              <a:rPr lang="en-IN" dirty="0"/>
              <a:t>2) Majority of customers who spend more than 15 minutes to make purchase </a:t>
            </a:r>
            <a:r>
              <a:rPr lang="en-IN" dirty="0" err="1"/>
              <a:t>decesion</a:t>
            </a:r>
            <a:r>
              <a:rPr lang="en-IN" dirty="0"/>
              <a:t> belongs to age group of 21-30 years</a:t>
            </a:r>
          </a:p>
          <a:p>
            <a:r>
              <a:rPr lang="en-IN" dirty="0"/>
              <a:t>3) Majority of customers who spend more than 15 minutes to make purchase </a:t>
            </a:r>
            <a:r>
              <a:rPr lang="en-IN" dirty="0" err="1"/>
              <a:t>decesion</a:t>
            </a:r>
            <a:r>
              <a:rPr lang="en-IN" dirty="0"/>
              <a:t> are female</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19150" y="1356361"/>
            <a:ext cx="3390900" cy="290830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165090" y="1173480"/>
            <a:ext cx="6068060" cy="1828800"/>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5036820" y="3049267"/>
            <a:ext cx="6050280" cy="1823085"/>
          </a:xfrm>
          <a:prstGeom prst="rect">
            <a:avLst/>
          </a:prstGeom>
        </p:spPr>
      </p:pic>
    </p:spTree>
    <p:extLst>
      <p:ext uri="{BB962C8B-B14F-4D97-AF65-F5344CB8AC3E}">
        <p14:creationId xmlns:p14="http://schemas.microsoft.com/office/powerpoint/2010/main" val="41202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a:t>Visualization of data regarding preferred payment method</a:t>
            </a:r>
            <a:endParaRPr lang="en-IN" sz="1800" dirty="0"/>
          </a:p>
        </p:txBody>
      </p:sp>
      <p:sp>
        <p:nvSpPr>
          <p:cNvPr id="6" name="TextBox 5"/>
          <p:cNvSpPr txBox="1"/>
          <p:nvPr/>
        </p:nvSpPr>
        <p:spPr>
          <a:xfrm>
            <a:off x="1424622" y="4899718"/>
            <a:ext cx="10079990" cy="369332"/>
          </a:xfrm>
          <a:prstGeom prst="rect">
            <a:avLst/>
          </a:prstGeom>
          <a:noFill/>
        </p:spPr>
        <p:txBody>
          <a:bodyPr wrap="square" rtlCol="0">
            <a:spAutoFit/>
          </a:bodyPr>
          <a:lstStyle/>
          <a:p>
            <a:r>
              <a:rPr lang="en-IN" dirty="0"/>
              <a:t>We can infer that most of the online shopping customers prefer payment through cards</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657917" y="1356361"/>
            <a:ext cx="3931285" cy="2995295"/>
          </a:xfrm>
          <a:prstGeom prst="rect">
            <a:avLst/>
          </a:prstGeom>
        </p:spPr>
      </p:pic>
    </p:spTree>
    <p:extLst>
      <p:ext uri="{BB962C8B-B14F-4D97-AF65-F5344CB8AC3E}">
        <p14:creationId xmlns:p14="http://schemas.microsoft.com/office/powerpoint/2010/main" val="409968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a:t>Visualization of data regarding frequency &amp; reason of abandoning shopping cart</a:t>
            </a:r>
            <a:endParaRPr lang="en-IN" sz="1800" dirty="0"/>
          </a:p>
        </p:txBody>
      </p:sp>
      <p:sp>
        <p:nvSpPr>
          <p:cNvPr id="6" name="TextBox 5"/>
          <p:cNvSpPr txBox="1"/>
          <p:nvPr/>
        </p:nvSpPr>
        <p:spPr>
          <a:xfrm>
            <a:off x="1424622" y="4707888"/>
            <a:ext cx="10079990" cy="646331"/>
          </a:xfrm>
          <a:prstGeom prst="rect">
            <a:avLst/>
          </a:prstGeom>
          <a:noFill/>
        </p:spPr>
        <p:txBody>
          <a:bodyPr wrap="square" rtlCol="0">
            <a:spAutoFit/>
          </a:bodyPr>
          <a:lstStyle/>
          <a:p>
            <a:r>
              <a:rPr lang="en-IN" dirty="0"/>
              <a:t>We can infer that sometimes online shopping customers abandon cart, due to better alternate offer available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424622" y="1664650"/>
            <a:ext cx="4834890" cy="2367916"/>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579896" y="1504631"/>
            <a:ext cx="3947160" cy="2527935"/>
          </a:xfrm>
          <a:prstGeom prst="rect">
            <a:avLst/>
          </a:prstGeom>
        </p:spPr>
      </p:pic>
    </p:spTree>
    <p:extLst>
      <p:ext uri="{BB962C8B-B14F-4D97-AF65-F5344CB8AC3E}">
        <p14:creationId xmlns:p14="http://schemas.microsoft.com/office/powerpoint/2010/main" val="387482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smtClean="0"/>
              <a:t>Solution steps and methodologies used</a:t>
            </a:r>
            <a:endParaRPr lang="en-IN" sz="1800" dirty="0"/>
          </a:p>
        </p:txBody>
      </p:sp>
      <p:sp>
        <p:nvSpPr>
          <p:cNvPr id="6" name="TextBox 5"/>
          <p:cNvSpPr txBox="1"/>
          <p:nvPr/>
        </p:nvSpPr>
        <p:spPr>
          <a:xfrm>
            <a:off x="1091300" y="1629408"/>
            <a:ext cx="10079990" cy="2862322"/>
          </a:xfrm>
          <a:prstGeom prst="rect">
            <a:avLst/>
          </a:prstGeom>
          <a:noFill/>
        </p:spPr>
        <p:txBody>
          <a:bodyPr wrap="square" rtlCol="0">
            <a:spAutoFit/>
          </a:bodyPr>
          <a:lstStyle/>
          <a:p>
            <a:pPr lvl="0"/>
            <a:r>
              <a:rPr lang="en-IN" b="1" dirty="0" err="1"/>
              <a:t>Seperating</a:t>
            </a:r>
            <a:r>
              <a:rPr lang="en-IN" b="1" dirty="0"/>
              <a:t> factors affecting the customer retention or satisfaction as per feedback data</a:t>
            </a:r>
            <a:endParaRPr lang="en-IN" dirty="0"/>
          </a:p>
          <a:p>
            <a:r>
              <a:rPr lang="en-IN" b="1" dirty="0"/>
              <a:t> </a:t>
            </a:r>
            <a:endParaRPr lang="en-IN" dirty="0"/>
          </a:p>
          <a:p>
            <a:r>
              <a:rPr lang="en-IN" dirty="0" err="1"/>
              <a:t>cr_coded</a:t>
            </a:r>
            <a:r>
              <a:rPr lang="en-IN" dirty="0"/>
              <a:t> = </a:t>
            </a:r>
            <a:r>
              <a:rPr lang="en-IN" dirty="0" err="1"/>
              <a:t>cr.iloc</a:t>
            </a:r>
            <a:r>
              <a:rPr lang="en-IN" dirty="0"/>
              <a:t>[:,17:47</a:t>
            </a:r>
            <a:r>
              <a:rPr lang="en-IN" dirty="0" smtClean="0"/>
              <a:t>]</a:t>
            </a:r>
          </a:p>
          <a:p>
            <a:endParaRPr lang="en-IN" dirty="0"/>
          </a:p>
          <a:p>
            <a:endParaRPr lang="en-IN" dirty="0" smtClean="0"/>
          </a:p>
          <a:p>
            <a:pPr lvl="0"/>
            <a:r>
              <a:rPr lang="en-IN" b="1" dirty="0"/>
              <a:t>Finding coefficients of correlation of all against each other and plotting </a:t>
            </a:r>
            <a:r>
              <a:rPr lang="en-IN" b="1" dirty="0" err="1"/>
              <a:t>heatmap</a:t>
            </a:r>
            <a:r>
              <a:rPr lang="en-IN" b="1" dirty="0"/>
              <a:t> for </a:t>
            </a:r>
            <a:r>
              <a:rPr lang="en-IN" b="1" dirty="0" err="1"/>
              <a:t>vizualization</a:t>
            </a:r>
            <a:endParaRPr lang="en-IN" dirty="0"/>
          </a:p>
          <a:p>
            <a:endParaRPr lang="en-IN" dirty="0" smtClean="0"/>
          </a:p>
          <a:p>
            <a:r>
              <a:rPr lang="en-IN" dirty="0"/>
              <a:t>Since there are too many columns, lets prioritize and select factors based on highest value of coefficient of correlation with respect to target </a:t>
            </a:r>
          </a:p>
        </p:txBody>
      </p:sp>
    </p:spTree>
    <p:extLst>
      <p:ext uri="{BB962C8B-B14F-4D97-AF65-F5344CB8AC3E}">
        <p14:creationId xmlns:p14="http://schemas.microsoft.com/office/powerpoint/2010/main" val="307885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fontScale="90000"/>
          </a:bodyPr>
          <a:lstStyle/>
          <a:p>
            <a:pPr lvl="0"/>
            <a:r>
              <a:rPr lang="en-IN" sz="1800" b="1" dirty="0"/>
              <a:t>Finding coefficients of correlation of all against each other and plotting </a:t>
            </a:r>
            <a:r>
              <a:rPr lang="en-IN" sz="1800" b="1" dirty="0" err="1"/>
              <a:t>heatmap</a:t>
            </a:r>
            <a:r>
              <a:rPr lang="en-IN" sz="1800" b="1" dirty="0"/>
              <a:t> for </a:t>
            </a:r>
            <a:r>
              <a:rPr lang="en-IN" sz="1800" b="1" dirty="0" err="1"/>
              <a:t>vizualization</a:t>
            </a:r>
            <a:endParaRPr lang="en-IN" sz="18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46124" y="1356361"/>
            <a:ext cx="11064876" cy="5394959"/>
          </a:xfrm>
          <a:prstGeom prst="rect">
            <a:avLst/>
          </a:prstGeom>
        </p:spPr>
      </p:pic>
    </p:spTree>
    <p:extLst>
      <p:ext uri="{BB962C8B-B14F-4D97-AF65-F5344CB8AC3E}">
        <p14:creationId xmlns:p14="http://schemas.microsoft.com/office/powerpoint/2010/main" val="52221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940" y="747852"/>
            <a:ext cx="10430140" cy="482951"/>
          </a:xfrm>
        </p:spPr>
        <p:txBody>
          <a:bodyPr>
            <a:normAutofit fontScale="90000"/>
          </a:bodyPr>
          <a:lstStyle/>
          <a:p>
            <a:pPr lvl="0"/>
            <a:r>
              <a:rPr lang="en-IN" sz="1800" b="1" dirty="0"/>
              <a:t>Considering 'Net Benefit derived from shopping online can lead to users satisfaction' as target feature</a:t>
            </a:r>
            <a:endParaRPr lang="en-IN" sz="1800" dirty="0"/>
          </a:p>
        </p:txBody>
      </p:sp>
      <p:sp>
        <p:nvSpPr>
          <p:cNvPr id="6" name="TextBox 5"/>
          <p:cNvSpPr txBox="1"/>
          <p:nvPr/>
        </p:nvSpPr>
        <p:spPr>
          <a:xfrm>
            <a:off x="1815015" y="5492302"/>
            <a:ext cx="10079990" cy="1200329"/>
          </a:xfrm>
          <a:prstGeom prst="rect">
            <a:avLst/>
          </a:prstGeom>
          <a:noFill/>
        </p:spPr>
        <p:txBody>
          <a:bodyPr wrap="square" rtlCol="0">
            <a:spAutoFit/>
          </a:bodyPr>
          <a:lstStyle/>
          <a:p>
            <a:r>
              <a:rPr lang="en-IN" dirty="0"/>
              <a:t>Factors affecting are displayed in descending order of coefficient of </a:t>
            </a:r>
            <a:r>
              <a:rPr lang="en-IN" dirty="0" smtClean="0"/>
              <a:t>correlation</a:t>
            </a:r>
          </a:p>
          <a:p>
            <a:endParaRPr lang="en-IN" dirty="0"/>
          </a:p>
          <a:p>
            <a:r>
              <a:rPr lang="en-IN" dirty="0"/>
              <a:t>This means: 'Displaying quality Information on the website improves satisfaction of customers' influences the more to online shopping customers to buy products online</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585719" y="1230803"/>
            <a:ext cx="7757795" cy="4240213"/>
          </a:xfrm>
          <a:prstGeom prst="rect">
            <a:avLst/>
          </a:prstGeom>
        </p:spPr>
      </p:pic>
    </p:spTree>
    <p:extLst>
      <p:ext uri="{BB962C8B-B14F-4D97-AF65-F5344CB8AC3E}">
        <p14:creationId xmlns:p14="http://schemas.microsoft.com/office/powerpoint/2010/main" val="264849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940" y="747852"/>
            <a:ext cx="10430140" cy="482951"/>
          </a:xfrm>
        </p:spPr>
        <p:txBody>
          <a:bodyPr>
            <a:normAutofit/>
          </a:bodyPr>
          <a:lstStyle/>
          <a:p>
            <a:pPr lvl="0"/>
            <a:r>
              <a:rPr lang="en-IN" sz="1600" b="1" dirty="0"/>
              <a:t>Considering 'Getting value for money spent' as target feature</a:t>
            </a:r>
            <a:endParaRPr lang="en-IN" sz="1600" dirty="0"/>
          </a:p>
        </p:txBody>
      </p:sp>
      <p:sp>
        <p:nvSpPr>
          <p:cNvPr id="6" name="TextBox 5"/>
          <p:cNvSpPr txBox="1"/>
          <p:nvPr/>
        </p:nvSpPr>
        <p:spPr>
          <a:xfrm>
            <a:off x="1639940" y="5482964"/>
            <a:ext cx="10079990" cy="1200329"/>
          </a:xfrm>
          <a:prstGeom prst="rect">
            <a:avLst/>
          </a:prstGeom>
          <a:noFill/>
        </p:spPr>
        <p:txBody>
          <a:bodyPr wrap="square" rtlCol="0">
            <a:spAutoFit/>
          </a:bodyPr>
          <a:lstStyle/>
          <a:p>
            <a:r>
              <a:rPr lang="en-IN" dirty="0"/>
              <a:t>Factors affecting are displayed in descending order of coefficient of </a:t>
            </a:r>
            <a:r>
              <a:rPr lang="en-IN" dirty="0" smtClean="0"/>
              <a:t>correlation</a:t>
            </a:r>
          </a:p>
          <a:p>
            <a:endParaRPr lang="en-IN" dirty="0"/>
          </a:p>
          <a:p>
            <a:r>
              <a:rPr lang="en-IN" dirty="0" smtClean="0"/>
              <a:t>This </a:t>
            </a:r>
            <a:r>
              <a:rPr lang="en-IN" dirty="0"/>
              <a:t>means: 'User derive satisfaction while shopping on a good quality website or application' influences online shopping customers to buy products online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15015" y="1320165"/>
            <a:ext cx="8944425" cy="4172137"/>
          </a:xfrm>
          <a:prstGeom prst="rect">
            <a:avLst/>
          </a:prstGeom>
        </p:spPr>
      </p:pic>
    </p:spTree>
    <p:extLst>
      <p:ext uri="{BB962C8B-B14F-4D97-AF65-F5344CB8AC3E}">
        <p14:creationId xmlns:p14="http://schemas.microsoft.com/office/powerpoint/2010/main" val="274985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pPr lvl="0"/>
            <a:r>
              <a:rPr lang="en-IN" sz="1800" b="1" dirty="0"/>
              <a:t>Lets check how various categorized factors correlated to the target</a:t>
            </a:r>
            <a:endParaRPr lang="en-IN" sz="1800" dirty="0"/>
          </a:p>
        </p:txBody>
      </p:sp>
      <p:sp>
        <p:nvSpPr>
          <p:cNvPr id="6" name="TextBox 5"/>
          <p:cNvSpPr txBox="1"/>
          <p:nvPr/>
        </p:nvSpPr>
        <p:spPr>
          <a:xfrm>
            <a:off x="6766560" y="1234440"/>
            <a:ext cx="5425440" cy="5632311"/>
          </a:xfrm>
          <a:prstGeom prst="rect">
            <a:avLst/>
          </a:prstGeom>
          <a:noFill/>
        </p:spPr>
        <p:txBody>
          <a:bodyPr wrap="square" rtlCol="0">
            <a:spAutoFit/>
          </a:bodyPr>
          <a:lstStyle/>
          <a:p>
            <a:r>
              <a:rPr lang="en-IN" dirty="0"/>
              <a:t>Let target be = '37 Net Benefit derived from shopping online can lead to users satisfaction'</a:t>
            </a:r>
          </a:p>
          <a:p>
            <a:r>
              <a:rPr lang="en-IN" b="1" dirty="0"/>
              <a:t> </a:t>
            </a:r>
            <a:endParaRPr lang="en-IN" dirty="0"/>
          </a:p>
          <a:p>
            <a:r>
              <a:rPr lang="en-IN" b="1" dirty="0"/>
              <a:t>Hedonic Value factors</a:t>
            </a:r>
            <a:endParaRPr lang="en-IN" dirty="0"/>
          </a:p>
          <a:p>
            <a:r>
              <a:rPr lang="en-IN" dirty="0"/>
              <a:t>1) Gratification:'45 You feel gratification shopping on your </a:t>
            </a:r>
            <a:r>
              <a:rPr lang="en-IN" dirty="0" err="1"/>
              <a:t>favorite</a:t>
            </a:r>
            <a:r>
              <a:rPr lang="en-IN" dirty="0"/>
              <a:t> e-</a:t>
            </a:r>
            <a:r>
              <a:rPr lang="en-IN" dirty="0" err="1"/>
              <a:t>tailer</a:t>
            </a:r>
            <a:r>
              <a:rPr lang="en-IN" dirty="0"/>
              <a:t>'</a:t>
            </a:r>
          </a:p>
          <a:p>
            <a:r>
              <a:rPr lang="en-IN" dirty="0"/>
              <a:t>2) Role: '46 Shopping on the website helps you </a:t>
            </a:r>
            <a:r>
              <a:rPr lang="en-IN" dirty="0" err="1"/>
              <a:t>fulfill</a:t>
            </a:r>
            <a:r>
              <a:rPr lang="en-IN" dirty="0"/>
              <a:t> certain roles'</a:t>
            </a:r>
          </a:p>
          <a:p>
            <a:r>
              <a:rPr lang="en-IN" dirty="0"/>
              <a:t>3) Best deal:'47 Getting value for money spent'</a:t>
            </a:r>
          </a:p>
          <a:p>
            <a:r>
              <a:rPr lang="en-IN" dirty="0"/>
              <a:t>4) Social:'44 Shopping on your preferred e-</a:t>
            </a:r>
            <a:r>
              <a:rPr lang="en-IN" dirty="0" err="1"/>
              <a:t>tailer</a:t>
            </a:r>
            <a:r>
              <a:rPr lang="en-IN" dirty="0"/>
              <a:t> enhances your social status'</a:t>
            </a:r>
          </a:p>
          <a:p>
            <a:r>
              <a:rPr lang="en-IN" dirty="0"/>
              <a:t>5) Adventure:'43 Shopping on the website gives you the sense of </a:t>
            </a:r>
            <a:r>
              <a:rPr lang="en-IN" dirty="0" smtClean="0"/>
              <a:t>adventure‘</a:t>
            </a:r>
          </a:p>
          <a:p>
            <a:endParaRPr lang="en-IN" dirty="0"/>
          </a:p>
          <a:p>
            <a:r>
              <a:rPr lang="en-IN" dirty="0"/>
              <a:t>Factors affecting are displayed in descending order of coefficient of correlation</a:t>
            </a:r>
          </a:p>
          <a:p>
            <a:r>
              <a:rPr lang="en-IN" dirty="0"/>
              <a:t>This means: 'Getting value for money spent' influences the more online shopping customers to buy products online</a:t>
            </a:r>
          </a:p>
          <a:p>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62622" y="1506218"/>
            <a:ext cx="5982018" cy="4970782"/>
          </a:xfrm>
          <a:prstGeom prst="rect">
            <a:avLst/>
          </a:prstGeom>
        </p:spPr>
      </p:pic>
    </p:spTree>
    <p:extLst>
      <p:ext uri="{BB962C8B-B14F-4D97-AF65-F5344CB8AC3E}">
        <p14:creationId xmlns:p14="http://schemas.microsoft.com/office/powerpoint/2010/main" val="49480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pPr lvl="0"/>
            <a:r>
              <a:rPr lang="en-IN" sz="1800" b="1" dirty="0"/>
              <a:t>Lets check how various categorized factors correlated to the target</a:t>
            </a:r>
            <a:endParaRPr lang="en-IN" sz="1800" dirty="0"/>
          </a:p>
        </p:txBody>
      </p:sp>
      <p:sp>
        <p:nvSpPr>
          <p:cNvPr id="6" name="TextBox 5"/>
          <p:cNvSpPr txBox="1"/>
          <p:nvPr/>
        </p:nvSpPr>
        <p:spPr>
          <a:xfrm>
            <a:off x="6873240" y="1175453"/>
            <a:ext cx="5425440" cy="5909310"/>
          </a:xfrm>
          <a:prstGeom prst="rect">
            <a:avLst/>
          </a:prstGeom>
          <a:noFill/>
        </p:spPr>
        <p:txBody>
          <a:bodyPr wrap="square" rtlCol="0">
            <a:spAutoFit/>
          </a:bodyPr>
          <a:lstStyle/>
          <a:p>
            <a:r>
              <a:rPr lang="en-IN" b="1" dirty="0"/>
              <a:t>Risk </a:t>
            </a:r>
            <a:r>
              <a:rPr lang="en-IN" b="1" dirty="0" err="1"/>
              <a:t>presceived</a:t>
            </a:r>
            <a:r>
              <a:rPr lang="en-IN" b="1" dirty="0"/>
              <a:t> factors:</a:t>
            </a:r>
            <a:endParaRPr lang="en-IN" dirty="0"/>
          </a:p>
          <a:p>
            <a:r>
              <a:rPr lang="en-IN" dirty="0"/>
              <a:t>'26 Trust that the online retail store will </a:t>
            </a:r>
            <a:r>
              <a:rPr lang="en-IN" dirty="0" err="1"/>
              <a:t>fulfill</a:t>
            </a:r>
            <a:r>
              <a:rPr lang="en-IN" dirty="0"/>
              <a:t> its part of the transaction at the stipulated time'</a:t>
            </a:r>
          </a:p>
          <a:p>
            <a:r>
              <a:rPr lang="en-IN" dirty="0"/>
              <a:t>'27 Empathy (readiness to assist with queries) towards the customers'</a:t>
            </a:r>
          </a:p>
          <a:p>
            <a:r>
              <a:rPr lang="en-IN" dirty="0"/>
              <a:t>'28 Being able to guarantee the privacy of the customer'</a:t>
            </a:r>
          </a:p>
          <a:p>
            <a:r>
              <a:rPr lang="en-IN" dirty="0"/>
              <a:t>'29 Responsiveness, availability of several communication channels (email, online rep, twitter, phone etc.)'</a:t>
            </a:r>
          </a:p>
          <a:p>
            <a:r>
              <a:rPr lang="en-IN" dirty="0"/>
              <a:t>'38 User satisfaction cannot exist without </a:t>
            </a:r>
            <a:r>
              <a:rPr lang="en-IN" dirty="0" smtClean="0"/>
              <a:t>trust‘</a:t>
            </a:r>
          </a:p>
          <a:p>
            <a:endParaRPr lang="en-IN" dirty="0"/>
          </a:p>
          <a:p>
            <a:r>
              <a:rPr lang="en-IN" dirty="0"/>
              <a:t>Factors affecting are displayed in descending order of coefficient of </a:t>
            </a:r>
            <a:r>
              <a:rPr lang="en-IN" dirty="0" smtClean="0"/>
              <a:t>correlation</a:t>
            </a:r>
          </a:p>
          <a:p>
            <a:endParaRPr lang="en-IN" dirty="0"/>
          </a:p>
          <a:p>
            <a:r>
              <a:rPr lang="en-IN" dirty="0"/>
              <a:t>This means: 'Trust that the online retail store will </a:t>
            </a:r>
            <a:r>
              <a:rPr lang="en-IN" dirty="0" err="1"/>
              <a:t>fulfill</a:t>
            </a:r>
            <a:r>
              <a:rPr lang="en-IN" dirty="0"/>
              <a:t> its part of the transaction at the stipulated time' influences more online shopping customers to buy products online</a:t>
            </a:r>
          </a:p>
          <a:p>
            <a:endParaRPr lang="en-IN" dirty="0"/>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5800" y="1539241"/>
            <a:ext cx="5669280" cy="4800599"/>
          </a:xfrm>
          <a:prstGeom prst="rect">
            <a:avLst/>
          </a:prstGeom>
        </p:spPr>
      </p:pic>
    </p:spTree>
    <p:extLst>
      <p:ext uri="{BB962C8B-B14F-4D97-AF65-F5344CB8AC3E}">
        <p14:creationId xmlns:p14="http://schemas.microsoft.com/office/powerpoint/2010/main" val="76064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195" y="526137"/>
            <a:ext cx="8911687" cy="763819"/>
          </a:xfrm>
        </p:spPr>
        <p:txBody>
          <a:bodyPr/>
          <a:lstStyle/>
          <a:p>
            <a:r>
              <a:rPr lang="en-IN" dirty="0" smtClean="0"/>
              <a:t>Problem statement</a:t>
            </a:r>
            <a:endParaRPr lang="en-IN" dirty="0"/>
          </a:p>
        </p:txBody>
      </p:sp>
      <p:sp>
        <p:nvSpPr>
          <p:cNvPr id="3" name="Content Placeholder 2"/>
          <p:cNvSpPr>
            <a:spLocks noGrp="1"/>
          </p:cNvSpPr>
          <p:nvPr>
            <p:ph idx="1"/>
          </p:nvPr>
        </p:nvSpPr>
        <p:spPr>
          <a:xfrm>
            <a:off x="1201283" y="1355270"/>
            <a:ext cx="6048603" cy="5388429"/>
          </a:xfrm>
        </p:spPr>
        <p:txBody>
          <a:bodyPr>
            <a:normAutofit/>
          </a:bodyPr>
          <a:lstStyle/>
          <a:p>
            <a:r>
              <a:rPr lang="en-IN" dirty="0"/>
              <a:t>Customer satisfaction has emerged as one of the most important factors that guarantee the success of online store; it has been posited as a key stimulant of purchase, repurchase intentions and customer loyalty. </a:t>
            </a:r>
            <a:endParaRPr lang="en-IN" dirty="0" smtClean="0"/>
          </a:p>
          <a:p>
            <a:r>
              <a:rPr lang="en-IN" dirty="0" smtClean="0"/>
              <a:t>Five </a:t>
            </a:r>
            <a:r>
              <a:rPr lang="en-IN" dirty="0"/>
              <a:t>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endParaRPr lang="en-IN" dirty="0" smtClean="0"/>
          </a:p>
          <a:p>
            <a:r>
              <a:rPr lang="en-IN" dirty="0" smtClean="0"/>
              <a:t>The </a:t>
            </a:r>
            <a:r>
              <a:rPr lang="en-IN" dirty="0"/>
              <a:t>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pic>
        <p:nvPicPr>
          <p:cNvPr id="4" name="Picture 3" descr="https://www.researchgate.net/profile/Vikas_Kumar146/publication/346412647/figure/fig1/AS:962618307145728@1606517497246/Proposed-customer-retention-model_W640.jpg"/>
          <p:cNvPicPr/>
          <p:nvPr/>
        </p:nvPicPr>
        <p:blipFill>
          <a:blip r:embed="rId2">
            <a:extLst>
              <a:ext uri="{28A0092B-C50C-407E-A947-70E740481C1C}">
                <a14:useLocalDpi xmlns:a14="http://schemas.microsoft.com/office/drawing/2010/main" val="0"/>
              </a:ext>
            </a:extLst>
          </a:blip>
          <a:srcRect/>
          <a:stretch>
            <a:fillRect/>
          </a:stretch>
        </p:blipFill>
        <p:spPr bwMode="auto">
          <a:xfrm>
            <a:off x="7527472" y="2122715"/>
            <a:ext cx="4294414" cy="2879451"/>
          </a:xfrm>
          <a:prstGeom prst="rect">
            <a:avLst/>
          </a:prstGeom>
          <a:noFill/>
          <a:ln>
            <a:noFill/>
          </a:ln>
        </p:spPr>
      </p:pic>
    </p:spTree>
    <p:extLst>
      <p:ext uri="{BB962C8B-B14F-4D97-AF65-F5344CB8AC3E}">
        <p14:creationId xmlns:p14="http://schemas.microsoft.com/office/powerpoint/2010/main" val="310774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pPr lvl="0"/>
            <a:r>
              <a:rPr lang="en-IN" sz="1800" b="1" dirty="0"/>
              <a:t>Lets check how various categorized factors correlated to the target</a:t>
            </a:r>
            <a:endParaRPr lang="en-IN" sz="1800" dirty="0"/>
          </a:p>
        </p:txBody>
      </p:sp>
      <p:sp>
        <p:nvSpPr>
          <p:cNvPr id="6" name="TextBox 5"/>
          <p:cNvSpPr txBox="1"/>
          <p:nvPr/>
        </p:nvSpPr>
        <p:spPr>
          <a:xfrm>
            <a:off x="6080760" y="1175453"/>
            <a:ext cx="6217920" cy="5478423"/>
          </a:xfrm>
          <a:prstGeom prst="rect">
            <a:avLst/>
          </a:prstGeom>
          <a:noFill/>
        </p:spPr>
        <p:txBody>
          <a:bodyPr wrap="square" rtlCol="0">
            <a:spAutoFit/>
          </a:bodyPr>
          <a:lstStyle/>
          <a:p>
            <a:pPr algn="just"/>
            <a:r>
              <a:rPr lang="en-IN" sz="1400" b="1" dirty="0"/>
              <a:t>Utilitarian value factors:</a:t>
            </a:r>
            <a:endParaRPr lang="en-IN" sz="1400" dirty="0"/>
          </a:p>
          <a:p>
            <a:pPr algn="just"/>
            <a:r>
              <a:rPr lang="en-IN" sz="1400" dirty="0"/>
              <a:t>1) Product offerings:</a:t>
            </a:r>
          </a:p>
          <a:p>
            <a:pPr algn="just"/>
            <a:r>
              <a:rPr lang="en-IN" sz="1400" dirty="0"/>
              <a:t>'39 Offering a wide variety of listed product in several category'</a:t>
            </a:r>
          </a:p>
          <a:p>
            <a:pPr algn="just"/>
            <a:r>
              <a:rPr lang="en-IN" sz="1400" dirty="0"/>
              <a:t>2) Convenience:</a:t>
            </a:r>
          </a:p>
          <a:p>
            <a:pPr algn="just"/>
            <a:r>
              <a:rPr lang="en-IN" sz="1400" dirty="0"/>
              <a:t>'25 Convenient Payment methods'</a:t>
            </a:r>
          </a:p>
          <a:p>
            <a:pPr algn="just"/>
            <a:r>
              <a:rPr lang="en-IN" sz="1400" dirty="0"/>
              <a:t>'32 Shopping online is convenient and flexible'</a:t>
            </a:r>
          </a:p>
          <a:p>
            <a:pPr algn="just"/>
            <a:r>
              <a:rPr lang="en-IN" sz="1400" dirty="0"/>
              <a:t>'42 The Convenience of patronizing the online retailer'</a:t>
            </a:r>
          </a:p>
          <a:p>
            <a:pPr algn="just"/>
            <a:r>
              <a:rPr lang="en-IN" sz="1400" dirty="0"/>
              <a:t>3) Product information:</a:t>
            </a:r>
          </a:p>
          <a:p>
            <a:pPr algn="just"/>
            <a:r>
              <a:rPr lang="en-IN" sz="1400" dirty="0"/>
              <a:t>'20 Complete information on listed seller and product being offered is important for purchase decision.'</a:t>
            </a:r>
          </a:p>
          <a:p>
            <a:pPr algn="just"/>
            <a:r>
              <a:rPr lang="en-IN" sz="1400" dirty="0"/>
              <a:t>'21 All relevant information on listed products must be stated clearly'</a:t>
            </a:r>
          </a:p>
          <a:p>
            <a:pPr algn="just"/>
            <a:r>
              <a:rPr lang="en-IN" sz="1400" dirty="0"/>
              <a:t>'35 Displaying quality Information on the website improves satisfaction of customers'</a:t>
            </a:r>
          </a:p>
          <a:p>
            <a:pPr algn="just"/>
            <a:r>
              <a:rPr lang="en-IN" sz="1400" dirty="0"/>
              <a:t>'40 Provision of complete and relevant product information'</a:t>
            </a:r>
          </a:p>
          <a:p>
            <a:pPr algn="just"/>
            <a:r>
              <a:rPr lang="en-IN" sz="1400" dirty="0"/>
              <a:t>4) Monitory saving:</a:t>
            </a:r>
          </a:p>
          <a:p>
            <a:pPr algn="just"/>
            <a:r>
              <a:rPr lang="en-IN" sz="1400" dirty="0"/>
              <a:t>'41 Monetary savings'</a:t>
            </a:r>
          </a:p>
          <a:p>
            <a:pPr algn="just"/>
            <a:r>
              <a:rPr lang="en-IN" sz="1400" dirty="0"/>
              <a:t>'30 Online shopping gives monetary benefit and discounts'</a:t>
            </a:r>
          </a:p>
          <a:p>
            <a:pPr algn="just"/>
            <a:endParaRPr lang="en-IN" sz="1400" dirty="0" smtClean="0"/>
          </a:p>
          <a:p>
            <a:r>
              <a:rPr lang="en-IN" sz="1400" dirty="0"/>
              <a:t>Factors affecting are displayed in descending order of coefficient of </a:t>
            </a:r>
            <a:r>
              <a:rPr lang="en-IN" sz="1400" dirty="0" smtClean="0"/>
              <a:t>correlation</a:t>
            </a:r>
          </a:p>
          <a:p>
            <a:endParaRPr lang="en-IN" sz="1400" dirty="0"/>
          </a:p>
          <a:p>
            <a:r>
              <a:rPr lang="en-IN" sz="1400" dirty="0"/>
              <a:t>This means: 'Displaying quality Information on the website improves satisfaction of customers' influences more online shopping customers to buy products online</a:t>
            </a:r>
          </a:p>
          <a:p>
            <a:pPr algn="just"/>
            <a:endParaRPr lang="en-IN" sz="14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90537" y="1546225"/>
            <a:ext cx="5590223" cy="4702175"/>
          </a:xfrm>
          <a:prstGeom prst="rect">
            <a:avLst/>
          </a:prstGeom>
        </p:spPr>
      </p:pic>
    </p:spTree>
    <p:extLst>
      <p:ext uri="{BB962C8B-B14F-4D97-AF65-F5344CB8AC3E}">
        <p14:creationId xmlns:p14="http://schemas.microsoft.com/office/powerpoint/2010/main" val="291810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fontScale="90000"/>
          </a:bodyPr>
          <a:lstStyle/>
          <a:p>
            <a:pPr lvl="0"/>
            <a:r>
              <a:rPr lang="en-IN" sz="1800" b="1" dirty="0" err="1"/>
              <a:t>Infering</a:t>
            </a:r>
            <a:r>
              <a:rPr lang="en-IN" sz="1800" b="1" dirty="0"/>
              <a:t> from the above correlation analysis, lets consider following factors for further data analysis for customer satisfaction &amp; retention</a:t>
            </a:r>
            <a:endParaRPr lang="en-IN" sz="1800" dirty="0"/>
          </a:p>
        </p:txBody>
      </p:sp>
      <p:sp>
        <p:nvSpPr>
          <p:cNvPr id="6" name="TextBox 5"/>
          <p:cNvSpPr txBox="1"/>
          <p:nvPr/>
        </p:nvSpPr>
        <p:spPr>
          <a:xfrm>
            <a:off x="1424622" y="4555488"/>
            <a:ext cx="10079990" cy="1477328"/>
          </a:xfrm>
          <a:prstGeom prst="rect">
            <a:avLst/>
          </a:prstGeom>
          <a:noFill/>
        </p:spPr>
        <p:txBody>
          <a:bodyPr wrap="square" rtlCol="0">
            <a:spAutoFit/>
          </a:bodyPr>
          <a:lstStyle/>
          <a:p>
            <a:r>
              <a:rPr lang="en-IN" dirty="0"/>
              <a:t>Inference:</a:t>
            </a:r>
          </a:p>
          <a:p>
            <a:r>
              <a:rPr lang="en-IN" dirty="0"/>
              <a:t>1) Most of the online shopping customers who has opinion that 'The content on the website must be easy to read and understand' are female</a:t>
            </a:r>
          </a:p>
          <a:p>
            <a:r>
              <a:rPr lang="en-IN" dirty="0"/>
              <a:t>2) Most of the online shopping customers who has opinion that 'The content on the website must be easy to read and understand' are of age group 21-30 years</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108710" y="1893569"/>
            <a:ext cx="4396740" cy="227711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349047" y="1881822"/>
            <a:ext cx="4370705" cy="2300605"/>
          </a:xfrm>
          <a:prstGeom prst="rect">
            <a:avLst/>
          </a:prstGeom>
        </p:spPr>
      </p:pic>
    </p:spTree>
    <p:extLst>
      <p:ext uri="{BB962C8B-B14F-4D97-AF65-F5344CB8AC3E}">
        <p14:creationId xmlns:p14="http://schemas.microsoft.com/office/powerpoint/2010/main" val="58912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fontScale="90000"/>
          </a:bodyPr>
          <a:lstStyle/>
          <a:p>
            <a:pPr lvl="0"/>
            <a:r>
              <a:rPr lang="en-IN" sz="1800" b="1" dirty="0" err="1"/>
              <a:t>Infering</a:t>
            </a:r>
            <a:r>
              <a:rPr lang="en-IN" sz="1800" b="1" dirty="0"/>
              <a:t> from the above correlation analysis, lets consider following factors for further data analysis for customer satisfaction &amp; retention</a:t>
            </a:r>
            <a:endParaRPr lang="en-IN" sz="1800" dirty="0"/>
          </a:p>
        </p:txBody>
      </p:sp>
      <p:sp>
        <p:nvSpPr>
          <p:cNvPr id="6" name="TextBox 5"/>
          <p:cNvSpPr txBox="1"/>
          <p:nvPr/>
        </p:nvSpPr>
        <p:spPr>
          <a:xfrm>
            <a:off x="1424622" y="4555488"/>
            <a:ext cx="10767378" cy="1477328"/>
          </a:xfrm>
          <a:prstGeom prst="rect">
            <a:avLst/>
          </a:prstGeom>
          <a:noFill/>
        </p:spPr>
        <p:txBody>
          <a:bodyPr wrap="square" rtlCol="0">
            <a:spAutoFit/>
          </a:bodyPr>
          <a:lstStyle/>
          <a:p>
            <a:r>
              <a:rPr lang="en-IN" dirty="0"/>
              <a:t>Inference:</a:t>
            </a:r>
          </a:p>
          <a:p>
            <a:r>
              <a:rPr lang="en-IN" dirty="0"/>
              <a:t>1) Most of the online shopping customers who has opinion that 'Shopping online is convenient and flexible' are female</a:t>
            </a:r>
          </a:p>
          <a:p>
            <a:r>
              <a:rPr lang="en-IN" dirty="0"/>
              <a:t>2) Most of the online shopping customers who has opinion that 'Shopping online is convenient and flexible' are of age group 21-30 years</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986790" y="1801812"/>
            <a:ext cx="4457700" cy="2308225"/>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355080" y="1774507"/>
            <a:ext cx="4465320" cy="2335530"/>
          </a:xfrm>
          <a:prstGeom prst="rect">
            <a:avLst/>
          </a:prstGeom>
        </p:spPr>
      </p:pic>
    </p:spTree>
    <p:extLst>
      <p:ext uri="{BB962C8B-B14F-4D97-AF65-F5344CB8AC3E}">
        <p14:creationId xmlns:p14="http://schemas.microsoft.com/office/powerpoint/2010/main" val="169797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fontScale="90000"/>
          </a:bodyPr>
          <a:lstStyle/>
          <a:p>
            <a:pPr lvl="0"/>
            <a:r>
              <a:rPr lang="en-IN" sz="1800" b="1" dirty="0" err="1"/>
              <a:t>Infering</a:t>
            </a:r>
            <a:r>
              <a:rPr lang="en-IN" sz="1800" b="1" dirty="0"/>
              <a:t> from the above correlation analysis, lets consider following factors for further data analysis for customer satisfaction &amp; retention</a:t>
            </a:r>
            <a:endParaRPr lang="en-IN" sz="1800" dirty="0"/>
          </a:p>
        </p:txBody>
      </p:sp>
      <p:sp>
        <p:nvSpPr>
          <p:cNvPr id="6" name="TextBox 5"/>
          <p:cNvSpPr txBox="1"/>
          <p:nvPr/>
        </p:nvSpPr>
        <p:spPr>
          <a:xfrm>
            <a:off x="1424622" y="4555488"/>
            <a:ext cx="10079990" cy="1477328"/>
          </a:xfrm>
          <a:prstGeom prst="rect">
            <a:avLst/>
          </a:prstGeom>
          <a:noFill/>
        </p:spPr>
        <p:txBody>
          <a:bodyPr wrap="square" rtlCol="0">
            <a:spAutoFit/>
          </a:bodyPr>
          <a:lstStyle/>
          <a:p>
            <a:r>
              <a:rPr lang="en-IN" dirty="0"/>
              <a:t>Inference:</a:t>
            </a:r>
          </a:p>
          <a:p>
            <a:r>
              <a:rPr lang="en-IN" dirty="0"/>
              <a:t>1) Most of the online shopping customers who has opinion that 'Online shopping gives monetary benefit and discounts' are female</a:t>
            </a:r>
          </a:p>
          <a:p>
            <a:r>
              <a:rPr lang="en-IN" dirty="0"/>
              <a:t>2) Most of the online shopping customers who has opinion that 'Online shopping gives monetary benefit and discounts' are of age group 21-30 years</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747712" y="1781808"/>
            <a:ext cx="5301615" cy="277368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464617" y="1781808"/>
            <a:ext cx="5227320" cy="2734310"/>
          </a:xfrm>
          <a:prstGeom prst="rect">
            <a:avLst/>
          </a:prstGeom>
        </p:spPr>
      </p:pic>
    </p:spTree>
    <p:extLst>
      <p:ext uri="{BB962C8B-B14F-4D97-AF65-F5344CB8AC3E}">
        <p14:creationId xmlns:p14="http://schemas.microsoft.com/office/powerpoint/2010/main" val="376448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a:bodyPr>
          <a:lstStyle/>
          <a:p>
            <a:r>
              <a:rPr lang="en-IN" sz="1800" b="1" dirty="0"/>
              <a:t>Merging Agree &amp; Strongly agree and Disagree &amp; Strongly disagree</a:t>
            </a:r>
            <a:endParaRPr lang="en-IN"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16280" y="1584960"/>
            <a:ext cx="5699760" cy="3368039"/>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451150" y="1584960"/>
            <a:ext cx="5359850" cy="3246120"/>
          </a:xfrm>
          <a:prstGeom prst="rect">
            <a:avLst/>
          </a:prstGeom>
        </p:spPr>
      </p:pic>
      <p:sp>
        <p:nvSpPr>
          <p:cNvPr id="3" name="Rectangle 2"/>
          <p:cNvSpPr/>
          <p:nvPr/>
        </p:nvSpPr>
        <p:spPr>
          <a:xfrm>
            <a:off x="1432560" y="4831080"/>
            <a:ext cx="9342120" cy="1824871"/>
          </a:xfrm>
          <a:prstGeom prst="rect">
            <a:avLst/>
          </a:prstGeom>
        </p:spPr>
        <p:txBody>
          <a:bodyPr wrap="square">
            <a:spAutoFit/>
          </a:bodyPr>
          <a:lstStyle/>
          <a:p>
            <a:pPr algn="just">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Inference:</a:t>
            </a:r>
            <a:endParaRPr lang="en-IN" sz="24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 Most of the customers influenced strongly by 'The content on the website must be easy to read and understand' are female</a:t>
            </a:r>
            <a:endParaRPr lang="en-IN" sz="24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2) Most of the customers influenced strongly by 'The content on the website must be easy to read and understand' are of age group 21-50 years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10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a:bodyPr>
          <a:lstStyle/>
          <a:p>
            <a:r>
              <a:rPr lang="en-IN" sz="1800" b="1" dirty="0"/>
              <a:t>Merging Agree &amp; Strongly agree and Disagree &amp; Strongly disagree</a:t>
            </a:r>
            <a:endParaRPr lang="en-IN" sz="1800" dirty="0"/>
          </a:p>
        </p:txBody>
      </p:sp>
      <p:sp>
        <p:nvSpPr>
          <p:cNvPr id="3" name="Rectangle 2"/>
          <p:cNvSpPr/>
          <p:nvPr/>
        </p:nvSpPr>
        <p:spPr>
          <a:xfrm>
            <a:off x="1432560" y="4831080"/>
            <a:ext cx="9342120" cy="1477328"/>
          </a:xfrm>
          <a:prstGeom prst="rect">
            <a:avLst/>
          </a:prstGeom>
        </p:spPr>
        <p:txBody>
          <a:bodyPr wrap="square">
            <a:spAutoFit/>
          </a:bodyPr>
          <a:lstStyle/>
          <a:p>
            <a:r>
              <a:rPr lang="en-IN" dirty="0"/>
              <a:t>Inference:</a:t>
            </a:r>
          </a:p>
          <a:p>
            <a:r>
              <a:rPr lang="en-IN" dirty="0"/>
              <a:t>1) Most of the customers influenced strongly by 'All relevant information on listed products must be stated clearly' are female</a:t>
            </a:r>
          </a:p>
          <a:p>
            <a:r>
              <a:rPr lang="en-IN" dirty="0"/>
              <a:t>2) Most of the customers influenced strongly by 'All relevant information on listed products must be stated clearly' are of age group 21-50 years</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92530" y="1670685"/>
            <a:ext cx="4690110" cy="284607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362700" y="1670685"/>
            <a:ext cx="4411980" cy="2846070"/>
          </a:xfrm>
          <a:prstGeom prst="rect">
            <a:avLst/>
          </a:prstGeom>
        </p:spPr>
      </p:pic>
    </p:spTree>
    <p:extLst>
      <p:ext uri="{BB962C8B-B14F-4D97-AF65-F5344CB8AC3E}">
        <p14:creationId xmlns:p14="http://schemas.microsoft.com/office/powerpoint/2010/main" val="3064825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a:bodyPr>
          <a:lstStyle/>
          <a:p>
            <a:r>
              <a:rPr lang="en-IN" sz="1800" b="1" dirty="0"/>
              <a:t>Merging Agree &amp; Strongly agree and Disagree &amp; Strongly disagree</a:t>
            </a:r>
            <a:endParaRPr lang="en-IN" sz="1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70420" y="1370331"/>
            <a:ext cx="3221620" cy="1708149"/>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955850" y="1356361"/>
            <a:ext cx="3035750" cy="1722119"/>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1761860" y="3261360"/>
            <a:ext cx="3130180" cy="1595756"/>
          </a:xfrm>
          <a:prstGeom prst="rect">
            <a:avLst/>
          </a:prstGeom>
        </p:spPr>
      </p:pic>
      <p:pic>
        <p:nvPicPr>
          <p:cNvPr id="12" name="Picture 11"/>
          <p:cNvPicPr/>
          <p:nvPr/>
        </p:nvPicPr>
        <p:blipFill>
          <a:blip r:embed="rId5">
            <a:extLst>
              <a:ext uri="{28A0092B-C50C-407E-A947-70E740481C1C}">
                <a14:useLocalDpi xmlns:a14="http://schemas.microsoft.com/office/drawing/2010/main" val="0"/>
              </a:ext>
            </a:extLst>
          </a:blip>
          <a:stretch>
            <a:fillRect/>
          </a:stretch>
        </p:blipFill>
        <p:spPr>
          <a:xfrm>
            <a:off x="6012180" y="3261360"/>
            <a:ext cx="2979420" cy="1668843"/>
          </a:xfrm>
          <a:prstGeom prst="rect">
            <a:avLst/>
          </a:prstGeom>
        </p:spPr>
      </p:pic>
      <p:pic>
        <p:nvPicPr>
          <p:cNvPr id="13" name="Picture 12"/>
          <p:cNvPicPr/>
          <p:nvPr/>
        </p:nvPicPr>
        <p:blipFill>
          <a:blip r:embed="rId6">
            <a:extLst>
              <a:ext uri="{28A0092B-C50C-407E-A947-70E740481C1C}">
                <a14:useLocalDpi xmlns:a14="http://schemas.microsoft.com/office/drawing/2010/main" val="0"/>
              </a:ext>
            </a:extLst>
          </a:blip>
          <a:stretch>
            <a:fillRect/>
          </a:stretch>
        </p:blipFill>
        <p:spPr>
          <a:xfrm>
            <a:off x="1655180" y="5039996"/>
            <a:ext cx="3236860" cy="1713292"/>
          </a:xfrm>
          <a:prstGeom prst="rect">
            <a:avLst/>
          </a:prstGeom>
        </p:spPr>
      </p:pic>
      <p:pic>
        <p:nvPicPr>
          <p:cNvPr id="14" name="Picture 13"/>
          <p:cNvPicPr/>
          <p:nvPr/>
        </p:nvPicPr>
        <p:blipFill>
          <a:blip r:embed="rId7">
            <a:extLst>
              <a:ext uri="{28A0092B-C50C-407E-A947-70E740481C1C}">
                <a14:useLocalDpi xmlns:a14="http://schemas.microsoft.com/office/drawing/2010/main" val="0"/>
              </a:ext>
            </a:extLst>
          </a:blip>
          <a:stretch>
            <a:fillRect/>
          </a:stretch>
        </p:blipFill>
        <p:spPr>
          <a:xfrm>
            <a:off x="6012180" y="5039996"/>
            <a:ext cx="2979420" cy="1713292"/>
          </a:xfrm>
          <a:prstGeom prst="rect">
            <a:avLst/>
          </a:prstGeom>
        </p:spPr>
      </p:pic>
    </p:spTree>
    <p:extLst>
      <p:ext uri="{BB962C8B-B14F-4D97-AF65-F5344CB8AC3E}">
        <p14:creationId xmlns:p14="http://schemas.microsoft.com/office/powerpoint/2010/main" val="167766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a:bodyPr>
          <a:lstStyle/>
          <a:p>
            <a:r>
              <a:rPr lang="en-IN" sz="1800" b="1" dirty="0"/>
              <a:t>Merging Agree &amp; Strongly agree and Disagree &amp; Strongly disagree</a:t>
            </a:r>
            <a:endParaRPr lang="en-IN" sz="1800"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457450" y="1356361"/>
            <a:ext cx="3272790" cy="1554479"/>
          </a:xfrm>
          <a:prstGeom prst="rect">
            <a:avLst/>
          </a:prstGeom>
        </p:spPr>
      </p:pic>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532510" y="1356361"/>
            <a:ext cx="3022970" cy="1554479"/>
          </a:xfrm>
          <a:prstGeom prst="rect">
            <a:avLst/>
          </a:prstGeom>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2524760" y="3173158"/>
            <a:ext cx="3205480" cy="1688402"/>
          </a:xfrm>
          <a:prstGeom prst="rect">
            <a:avLst/>
          </a:prstGeom>
        </p:spPr>
      </p:pic>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6532510" y="3173158"/>
            <a:ext cx="2853690" cy="1688402"/>
          </a:xfrm>
          <a:prstGeom prst="rect">
            <a:avLst/>
          </a:prstGeom>
        </p:spPr>
      </p:pic>
      <p:pic>
        <p:nvPicPr>
          <p:cNvPr id="18" name="Picture 17"/>
          <p:cNvPicPr/>
          <p:nvPr/>
        </p:nvPicPr>
        <p:blipFill>
          <a:blip r:embed="rId6">
            <a:extLst>
              <a:ext uri="{28A0092B-C50C-407E-A947-70E740481C1C}">
                <a14:useLocalDpi xmlns:a14="http://schemas.microsoft.com/office/drawing/2010/main" val="0"/>
              </a:ext>
            </a:extLst>
          </a:blip>
          <a:stretch>
            <a:fillRect/>
          </a:stretch>
        </p:blipFill>
        <p:spPr>
          <a:xfrm>
            <a:off x="2556510" y="5011103"/>
            <a:ext cx="3074670" cy="1740217"/>
          </a:xfrm>
          <a:prstGeom prst="rect">
            <a:avLst/>
          </a:prstGeom>
        </p:spPr>
      </p:pic>
      <p:pic>
        <p:nvPicPr>
          <p:cNvPr id="19" name="Picture 18"/>
          <p:cNvPicPr/>
          <p:nvPr/>
        </p:nvPicPr>
        <p:blipFill>
          <a:blip r:embed="rId7">
            <a:extLst>
              <a:ext uri="{28A0092B-C50C-407E-A947-70E740481C1C}">
                <a14:useLocalDpi xmlns:a14="http://schemas.microsoft.com/office/drawing/2010/main" val="0"/>
              </a:ext>
            </a:extLst>
          </a:blip>
          <a:stretch>
            <a:fillRect/>
          </a:stretch>
        </p:blipFill>
        <p:spPr>
          <a:xfrm>
            <a:off x="6487055" y="5071808"/>
            <a:ext cx="2899145" cy="1679512"/>
          </a:xfrm>
          <a:prstGeom prst="rect">
            <a:avLst/>
          </a:prstGeom>
        </p:spPr>
      </p:pic>
    </p:spTree>
    <p:extLst>
      <p:ext uri="{BB962C8B-B14F-4D97-AF65-F5344CB8AC3E}">
        <p14:creationId xmlns:p14="http://schemas.microsoft.com/office/powerpoint/2010/main" val="730101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10338700" cy="628078"/>
          </a:xfrm>
        </p:spPr>
        <p:txBody>
          <a:bodyPr>
            <a:normAutofit/>
          </a:bodyPr>
          <a:lstStyle/>
          <a:p>
            <a:r>
              <a:rPr lang="en-IN" sz="1800" b="1" dirty="0"/>
              <a:t>Merging Agree &amp; Strongly agree and Disagree &amp; Strongly disagree</a:t>
            </a:r>
            <a:endParaRPr lang="en-IN" sz="18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226820" y="1215392"/>
            <a:ext cx="3558540" cy="1710688"/>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213720" y="1207771"/>
            <a:ext cx="3352800" cy="1718309"/>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1282065" y="3017836"/>
            <a:ext cx="3448050" cy="1840231"/>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5262430" y="3105466"/>
            <a:ext cx="3124200" cy="1752601"/>
          </a:xfrm>
          <a:prstGeom prst="rect">
            <a:avLst/>
          </a:prstGeom>
        </p:spPr>
      </p:pic>
      <p:pic>
        <p:nvPicPr>
          <p:cNvPr id="14" name="Picture 13"/>
          <p:cNvPicPr/>
          <p:nvPr/>
        </p:nvPicPr>
        <p:blipFill>
          <a:blip r:embed="rId6">
            <a:extLst>
              <a:ext uri="{28A0092B-C50C-407E-A947-70E740481C1C}">
                <a14:useLocalDpi xmlns:a14="http://schemas.microsoft.com/office/drawing/2010/main" val="0"/>
              </a:ext>
            </a:extLst>
          </a:blip>
          <a:stretch>
            <a:fillRect/>
          </a:stretch>
        </p:blipFill>
        <p:spPr>
          <a:xfrm>
            <a:off x="1282065" y="4949823"/>
            <a:ext cx="3520440" cy="1908177"/>
          </a:xfrm>
          <a:prstGeom prst="rect">
            <a:avLst/>
          </a:prstGeom>
        </p:spPr>
      </p:pic>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5212900" y="4858067"/>
            <a:ext cx="3223260" cy="1922780"/>
          </a:xfrm>
          <a:prstGeom prst="rect">
            <a:avLst/>
          </a:prstGeom>
        </p:spPr>
      </p:pic>
      <p:sp>
        <p:nvSpPr>
          <p:cNvPr id="3" name="Rectangle 2"/>
          <p:cNvSpPr/>
          <p:nvPr/>
        </p:nvSpPr>
        <p:spPr>
          <a:xfrm>
            <a:off x="8671983" y="1629686"/>
            <a:ext cx="3453077" cy="3688382"/>
          </a:xfrm>
          <a:prstGeom prst="rect">
            <a:avLst/>
          </a:prstGeom>
        </p:spPr>
        <p:txBody>
          <a:bodyPr wrap="square">
            <a:spAutoFit/>
          </a:bodyPr>
          <a:lstStyle/>
          <a:p>
            <a:pPr algn="just">
              <a:spcBef>
                <a:spcPts val="1200"/>
              </a:spcBef>
              <a:spcAft>
                <a:spcPts val="0"/>
              </a:spcAft>
            </a:pPr>
            <a:r>
              <a:rPr lang="en-IN"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Conclusion:</a:t>
            </a:r>
            <a:endPar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algn="just">
              <a:spcBef>
                <a:spcPts val="1200"/>
              </a:spcBef>
              <a:spcAft>
                <a:spcPts val="0"/>
              </a:spcAft>
            </a:pPr>
            <a:r>
              <a:rPr lang="en-IN"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We </a:t>
            </a: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can infer that female under the age group of 21-50 years are agreeing/strongly agreeing for the considered factors </a:t>
            </a:r>
            <a:r>
              <a:rPr lang="en-IN"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influening</a:t>
            </a: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the </a:t>
            </a:r>
            <a:r>
              <a:rPr lang="en-IN"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decesion</a:t>
            </a: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for online shopping, hence it can be considered that they are satisfied for online shopping based on that particular factor is satisfying</a:t>
            </a:r>
            <a:endParaRPr lang="en-IN" sz="2400" dirty="0">
              <a:latin typeface="Times New Roman" panose="02020603050405020304" pitchFamily="18" charset="0"/>
              <a:ea typeface="Times New Roman" panose="02020603050405020304" pitchFamily="18" charset="0"/>
            </a:endParaRPr>
          </a:p>
          <a:p>
            <a:pPr marL="457200" algn="just">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40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smtClean="0"/>
              <a:t>Solution steps and methodologies used</a:t>
            </a:r>
            <a:endParaRPr lang="en-IN" sz="1800" dirty="0"/>
          </a:p>
        </p:txBody>
      </p:sp>
      <p:sp>
        <p:nvSpPr>
          <p:cNvPr id="6" name="TextBox 5"/>
          <p:cNvSpPr txBox="1"/>
          <p:nvPr/>
        </p:nvSpPr>
        <p:spPr>
          <a:xfrm>
            <a:off x="1091300" y="1629408"/>
            <a:ext cx="5065660" cy="4969512"/>
          </a:xfrm>
          <a:prstGeom prst="rect">
            <a:avLst/>
          </a:prstGeom>
          <a:noFill/>
        </p:spPr>
        <p:txBody>
          <a:bodyPr wrap="square" rtlCol="0">
            <a:spAutoFit/>
          </a:bodyPr>
          <a:lstStyle/>
          <a:p>
            <a:pPr lvl="0"/>
            <a:r>
              <a:rPr lang="en-IN" b="1" dirty="0"/>
              <a:t>For remaining data from column no.48 onwards, regarding website or multiple website option </a:t>
            </a:r>
            <a:r>
              <a:rPr lang="en-IN" b="1" dirty="0" smtClean="0"/>
              <a:t>chosen</a:t>
            </a:r>
            <a:endParaRPr lang="en-IN" dirty="0"/>
          </a:p>
          <a:p>
            <a:endParaRPr lang="en-IN" dirty="0"/>
          </a:p>
          <a:p>
            <a:r>
              <a:rPr lang="en-IN" dirty="0"/>
              <a:t>First we will unwrap the multidimensional list and form list containing single elements of chosen website as feedback </a:t>
            </a:r>
            <a:r>
              <a:rPr lang="en-IN" dirty="0" smtClean="0"/>
              <a:t>data</a:t>
            </a:r>
          </a:p>
          <a:p>
            <a:endParaRPr lang="en-IN" dirty="0"/>
          </a:p>
          <a:p>
            <a:r>
              <a:rPr lang="en-IN" dirty="0"/>
              <a:t>Since entries have multiple values or options selected, unwrapping and finding feedback chosen as whole will give fruitful results</a:t>
            </a:r>
          </a:p>
          <a:p>
            <a:r>
              <a:rPr lang="en-IN" dirty="0"/>
              <a:t> </a:t>
            </a:r>
          </a:p>
          <a:p>
            <a:r>
              <a:rPr lang="en-IN" dirty="0"/>
              <a:t>Then doing correlation analysis and plotting heat-map</a:t>
            </a:r>
          </a:p>
          <a:p>
            <a:r>
              <a:rPr lang="en-IN" dirty="0"/>
              <a:t> </a:t>
            </a:r>
          </a:p>
          <a:p>
            <a:endParaRPr lang="en-IN"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579896" y="1629408"/>
            <a:ext cx="5398744" cy="4100832"/>
          </a:xfrm>
          <a:prstGeom prst="rect">
            <a:avLst/>
          </a:prstGeom>
        </p:spPr>
      </p:pic>
    </p:spTree>
    <p:extLst>
      <p:ext uri="{BB962C8B-B14F-4D97-AF65-F5344CB8AC3E}">
        <p14:creationId xmlns:p14="http://schemas.microsoft.com/office/powerpoint/2010/main" val="348001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868" y="673096"/>
            <a:ext cx="10546132" cy="698504"/>
          </a:xfrm>
        </p:spPr>
        <p:txBody>
          <a:bodyPr>
            <a:normAutofit fontScale="90000"/>
          </a:bodyPr>
          <a:lstStyle/>
          <a:p>
            <a:r>
              <a:rPr lang="en-IN" b="1" dirty="0" smtClean="0"/>
              <a:t>Solution along with steps and methodologies used</a:t>
            </a:r>
            <a:r>
              <a:rPr lang="en-IN" dirty="0"/>
              <a:t/>
            </a:r>
            <a:br>
              <a:rPr lang="en-IN" dirty="0"/>
            </a:br>
            <a:endParaRPr lang="en-IN" dirty="0"/>
          </a:p>
        </p:txBody>
      </p:sp>
      <p:sp>
        <p:nvSpPr>
          <p:cNvPr id="3" name="Content Placeholder 2"/>
          <p:cNvSpPr>
            <a:spLocks noGrp="1"/>
          </p:cNvSpPr>
          <p:nvPr>
            <p:ph idx="1"/>
          </p:nvPr>
        </p:nvSpPr>
        <p:spPr>
          <a:xfrm>
            <a:off x="1397225" y="1529443"/>
            <a:ext cx="9722531" cy="3586567"/>
          </a:xfrm>
        </p:spPr>
        <p:txBody>
          <a:bodyPr>
            <a:normAutofit/>
          </a:bodyPr>
          <a:lstStyle/>
          <a:p>
            <a:pPr lvl="0"/>
            <a:r>
              <a:rPr lang="en-IN" b="1" dirty="0"/>
              <a:t>Importing required libraries</a:t>
            </a:r>
            <a:endParaRPr lang="en-IN" dirty="0"/>
          </a:p>
          <a:p>
            <a:pPr lvl="0"/>
            <a:r>
              <a:rPr lang="en-IN" b="1" dirty="0" smtClean="0"/>
              <a:t>Importing </a:t>
            </a:r>
            <a:r>
              <a:rPr lang="en-IN" b="1" dirty="0"/>
              <a:t>raw data and encoded data from the excel file given</a:t>
            </a:r>
            <a:endParaRPr lang="en-IN" dirty="0"/>
          </a:p>
          <a:p>
            <a:pPr lvl="0"/>
            <a:r>
              <a:rPr lang="en-IN" b="1" dirty="0" smtClean="0"/>
              <a:t>Saving </a:t>
            </a:r>
            <a:r>
              <a:rPr lang="en-IN" b="1" dirty="0"/>
              <a:t>it in </a:t>
            </a:r>
            <a:r>
              <a:rPr lang="en-IN" b="1" dirty="0" err="1"/>
              <a:t>Dataframe</a:t>
            </a:r>
            <a:r>
              <a:rPr lang="en-IN" b="1" dirty="0"/>
              <a:t> </a:t>
            </a:r>
            <a:r>
              <a:rPr lang="en-IN" b="1" dirty="0" smtClean="0"/>
              <a:t>format</a:t>
            </a:r>
            <a:endParaRPr lang="en-IN" dirty="0"/>
          </a:p>
          <a:p>
            <a:pPr lvl="0"/>
            <a:r>
              <a:rPr lang="en-IN" b="1" dirty="0"/>
              <a:t>Checking out dimensions of data</a:t>
            </a:r>
            <a:endParaRPr lang="en-IN" dirty="0"/>
          </a:p>
          <a:p>
            <a:pPr lvl="0"/>
            <a:r>
              <a:rPr lang="en-IN" b="1" dirty="0" smtClean="0"/>
              <a:t>Checking </a:t>
            </a:r>
            <a:r>
              <a:rPr lang="en-IN" b="1" dirty="0"/>
              <a:t>out the null or missing values &amp; handling</a:t>
            </a:r>
            <a:endParaRPr lang="en-IN" dirty="0"/>
          </a:p>
          <a:p>
            <a:r>
              <a:rPr lang="en-IN" b="1" dirty="0" smtClean="0"/>
              <a:t>Checking </a:t>
            </a:r>
            <a:r>
              <a:rPr lang="en-IN" b="1" dirty="0"/>
              <a:t>out types of data present in different columns</a:t>
            </a:r>
            <a:endParaRPr lang="en-IN" dirty="0"/>
          </a:p>
          <a:p>
            <a:pPr lvl="0"/>
            <a:r>
              <a:rPr lang="en-IN" b="1" dirty="0" smtClean="0"/>
              <a:t>Encoding </a:t>
            </a:r>
            <a:r>
              <a:rPr lang="en-IN" b="1" dirty="0"/>
              <a:t>the data </a:t>
            </a:r>
            <a:endParaRPr lang="en-IN" dirty="0"/>
          </a:p>
          <a:p>
            <a:r>
              <a:rPr lang="en-IN" b="1" dirty="0"/>
              <a:t>Exploring the data, visualization of data </a:t>
            </a:r>
            <a:endParaRPr lang="en-IN" dirty="0"/>
          </a:p>
        </p:txBody>
      </p:sp>
    </p:spTree>
    <p:extLst>
      <p:ext uri="{BB962C8B-B14F-4D97-AF65-F5344CB8AC3E}">
        <p14:creationId xmlns:p14="http://schemas.microsoft.com/office/powerpoint/2010/main" val="2519123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fontScale="90000"/>
          </a:bodyPr>
          <a:lstStyle/>
          <a:p>
            <a:pPr lvl="0"/>
            <a:r>
              <a:rPr lang="en-IN" sz="1800" b="1" dirty="0"/>
              <a:t>Finding coefficients of correlation of all against each other and plotting </a:t>
            </a:r>
            <a:r>
              <a:rPr lang="en-IN" sz="1800" b="1" dirty="0" err="1"/>
              <a:t>heatmap</a:t>
            </a:r>
            <a:r>
              <a:rPr lang="en-IN" sz="1800" b="1" dirty="0"/>
              <a:t> for </a:t>
            </a:r>
            <a:r>
              <a:rPr lang="en-IN" sz="1800" b="1" dirty="0" err="1"/>
              <a:t>vizualization</a:t>
            </a:r>
            <a:endParaRPr lang="en-IN" sz="18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02284" y="1356361"/>
            <a:ext cx="11278235" cy="5501639"/>
          </a:xfrm>
          <a:prstGeom prst="rect">
            <a:avLst/>
          </a:prstGeom>
        </p:spPr>
      </p:pic>
    </p:spTree>
    <p:extLst>
      <p:ext uri="{BB962C8B-B14F-4D97-AF65-F5344CB8AC3E}">
        <p14:creationId xmlns:p14="http://schemas.microsoft.com/office/powerpoint/2010/main" val="967267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600" b="1" dirty="0"/>
              <a:t>Visualization of descending order of coefficient of correlation</a:t>
            </a:r>
            <a:r>
              <a:rPr lang="en-IN" sz="1600" dirty="0"/>
              <a:t/>
            </a:r>
            <a:br>
              <a:rPr lang="en-IN" sz="1600" dirty="0"/>
            </a:br>
            <a:r>
              <a:rPr lang="en-IN" sz="1600" b="1" dirty="0"/>
              <a:t> </a:t>
            </a:r>
            <a:endParaRPr lang="en-IN" sz="1600" dirty="0"/>
          </a:p>
        </p:txBody>
      </p:sp>
      <p:sp>
        <p:nvSpPr>
          <p:cNvPr id="3" name="Rectangle 2"/>
          <p:cNvSpPr/>
          <p:nvPr/>
        </p:nvSpPr>
        <p:spPr>
          <a:xfrm>
            <a:off x="6781800" y="1705707"/>
            <a:ext cx="5410200" cy="1574149"/>
          </a:xfrm>
          <a:prstGeom prst="rect">
            <a:avLst/>
          </a:prstGeom>
        </p:spPr>
        <p:txBody>
          <a:bodyPr wrap="square">
            <a:spAutoFit/>
          </a:bodyPr>
          <a:lstStyle/>
          <a:p>
            <a:pPr marL="457200" algn="just">
              <a:lnSpc>
                <a:spcPct val="107000"/>
              </a:lnSpc>
              <a:spcAft>
                <a:spcPts val="800"/>
              </a:spcAft>
            </a:pPr>
            <a:r>
              <a:rPr lang="en-IN" dirty="0">
                <a:solidFill>
                  <a:srgbClr val="000000"/>
                </a:solidFill>
                <a:latin typeface="Helvetica" panose="020B0604020202020204" pitchFamily="34" charset="0"/>
                <a:ea typeface="Calibri" panose="020F0502020204030204" pitchFamily="34" charset="0"/>
                <a:cs typeface="Times New Roman" panose="02020603050405020304" pitchFamily="18" charset="0"/>
              </a:rPr>
              <a:t>Since there are too many columns, lets prioritize and select factors based on highest value of coefficient of correlation with respect to target "Which of the Indian online retailer would you recommend to a friend?"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24840" y="1213338"/>
            <a:ext cx="6532098" cy="5644663"/>
          </a:xfrm>
          <a:prstGeom prst="rect">
            <a:avLst/>
          </a:prstGeom>
        </p:spPr>
      </p:pic>
      <p:sp>
        <p:nvSpPr>
          <p:cNvPr id="6" name="Rectangle 5"/>
          <p:cNvSpPr/>
          <p:nvPr/>
        </p:nvSpPr>
        <p:spPr>
          <a:xfrm>
            <a:off x="7307580" y="3557159"/>
            <a:ext cx="4358640" cy="1785104"/>
          </a:xfrm>
          <a:prstGeom prst="rect">
            <a:avLst/>
          </a:prstGeom>
        </p:spPr>
        <p:txBody>
          <a:bodyPr wrap="square">
            <a:spAutoFit/>
          </a:bodyPr>
          <a:lstStyle/>
          <a:p>
            <a:pPr algn="just">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Inference:</a:t>
            </a:r>
            <a:endParaRPr lang="en-IN" sz="24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 High +</a:t>
            </a:r>
            <a:r>
              <a:rPr lang="en-IN"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ve</a:t>
            </a: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correlation with target: 'Privacy of customers’ information'</a:t>
            </a:r>
            <a:endParaRPr lang="en-IN" sz="24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2) High -</a:t>
            </a:r>
            <a:r>
              <a:rPr lang="en-IN"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ve</a:t>
            </a: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correlation with target: 'Longer delivery period'</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857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011" y="720970"/>
            <a:ext cx="6556835" cy="457200"/>
          </a:xfrm>
        </p:spPr>
        <p:txBody>
          <a:bodyPr>
            <a:normAutofit/>
          </a:bodyPr>
          <a:lstStyle/>
          <a:p>
            <a:r>
              <a:rPr lang="en-IN" sz="1600" b="1" dirty="0"/>
              <a:t>Visualization of voting of customers for different online retailers</a:t>
            </a:r>
            <a:endParaRPr lang="en-IN" sz="16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38190" y="1338750"/>
            <a:ext cx="3783330" cy="288798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92776" y="1338750"/>
            <a:ext cx="4168140" cy="2949575"/>
          </a:xfrm>
          <a:prstGeom prst="rect">
            <a:avLst/>
          </a:prstGeom>
        </p:spPr>
      </p:pic>
      <p:sp>
        <p:nvSpPr>
          <p:cNvPr id="3" name="Rectangle 2"/>
          <p:cNvSpPr/>
          <p:nvPr/>
        </p:nvSpPr>
        <p:spPr>
          <a:xfrm>
            <a:off x="1410813" y="4646601"/>
            <a:ext cx="9860926" cy="1508105"/>
          </a:xfrm>
          <a:prstGeom prst="rect">
            <a:avLst/>
          </a:prstGeom>
        </p:spPr>
        <p:txBody>
          <a:bodyPr wrap="square">
            <a:spAutoFit/>
          </a:bodyPr>
          <a:lstStyle/>
          <a:p>
            <a:pPr algn="just">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Inference:</a:t>
            </a:r>
            <a:endParaRPr lang="en-IN" sz="24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 Based on 'Privacy of customers’ information' Amazon.in is preferred most for online shopping</a:t>
            </a:r>
            <a:endParaRPr lang="en-IN" sz="24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2) Based on 'Presence of online assistance through multi-channel' Amazon.in is preferred most for online shopping</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7139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011" y="720970"/>
            <a:ext cx="6556835" cy="457200"/>
          </a:xfrm>
        </p:spPr>
        <p:txBody>
          <a:bodyPr>
            <a:normAutofit/>
          </a:bodyPr>
          <a:lstStyle/>
          <a:p>
            <a:r>
              <a:rPr lang="en-IN" sz="1600" b="1" dirty="0"/>
              <a:t>Visualization of voting of customers for different online retailers</a:t>
            </a:r>
            <a:endParaRPr lang="en-IN" sz="1600" dirty="0"/>
          </a:p>
        </p:txBody>
      </p:sp>
      <p:sp>
        <p:nvSpPr>
          <p:cNvPr id="3" name="Rectangle 2"/>
          <p:cNvSpPr/>
          <p:nvPr/>
        </p:nvSpPr>
        <p:spPr>
          <a:xfrm>
            <a:off x="1110702" y="4646600"/>
            <a:ext cx="10917175" cy="1477328"/>
          </a:xfrm>
          <a:prstGeom prst="rect">
            <a:avLst/>
          </a:prstGeom>
        </p:spPr>
        <p:txBody>
          <a:bodyPr wrap="square">
            <a:spAutoFit/>
          </a:bodyPr>
          <a:lstStyle/>
          <a:p>
            <a:r>
              <a:rPr lang="en-IN" dirty="0"/>
              <a:t>Inference:</a:t>
            </a:r>
          </a:p>
          <a:p>
            <a:r>
              <a:rPr lang="en-IN" dirty="0"/>
              <a:t>1) Based on 'Visual appealing web-page layout' Amazon.in is preferred most for online shopping</a:t>
            </a:r>
          </a:p>
          <a:p>
            <a:r>
              <a:rPr lang="en-IN" dirty="0"/>
              <a:t>2) Based on 'Reliability of the website or application' Amazon.in is preferred most for online shopping</a:t>
            </a:r>
          </a:p>
          <a:p>
            <a:r>
              <a:rPr lang="en-IN" dirty="0"/>
              <a:t>3) Based on 'Wild variety of product on offer' Amazon.in is preferred most for online </a:t>
            </a:r>
            <a:r>
              <a:rPr lang="en-IN" dirty="0" smtClean="0"/>
              <a:t>shopping</a:t>
            </a:r>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94592" y="1622065"/>
            <a:ext cx="3276600" cy="258064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422457" y="1655085"/>
            <a:ext cx="3347085" cy="251460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8176846" y="1534435"/>
            <a:ext cx="3322320" cy="2755900"/>
          </a:xfrm>
          <a:prstGeom prst="rect">
            <a:avLst/>
          </a:prstGeom>
        </p:spPr>
      </p:pic>
    </p:spTree>
    <p:extLst>
      <p:ext uri="{BB962C8B-B14F-4D97-AF65-F5344CB8AC3E}">
        <p14:creationId xmlns:p14="http://schemas.microsoft.com/office/powerpoint/2010/main" val="198176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011" y="720970"/>
            <a:ext cx="6556835" cy="457200"/>
          </a:xfrm>
        </p:spPr>
        <p:txBody>
          <a:bodyPr>
            <a:normAutofit/>
          </a:bodyPr>
          <a:lstStyle/>
          <a:p>
            <a:r>
              <a:rPr lang="en-IN" sz="1600" b="1" dirty="0"/>
              <a:t>Visualization of voting of customers for different online retailers</a:t>
            </a:r>
            <a:endParaRPr lang="en-IN" sz="1600" dirty="0"/>
          </a:p>
        </p:txBody>
      </p:sp>
      <p:sp>
        <p:nvSpPr>
          <p:cNvPr id="3" name="Rectangle 2"/>
          <p:cNvSpPr/>
          <p:nvPr/>
        </p:nvSpPr>
        <p:spPr>
          <a:xfrm>
            <a:off x="882103" y="4273060"/>
            <a:ext cx="10882006" cy="2031325"/>
          </a:xfrm>
          <a:prstGeom prst="rect">
            <a:avLst/>
          </a:prstGeom>
        </p:spPr>
        <p:txBody>
          <a:bodyPr wrap="square">
            <a:spAutoFit/>
          </a:bodyPr>
          <a:lstStyle/>
          <a:p>
            <a:r>
              <a:rPr lang="en-IN" dirty="0"/>
              <a:t>Inference:</a:t>
            </a:r>
          </a:p>
          <a:p>
            <a:r>
              <a:rPr lang="en-IN" dirty="0"/>
              <a:t>1) Based on 'Availability of several payment options' Amazon.in is preferred most for online shopping</a:t>
            </a:r>
          </a:p>
          <a:p>
            <a:r>
              <a:rPr lang="en-IN" dirty="0"/>
              <a:t>2) Based on 'Longer page loading time (promotion, sales period)' Paytm.com is not preferred most for online shopping</a:t>
            </a:r>
          </a:p>
          <a:p>
            <a:r>
              <a:rPr lang="en-IN" dirty="0"/>
              <a:t>3) Based on 'Longer delivery period' Paytm.com and Snapdeal.com are not preferred most for online shopping</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07121" y="1395925"/>
            <a:ext cx="3335020" cy="265938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3842141" y="1381857"/>
            <a:ext cx="4106545" cy="2567940"/>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7948686" y="1441596"/>
            <a:ext cx="3329940" cy="2560955"/>
          </a:xfrm>
          <a:prstGeom prst="rect">
            <a:avLst/>
          </a:prstGeom>
        </p:spPr>
      </p:pic>
    </p:spTree>
    <p:extLst>
      <p:ext uri="{BB962C8B-B14F-4D97-AF65-F5344CB8AC3E}">
        <p14:creationId xmlns:p14="http://schemas.microsoft.com/office/powerpoint/2010/main" val="4256871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011" y="720970"/>
            <a:ext cx="6556835" cy="457200"/>
          </a:xfrm>
        </p:spPr>
        <p:txBody>
          <a:bodyPr>
            <a:normAutofit/>
          </a:bodyPr>
          <a:lstStyle/>
          <a:p>
            <a:r>
              <a:rPr lang="en-IN" sz="1600" b="1" dirty="0"/>
              <a:t>Visualization of voting of customers for different online retailers:</a:t>
            </a:r>
            <a:endParaRPr lang="en-IN" sz="1600" dirty="0"/>
          </a:p>
        </p:txBody>
      </p:sp>
      <p:sp>
        <p:nvSpPr>
          <p:cNvPr id="4" name="Rectangle 3"/>
          <p:cNvSpPr/>
          <p:nvPr/>
        </p:nvSpPr>
        <p:spPr>
          <a:xfrm>
            <a:off x="2499242" y="1600202"/>
            <a:ext cx="7731369" cy="369332"/>
          </a:xfrm>
          <a:prstGeom prst="rect">
            <a:avLst/>
          </a:prstGeom>
        </p:spPr>
        <p:txBody>
          <a:bodyPr wrap="square">
            <a:spAutoFit/>
          </a:bodyPr>
          <a:lstStyle/>
          <a:p>
            <a:pPr algn="just">
              <a:spcAft>
                <a:spcPts val="0"/>
              </a:spcAft>
            </a:pPr>
            <a:r>
              <a:rPr lang="en-IN"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Based on Company/online retailer recommendable to a friend</a:t>
            </a:r>
            <a:endParaRPr lang="en-IN" sz="2400" dirty="0">
              <a:effectLst/>
              <a:latin typeface="Times New Roman" panose="02020603050405020304" pitchFamily="18" charset="0"/>
              <a:ea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260698" y="2004702"/>
            <a:ext cx="8449994" cy="4247761"/>
          </a:xfrm>
          <a:prstGeom prst="rect">
            <a:avLst/>
          </a:prstGeom>
        </p:spPr>
      </p:pic>
    </p:spTree>
    <p:extLst>
      <p:ext uri="{BB962C8B-B14F-4D97-AF65-F5344CB8AC3E}">
        <p14:creationId xmlns:p14="http://schemas.microsoft.com/office/powerpoint/2010/main" val="2400692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672" y="738555"/>
            <a:ext cx="6556835" cy="457200"/>
          </a:xfrm>
        </p:spPr>
        <p:txBody>
          <a:bodyPr>
            <a:noAutofit/>
          </a:bodyPr>
          <a:lstStyle/>
          <a:p>
            <a:pPr lvl="0"/>
            <a:r>
              <a:rPr lang="en-IN" sz="2400" b="1" dirty="0"/>
              <a:t>Conclusion</a:t>
            </a:r>
            <a:r>
              <a:rPr lang="en-IN" sz="2400" b="1" dirty="0" smtClean="0"/>
              <a:t>:</a:t>
            </a:r>
            <a:endParaRPr lang="en-IN" sz="2400" dirty="0"/>
          </a:p>
        </p:txBody>
      </p:sp>
      <p:sp>
        <p:nvSpPr>
          <p:cNvPr id="3" name="Rectangle 2"/>
          <p:cNvSpPr/>
          <p:nvPr/>
        </p:nvSpPr>
        <p:spPr>
          <a:xfrm>
            <a:off x="2116015" y="1894600"/>
            <a:ext cx="8487508" cy="2831544"/>
          </a:xfrm>
          <a:prstGeom prst="rect">
            <a:avLst/>
          </a:prstGeom>
        </p:spPr>
        <p:txBody>
          <a:bodyPr wrap="square">
            <a:spAutoFit/>
          </a:bodyPr>
          <a:lstStyle/>
          <a:p>
            <a:pPr algn="just">
              <a:spcAft>
                <a:spcPts val="0"/>
              </a:spcAft>
            </a:pPr>
            <a:r>
              <a:rPr lang="en-IN" sz="28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Majority of </a:t>
            </a:r>
            <a:r>
              <a:rPr lang="en-IN" sz="2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customers have voted for </a:t>
            </a:r>
            <a:r>
              <a:rPr lang="en-IN" sz="28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Amazon.in </a:t>
            </a:r>
            <a:r>
              <a:rPr lang="en-IN" sz="2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followed by </a:t>
            </a:r>
            <a:r>
              <a:rPr lang="en-IN" sz="28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Flipkart.com </a:t>
            </a:r>
            <a:r>
              <a:rPr lang="en-IN" sz="2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and </a:t>
            </a:r>
            <a:r>
              <a:rPr lang="en-IN" sz="28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Myntra.com </a:t>
            </a:r>
            <a:r>
              <a:rPr lang="en-IN" sz="2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as the retailer recommendable to a friend</a:t>
            </a:r>
            <a:endParaRPr lang="en-IN" sz="3600" dirty="0">
              <a:latin typeface="Times New Roman" panose="02020603050405020304" pitchFamily="18" charset="0"/>
              <a:ea typeface="Times New Roman" panose="02020603050405020304" pitchFamily="18" charset="0"/>
            </a:endParaRPr>
          </a:p>
          <a:p>
            <a:pPr algn="just">
              <a:spcBef>
                <a:spcPts val="1200"/>
              </a:spcBef>
              <a:spcAft>
                <a:spcPts val="0"/>
              </a:spcAft>
            </a:pPr>
            <a:r>
              <a:rPr lang="en-IN" sz="2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This means they are also </a:t>
            </a:r>
            <a:r>
              <a:rPr lang="en-IN" sz="28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satisfied </a:t>
            </a:r>
            <a:r>
              <a:rPr lang="en-IN" sz="2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with their online shopping experience with that online retailer and have been retained as customers for future also</a:t>
            </a:r>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826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8150" y="1729154"/>
            <a:ext cx="8612188" cy="1629508"/>
          </a:xfrm>
        </p:spPr>
        <p:txBody>
          <a:bodyPr>
            <a:normAutofit/>
          </a:bodyPr>
          <a:lstStyle/>
          <a:p>
            <a:pPr marL="0" indent="0">
              <a:buNone/>
            </a:pPr>
            <a:r>
              <a:rPr lang="en-IN" sz="9600" b="1" dirty="0" smtClean="0"/>
              <a:t>Thank you</a:t>
            </a:r>
            <a:endParaRPr lang="en-IN" sz="9600" b="1" dirty="0"/>
          </a:p>
        </p:txBody>
      </p:sp>
    </p:spTree>
    <p:extLst>
      <p:ext uri="{BB962C8B-B14F-4D97-AF65-F5344CB8AC3E}">
        <p14:creationId xmlns:p14="http://schemas.microsoft.com/office/powerpoint/2010/main" val="123589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2"/>
            <a:ext cx="9849432" cy="741703"/>
          </a:xfrm>
        </p:spPr>
        <p:txBody>
          <a:bodyPr>
            <a:normAutofit/>
          </a:bodyPr>
          <a:lstStyle/>
          <a:p>
            <a:pPr lvl="0"/>
            <a:r>
              <a:rPr lang="en-IN" sz="1800" b="1" dirty="0"/>
              <a:t>Exploring the data, visualization of data regarding gender and age of respondents</a:t>
            </a:r>
            <a:endParaRPr lang="en-IN" sz="1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2620" y="1634789"/>
            <a:ext cx="7830820" cy="267813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814753" y="1798320"/>
            <a:ext cx="2843848" cy="2272814"/>
          </a:xfrm>
          <a:prstGeom prst="rect">
            <a:avLst/>
          </a:prstGeom>
        </p:spPr>
      </p:pic>
      <p:sp>
        <p:nvSpPr>
          <p:cNvPr id="6" name="TextBox 5"/>
          <p:cNvSpPr txBox="1"/>
          <p:nvPr/>
        </p:nvSpPr>
        <p:spPr>
          <a:xfrm>
            <a:off x="1852930" y="4930815"/>
            <a:ext cx="9028430" cy="369332"/>
          </a:xfrm>
          <a:prstGeom prst="rect">
            <a:avLst/>
          </a:prstGeom>
          <a:noFill/>
        </p:spPr>
        <p:txBody>
          <a:bodyPr wrap="square" rtlCol="0">
            <a:spAutoFit/>
          </a:bodyPr>
          <a:lstStyle/>
          <a:p>
            <a:r>
              <a:rPr lang="en-IN"/>
              <a:t>We can infer that most of the respondents are female from the above plots</a:t>
            </a:r>
          </a:p>
        </p:txBody>
      </p:sp>
    </p:spTree>
    <p:extLst>
      <p:ext uri="{BB962C8B-B14F-4D97-AF65-F5344CB8AC3E}">
        <p14:creationId xmlns:p14="http://schemas.microsoft.com/office/powerpoint/2010/main" val="286685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2"/>
            <a:ext cx="9849432" cy="741703"/>
          </a:xfrm>
        </p:spPr>
        <p:txBody>
          <a:bodyPr>
            <a:normAutofit/>
          </a:bodyPr>
          <a:lstStyle/>
          <a:p>
            <a:pPr lvl="0"/>
            <a:r>
              <a:rPr lang="en-IN" sz="1800" b="1" dirty="0"/>
              <a:t>Exploring the data, visualization of data regarding gender and age of respondents</a:t>
            </a:r>
            <a:endParaRPr lang="en-IN" sz="1800" dirty="0"/>
          </a:p>
        </p:txBody>
      </p:sp>
      <p:sp>
        <p:nvSpPr>
          <p:cNvPr id="6" name="TextBox 5"/>
          <p:cNvSpPr txBox="1"/>
          <p:nvPr/>
        </p:nvSpPr>
        <p:spPr>
          <a:xfrm>
            <a:off x="1539901" y="4930815"/>
            <a:ext cx="10079990" cy="369332"/>
          </a:xfrm>
          <a:prstGeom prst="rect">
            <a:avLst/>
          </a:prstGeom>
          <a:noFill/>
        </p:spPr>
        <p:txBody>
          <a:bodyPr wrap="square" rtlCol="0">
            <a:spAutoFit/>
          </a:bodyPr>
          <a:lstStyle/>
          <a:p>
            <a:r>
              <a:rPr lang="en-IN" dirty="0"/>
              <a:t>We can infer that most of the respondents are female with the age group of 21-30 years</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158490" y="1823085"/>
            <a:ext cx="5265420" cy="2754630"/>
          </a:xfrm>
          <a:prstGeom prst="rect">
            <a:avLst/>
          </a:prstGeom>
        </p:spPr>
      </p:pic>
    </p:spTree>
    <p:extLst>
      <p:ext uri="{BB962C8B-B14F-4D97-AF65-F5344CB8AC3E}">
        <p14:creationId xmlns:p14="http://schemas.microsoft.com/office/powerpoint/2010/main" val="6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8799460" cy="460438"/>
          </a:xfrm>
        </p:spPr>
        <p:txBody>
          <a:bodyPr>
            <a:normAutofit/>
          </a:bodyPr>
          <a:lstStyle/>
          <a:p>
            <a:r>
              <a:rPr lang="en-IN" sz="1800" b="1" dirty="0"/>
              <a:t>Exploring the data, visualization of data regarding city of the customers</a:t>
            </a:r>
            <a:endParaRPr lang="en-IN" sz="1800" dirty="0"/>
          </a:p>
        </p:txBody>
      </p:sp>
      <p:sp>
        <p:nvSpPr>
          <p:cNvPr id="6" name="TextBox 5"/>
          <p:cNvSpPr txBox="1"/>
          <p:nvPr/>
        </p:nvSpPr>
        <p:spPr>
          <a:xfrm>
            <a:off x="1655180" y="4930814"/>
            <a:ext cx="10079990" cy="1477328"/>
          </a:xfrm>
          <a:prstGeom prst="rect">
            <a:avLst/>
          </a:prstGeom>
          <a:noFill/>
        </p:spPr>
        <p:txBody>
          <a:bodyPr wrap="square" rtlCol="0">
            <a:spAutoFit/>
          </a:bodyPr>
          <a:lstStyle/>
          <a:p>
            <a:r>
              <a:rPr lang="en-IN" dirty="0"/>
              <a:t> </a:t>
            </a:r>
            <a:r>
              <a:rPr lang="en-IN" dirty="0" smtClean="0"/>
              <a:t>We </a:t>
            </a:r>
            <a:r>
              <a:rPr lang="en-IN" dirty="0"/>
              <a:t>can infer that in </a:t>
            </a:r>
          </a:p>
          <a:p>
            <a:r>
              <a:rPr lang="en-IN" dirty="0"/>
              <a:t>1) 21.6% of the respondents are from Delhi</a:t>
            </a:r>
          </a:p>
          <a:p>
            <a:r>
              <a:rPr lang="en-IN" dirty="0"/>
              <a:t>2) Most of the respondents from Delhi belongs to 41-50 years age group</a:t>
            </a:r>
          </a:p>
          <a:p>
            <a:r>
              <a:rPr lang="en-IN" dirty="0"/>
              <a:t>3) Majority of the respondents from Delhi are male</a:t>
            </a:r>
          </a:p>
          <a:p>
            <a:r>
              <a:rPr lang="en-IN" dirty="0"/>
              <a:t>Inference varies from city to city</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7377" y="1666895"/>
            <a:ext cx="3265805" cy="278574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967605" y="1332568"/>
            <a:ext cx="5731510" cy="172720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967605" y="3146931"/>
            <a:ext cx="5731510" cy="1727200"/>
          </a:xfrm>
          <a:prstGeom prst="rect">
            <a:avLst/>
          </a:prstGeom>
        </p:spPr>
      </p:pic>
    </p:spTree>
    <p:extLst>
      <p:ext uri="{BB962C8B-B14F-4D97-AF65-F5344CB8AC3E}">
        <p14:creationId xmlns:p14="http://schemas.microsoft.com/office/powerpoint/2010/main" val="133162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2"/>
            <a:ext cx="9849432" cy="741703"/>
          </a:xfrm>
        </p:spPr>
        <p:txBody>
          <a:bodyPr>
            <a:normAutofit/>
          </a:bodyPr>
          <a:lstStyle/>
          <a:p>
            <a:pPr lvl="0"/>
            <a:r>
              <a:rPr lang="en-IN" sz="1800" b="1" dirty="0"/>
              <a:t>Exploring the data, visualization of data regarding gender and age of respondents</a:t>
            </a:r>
            <a:endParaRPr lang="en-IN" sz="1800" dirty="0"/>
          </a:p>
        </p:txBody>
      </p:sp>
      <p:sp>
        <p:nvSpPr>
          <p:cNvPr id="6" name="TextBox 5"/>
          <p:cNvSpPr txBox="1"/>
          <p:nvPr/>
        </p:nvSpPr>
        <p:spPr>
          <a:xfrm>
            <a:off x="1539901" y="4930815"/>
            <a:ext cx="10079990" cy="369332"/>
          </a:xfrm>
          <a:prstGeom prst="rect">
            <a:avLst/>
          </a:prstGeom>
          <a:noFill/>
        </p:spPr>
        <p:txBody>
          <a:bodyPr wrap="square" rtlCol="0">
            <a:spAutoFit/>
          </a:bodyPr>
          <a:lstStyle/>
          <a:p>
            <a:r>
              <a:rPr lang="en-IN" dirty="0"/>
              <a:t>We can infer that most of the respondents are female with the age group of 21-30 years</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158490" y="1823085"/>
            <a:ext cx="5265420" cy="2754630"/>
          </a:xfrm>
          <a:prstGeom prst="rect">
            <a:avLst/>
          </a:prstGeom>
        </p:spPr>
      </p:pic>
    </p:spTree>
    <p:extLst>
      <p:ext uri="{BB962C8B-B14F-4D97-AF65-F5344CB8AC3E}">
        <p14:creationId xmlns:p14="http://schemas.microsoft.com/office/powerpoint/2010/main" val="181875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a:t>Visualization of data regarding experience and frequency of online shopping</a:t>
            </a:r>
            <a:endParaRPr lang="en-IN" sz="1800" dirty="0"/>
          </a:p>
        </p:txBody>
      </p:sp>
      <p:sp>
        <p:nvSpPr>
          <p:cNvPr id="6" name="TextBox 5"/>
          <p:cNvSpPr txBox="1"/>
          <p:nvPr/>
        </p:nvSpPr>
        <p:spPr>
          <a:xfrm>
            <a:off x="1655180" y="4311648"/>
            <a:ext cx="10079990" cy="2031325"/>
          </a:xfrm>
          <a:prstGeom prst="rect">
            <a:avLst/>
          </a:prstGeom>
          <a:noFill/>
        </p:spPr>
        <p:txBody>
          <a:bodyPr wrap="square" rtlCol="0">
            <a:spAutoFit/>
          </a:bodyPr>
          <a:lstStyle/>
          <a:p>
            <a:r>
              <a:rPr lang="en-IN" dirty="0"/>
              <a:t>We can infer that</a:t>
            </a:r>
            <a:r>
              <a:rPr lang="en-IN" dirty="0" smtClean="0"/>
              <a:t>:</a:t>
            </a:r>
            <a:endParaRPr lang="en-IN" dirty="0"/>
          </a:p>
          <a:p>
            <a:r>
              <a:rPr lang="en-IN" dirty="0"/>
              <a:t>1) Frequency: Most of the online shopping customers have shopped less than 10 times online in past 1 </a:t>
            </a:r>
            <a:r>
              <a:rPr lang="en-IN" dirty="0" smtClean="0"/>
              <a:t>year</a:t>
            </a:r>
            <a:endParaRPr lang="en-IN" dirty="0"/>
          </a:p>
          <a:p>
            <a:r>
              <a:rPr lang="en-IN" dirty="0"/>
              <a:t>2) Experience: Most of the online shopping customers have shopped has more than 4 years of online shopping </a:t>
            </a:r>
            <a:r>
              <a:rPr lang="en-IN" dirty="0" smtClean="0"/>
              <a:t>experience</a:t>
            </a:r>
            <a:endParaRPr lang="en-IN" dirty="0"/>
          </a:p>
          <a:p>
            <a:r>
              <a:rPr lang="en-IN" dirty="0"/>
              <a:t>3) But for customers who have shopped less than 10 times online in past 1 year, most of them have 2-3 years of online shopping experience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41325" y="1533842"/>
            <a:ext cx="5731510" cy="260032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338570" y="1519237"/>
            <a:ext cx="5731510" cy="2614930"/>
          </a:xfrm>
          <a:prstGeom prst="rect">
            <a:avLst/>
          </a:prstGeom>
        </p:spPr>
      </p:pic>
    </p:spTree>
    <p:extLst>
      <p:ext uri="{BB962C8B-B14F-4D97-AF65-F5344CB8AC3E}">
        <p14:creationId xmlns:p14="http://schemas.microsoft.com/office/powerpoint/2010/main" val="102596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180" y="728283"/>
            <a:ext cx="9849432" cy="628078"/>
          </a:xfrm>
        </p:spPr>
        <p:txBody>
          <a:bodyPr>
            <a:normAutofit/>
          </a:bodyPr>
          <a:lstStyle/>
          <a:p>
            <a:r>
              <a:rPr lang="en-IN" sz="1800" b="1" dirty="0"/>
              <a:t>Visualization of data regarding device used for online shopping</a:t>
            </a:r>
            <a:endParaRPr lang="en-IN" sz="1800" dirty="0"/>
          </a:p>
        </p:txBody>
      </p:sp>
      <p:sp>
        <p:nvSpPr>
          <p:cNvPr id="6" name="TextBox 5"/>
          <p:cNvSpPr txBox="1"/>
          <p:nvPr/>
        </p:nvSpPr>
        <p:spPr>
          <a:xfrm>
            <a:off x="1655180" y="4728274"/>
            <a:ext cx="10079990" cy="1200329"/>
          </a:xfrm>
          <a:prstGeom prst="rect">
            <a:avLst/>
          </a:prstGeom>
          <a:noFill/>
        </p:spPr>
        <p:txBody>
          <a:bodyPr wrap="square" rtlCol="0">
            <a:spAutoFit/>
          </a:bodyPr>
          <a:lstStyle/>
          <a:p>
            <a:r>
              <a:rPr lang="en-IN" dirty="0"/>
              <a:t>We can infer that</a:t>
            </a:r>
          </a:p>
          <a:p>
            <a:r>
              <a:rPr lang="en-IN" dirty="0"/>
              <a:t>1) Most of the customers using smartphone for online shopping belong to age group of  21-30 years</a:t>
            </a:r>
          </a:p>
          <a:p>
            <a:r>
              <a:rPr lang="en-IN" dirty="0"/>
              <a:t>2) Most of the customers using smartphone for online shopping are female</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49388" y="1356361"/>
            <a:ext cx="3200400" cy="3121977"/>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422265" y="1287463"/>
            <a:ext cx="5309870" cy="1600200"/>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5422265" y="2887663"/>
            <a:ext cx="5309870" cy="1590675"/>
          </a:xfrm>
          <a:prstGeom prst="rect">
            <a:avLst/>
          </a:prstGeom>
        </p:spPr>
      </p:pic>
    </p:spTree>
    <p:extLst>
      <p:ext uri="{BB962C8B-B14F-4D97-AF65-F5344CB8AC3E}">
        <p14:creationId xmlns:p14="http://schemas.microsoft.com/office/powerpoint/2010/main" val="13909226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62</TotalTime>
  <Words>1828</Words>
  <Application>Microsoft Office PowerPoint</Application>
  <PresentationFormat>Widescreen</PresentationFormat>
  <Paragraphs>169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Helvetica</vt:lpstr>
      <vt:lpstr>Times New Roman</vt:lpstr>
      <vt:lpstr>Wingdings 3</vt:lpstr>
      <vt:lpstr>Wisp</vt:lpstr>
      <vt:lpstr>Project: E-retail Customer retention/activation data analysis</vt:lpstr>
      <vt:lpstr>Problem statement</vt:lpstr>
      <vt:lpstr>Solution along with steps and methodologies used </vt:lpstr>
      <vt:lpstr>Exploring the data, visualization of data regarding gender and age of respondents</vt:lpstr>
      <vt:lpstr>Exploring the data, visualization of data regarding gender and age of respondents</vt:lpstr>
      <vt:lpstr>Exploring the data, visualization of data regarding city of the customers</vt:lpstr>
      <vt:lpstr>Exploring the data, visualization of data regarding gender and age of respondents</vt:lpstr>
      <vt:lpstr>Visualization of data regarding experience and frequency of online shopping</vt:lpstr>
      <vt:lpstr>Visualization of data regarding device used for online shopping</vt:lpstr>
      <vt:lpstr>Visualization of data regarding browser used for online shopping</vt:lpstr>
      <vt:lpstr>Visualization of data regarding the spent to make purchase decision</vt:lpstr>
      <vt:lpstr>Visualization of data regarding preferred payment method</vt:lpstr>
      <vt:lpstr>Visualization of data regarding frequency &amp; reason of abandoning shopping cart</vt:lpstr>
      <vt:lpstr>Solution steps and methodologies used</vt:lpstr>
      <vt:lpstr>Finding coefficients of correlation of all against each other and plotting heatmap for vizualization</vt:lpstr>
      <vt:lpstr>Considering 'Net Benefit derived from shopping online can lead to users satisfaction' as target feature</vt:lpstr>
      <vt:lpstr>Considering 'Getting value for money spent' as target feature</vt:lpstr>
      <vt:lpstr>Lets check how various categorized factors correlated to the target</vt:lpstr>
      <vt:lpstr>Lets check how various categorized factors correlated to the target</vt:lpstr>
      <vt:lpstr>Lets check how various categorized factors correlated to the target</vt:lpstr>
      <vt:lpstr>Infering from the above correlation analysis, lets consider following factors for further data analysis for customer satisfaction &amp; retention</vt:lpstr>
      <vt:lpstr>Infering from the above correlation analysis, lets consider following factors for further data analysis for customer satisfaction &amp; retention</vt:lpstr>
      <vt:lpstr>Infering from the above correlation analysis, lets consider following factors for further data analysis for customer satisfaction &amp; retention</vt:lpstr>
      <vt:lpstr>Merging Agree &amp; Strongly agree and Disagree &amp; Strongly disagree</vt:lpstr>
      <vt:lpstr>Merging Agree &amp; Strongly agree and Disagree &amp; Strongly disagree</vt:lpstr>
      <vt:lpstr>Merging Agree &amp; Strongly agree and Disagree &amp; Strongly disagree</vt:lpstr>
      <vt:lpstr>Merging Agree &amp; Strongly agree and Disagree &amp; Strongly disagree</vt:lpstr>
      <vt:lpstr>Merging Agree &amp; Strongly agree and Disagree &amp; Strongly disagree</vt:lpstr>
      <vt:lpstr>Solution steps and methodologies used</vt:lpstr>
      <vt:lpstr>Finding coefficients of correlation of all against each other and plotting heatmap for vizualization</vt:lpstr>
      <vt:lpstr>Visualization of descending order of coefficient of correlation  </vt:lpstr>
      <vt:lpstr>Visualization of voting of customers for different online retailers</vt:lpstr>
      <vt:lpstr>Visualization of voting of customers for different online retailers</vt:lpstr>
      <vt:lpstr>Visualization of voting of customers for different online retailers</vt:lpstr>
      <vt:lpstr>Visualization of voting of customers for different online retailers: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E-retail Customer retention/activation data analysis</dc:title>
  <dc:creator>Shashanka S</dc:creator>
  <cp:lastModifiedBy>Shashanka S</cp:lastModifiedBy>
  <cp:revision>33</cp:revision>
  <dcterms:created xsi:type="dcterms:W3CDTF">2022-05-14T10:22:10Z</dcterms:created>
  <dcterms:modified xsi:type="dcterms:W3CDTF">2022-05-14T11:24:50Z</dcterms:modified>
</cp:coreProperties>
</file>