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346" r:id="rId2"/>
    <p:sldId id="323" r:id="rId3"/>
    <p:sldId id="339" r:id="rId4"/>
    <p:sldId id="310" r:id="rId5"/>
    <p:sldId id="320" r:id="rId6"/>
    <p:sldId id="321" r:id="rId7"/>
    <p:sldId id="322" r:id="rId8"/>
    <p:sldId id="309" r:id="rId9"/>
    <p:sldId id="318" r:id="rId10"/>
    <p:sldId id="311" r:id="rId11"/>
    <p:sldId id="319" r:id="rId12"/>
    <p:sldId id="327" r:id="rId13"/>
    <p:sldId id="333" r:id="rId14"/>
    <p:sldId id="420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Helvetica Neue" panose="02000503000000020004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806A02D-9255-4416-AC49-59535D0934EA}">
  <a:tblStyle styleId="{D806A02D-9255-4416-AC49-59535D0934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61" d="100"/>
          <a:sy n="161" d="100"/>
        </p:scale>
        <p:origin x="848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81E2BE6B-7942-2DD5-1388-497BD2101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4fda3170b_0_2:notes">
            <a:extLst>
              <a:ext uri="{FF2B5EF4-FFF2-40B4-BE49-F238E27FC236}">
                <a16:creationId xmlns:a16="http://schemas.microsoft.com/office/drawing/2014/main" id="{7AFAEE14-4196-06EA-5C2A-81C99AEA47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4fda3170b_0_2:notes">
            <a:extLst>
              <a:ext uri="{FF2B5EF4-FFF2-40B4-BE49-F238E27FC236}">
                <a16:creationId xmlns:a16="http://schemas.microsoft.com/office/drawing/2014/main" id="{72DC28A9-5352-9EF8-9BFD-FDB34B748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504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708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505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7554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F925C726-2A7C-F621-D06D-0CC0A3EE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7c36cb48a_0_385:notes">
            <a:extLst>
              <a:ext uri="{FF2B5EF4-FFF2-40B4-BE49-F238E27FC236}">
                <a16:creationId xmlns:a16="http://schemas.microsoft.com/office/drawing/2014/main" id="{248BF609-AE3D-5F3A-29FA-BB32D1EFA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7c36cb48a_0_385:notes">
            <a:extLst>
              <a:ext uri="{FF2B5EF4-FFF2-40B4-BE49-F238E27FC236}">
                <a16:creationId xmlns:a16="http://schemas.microsoft.com/office/drawing/2014/main" id="{CB069984-1DA0-A026-8CD7-9C0FFEA8DC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5415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>
          <a:extLst>
            <a:ext uri="{FF2B5EF4-FFF2-40B4-BE49-F238E27FC236}">
              <a16:creationId xmlns:a16="http://schemas.microsoft.com/office/drawing/2014/main" id="{1AA1399C-1CBE-DF08-267C-B0A1780B4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c7c36cb48a_0_390:notes">
            <a:extLst>
              <a:ext uri="{FF2B5EF4-FFF2-40B4-BE49-F238E27FC236}">
                <a16:creationId xmlns:a16="http://schemas.microsoft.com/office/drawing/2014/main" id="{8732C686-12DA-035B-A4B8-2F0614565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c7c36cb48a_0_390:notes">
            <a:extLst>
              <a:ext uri="{FF2B5EF4-FFF2-40B4-BE49-F238E27FC236}">
                <a16:creationId xmlns:a16="http://schemas.microsoft.com/office/drawing/2014/main" id="{2833ABAF-D8E5-9E18-28D4-A67F8D07A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2396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774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0959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4645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9606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509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721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457580c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457580c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2577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3" name="Google Shape;23;p4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24" name="Google Shape;24;p4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1"/>
          </p:nvPr>
        </p:nvSpPr>
        <p:spPr>
          <a:xfrm>
            <a:off x="311700" y="3069625"/>
            <a:ext cx="8520600" cy="13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" name="Google Shape;84;p11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85" name="Google Shape;85;p11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4" name="Google Shape;14;p3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15" name="Google Shape;15;p3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" name="Google Shape;1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8663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311700" y="1208738"/>
            <a:ext cx="4270500" cy="336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marL="914400" lvl="1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buNone/>
              <a:defRPr sz="900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120215" y="4919656"/>
            <a:ext cx="457214" cy="137173"/>
            <a:chOff x="50186" y="6314714"/>
            <a:chExt cx="977580" cy="288300"/>
          </a:xfrm>
        </p:grpSpPr>
        <p:sp>
          <p:nvSpPr>
            <p:cNvPr id="50" name="Google Shape;50;p7"/>
            <p:cNvSpPr/>
            <p:nvPr/>
          </p:nvSpPr>
          <p:spPr>
            <a:xfrm>
              <a:off x="394826" y="6314714"/>
              <a:ext cx="288300" cy="288300"/>
            </a:xfrm>
            <a:prstGeom prst="ellipse">
              <a:avLst/>
            </a:prstGeom>
            <a:solidFill>
              <a:srgbClr val="EB343A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739466" y="6314714"/>
              <a:ext cx="288300" cy="288300"/>
            </a:xfrm>
            <a:prstGeom prst="ellipse">
              <a:avLst/>
            </a:prstGeom>
            <a:solidFill>
              <a:srgbClr val="C0AE00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50186" y="6314714"/>
              <a:ext cx="288300" cy="288300"/>
            </a:xfrm>
            <a:prstGeom prst="ellipse">
              <a:avLst/>
            </a:prstGeom>
            <a:solidFill>
              <a:srgbClr val="1D466B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" name="Google Shape;5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60201" y="246300"/>
            <a:ext cx="472100" cy="47690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311700" y="88000"/>
            <a:ext cx="42705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None/>
              <a:defRPr>
                <a:solidFill>
                  <a:srgbClr val="1D466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038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Font typeface="Helvetica Neue"/>
              <a:buNone/>
              <a:defRPr sz="2400" b="1">
                <a:solidFill>
                  <a:srgbClr val="1D466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Helvetica Neue"/>
              <a:buChar char="●"/>
              <a:defRPr sz="15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00"/>
              <a:buFont typeface="Helvetica Neue"/>
              <a:buChar char="○"/>
              <a:defRPr sz="13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Helvetica Neue"/>
              <a:buChar char="■"/>
              <a:defRPr sz="12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Helvetica Neue"/>
              <a:buChar char="●"/>
              <a:defRPr sz="11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○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■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●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○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Helvetica Neue"/>
              <a:buChar char="■"/>
              <a:defRPr sz="10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7" r:id="rId2"/>
    <p:sldLayoutId id="2147483661" r:id="rId3"/>
    <p:sldLayoutId id="2147483663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tx1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>
          <a:extLst>
            <a:ext uri="{FF2B5EF4-FFF2-40B4-BE49-F238E27FC236}">
              <a16:creationId xmlns:a16="http://schemas.microsoft.com/office/drawing/2014/main" id="{BF8F311D-BBD2-2952-AE29-D46EAB5D0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>
            <a:extLst>
              <a:ext uri="{FF2B5EF4-FFF2-40B4-BE49-F238E27FC236}">
                <a16:creationId xmlns:a16="http://schemas.microsoft.com/office/drawing/2014/main" id="{EC383D5D-CE0A-B3F4-7F1E-016DB27789DA}"/>
              </a:ext>
            </a:extLst>
          </p:cNvPr>
          <p:cNvSpPr txBox="1"/>
          <p:nvPr/>
        </p:nvSpPr>
        <p:spPr>
          <a:xfrm>
            <a:off x="311700" y="359500"/>
            <a:ext cx="8520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Learning Objectives</a:t>
            </a:r>
            <a:endParaRPr sz="24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6" name="Google Shape;116;p15">
            <a:extLst>
              <a:ext uri="{FF2B5EF4-FFF2-40B4-BE49-F238E27FC236}">
                <a16:creationId xmlns:a16="http://schemas.microsoft.com/office/drawing/2014/main" id="{9F8ACED4-AC99-BB53-6668-2DA675DE5A71}"/>
              </a:ext>
            </a:extLst>
          </p:cNvPr>
          <p:cNvSpPr txBox="1"/>
          <p:nvPr/>
        </p:nvSpPr>
        <p:spPr>
          <a:xfrm>
            <a:off x="878136" y="1543345"/>
            <a:ext cx="5872707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is PCA</a:t>
            </a:r>
          </a:p>
        </p:txBody>
      </p:sp>
      <p:sp>
        <p:nvSpPr>
          <p:cNvPr id="117" name="Google Shape;117;p15">
            <a:extLst>
              <a:ext uri="{FF2B5EF4-FFF2-40B4-BE49-F238E27FC236}">
                <a16:creationId xmlns:a16="http://schemas.microsoft.com/office/drawing/2014/main" id="{AE635300-ACCC-9D7D-0461-DAA9032D26BD}"/>
              </a:ext>
            </a:extLst>
          </p:cNvPr>
          <p:cNvSpPr txBox="1"/>
          <p:nvPr/>
        </p:nvSpPr>
        <p:spPr>
          <a:xfrm>
            <a:off x="878136" y="1984572"/>
            <a:ext cx="5529807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Background</a:t>
            </a:r>
          </a:p>
        </p:txBody>
      </p:sp>
      <p:sp>
        <p:nvSpPr>
          <p:cNvPr id="118" name="Google Shape;118;p15">
            <a:extLst>
              <a:ext uri="{FF2B5EF4-FFF2-40B4-BE49-F238E27FC236}">
                <a16:creationId xmlns:a16="http://schemas.microsoft.com/office/drawing/2014/main" id="{0FDC188F-6008-19C2-BE91-C58B72215025}"/>
              </a:ext>
            </a:extLst>
          </p:cNvPr>
          <p:cNvSpPr txBox="1"/>
          <p:nvPr/>
        </p:nvSpPr>
        <p:spPr>
          <a:xfrm>
            <a:off x="878136" y="2425799"/>
            <a:ext cx="7308602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PCA Works</a:t>
            </a:r>
            <a:endParaRPr sz="15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9" name="Google Shape;119;p15">
            <a:extLst>
              <a:ext uri="{FF2B5EF4-FFF2-40B4-BE49-F238E27FC236}">
                <a16:creationId xmlns:a16="http://schemas.microsoft.com/office/drawing/2014/main" id="{527E82BD-82A8-3242-8742-F6968F77D51B}"/>
              </a:ext>
            </a:extLst>
          </p:cNvPr>
          <p:cNvSpPr txBox="1"/>
          <p:nvPr/>
        </p:nvSpPr>
        <p:spPr>
          <a:xfrm>
            <a:off x="878136" y="2867027"/>
            <a:ext cx="8265863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 cases</a:t>
            </a:r>
            <a:endParaRPr sz="15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Google Shape;120;p15">
            <a:extLst>
              <a:ext uri="{FF2B5EF4-FFF2-40B4-BE49-F238E27FC236}">
                <a16:creationId xmlns:a16="http://schemas.microsoft.com/office/drawing/2014/main" id="{23D0499C-8BFB-9B05-B76C-DF569496955B}"/>
              </a:ext>
            </a:extLst>
          </p:cNvPr>
          <p:cNvSpPr txBox="1"/>
          <p:nvPr/>
        </p:nvSpPr>
        <p:spPr>
          <a:xfrm>
            <a:off x="878156" y="3308250"/>
            <a:ext cx="29163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1D46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5">
            <a:extLst>
              <a:ext uri="{FF2B5EF4-FFF2-40B4-BE49-F238E27FC236}">
                <a16:creationId xmlns:a16="http://schemas.microsoft.com/office/drawing/2014/main" id="{D7868882-A0A9-5262-AE52-665D0B414A3F}"/>
              </a:ext>
            </a:extLst>
          </p:cNvPr>
          <p:cNvSpPr txBox="1"/>
          <p:nvPr/>
        </p:nvSpPr>
        <p:spPr>
          <a:xfrm>
            <a:off x="419419" y="1543345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5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5">
            <a:extLst>
              <a:ext uri="{FF2B5EF4-FFF2-40B4-BE49-F238E27FC236}">
                <a16:creationId xmlns:a16="http://schemas.microsoft.com/office/drawing/2014/main" id="{92A97168-71D9-8CF6-DC8A-97D9C401339D}"/>
              </a:ext>
            </a:extLst>
          </p:cNvPr>
          <p:cNvSpPr txBox="1"/>
          <p:nvPr/>
        </p:nvSpPr>
        <p:spPr>
          <a:xfrm>
            <a:off x="419419" y="1984572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5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5">
            <a:extLst>
              <a:ext uri="{FF2B5EF4-FFF2-40B4-BE49-F238E27FC236}">
                <a16:creationId xmlns:a16="http://schemas.microsoft.com/office/drawing/2014/main" id="{C8EFD8EC-9F8B-20B3-CBD9-AC61EF092C1B}"/>
              </a:ext>
            </a:extLst>
          </p:cNvPr>
          <p:cNvSpPr txBox="1"/>
          <p:nvPr/>
        </p:nvSpPr>
        <p:spPr>
          <a:xfrm>
            <a:off x="419419" y="2425799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5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5">
            <a:extLst>
              <a:ext uri="{FF2B5EF4-FFF2-40B4-BE49-F238E27FC236}">
                <a16:creationId xmlns:a16="http://schemas.microsoft.com/office/drawing/2014/main" id="{9CBA9839-A752-4C90-85E6-418D290F1EAC}"/>
              </a:ext>
            </a:extLst>
          </p:cNvPr>
          <p:cNvSpPr txBox="1"/>
          <p:nvPr/>
        </p:nvSpPr>
        <p:spPr>
          <a:xfrm>
            <a:off x="419419" y="2867027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04</a:t>
            </a:r>
            <a:endParaRPr sz="15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5A57ED76-E162-DA2B-7910-A7D1EE5E4897}"/>
              </a:ext>
            </a:extLst>
          </p:cNvPr>
          <p:cNvSpPr txBox="1"/>
          <p:nvPr/>
        </p:nvSpPr>
        <p:spPr>
          <a:xfrm>
            <a:off x="419419" y="3308254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1D466B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912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</a:rPr>
              <a:t>Eigen Vectors</a:t>
            </a: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4641963" cy="27441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Computing the eigen Vectors for </a:t>
            </a:r>
            <a:r>
              <a:rPr lang="el-GR" dirty="0"/>
              <a:t>​</a:t>
            </a:r>
            <a:r>
              <a:rPr lang="en-IN" dirty="0"/>
              <a:t> 𝛌 </a:t>
            </a:r>
            <a:r>
              <a:rPr lang="el-GR" dirty="0"/>
              <a:t>=3.88,</a:t>
            </a:r>
            <a:r>
              <a:rPr lang="en-IN" dirty="0"/>
              <a:t> 𝛌 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l-GR" dirty="0"/>
              <a:t>0.10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			 					 	 ​     		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DD1C5F-1088-2324-A2BB-DE4594194458}"/>
              </a:ext>
            </a:extLst>
          </p:cNvPr>
          <p:cNvSpPr txBox="1"/>
          <p:nvPr/>
        </p:nvSpPr>
        <p:spPr>
          <a:xfrm>
            <a:off x="745183" y="2178657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V 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7B405-BECD-11FF-93C0-2038A8529FED}"/>
              </a:ext>
            </a:extLst>
          </p:cNvPr>
          <p:cNvSpPr txBox="1"/>
          <p:nvPr/>
        </p:nvSpPr>
        <p:spPr>
          <a:xfrm>
            <a:off x="1182095" y="158190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𝛌 </a:t>
            </a:r>
            <a:r>
              <a:rPr lang="el-GR" dirty="0"/>
              <a:t>=3.88</a:t>
            </a:r>
            <a:r>
              <a:rPr lang="en-US" dirty="0"/>
              <a:t>   </a:t>
            </a:r>
            <a:r>
              <a:rPr lang="en-IN" dirty="0"/>
              <a:t>𝛌 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l-GR" dirty="0"/>
              <a:t>0.10</a:t>
            </a:r>
            <a:endParaRPr lang="en-US" dirty="0"/>
          </a:p>
        </p:txBody>
      </p:sp>
      <p:graphicFrame>
        <p:nvGraphicFramePr>
          <p:cNvPr id="17" name="Table 2">
            <a:extLst>
              <a:ext uri="{FF2B5EF4-FFF2-40B4-BE49-F238E27FC236}">
                <a16:creationId xmlns:a16="http://schemas.microsoft.com/office/drawing/2014/main" id="{85E9C132-AB0A-893D-9F6C-B0F98A98A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492797"/>
              </p:ext>
            </p:extLst>
          </p:nvPr>
        </p:nvGraphicFramePr>
        <p:xfrm>
          <a:off x="1338767" y="1934655"/>
          <a:ext cx="1511936" cy="1417320"/>
        </p:xfrm>
        <a:graphic>
          <a:graphicData uri="http://schemas.openxmlformats.org/drawingml/2006/table">
            <a:tbl>
              <a:tblPr firstRow="1" bandRow="1">
                <a:tableStyleId>{D806A02D-9255-4416-AC49-59535D0934EA}</a:tableStyleId>
              </a:tblPr>
              <a:tblGrid>
                <a:gridCol w="635318">
                  <a:extLst>
                    <a:ext uri="{9D8B030D-6E8A-4147-A177-3AD203B41FA5}">
                      <a16:colId xmlns:a16="http://schemas.microsoft.com/office/drawing/2014/main" val="2964953579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4733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−0.30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27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−0.18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99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0.50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561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-0.49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−0.92​​ 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8745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F4816A-4082-27CA-2CF7-6109F8B67F3B}"/>
                  </a:ext>
                </a:extLst>
              </p:cNvPr>
              <p:cNvSpPr txBox="1"/>
              <p:nvPr/>
            </p:nvSpPr>
            <p:spPr>
              <a:xfrm>
                <a:off x="4953663" y="2213186"/>
                <a:ext cx="121142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F4816A-4082-27CA-2CF7-6109F8B67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663" y="2213186"/>
                <a:ext cx="1211422" cy="215444"/>
              </a:xfrm>
              <a:prstGeom prst="rect">
                <a:avLst/>
              </a:prstGeom>
              <a:blipFill>
                <a:blip r:embed="rId3"/>
                <a:stretch>
                  <a:fillRect t="-5556" r="-2083" b="-3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43DF4DB5-748C-8870-EB96-2629B351E059}"/>
              </a:ext>
            </a:extLst>
          </p:cNvPr>
          <p:cNvSpPr txBox="1"/>
          <p:nvPr/>
        </p:nvSpPr>
        <p:spPr>
          <a:xfrm>
            <a:off x="4898004" y="1905409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eigen vectors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1E9BE4-816E-77C5-1FF1-148AA0E56062}"/>
              </a:ext>
            </a:extLst>
          </p:cNvPr>
          <p:cNvSpPr/>
          <p:nvPr/>
        </p:nvSpPr>
        <p:spPr>
          <a:xfrm>
            <a:off x="4898004" y="1905409"/>
            <a:ext cx="1932166" cy="5810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1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Final Dataset after PCA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F64F5B-38DC-DEF0-11F5-D027A3B5E4E3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150" y="1057275"/>
                <a:ext cx="2750146" cy="4713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33350" indent="0">
                  <a:buNone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𝑝𝑟𝑜𝑗𝑒𝑐𝑡𝑒𝑑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4F64F5B-38DC-DEF0-11F5-D027A3B5E4E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150" y="1057275"/>
                <a:ext cx="2750146" cy="4713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F8CF2DA-F2C9-6D87-2ACF-D4E45DFF60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83307"/>
                  </p:ext>
                </p:extLst>
              </p:nvPr>
            </p:nvGraphicFramePr>
            <p:xfrm>
              <a:off x="2323054" y="1528656"/>
              <a:ext cx="2917061" cy="1948530"/>
            </p:xfrm>
            <a:graphic>
              <a:graphicData uri="http://schemas.openxmlformats.org/drawingml/2006/table">
                <a:tbl>
                  <a:tblPr/>
                  <a:tblGrid>
                    <a:gridCol w="644673">
                      <a:extLst>
                        <a:ext uri="{9D8B030D-6E8A-4147-A177-3AD203B41FA5}">
                          <a16:colId xmlns:a16="http://schemas.microsoft.com/office/drawing/2014/main" val="2712958941"/>
                        </a:ext>
                      </a:extLst>
                    </a:gridCol>
                    <a:gridCol w="644673">
                      <a:extLst>
                        <a:ext uri="{9D8B030D-6E8A-4147-A177-3AD203B41FA5}">
                          <a16:colId xmlns:a16="http://schemas.microsoft.com/office/drawing/2014/main" val="1957878118"/>
                        </a:ext>
                      </a:extLst>
                    </a:gridCol>
                    <a:gridCol w="784877">
                      <a:extLst>
                        <a:ext uri="{9D8B030D-6E8A-4147-A177-3AD203B41FA5}">
                          <a16:colId xmlns:a16="http://schemas.microsoft.com/office/drawing/2014/main" val="4134654407"/>
                        </a:ext>
                      </a:extLst>
                    </a:gridCol>
                    <a:gridCol w="842838">
                      <a:extLst>
                        <a:ext uri="{9D8B030D-6E8A-4147-A177-3AD203B41FA5}">
                          <a16:colId xmlns:a16="http://schemas.microsoft.com/office/drawing/2014/main" val="1031805452"/>
                        </a:ext>
                      </a:extLst>
                    </a:gridCol>
                  </a:tblGrid>
                  <a:tr h="279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21287729"/>
                      </a:ext>
                    </a:extLst>
                  </a:tr>
                  <a:tr h="27952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71750421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71188590"/>
                      </a:ext>
                    </a:extLst>
                  </a:tr>
                  <a:tr h="2787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71149833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744347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𝟖𝟒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4786747"/>
                      </a:ext>
                    </a:extLst>
                  </a:tr>
                  <a:tr h="27952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09393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7F8CF2DA-F2C9-6D87-2ACF-D4E45DFF60D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683307"/>
                  </p:ext>
                </p:extLst>
              </p:nvPr>
            </p:nvGraphicFramePr>
            <p:xfrm>
              <a:off x="2323054" y="1528656"/>
              <a:ext cx="2917061" cy="1948530"/>
            </p:xfrm>
            <a:graphic>
              <a:graphicData uri="http://schemas.openxmlformats.org/drawingml/2006/table">
                <a:tbl>
                  <a:tblPr/>
                  <a:tblGrid>
                    <a:gridCol w="644673">
                      <a:extLst>
                        <a:ext uri="{9D8B030D-6E8A-4147-A177-3AD203B41FA5}">
                          <a16:colId xmlns:a16="http://schemas.microsoft.com/office/drawing/2014/main" val="2712958941"/>
                        </a:ext>
                      </a:extLst>
                    </a:gridCol>
                    <a:gridCol w="644673">
                      <a:extLst>
                        <a:ext uri="{9D8B030D-6E8A-4147-A177-3AD203B41FA5}">
                          <a16:colId xmlns:a16="http://schemas.microsoft.com/office/drawing/2014/main" val="1957878118"/>
                        </a:ext>
                      </a:extLst>
                    </a:gridCol>
                    <a:gridCol w="784877">
                      <a:extLst>
                        <a:ext uri="{9D8B030D-6E8A-4147-A177-3AD203B41FA5}">
                          <a16:colId xmlns:a16="http://schemas.microsoft.com/office/drawing/2014/main" val="4134654407"/>
                        </a:ext>
                      </a:extLst>
                    </a:gridCol>
                    <a:gridCol w="842838">
                      <a:extLst>
                        <a:ext uri="{9D8B030D-6E8A-4147-A177-3AD203B41FA5}">
                          <a16:colId xmlns:a16="http://schemas.microsoft.com/office/drawing/2014/main" val="1031805452"/>
                        </a:ext>
                      </a:extLst>
                    </a:gridCol>
                  </a:tblGrid>
                  <a:tr h="279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r="-352941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r="-252941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r="-108065" b="-6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b="-6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1287729"/>
                      </a:ext>
                    </a:extLst>
                  </a:tr>
                  <a:tr h="279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100000" r="-352941" b="-5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100000" r="-252941" b="-5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100000" r="-108065" b="-5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100000" b="-5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1750421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200000" r="-352941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200000" r="-252941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200000" r="-108065" b="-4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200000" b="-4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1188590"/>
                      </a:ext>
                    </a:extLst>
                  </a:tr>
                  <a:tr h="2787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300000" r="-352941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300000" r="-252941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300000" r="-108065" b="-3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300000" b="-3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1149833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400000" r="-35294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400000" r="-252941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400000" r="-108065" b="-2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400000" b="-2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744347"/>
                      </a:ext>
                    </a:extLst>
                  </a:tr>
                  <a:tr h="27707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500000" r="-35294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500000" r="-252941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500000" r="-108065" b="-10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500000" b="-10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4786747"/>
                      </a:ext>
                    </a:extLst>
                  </a:tr>
                  <a:tr h="279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600000" r="-35294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00000" t="-600000" r="-252941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164516" t="-600000" r="-108065" b="-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44776" t="-600000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93936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8DAF217-F77E-3780-FE9A-04089ED81160}"/>
              </a:ext>
            </a:extLst>
          </p:cNvPr>
          <p:cNvSpPr txBox="1"/>
          <p:nvPr/>
        </p:nvSpPr>
        <p:spPr>
          <a:xfrm>
            <a:off x="5240115" y="226397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B32AFFBE-E3D6-EA3E-6754-59F085CF3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776162"/>
              </p:ext>
            </p:extLst>
          </p:nvPr>
        </p:nvGraphicFramePr>
        <p:xfrm>
          <a:off x="5545007" y="1863090"/>
          <a:ext cx="1511936" cy="1417320"/>
        </p:xfrm>
        <a:graphic>
          <a:graphicData uri="http://schemas.openxmlformats.org/drawingml/2006/table">
            <a:tbl>
              <a:tblPr firstRow="1" bandRow="1">
                <a:tableStyleId>{D806A02D-9255-4416-AC49-59535D0934EA}</a:tableStyleId>
              </a:tblPr>
              <a:tblGrid>
                <a:gridCol w="635318">
                  <a:extLst>
                    <a:ext uri="{9D8B030D-6E8A-4147-A177-3AD203B41FA5}">
                      <a16:colId xmlns:a16="http://schemas.microsoft.com/office/drawing/2014/main" val="2964953579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47338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−0.30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427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0.51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−0.18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9992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0.50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65613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-0.49</a:t>
                      </a:r>
                    </a:p>
                  </a:txBody>
                  <a:tcPr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−0.92​​ 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48745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241AAA-5C08-249A-B436-5CF4EED8A2A5}"/>
              </a:ext>
            </a:extLst>
          </p:cNvPr>
          <p:cNvSpPr txBox="1"/>
          <p:nvPr/>
        </p:nvSpPr>
        <p:spPr>
          <a:xfrm>
            <a:off x="6912512" y="234903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5CEF0ACD-6548-AB2B-5935-B9F4ED2B3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191339"/>
              </p:ext>
            </p:extLst>
          </p:nvPr>
        </p:nvGraphicFramePr>
        <p:xfrm>
          <a:off x="7172077" y="1323029"/>
          <a:ext cx="1518841" cy="2529840"/>
        </p:xfrm>
        <a:graphic>
          <a:graphicData uri="http://schemas.openxmlformats.org/drawingml/2006/table">
            <a:tbl>
              <a:tblPr firstRow="1" bandRow="1">
                <a:tableStyleId>{D806A02D-9255-4416-AC49-59535D0934EA}</a:tableStyleId>
              </a:tblPr>
              <a:tblGrid>
                <a:gridCol w="795273">
                  <a:extLst>
                    <a:ext uri="{9D8B030D-6E8A-4147-A177-3AD203B41FA5}">
                      <a16:colId xmlns:a16="http://schemas.microsoft.com/office/drawing/2014/main" val="3647149617"/>
                    </a:ext>
                  </a:extLst>
                </a:gridCol>
                <a:gridCol w="723568">
                  <a:extLst>
                    <a:ext uri="{9D8B030D-6E8A-4147-A177-3AD203B41FA5}">
                      <a16:colId xmlns:a16="http://schemas.microsoft.com/office/drawing/2014/main" val="582424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−0.57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​0.21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300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1.21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0.34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485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−2.16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−0.52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419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2.26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−0.55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3568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−0.34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0.07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85157006"/>
                  </a:ext>
                </a:extLst>
              </a:tr>
              <a:tr h="158122">
                <a:tc>
                  <a:txBody>
                    <a:bodyPr/>
                    <a:lstStyle/>
                    <a:p>
                      <a:r>
                        <a:rPr lang="en-IN" dirty="0"/>
                        <a:t>1.39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0.20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957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−1.79</a:t>
                      </a:r>
                      <a:endParaRPr lang="en-US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63991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3774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Use cases of PCA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762400"/>
            <a:ext cx="8520600" cy="1281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Reducing features before applying ML models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Visualizing high dimensional data in 2D or 3D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Noise Reduction in data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Image compression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130;p16">
            <a:extLst>
              <a:ext uri="{FF2B5EF4-FFF2-40B4-BE49-F238E27FC236}">
                <a16:creationId xmlns:a16="http://schemas.microsoft.com/office/drawing/2014/main" id="{7E6D50C1-169F-31D1-C501-D564935A5215}"/>
              </a:ext>
            </a:extLst>
          </p:cNvPr>
          <p:cNvSpPr txBox="1">
            <a:spLocks/>
          </p:cNvSpPr>
          <p:nvPr/>
        </p:nvSpPr>
        <p:spPr>
          <a:xfrm>
            <a:off x="4212158" y="1404352"/>
            <a:ext cx="8520600" cy="5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466B"/>
              </a:buClr>
              <a:buSzPts val="2400"/>
              <a:buFont typeface="Helvetica Neue"/>
              <a:buNone/>
              <a:defRPr sz="2400" b="1" i="0" u="none" strike="noStrike" cap="none">
                <a:solidFill>
                  <a:srgbClr val="1D466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52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5C281C3E-379E-24B4-557E-D80C5C5C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084D9B0B-E077-269F-F385-F39206AB24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42E32C3F-7FA3-4166-956D-511A1323D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69200"/>
            <a:ext cx="6960900" cy="79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>
                <a:solidFill>
                  <a:schemeClr val="tx1"/>
                </a:solidFill>
              </a:rPr>
              <a:t>Summary</a:t>
            </a:r>
            <a:endParaRPr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76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>
          <a:extLst>
            <a:ext uri="{FF2B5EF4-FFF2-40B4-BE49-F238E27FC236}">
              <a16:creationId xmlns:a16="http://schemas.microsoft.com/office/drawing/2014/main" id="{23E8662B-8A86-D39D-5A9F-43B345AA3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>
            <a:extLst>
              <a:ext uri="{FF2B5EF4-FFF2-40B4-BE49-F238E27FC236}">
                <a16:creationId xmlns:a16="http://schemas.microsoft.com/office/drawing/2014/main" id="{0051CC9C-B4E1-A5C6-80EC-0E3DBCE60E0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1921" y="2040676"/>
            <a:ext cx="792266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>
                <a:solidFill>
                  <a:schemeClr val="tx1"/>
                </a:solidFill>
              </a:rPr>
              <a:t>Implementation of PCA  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5" name="Google Shape;235;p30">
            <a:extLst>
              <a:ext uri="{FF2B5EF4-FFF2-40B4-BE49-F238E27FC236}">
                <a16:creationId xmlns:a16="http://schemas.microsoft.com/office/drawing/2014/main" id="{F7577043-CBD4-D3E9-547A-2D54D618D5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9419" y="2040678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lang="en" b="1" dirty="0">
                <a:solidFill>
                  <a:schemeClr val="tx1"/>
                </a:solidFill>
              </a:rPr>
              <a:t>2</a:t>
            </a:r>
            <a:endParaRPr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30">
            <a:extLst>
              <a:ext uri="{FF2B5EF4-FFF2-40B4-BE49-F238E27FC236}">
                <a16:creationId xmlns:a16="http://schemas.microsoft.com/office/drawing/2014/main" id="{3BB0AA40-628C-2E6F-2EAA-1BBD11F1D30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1920" y="1543350"/>
            <a:ext cx="5706035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Principal Component Analysis </a:t>
            </a:r>
            <a:endParaRPr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30">
            <a:extLst>
              <a:ext uri="{FF2B5EF4-FFF2-40B4-BE49-F238E27FC236}">
                <a16:creationId xmlns:a16="http://schemas.microsoft.com/office/drawing/2014/main" id="{948E92F9-6B4E-5996-9880-AD0A0E01F7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9419" y="1543345"/>
            <a:ext cx="3711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30">
            <a:extLst>
              <a:ext uri="{FF2B5EF4-FFF2-40B4-BE49-F238E27FC236}">
                <a16:creationId xmlns:a16="http://schemas.microsoft.com/office/drawing/2014/main" id="{AA1453E8-6589-8E4D-68EA-DD9BCD879AE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43" name="Google Shape;243;p30">
            <a:extLst>
              <a:ext uri="{FF2B5EF4-FFF2-40B4-BE49-F238E27FC236}">
                <a16:creationId xmlns:a16="http://schemas.microsoft.com/office/drawing/2014/main" id="{886EEB32-AB79-25A9-F66D-031B38020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Summary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258DA-2594-BE58-81F3-F9F36409A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378" y="1145779"/>
            <a:ext cx="4467143" cy="270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36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Principal Component Analysis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928962"/>
            <a:ext cx="8709458" cy="18558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chemeClr val="tx1"/>
                </a:solidFill>
              </a:rPr>
              <a:t>Principal Component Analysis is a dimensionality reduction technique used in unsupervised machine learning to transform a dataset with many variables into a smaller set that still contains most of the essential information</a:t>
            </a:r>
            <a:endParaRPr lang="en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30" name="Picture 6" descr="A One-Stop Shop for Principal Component Analysis | by Matt Brems (he/him) |  TDS Archive | Medium">
            <a:extLst>
              <a:ext uri="{FF2B5EF4-FFF2-40B4-BE49-F238E27FC236}">
                <a16:creationId xmlns:a16="http://schemas.microsoft.com/office/drawing/2014/main" id="{A77A1A86-7A4A-D4BF-9913-011178D0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504" y="2035571"/>
            <a:ext cx="6336645" cy="2656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27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Background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Dimensionality Reduction</a:t>
            </a:r>
            <a:r>
              <a:rPr lang="en-US" sz="1400" b="1" dirty="0">
                <a:solidFill>
                  <a:schemeClr val="tx1"/>
                </a:solidFill>
              </a:rPr>
              <a:t>: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It is the process of reducing the number of features in a dataset while retaining as much relevant information as possible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800" b="1" dirty="0">
                <a:solidFill>
                  <a:schemeClr val="tx1"/>
                </a:solidFill>
              </a:rPr>
              <a:t>Why Dimensionality Reduction: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i. As data becomes sparse models perform poorly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ii. Few features ensures less overfitting and better performance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iii. Reduces training time and computational resources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iv. Reduces and noise and captures core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1"/>
                </a:solidFill>
              </a:rPr>
              <a:t>v. Less memory usage and faster I/O computation</a:t>
            </a: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0431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" sz="1400" b="1" dirty="0">
                <a:solidFill>
                  <a:schemeClr val="tx1"/>
                </a:solidFill>
              </a:rPr>
              <a:t>Linear</a:t>
            </a:r>
            <a:r>
              <a:rPr lang="en" sz="1400" dirty="0">
                <a:solidFill>
                  <a:schemeClr val="tx1"/>
                </a:solidFill>
              </a:rPr>
              <a:t>: </a:t>
            </a:r>
            <a:r>
              <a:rPr lang="en-IN" sz="1400" dirty="0"/>
              <a:t>Project data using linear transformations. </a:t>
            </a:r>
            <a:r>
              <a:rPr lang="en-IN" sz="1400" dirty="0" err="1"/>
              <a:t>Eg.</a:t>
            </a:r>
            <a:r>
              <a:rPr lang="en-IN" sz="1400" dirty="0"/>
              <a:t> LDA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IN" sz="1400" b="1" dirty="0">
                <a:solidFill>
                  <a:schemeClr val="tx1"/>
                </a:solidFill>
              </a:rPr>
              <a:t>Non-Linear</a:t>
            </a:r>
            <a:r>
              <a:rPr lang="en-IN" sz="1400" dirty="0">
                <a:solidFill>
                  <a:schemeClr val="tx1"/>
                </a:solidFill>
              </a:rPr>
              <a:t>: Preserve Structure in non-linear manifolds. </a:t>
            </a:r>
            <a:r>
              <a:rPr lang="en-IN" sz="1400" dirty="0" err="1">
                <a:solidFill>
                  <a:schemeClr val="tx1"/>
                </a:solidFill>
              </a:rPr>
              <a:t>Eg.</a:t>
            </a:r>
            <a:r>
              <a:rPr lang="en-IN" sz="1400" dirty="0">
                <a:solidFill>
                  <a:schemeClr val="tx1"/>
                </a:solidFill>
              </a:rPr>
              <a:t> </a:t>
            </a:r>
            <a:r>
              <a:rPr lang="en-IN" sz="1400" dirty="0" err="1">
                <a:solidFill>
                  <a:schemeClr val="tx1"/>
                </a:solidFill>
              </a:rPr>
              <a:t>tSNE</a:t>
            </a:r>
            <a:r>
              <a:rPr lang="en-IN" sz="1400" dirty="0">
                <a:solidFill>
                  <a:schemeClr val="tx1"/>
                </a:solidFill>
              </a:rPr>
              <a:t>, UMAP</a:t>
            </a:r>
          </a:p>
          <a:p>
            <a:pPr marL="342900" indent="-342900">
              <a:buFont typeface="Helvetica Neue"/>
              <a:buAutoNum type="arabicPeriod"/>
            </a:pPr>
            <a:r>
              <a:rPr lang="en-IN" sz="1400" b="1" dirty="0">
                <a:solidFill>
                  <a:schemeClr val="tx1"/>
                </a:solidFill>
              </a:rPr>
              <a:t>Feature Selection</a:t>
            </a:r>
            <a:r>
              <a:rPr lang="en-IN" sz="1400" dirty="0">
                <a:solidFill>
                  <a:schemeClr val="tx1"/>
                </a:solidFill>
              </a:rPr>
              <a:t>: Select a subset of existing features. </a:t>
            </a:r>
            <a:r>
              <a:rPr lang="en-IN" sz="1400" dirty="0" err="1">
                <a:solidFill>
                  <a:schemeClr val="tx1"/>
                </a:solidFill>
              </a:rPr>
              <a:t>Eg.</a:t>
            </a:r>
            <a:r>
              <a:rPr lang="en-IN" sz="1400" dirty="0">
                <a:solidFill>
                  <a:schemeClr val="tx1"/>
                </a:solidFill>
              </a:rPr>
              <a:t> Filter, Wrapper</a:t>
            </a:r>
          </a:p>
          <a:p>
            <a:pPr marL="342900" indent="-342900">
              <a:buFont typeface="Helvetica Neue"/>
              <a:buAutoNum type="arabicPeriod"/>
            </a:pPr>
            <a:r>
              <a:rPr lang="en-IN" sz="1400" b="1" dirty="0">
                <a:solidFill>
                  <a:schemeClr val="tx1"/>
                </a:solidFill>
              </a:rPr>
              <a:t>Feature Extraction</a:t>
            </a:r>
            <a:r>
              <a:rPr lang="en-IN" sz="1400" dirty="0">
                <a:solidFill>
                  <a:schemeClr val="tx1"/>
                </a:solidFill>
              </a:rPr>
              <a:t>: Create new features that summarize input data. </a:t>
            </a:r>
            <a:r>
              <a:rPr lang="en-IN" sz="1400" dirty="0" err="1">
                <a:solidFill>
                  <a:schemeClr val="tx1"/>
                </a:solidFill>
              </a:rPr>
              <a:t>Eg.</a:t>
            </a:r>
            <a:r>
              <a:rPr lang="en-IN" sz="1400" dirty="0">
                <a:solidFill>
                  <a:schemeClr val="tx1"/>
                </a:solidFill>
              </a:rPr>
              <a:t> Autoencoder</a:t>
            </a:r>
          </a:p>
          <a:p>
            <a:pPr marL="342900" indent="-342900">
              <a:buFont typeface="Helvetica Neue"/>
              <a:buAutoNum type="arabicPeriod"/>
            </a:pPr>
            <a:endParaRPr lang="en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" sz="1600" b="1" dirty="0">
                <a:solidFill>
                  <a:schemeClr val="tx1"/>
                </a:solidFill>
              </a:rPr>
              <a:t>What about PCA?</a:t>
            </a:r>
          </a:p>
          <a:p>
            <a:pPr marL="0" indent="0">
              <a:buNone/>
            </a:pPr>
            <a:r>
              <a:rPr lang="en" sz="1400" dirty="0">
                <a:solidFill>
                  <a:schemeClr val="tx1"/>
                </a:solidFill>
              </a:rPr>
              <a:t>PCA is a feature extraction method which instead of selecting the new features, creates new features that are uncorrelated capturing most variance in original data often fewer than original features.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F4A52-42DC-42A6-BA12-3B9809D2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solidFill>
                  <a:schemeClr val="tx1"/>
                </a:solidFill>
              </a:rPr>
              <a:t>Types of Dimensionality Reduction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091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How PCA works?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56538"/>
                <a:ext cx="8520600" cy="351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In order to apply PCA, we need to follow the following steps:</a:t>
                </a:r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Standardize the dataset (Compute Mean and Standard Deviation)</a:t>
                </a:r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Compute the covariance matrix of the data</a:t>
                </a:r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Compute eigen vectors and values of the covariance matrix</a:t>
                </a:r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Sort the eigen values in decreasing order of eigenvalues</a:t>
                </a:r>
              </a:p>
              <a:p>
                <a:pPr marL="342900" lvl="0" indent="-342900" algn="l" rtl="0"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Project data onto top k eigenvectors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chemeClr val="tx1"/>
                    </a:solidFill>
                  </a:rPr>
                  <a:t>For Standardization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𝑀𝑒𝑎𝑛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𝐷𝑒𝑣𝑖𝑎𝑡𝑖𝑜𝑛</m:t>
                          </m:r>
                        </m:den>
                      </m:f>
                    </m:oMath>
                  </m:oMathPara>
                </a14:m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Google Shape;13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6538"/>
                <a:ext cx="8520600" cy="3512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62982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PCA into action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1"/>
          </p:nvPr>
        </p:nvSpPr>
        <p:spPr>
          <a:xfrm>
            <a:off x="311700" y="1056538"/>
            <a:ext cx="8520600" cy="3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en-US" sz="1600" b="1" dirty="0">
                <a:solidFill>
                  <a:schemeClr val="tx1"/>
                </a:solidFill>
              </a:rPr>
              <a:t>House Price Prediction Dataset:</a:t>
            </a:r>
          </a:p>
          <a:p>
            <a:pPr marL="0" lvl="0" indent="0">
              <a:buNone/>
            </a:pPr>
            <a:endParaRPr lang="en" sz="1400"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E1EA7AD-DF1B-4EE9-C065-06227CD2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552873"/>
              </p:ext>
            </p:extLst>
          </p:nvPr>
        </p:nvGraphicFramePr>
        <p:xfrm>
          <a:off x="434917" y="1601822"/>
          <a:ext cx="4403969" cy="2225990"/>
        </p:xfrm>
        <a:graphic>
          <a:graphicData uri="http://schemas.openxmlformats.org/drawingml/2006/table">
            <a:tbl>
              <a:tblPr firstRow="1" bandRow="1">
                <a:tableStyleId>{D806A02D-9255-4416-AC49-59535D0934EA}</a:tableStyleId>
              </a:tblPr>
              <a:tblGrid>
                <a:gridCol w="395591">
                  <a:extLst>
                    <a:ext uri="{9D8B030D-6E8A-4147-A177-3AD203B41FA5}">
                      <a16:colId xmlns:a16="http://schemas.microsoft.com/office/drawing/2014/main" val="2655719398"/>
                    </a:ext>
                  </a:extLst>
                </a:gridCol>
                <a:gridCol w="843064">
                  <a:extLst>
                    <a:ext uri="{9D8B030D-6E8A-4147-A177-3AD203B41FA5}">
                      <a16:colId xmlns:a16="http://schemas.microsoft.com/office/drawing/2014/main" val="1765549585"/>
                    </a:ext>
                  </a:extLst>
                </a:gridCol>
                <a:gridCol w="576797">
                  <a:extLst>
                    <a:ext uri="{9D8B030D-6E8A-4147-A177-3AD203B41FA5}">
                      <a16:colId xmlns:a16="http://schemas.microsoft.com/office/drawing/2014/main" val="1468980164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1455250592"/>
                    </a:ext>
                  </a:extLst>
                </a:gridCol>
                <a:gridCol w="813881">
                  <a:extLst>
                    <a:ext uri="{9D8B030D-6E8A-4147-A177-3AD203B41FA5}">
                      <a16:colId xmlns:a16="http://schemas.microsoft.com/office/drawing/2014/main" val="2883057868"/>
                    </a:ext>
                  </a:extLst>
                </a:gridCol>
                <a:gridCol w="813881">
                  <a:extLst>
                    <a:ext uri="{9D8B030D-6E8A-4147-A177-3AD203B41FA5}">
                      <a16:colId xmlns:a16="http://schemas.microsoft.com/office/drawing/2014/main" val="1566005551"/>
                    </a:ext>
                  </a:extLst>
                </a:gridCol>
              </a:tblGrid>
              <a:tr h="259751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Bathrooms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323868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250000</a:t>
                      </a:r>
                      <a:endParaRPr lang="en-US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934694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320000</a:t>
                      </a:r>
                      <a:endParaRPr lang="en-US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69419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180000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961352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400000</a:t>
                      </a:r>
                      <a:endParaRPr lang="en-US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51254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270000</a:t>
                      </a:r>
                      <a:endParaRPr lang="en-US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3784366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330000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8509268"/>
                  </a:ext>
                </a:extLst>
              </a:tr>
              <a:tr h="27881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170000</a:t>
                      </a:r>
                      <a:endParaRPr lang="en-US" sz="1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987405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E457B24-BFDA-960A-354F-BDD7FCD3F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22091"/>
              </p:ext>
            </p:extLst>
          </p:nvPr>
        </p:nvGraphicFramePr>
        <p:xfrm>
          <a:off x="5320230" y="1877999"/>
          <a:ext cx="3512070" cy="1524000"/>
        </p:xfrm>
        <a:graphic>
          <a:graphicData uri="http://schemas.openxmlformats.org/drawingml/2006/table">
            <a:tbl>
              <a:tblPr firstRow="1" bandRow="1">
                <a:tableStyleId>{D806A02D-9255-4416-AC49-59535D0934EA}</a:tableStyleId>
              </a:tblPr>
              <a:tblGrid>
                <a:gridCol w="977203">
                  <a:extLst>
                    <a:ext uri="{9D8B030D-6E8A-4147-A177-3AD203B41FA5}">
                      <a16:colId xmlns:a16="http://schemas.microsoft.com/office/drawing/2014/main" val="2694245047"/>
                    </a:ext>
                  </a:extLst>
                </a:gridCol>
                <a:gridCol w="763325">
                  <a:extLst>
                    <a:ext uri="{9D8B030D-6E8A-4147-A177-3AD203B41FA5}">
                      <a16:colId xmlns:a16="http://schemas.microsoft.com/office/drawing/2014/main" val="4207063454"/>
                    </a:ext>
                  </a:extLst>
                </a:gridCol>
                <a:gridCol w="1771542">
                  <a:extLst>
                    <a:ext uri="{9D8B030D-6E8A-4147-A177-3AD203B41FA5}">
                      <a16:colId xmlns:a16="http://schemas.microsoft.com/office/drawing/2014/main" val="724044651"/>
                    </a:ext>
                  </a:extLst>
                </a:gridCol>
              </a:tblGrid>
              <a:tr h="303506">
                <a:tc>
                  <a:txBody>
                    <a:bodyPr/>
                    <a:lstStyle/>
                    <a:p>
                      <a:r>
                        <a:rPr lang="en-US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987703"/>
                  </a:ext>
                </a:extLst>
              </a:tr>
              <a:tr h="303506">
                <a:tc>
                  <a:txBody>
                    <a:bodyPr/>
                    <a:lstStyle/>
                    <a:p>
                      <a:r>
                        <a:rPr lang="en-US" dirty="0"/>
                        <a:t>Rooms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422340"/>
                  </a:ext>
                </a:extLst>
              </a:tr>
              <a:tr h="303506"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357.77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6883895"/>
                  </a:ext>
                </a:extLst>
              </a:tr>
              <a:tr h="303506">
                <a:tc>
                  <a:txBody>
                    <a:bodyPr/>
                    <a:lstStyle/>
                    <a:p>
                      <a:r>
                        <a:rPr lang="en-US" dirty="0"/>
                        <a:t>Bathroom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306216"/>
                  </a:ext>
                </a:extLst>
              </a:tr>
              <a:tr h="303506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10.86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7.96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95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Standardized Matrix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80A17D5-1BEE-AD07-4761-F1A1F13604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115778"/>
                  </p:ext>
                </p:extLst>
              </p:nvPr>
            </p:nvGraphicFramePr>
            <p:xfrm>
              <a:off x="643635" y="1111747"/>
              <a:ext cx="6873957" cy="3236990"/>
            </p:xfrm>
            <a:graphic>
              <a:graphicData uri="http://schemas.openxmlformats.org/drawingml/2006/table">
                <a:tbl>
                  <a:tblPr/>
                  <a:tblGrid>
                    <a:gridCol w="354161">
                      <a:extLst>
                        <a:ext uri="{9D8B030D-6E8A-4147-A177-3AD203B41FA5}">
                          <a16:colId xmlns:a16="http://schemas.microsoft.com/office/drawing/2014/main" val="4142267115"/>
                        </a:ext>
                      </a:extLst>
                    </a:gridCol>
                    <a:gridCol w="1427310">
                      <a:extLst>
                        <a:ext uri="{9D8B030D-6E8A-4147-A177-3AD203B41FA5}">
                          <a16:colId xmlns:a16="http://schemas.microsoft.com/office/drawing/2014/main" val="615505096"/>
                        </a:ext>
                      </a:extLst>
                    </a:gridCol>
                    <a:gridCol w="1732110">
                      <a:extLst>
                        <a:ext uri="{9D8B030D-6E8A-4147-A177-3AD203B41FA5}">
                          <a16:colId xmlns:a16="http://schemas.microsoft.com/office/drawing/2014/main" val="105848702"/>
                        </a:ext>
                      </a:extLst>
                    </a:gridCol>
                    <a:gridCol w="1427310">
                      <a:extLst>
                        <a:ext uri="{9D8B030D-6E8A-4147-A177-3AD203B41FA5}">
                          <a16:colId xmlns:a16="http://schemas.microsoft.com/office/drawing/2014/main" val="853876280"/>
                        </a:ext>
                      </a:extLst>
                    </a:gridCol>
                    <a:gridCol w="1933066">
                      <a:extLst>
                        <a:ext uri="{9D8B030D-6E8A-4147-A177-3AD203B41FA5}">
                          <a16:colId xmlns:a16="http://schemas.microsoft.com/office/drawing/2014/main" val="197061088"/>
                        </a:ext>
                      </a:extLst>
                    </a:gridCol>
                  </a:tblGrid>
                  <a:tr h="239501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ID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Rooms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Area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Bathrooms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Age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308827"/>
                      </a:ext>
                    </a:extLst>
                  </a:tr>
                  <a:tr h="389597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1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3−3.29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1500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21461800"/>
                      </a:ext>
                    </a:extLst>
                  </a:tr>
                  <a:tr h="406467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2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1800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𝟓𝟔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𝟕𝟒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2691271"/>
                      </a:ext>
                    </a:extLst>
                  </a:tr>
                  <a:tr h="386176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1200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𝟏𝟐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𝟏𝟓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3092238"/>
                      </a:ext>
                    </a:extLst>
                  </a:tr>
                  <a:tr h="406467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4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𝟓𝟒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2100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73265367"/>
                      </a:ext>
                    </a:extLst>
                  </a:tr>
                  <a:tr h="386176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5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𝟑𝟔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29780665"/>
                      </a:ext>
                    </a:extLst>
                  </a:tr>
                  <a:tr h="406467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6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1900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𝟖𝟒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𝟗𝟔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𝟔𝟏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96855981"/>
                      </a:ext>
                    </a:extLst>
                  </a:tr>
                  <a:tr h="386176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7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−3.29</m:t>
                                    </m:r>
                                  </m:num>
                                  <m:den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1.11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𝟏𝟔</m:t>
                                </m:r>
                              </m:oMath>
                            </m:oMathPara>
                          </a14:m>
                          <a:endParaRPr lang="en-IN" sz="1200" b="1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1100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1600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357.77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𝟒𝟎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2.14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0.90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IN" sz="1200" b="1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𝟐𝟔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  <m:r>
                                      <a:rPr lang="en-IN" sz="120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10.86</m:t>
                                    </m:r>
                                  </m:num>
                                  <m:den>
                                    <m:r>
                                      <a:rPr lang="en-US" sz="1200" b="0" i="1" dirty="0" smtClean="0">
                                        <a:latin typeface="Cambria Math" panose="02040503050406030204" pitchFamily="18" charset="0"/>
                                      </a:rPr>
                                      <m:t>7.96</m:t>
                                    </m:r>
                                  </m:den>
                                </m:f>
                                <m:r>
                                  <a:rPr lang="en-IN" sz="120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𝟕𝟖</m:t>
                                </m:r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27316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A80A17D5-1BEE-AD07-4761-F1A1F136043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9115778"/>
                  </p:ext>
                </p:extLst>
              </p:nvPr>
            </p:nvGraphicFramePr>
            <p:xfrm>
              <a:off x="643635" y="1111747"/>
              <a:ext cx="6873957" cy="3236990"/>
            </p:xfrm>
            <a:graphic>
              <a:graphicData uri="http://schemas.openxmlformats.org/drawingml/2006/table">
                <a:tbl>
                  <a:tblPr/>
                  <a:tblGrid>
                    <a:gridCol w="354161">
                      <a:extLst>
                        <a:ext uri="{9D8B030D-6E8A-4147-A177-3AD203B41FA5}">
                          <a16:colId xmlns:a16="http://schemas.microsoft.com/office/drawing/2014/main" val="4142267115"/>
                        </a:ext>
                      </a:extLst>
                    </a:gridCol>
                    <a:gridCol w="1427310">
                      <a:extLst>
                        <a:ext uri="{9D8B030D-6E8A-4147-A177-3AD203B41FA5}">
                          <a16:colId xmlns:a16="http://schemas.microsoft.com/office/drawing/2014/main" val="615505096"/>
                        </a:ext>
                      </a:extLst>
                    </a:gridCol>
                    <a:gridCol w="1732110">
                      <a:extLst>
                        <a:ext uri="{9D8B030D-6E8A-4147-A177-3AD203B41FA5}">
                          <a16:colId xmlns:a16="http://schemas.microsoft.com/office/drawing/2014/main" val="105848702"/>
                        </a:ext>
                      </a:extLst>
                    </a:gridCol>
                    <a:gridCol w="1427310">
                      <a:extLst>
                        <a:ext uri="{9D8B030D-6E8A-4147-A177-3AD203B41FA5}">
                          <a16:colId xmlns:a16="http://schemas.microsoft.com/office/drawing/2014/main" val="853876280"/>
                        </a:ext>
                      </a:extLst>
                    </a:gridCol>
                    <a:gridCol w="1933066">
                      <a:extLst>
                        <a:ext uri="{9D8B030D-6E8A-4147-A177-3AD203B41FA5}">
                          <a16:colId xmlns:a16="http://schemas.microsoft.com/office/drawing/2014/main" val="197061088"/>
                        </a:ext>
                      </a:extLst>
                    </a:gridCol>
                  </a:tblGrid>
                  <a:tr h="262328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ID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Rooms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Area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Bathrooms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Age (Z)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6308827"/>
                      </a:ext>
                    </a:extLst>
                  </a:tr>
                  <a:tr h="426730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1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66667" r="-359821" b="-6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66667" r="-194161" b="-6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66667" r="-135398" b="-6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66667" r="-658" b="-61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1461800"/>
                      </a:ext>
                    </a:extLst>
                  </a:tr>
                  <a:tr h="426730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2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161765" r="-359821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161765" r="-194161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161765" r="-135398" b="-4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161765" r="-658" b="-4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2691271"/>
                      </a:ext>
                    </a:extLst>
                  </a:tr>
                  <a:tr h="422983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3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261765" r="-359821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261765" r="-194161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261765" r="-135398" b="-3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261765" r="-658" b="-3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3092238"/>
                      </a:ext>
                    </a:extLst>
                  </a:tr>
                  <a:tr h="425523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4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372727" r="-35982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372727" r="-194161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372727" r="-135398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372727" r="-658" b="-30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3265367"/>
                      </a:ext>
                    </a:extLst>
                  </a:tr>
                  <a:tr h="422983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5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458824" r="-35982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458824" r="-19416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458824" r="-135398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458824" r="-658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9780665"/>
                      </a:ext>
                    </a:extLst>
                  </a:tr>
                  <a:tr h="422983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6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575758" r="-359821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575758" r="-194161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575758" r="-135398" b="-1060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575758" r="-658" b="-1060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6855981"/>
                      </a:ext>
                    </a:extLst>
                  </a:tr>
                  <a:tr h="426730">
                    <a:tc>
                      <a:txBody>
                        <a:bodyPr/>
                        <a:lstStyle/>
                        <a:p>
                          <a:r>
                            <a:rPr lang="en-IN" sz="1200"/>
                            <a:t>7</a:t>
                          </a:r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000" t="-655882" r="-35982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02190" t="-655882" r="-194161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45133" t="-655882" r="-135398" b="-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79449" marR="79449" marT="39724" marB="39724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256579" t="-655882" r="-658" b="-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7316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ECE307E-FA5E-48BE-CA2F-373D114AEB7F}"/>
              </a:ext>
            </a:extLst>
          </p:cNvPr>
          <p:cNvSpPr txBox="1"/>
          <p:nvPr/>
        </p:nvSpPr>
        <p:spPr>
          <a:xfrm>
            <a:off x="516834" y="4509328"/>
            <a:ext cx="3163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denote this as Z Matrix and n = 7</a:t>
            </a:r>
          </a:p>
        </p:txBody>
      </p:sp>
    </p:spTree>
    <p:extLst>
      <p:ext uri="{BB962C8B-B14F-4D97-AF65-F5344CB8AC3E}">
        <p14:creationId xmlns:p14="http://schemas.microsoft.com/office/powerpoint/2010/main" val="175555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Computing the Covariance Matrix</a:t>
            </a:r>
            <a:endParaRPr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Google Shape;131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056538"/>
                <a:ext cx="8520600" cy="3512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sSup>
                        <m:sSupPr>
                          <m:ctrlP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marL="0" lv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Transpose of Z</a:t>
                </a:r>
              </a:p>
            </p:txBody>
          </p:sp>
        </mc:Choice>
        <mc:Fallback xmlns="">
          <p:sp>
            <p:nvSpPr>
              <p:cNvPr id="131" name="Google Shape;131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056538"/>
                <a:ext cx="8520600" cy="3512400"/>
              </a:xfrm>
              <a:prstGeom prst="rect">
                <a:avLst/>
              </a:prstGeom>
              <a:blipFill>
                <a:blip r:embed="rId3"/>
                <a:stretch>
                  <a:fillRect l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EE8ADC-73E5-D974-9FD3-E425A674E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92909"/>
              </p:ext>
            </p:extLst>
          </p:nvPr>
        </p:nvGraphicFramePr>
        <p:xfrm>
          <a:off x="2768103" y="2245234"/>
          <a:ext cx="4403972" cy="1219200"/>
        </p:xfrm>
        <a:graphic>
          <a:graphicData uri="http://schemas.openxmlformats.org/drawingml/2006/table">
            <a:tbl>
              <a:tblPr/>
              <a:tblGrid>
                <a:gridCol w="1100993">
                  <a:extLst>
                    <a:ext uri="{9D8B030D-6E8A-4147-A177-3AD203B41FA5}">
                      <a16:colId xmlns:a16="http://schemas.microsoft.com/office/drawing/2014/main" val="445899965"/>
                    </a:ext>
                  </a:extLst>
                </a:gridCol>
                <a:gridCol w="1100993">
                  <a:extLst>
                    <a:ext uri="{9D8B030D-6E8A-4147-A177-3AD203B41FA5}">
                      <a16:colId xmlns:a16="http://schemas.microsoft.com/office/drawing/2014/main" val="1894751392"/>
                    </a:ext>
                  </a:extLst>
                </a:gridCol>
                <a:gridCol w="1100993">
                  <a:extLst>
                    <a:ext uri="{9D8B030D-6E8A-4147-A177-3AD203B41FA5}">
                      <a16:colId xmlns:a16="http://schemas.microsoft.com/office/drawing/2014/main" val="947654687"/>
                    </a:ext>
                  </a:extLst>
                </a:gridCol>
                <a:gridCol w="1100993">
                  <a:extLst>
                    <a:ext uri="{9D8B030D-6E8A-4147-A177-3AD203B41FA5}">
                      <a16:colId xmlns:a16="http://schemas.microsoft.com/office/drawing/2014/main" val="359167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1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7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-0.94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462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A17C29-36A0-80E3-31FA-45EEF243EE4F}"/>
              </a:ext>
            </a:extLst>
          </p:cNvPr>
          <p:cNvSpPr txBox="1"/>
          <p:nvPr/>
        </p:nvSpPr>
        <p:spPr>
          <a:xfrm>
            <a:off x="1880484" y="371911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Because the data is standardized, diagonal entries ≈ 1.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4E656-C86B-9D1B-4982-EE8AD0A1B564}"/>
              </a:ext>
            </a:extLst>
          </p:cNvPr>
          <p:cNvSpPr txBox="1"/>
          <p:nvPr/>
        </p:nvSpPr>
        <p:spPr>
          <a:xfrm>
            <a:off x="2234315" y="2700945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</a:t>
            </a:r>
          </a:p>
        </p:txBody>
      </p:sp>
    </p:spTree>
    <p:extLst>
      <p:ext uri="{BB962C8B-B14F-4D97-AF65-F5344CB8AC3E}">
        <p14:creationId xmlns:p14="http://schemas.microsoft.com/office/powerpoint/2010/main" val="2181136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title"/>
          </p:nvPr>
        </p:nvSpPr>
        <p:spPr>
          <a:xfrm>
            <a:off x="311700" y="207100"/>
            <a:ext cx="8520600" cy="55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Finding the Eigen Values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C16908-4399-D7AB-5474-ED7C5F466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777802"/>
              </p:ext>
            </p:extLst>
          </p:nvPr>
        </p:nvGraphicFramePr>
        <p:xfrm>
          <a:off x="634651" y="1630160"/>
          <a:ext cx="2541272" cy="1219200"/>
        </p:xfrm>
        <a:graphic>
          <a:graphicData uri="http://schemas.openxmlformats.org/drawingml/2006/table">
            <a:tbl>
              <a:tblPr/>
              <a:tblGrid>
                <a:gridCol w="635318">
                  <a:extLst>
                    <a:ext uri="{9D8B030D-6E8A-4147-A177-3AD203B41FA5}">
                      <a16:colId xmlns:a16="http://schemas.microsoft.com/office/drawing/2014/main" val="445899965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1894751392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947654687"/>
                    </a:ext>
                  </a:extLst>
                </a:gridCol>
                <a:gridCol w="635318">
                  <a:extLst>
                    <a:ext uri="{9D8B030D-6E8A-4147-A177-3AD203B41FA5}">
                      <a16:colId xmlns:a16="http://schemas.microsoft.com/office/drawing/2014/main" val="3591671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1 - 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591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90209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0.93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075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-0.94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-0.96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1 - 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544624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5C423B1-6BB4-F4F2-5C12-901AF590496C}"/>
              </a:ext>
            </a:extLst>
          </p:cNvPr>
          <p:cNvSpPr txBox="1"/>
          <p:nvPr/>
        </p:nvSpPr>
        <p:spPr>
          <a:xfrm>
            <a:off x="634651" y="106422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Det(C </a:t>
            </a:r>
            <a:r>
              <a:rPr lang="en-IN" dirty="0"/>
              <a:t>- 𝛌I) </a:t>
            </a:r>
            <a:r>
              <a:rPr lang="en-US" dirty="0"/>
              <a:t>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1A1459-2B14-9A28-26B8-3A9022171D37}"/>
              </a:ext>
            </a:extLst>
          </p:cNvPr>
          <p:cNvSpPr txBox="1"/>
          <p:nvPr/>
        </p:nvSpPr>
        <p:spPr>
          <a:xfrm>
            <a:off x="3256059" y="202079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D2CFA-CF71-57FE-F74E-8AB02C7EB5AE}"/>
              </a:ext>
            </a:extLst>
          </p:cNvPr>
          <p:cNvSpPr txBox="1"/>
          <p:nvPr/>
        </p:nvSpPr>
        <p:spPr>
          <a:xfrm>
            <a:off x="634651" y="3332816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​</a:t>
            </a:r>
            <a:r>
              <a:rPr lang="en-IN" dirty="0"/>
              <a:t> 𝛌 </a:t>
            </a:r>
            <a:r>
              <a:rPr lang="el-GR" dirty="0"/>
              <a:t>=3.88,</a:t>
            </a:r>
            <a:r>
              <a:rPr lang="en-IN" dirty="0"/>
              <a:t> 𝛌 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l-GR" dirty="0"/>
              <a:t>0.10,</a:t>
            </a:r>
            <a:r>
              <a:rPr lang="en-IN" dirty="0"/>
              <a:t> 𝛌 </a:t>
            </a:r>
            <a:r>
              <a:rPr lang="el-GR" dirty="0"/>
              <a:t>=</a:t>
            </a:r>
            <a:r>
              <a:rPr lang="en-US" dirty="0"/>
              <a:t> </a:t>
            </a:r>
            <a:r>
              <a:rPr lang="el-GR" dirty="0"/>
              <a:t>0.01,</a:t>
            </a:r>
            <a:r>
              <a:rPr lang="en-IN" dirty="0"/>
              <a:t> 𝛌 </a:t>
            </a:r>
            <a:r>
              <a:rPr lang="el-GR" dirty="0"/>
              <a:t>​=0.01</a:t>
            </a:r>
            <a:endParaRPr lang="en-US" dirty="0"/>
          </a:p>
          <a:p>
            <a:r>
              <a:rPr lang="en-US" dirty="0"/>
              <a:t>Total Variance = 3.88 + 0.10 + 0.01 + 0.01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8D91AC-6400-7D9E-B90C-AC9ED1FCE0BC}"/>
              </a:ext>
            </a:extLst>
          </p:cNvPr>
          <p:cNvSpPr txBox="1"/>
          <p:nvPr/>
        </p:nvSpPr>
        <p:spPr>
          <a:xfrm>
            <a:off x="634651" y="2989927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Upon Solving</a:t>
            </a:r>
          </a:p>
        </p:txBody>
      </p:sp>
      <p:pic>
        <p:nvPicPr>
          <p:cNvPr id="15" name="Picture 14" descr="A math problem with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9CBF00F2-A345-3D7C-3556-86D03E8D3A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426" y="893445"/>
            <a:ext cx="3660032" cy="33566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054A8EF-468A-8C54-A9A8-16F16ACD5B40}"/>
              </a:ext>
            </a:extLst>
          </p:cNvPr>
          <p:cNvSpPr txBox="1"/>
          <p:nvPr/>
        </p:nvSpPr>
        <p:spPr>
          <a:xfrm>
            <a:off x="5666854" y="4509328"/>
            <a:ext cx="2103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∴ Optimal Value of k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2DDF7E-8369-C297-770F-FDB9A6BB6BD1}"/>
                  </a:ext>
                </a:extLst>
              </p:cNvPr>
              <p:cNvSpPr txBox="1"/>
              <p:nvPr/>
            </p:nvSpPr>
            <p:spPr>
              <a:xfrm>
                <a:off x="5868063" y="4225803"/>
                <a:ext cx="1626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99.5%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F2DDF7E-8369-C297-770F-FDB9A6BB6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063" y="4225803"/>
                <a:ext cx="1626664" cy="307777"/>
              </a:xfrm>
              <a:prstGeom prst="rect">
                <a:avLst/>
              </a:prstGeom>
              <a:blipFill>
                <a:blip r:embed="rId4"/>
                <a:stretch>
                  <a:fillRect t="-3846" r="-781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589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933</Words>
  <Application>Microsoft Macintosh PowerPoint</Application>
  <PresentationFormat>On-screen Show (16:9)</PresentationFormat>
  <Paragraphs>280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Helvetica Neue</vt:lpstr>
      <vt:lpstr>Cambria Math</vt:lpstr>
      <vt:lpstr>Simple Light</vt:lpstr>
      <vt:lpstr>PowerPoint Presentation</vt:lpstr>
      <vt:lpstr>Principal Component Analysis</vt:lpstr>
      <vt:lpstr>Background</vt:lpstr>
      <vt:lpstr>Types of Dimensionality Reduction</vt:lpstr>
      <vt:lpstr>How PCA works?</vt:lpstr>
      <vt:lpstr>PCA into action</vt:lpstr>
      <vt:lpstr>Standardized Matrix</vt:lpstr>
      <vt:lpstr>Computing the Covariance Matrix</vt:lpstr>
      <vt:lpstr>Finding the Eigen Values</vt:lpstr>
      <vt:lpstr>Eigen Vectors</vt:lpstr>
      <vt:lpstr>Final Dataset after PCA</vt:lpstr>
      <vt:lpstr>Use cases of PCA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 of Science (Honours) in Data Science and Artificial Intelligence</dc:title>
  <cp:lastModifiedBy>SHASHANKA SHEKHAR  SHARMA (RA2311003010317)</cp:lastModifiedBy>
  <cp:revision>19</cp:revision>
  <dcterms:modified xsi:type="dcterms:W3CDTF">2025-07-16T05:29:35Z</dcterms:modified>
</cp:coreProperties>
</file>