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95"/>
  </p:notesMasterIdLst>
  <p:sldIdLst>
    <p:sldId id="346" r:id="rId2"/>
    <p:sldId id="323" r:id="rId3"/>
    <p:sldId id="460" r:id="rId4"/>
    <p:sldId id="421" r:id="rId5"/>
    <p:sldId id="461" r:id="rId6"/>
    <p:sldId id="462" r:id="rId7"/>
    <p:sldId id="463" r:id="rId8"/>
    <p:sldId id="464" r:id="rId9"/>
    <p:sldId id="465" r:id="rId10"/>
    <p:sldId id="466" r:id="rId11"/>
    <p:sldId id="467" r:id="rId12"/>
    <p:sldId id="442" r:id="rId13"/>
    <p:sldId id="468" r:id="rId14"/>
    <p:sldId id="443" r:id="rId15"/>
    <p:sldId id="469" r:id="rId16"/>
    <p:sldId id="470" r:id="rId17"/>
    <p:sldId id="471" r:id="rId18"/>
    <p:sldId id="472" r:id="rId19"/>
    <p:sldId id="473" r:id="rId20"/>
    <p:sldId id="423" r:id="rId21"/>
    <p:sldId id="474" r:id="rId22"/>
    <p:sldId id="475" r:id="rId23"/>
    <p:sldId id="476" r:id="rId24"/>
    <p:sldId id="477" r:id="rId25"/>
    <p:sldId id="478" r:id="rId26"/>
    <p:sldId id="479" r:id="rId27"/>
    <p:sldId id="427" r:id="rId28"/>
    <p:sldId id="425" r:id="rId29"/>
    <p:sldId id="480" r:id="rId30"/>
    <p:sldId id="481" r:id="rId31"/>
    <p:sldId id="482" r:id="rId32"/>
    <p:sldId id="483" r:id="rId33"/>
    <p:sldId id="531" r:id="rId34"/>
    <p:sldId id="426" r:id="rId35"/>
    <p:sldId id="484" r:id="rId36"/>
    <p:sldId id="485" r:id="rId37"/>
    <p:sldId id="424" r:id="rId38"/>
    <p:sldId id="486" r:id="rId39"/>
    <p:sldId id="487" r:id="rId40"/>
    <p:sldId id="488" r:id="rId41"/>
    <p:sldId id="489" r:id="rId42"/>
    <p:sldId id="490" r:id="rId43"/>
    <p:sldId id="491" r:id="rId44"/>
    <p:sldId id="492" r:id="rId45"/>
    <p:sldId id="493" r:id="rId46"/>
    <p:sldId id="494" r:id="rId47"/>
    <p:sldId id="507" r:id="rId48"/>
    <p:sldId id="508" r:id="rId49"/>
    <p:sldId id="428" r:id="rId50"/>
    <p:sldId id="495" r:id="rId51"/>
    <p:sldId id="496" r:id="rId52"/>
    <p:sldId id="497" r:id="rId53"/>
    <p:sldId id="498" r:id="rId54"/>
    <p:sldId id="499" r:id="rId55"/>
    <p:sldId id="500" r:id="rId56"/>
    <p:sldId id="501" r:id="rId57"/>
    <p:sldId id="502" r:id="rId58"/>
    <p:sldId id="429" r:id="rId59"/>
    <p:sldId id="504" r:id="rId60"/>
    <p:sldId id="505" r:id="rId61"/>
    <p:sldId id="503" r:id="rId62"/>
    <p:sldId id="509" r:id="rId63"/>
    <p:sldId id="510" r:id="rId64"/>
    <p:sldId id="511" r:id="rId65"/>
    <p:sldId id="512" r:id="rId66"/>
    <p:sldId id="506" r:id="rId67"/>
    <p:sldId id="514" r:id="rId68"/>
    <p:sldId id="519" r:id="rId69"/>
    <p:sldId id="513" r:id="rId70"/>
    <p:sldId id="515" r:id="rId71"/>
    <p:sldId id="516" r:id="rId72"/>
    <p:sldId id="517" r:id="rId73"/>
    <p:sldId id="518" r:id="rId74"/>
    <p:sldId id="520" r:id="rId75"/>
    <p:sldId id="532" r:id="rId76"/>
    <p:sldId id="533" r:id="rId77"/>
    <p:sldId id="534" r:id="rId78"/>
    <p:sldId id="535" r:id="rId79"/>
    <p:sldId id="536" r:id="rId80"/>
    <p:sldId id="537" r:id="rId81"/>
    <p:sldId id="538" r:id="rId82"/>
    <p:sldId id="521" r:id="rId83"/>
    <p:sldId id="522" r:id="rId84"/>
    <p:sldId id="523" r:id="rId85"/>
    <p:sldId id="524" r:id="rId86"/>
    <p:sldId id="525" r:id="rId87"/>
    <p:sldId id="527" r:id="rId88"/>
    <p:sldId id="528" r:id="rId89"/>
    <p:sldId id="526" r:id="rId90"/>
    <p:sldId id="529" r:id="rId91"/>
    <p:sldId id="530" r:id="rId92"/>
    <p:sldId id="333" r:id="rId93"/>
    <p:sldId id="420" r:id="rId94"/>
  </p:sldIdLst>
  <p:sldSz cx="9144000" cy="5143500" type="screen16x9"/>
  <p:notesSz cx="6858000" cy="9144000"/>
  <p:embeddedFontLst>
    <p:embeddedFont>
      <p:font typeface="Cambria Math" panose="02040503050406030204" pitchFamily="18" charset="0"/>
      <p:regular r:id="rId96"/>
    </p:embeddedFont>
    <p:embeddedFont>
      <p:font typeface="Helvetica Neue" panose="02000503000000020004" pitchFamily="2" charset="0"/>
      <p:regular r:id="rId97"/>
      <p:bold r:id="rId98"/>
      <p:italic r:id="rId99"/>
      <p:boldItalic r:id="rId1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06A02D-9255-4416-AC49-59535D0934EA}">
  <a:tblStyle styleId="{D806A02D-9255-4416-AC49-59535D0934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62"/>
    <p:restoredTop sz="94694"/>
  </p:normalViewPr>
  <p:slideViewPr>
    <p:cSldViewPr snapToGrid="0">
      <p:cViewPr>
        <p:scale>
          <a:sx n="126" d="100"/>
          <a:sy n="126" d="100"/>
        </p:scale>
        <p:origin x="1128" y="7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font" Target="fonts/font4.fntdata"/><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2.fntdata"/><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3.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81E2BE6B-7942-2DD5-1388-497BD2101AE6}"/>
            </a:ext>
          </a:extLst>
        </p:cNvPr>
        <p:cNvGrpSpPr/>
        <p:nvPr/>
      </p:nvGrpSpPr>
      <p:grpSpPr>
        <a:xfrm>
          <a:off x="0" y="0"/>
          <a:ext cx="0" cy="0"/>
          <a:chOff x="0" y="0"/>
          <a:chExt cx="0" cy="0"/>
        </a:xfrm>
      </p:grpSpPr>
      <p:sp>
        <p:nvSpPr>
          <p:cNvPr id="112" name="Google Shape;112;g314fda3170b_0_2:notes">
            <a:extLst>
              <a:ext uri="{FF2B5EF4-FFF2-40B4-BE49-F238E27FC236}">
                <a16:creationId xmlns:a16="http://schemas.microsoft.com/office/drawing/2014/main" id="{7AFAEE14-4196-06EA-5C2A-81C99AEA47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14fda3170b_0_2:notes">
            <a:extLst>
              <a:ext uri="{FF2B5EF4-FFF2-40B4-BE49-F238E27FC236}">
                <a16:creationId xmlns:a16="http://schemas.microsoft.com/office/drawing/2014/main" id="{72DC28A9-5352-9EF8-9BFD-FDB34B748F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504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554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440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4184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635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232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571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374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247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2181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565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396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8086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4377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872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520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206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7375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44072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07107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9012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2183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8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185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4609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7744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651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56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2609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3216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98147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2992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0466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06287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4987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17504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10994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18130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23580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3263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673508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5691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69849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0828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542126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1438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896505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5646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16075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17219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22397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81333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89572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57745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452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43612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65487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19224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1130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55908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31392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45729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186985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98734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5146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910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7257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79053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037027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2360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1369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398469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012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576148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29203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787553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759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5811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1623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069686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95292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51706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69466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139846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370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9085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2209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7260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86683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0076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57580c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57580c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16301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a:extLst>
            <a:ext uri="{FF2B5EF4-FFF2-40B4-BE49-F238E27FC236}">
              <a16:creationId xmlns:a16="http://schemas.microsoft.com/office/drawing/2014/main" id="{F925C726-2A7C-F621-D06D-0CC0A3EE2AEC}"/>
            </a:ext>
          </a:extLst>
        </p:cNvPr>
        <p:cNvGrpSpPr/>
        <p:nvPr/>
      </p:nvGrpSpPr>
      <p:grpSpPr>
        <a:xfrm>
          <a:off x="0" y="0"/>
          <a:ext cx="0" cy="0"/>
          <a:chOff x="0" y="0"/>
          <a:chExt cx="0" cy="0"/>
        </a:xfrm>
      </p:grpSpPr>
      <p:sp>
        <p:nvSpPr>
          <p:cNvPr id="225" name="Google Shape;225;g2c7c36cb48a_0_385:notes">
            <a:extLst>
              <a:ext uri="{FF2B5EF4-FFF2-40B4-BE49-F238E27FC236}">
                <a16:creationId xmlns:a16="http://schemas.microsoft.com/office/drawing/2014/main" id="{248BF609-AE3D-5F3A-29FA-BB32D1EFA1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c7c36cb48a_0_385:notes">
            <a:extLst>
              <a:ext uri="{FF2B5EF4-FFF2-40B4-BE49-F238E27FC236}">
                <a16:creationId xmlns:a16="http://schemas.microsoft.com/office/drawing/2014/main" id="{CB069984-1DA0-A026-8CD7-9C0FFEA8DC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41556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1AA1399C-1CBE-DF08-267C-B0A1780B426F}"/>
            </a:ext>
          </a:extLst>
        </p:cNvPr>
        <p:cNvGrpSpPr/>
        <p:nvPr/>
      </p:nvGrpSpPr>
      <p:grpSpPr>
        <a:xfrm>
          <a:off x="0" y="0"/>
          <a:ext cx="0" cy="0"/>
          <a:chOff x="0" y="0"/>
          <a:chExt cx="0" cy="0"/>
        </a:xfrm>
      </p:grpSpPr>
      <p:sp>
        <p:nvSpPr>
          <p:cNvPr id="231" name="Google Shape;231;g2c7c36cb48a_0_390:notes">
            <a:extLst>
              <a:ext uri="{FF2B5EF4-FFF2-40B4-BE49-F238E27FC236}">
                <a16:creationId xmlns:a16="http://schemas.microsoft.com/office/drawing/2014/main" id="{8732C686-12DA-035B-A4B8-2F06145655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c7c36cb48a_0_390:notes">
            <a:extLst>
              <a:ext uri="{FF2B5EF4-FFF2-40B4-BE49-F238E27FC236}">
                <a16:creationId xmlns:a16="http://schemas.microsoft.com/office/drawing/2014/main" id="{2833ABAF-D8E5-9E18-28D4-A67F8D07A8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080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lvl1pPr lvl="0">
              <a:spcBef>
                <a:spcPts val="0"/>
              </a:spcBef>
              <a:spcAft>
                <a:spcPts val="0"/>
              </a:spcAft>
              <a:buClr>
                <a:srgbClr val="1D466B"/>
              </a:buClr>
              <a:buSzPts val="2400"/>
              <a:buNone/>
              <a:defRPr>
                <a:solidFill>
                  <a:srgbClr val="1D466B"/>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056538"/>
            <a:ext cx="8520600" cy="3512400"/>
          </a:xfrm>
          <a:prstGeom prst="rect">
            <a:avLst/>
          </a:prstGeom>
        </p:spPr>
        <p:txBody>
          <a:bodyPr spcFirstLastPara="1" wrap="square" lIns="91425" tIns="91425" rIns="91425" bIns="91425" anchor="t" anchorCtr="0">
            <a:normAutofit/>
          </a:bodyPr>
          <a:lstStyle>
            <a:lvl1pPr marL="457200" lvl="0" indent="-323850">
              <a:spcBef>
                <a:spcPts val="0"/>
              </a:spcBef>
              <a:spcAft>
                <a:spcPts val="0"/>
              </a:spcAft>
              <a:buSzPts val="1500"/>
              <a:buChar char="●"/>
              <a:defRPr/>
            </a:lvl1pPr>
            <a:lvl2pPr marL="914400" lvl="1" indent="-311150">
              <a:spcBef>
                <a:spcPts val="0"/>
              </a:spcBef>
              <a:spcAft>
                <a:spcPts val="0"/>
              </a:spcAft>
              <a:buSzPts val="1300"/>
              <a:buChar char="○"/>
              <a:defRPr/>
            </a:lvl2pPr>
            <a:lvl3pPr marL="1371600" lvl="2" indent="-304800">
              <a:spcBef>
                <a:spcPts val="0"/>
              </a:spcBef>
              <a:spcAft>
                <a:spcPts val="0"/>
              </a:spcAft>
              <a:buSzPts val="1200"/>
              <a:buChar char="■"/>
              <a:defRPr sz="1200"/>
            </a:lvl3pPr>
            <a:lvl4pPr marL="1828800" lvl="3" indent="-298450">
              <a:spcBef>
                <a:spcPts val="0"/>
              </a:spcBef>
              <a:spcAft>
                <a:spcPts val="0"/>
              </a:spcAft>
              <a:buSzPts val="11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sz="900">
                <a:latin typeface="Helvetica Neue"/>
                <a:ea typeface="Helvetica Neue"/>
                <a:cs typeface="Helvetica Neue"/>
                <a:sym typeface="Helvetica Neue"/>
              </a:defRPr>
            </a:lvl1pPr>
            <a:lvl2pPr lvl="1">
              <a:buNone/>
              <a:defRPr sz="900">
                <a:latin typeface="Helvetica Neue"/>
                <a:ea typeface="Helvetica Neue"/>
                <a:cs typeface="Helvetica Neue"/>
                <a:sym typeface="Helvetica Neue"/>
              </a:defRPr>
            </a:lvl2pPr>
            <a:lvl3pPr lvl="2">
              <a:buNone/>
              <a:defRPr sz="900">
                <a:latin typeface="Helvetica Neue"/>
                <a:ea typeface="Helvetica Neue"/>
                <a:cs typeface="Helvetica Neue"/>
                <a:sym typeface="Helvetica Neue"/>
              </a:defRPr>
            </a:lvl3pPr>
            <a:lvl4pPr lvl="3">
              <a:buNone/>
              <a:defRPr sz="900">
                <a:latin typeface="Helvetica Neue"/>
                <a:ea typeface="Helvetica Neue"/>
                <a:cs typeface="Helvetica Neue"/>
                <a:sym typeface="Helvetica Neue"/>
              </a:defRPr>
            </a:lvl4pPr>
            <a:lvl5pPr lvl="4">
              <a:buNone/>
              <a:defRPr sz="900">
                <a:latin typeface="Helvetica Neue"/>
                <a:ea typeface="Helvetica Neue"/>
                <a:cs typeface="Helvetica Neue"/>
                <a:sym typeface="Helvetica Neue"/>
              </a:defRPr>
            </a:lvl5pPr>
            <a:lvl6pPr lvl="5">
              <a:buNone/>
              <a:defRPr sz="900">
                <a:latin typeface="Helvetica Neue"/>
                <a:ea typeface="Helvetica Neue"/>
                <a:cs typeface="Helvetica Neue"/>
                <a:sym typeface="Helvetica Neue"/>
              </a:defRPr>
            </a:lvl6pPr>
            <a:lvl7pPr lvl="6">
              <a:buNone/>
              <a:defRPr sz="900">
                <a:latin typeface="Helvetica Neue"/>
                <a:ea typeface="Helvetica Neue"/>
                <a:cs typeface="Helvetica Neue"/>
                <a:sym typeface="Helvetica Neue"/>
              </a:defRPr>
            </a:lvl7pPr>
            <a:lvl8pPr lvl="7">
              <a:buNone/>
              <a:defRPr sz="900">
                <a:latin typeface="Helvetica Neue"/>
                <a:ea typeface="Helvetica Neue"/>
                <a:cs typeface="Helvetica Neue"/>
                <a:sym typeface="Helvetica Neue"/>
              </a:defRPr>
            </a:lvl8pPr>
            <a:lvl9pPr lvl="8">
              <a:buNone/>
              <a:defRPr sz="900">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grpSp>
        <p:nvGrpSpPr>
          <p:cNvPr id="23" name="Google Shape;23;p4"/>
          <p:cNvGrpSpPr/>
          <p:nvPr/>
        </p:nvGrpSpPr>
        <p:grpSpPr>
          <a:xfrm>
            <a:off x="120215" y="4919656"/>
            <a:ext cx="457214" cy="137173"/>
            <a:chOff x="50186" y="6314714"/>
            <a:chExt cx="977580" cy="288300"/>
          </a:xfrm>
        </p:grpSpPr>
        <p:sp>
          <p:nvSpPr>
            <p:cNvPr id="24" name="Google Shape;24;p4"/>
            <p:cNvSpPr/>
            <p:nvPr/>
          </p:nvSpPr>
          <p:spPr>
            <a:xfrm>
              <a:off x="394826" y="6314714"/>
              <a:ext cx="288300" cy="288300"/>
            </a:xfrm>
            <a:prstGeom prst="ellipse">
              <a:avLst/>
            </a:prstGeom>
            <a:solidFill>
              <a:srgbClr val="EB343A"/>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FFFFFF"/>
                </a:solidFill>
                <a:latin typeface="Arial"/>
                <a:ea typeface="Arial"/>
                <a:cs typeface="Arial"/>
                <a:sym typeface="Arial"/>
              </a:endParaRPr>
            </a:p>
          </p:txBody>
        </p:sp>
        <p:sp>
          <p:nvSpPr>
            <p:cNvPr id="25" name="Google Shape;25;p4"/>
            <p:cNvSpPr/>
            <p:nvPr/>
          </p:nvSpPr>
          <p:spPr>
            <a:xfrm>
              <a:off x="739466" y="6314714"/>
              <a:ext cx="288300" cy="288300"/>
            </a:xfrm>
            <a:prstGeom prst="ellipse">
              <a:avLst/>
            </a:prstGeom>
            <a:solidFill>
              <a:srgbClr val="C0AE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FFFFFF"/>
                </a:solidFill>
                <a:latin typeface="Arial"/>
                <a:ea typeface="Arial"/>
                <a:cs typeface="Arial"/>
                <a:sym typeface="Arial"/>
              </a:endParaRPr>
            </a:p>
          </p:txBody>
        </p:sp>
        <p:sp>
          <p:nvSpPr>
            <p:cNvPr id="26" name="Google Shape;26;p4"/>
            <p:cNvSpPr/>
            <p:nvPr/>
          </p:nvSpPr>
          <p:spPr>
            <a:xfrm>
              <a:off x="50186" y="6314714"/>
              <a:ext cx="288300" cy="288300"/>
            </a:xfrm>
            <a:prstGeom prst="ellipse">
              <a:avLst/>
            </a:prstGeom>
            <a:solidFill>
              <a:srgbClr val="1D466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FFFFFF"/>
                </a:solidFill>
                <a:latin typeface="Arial"/>
                <a:ea typeface="Arial"/>
                <a:cs typeface="Arial"/>
                <a:sym typeface="Arial"/>
              </a:endParaRPr>
            </a:p>
          </p:txBody>
        </p:sp>
      </p:grpSp>
      <p:pic>
        <p:nvPicPr>
          <p:cNvPr id="27" name="Google Shape;27;p4"/>
          <p:cNvPicPr preferRelativeResize="0"/>
          <p:nvPr/>
        </p:nvPicPr>
        <p:blipFill>
          <a:blip r:embed="rId2">
            <a:alphaModFix/>
          </a:blip>
          <a:stretch>
            <a:fillRect/>
          </a:stretch>
        </p:blipFill>
        <p:spPr>
          <a:xfrm>
            <a:off x="8360201" y="246300"/>
            <a:ext cx="472100" cy="47690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0"/>
        <p:cNvGrpSpPr/>
        <p:nvPr/>
      </p:nvGrpSpPr>
      <p:grpSpPr>
        <a:xfrm>
          <a:off x="0" y="0"/>
          <a:ext cx="0" cy="0"/>
          <a:chOff x="0" y="0"/>
          <a:chExt cx="0" cy="0"/>
        </a:xfrm>
      </p:grpSpPr>
      <p:sp>
        <p:nvSpPr>
          <p:cNvPr id="81" name="Google Shape;8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8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2" name="Google Shape;82;p11"/>
          <p:cNvSpPr txBox="1">
            <a:spLocks noGrp="1"/>
          </p:cNvSpPr>
          <p:nvPr>
            <p:ph type="body" idx="1"/>
          </p:nvPr>
        </p:nvSpPr>
        <p:spPr>
          <a:xfrm>
            <a:off x="311700" y="3069625"/>
            <a:ext cx="8520600" cy="1383300"/>
          </a:xfrm>
          <a:prstGeom prst="rect">
            <a:avLst/>
          </a:prstGeom>
        </p:spPr>
        <p:txBody>
          <a:bodyPr spcFirstLastPara="1" wrap="square" lIns="91425" tIns="91425" rIns="91425" bIns="91425" anchor="t" anchorCtr="0">
            <a:normAutofit/>
          </a:bodyPr>
          <a:lstStyle>
            <a:lvl1pPr marL="457200" lvl="0" indent="-323850" algn="ctr">
              <a:spcBef>
                <a:spcPts val="0"/>
              </a:spcBef>
              <a:spcAft>
                <a:spcPts val="0"/>
              </a:spcAft>
              <a:buSzPts val="1500"/>
              <a:buChar char="●"/>
              <a:defRPr/>
            </a:lvl1pPr>
            <a:lvl2pPr marL="914400" lvl="1" indent="-311150" algn="ctr">
              <a:spcBef>
                <a:spcPts val="0"/>
              </a:spcBef>
              <a:spcAft>
                <a:spcPts val="0"/>
              </a:spcAft>
              <a:buSzPts val="1300"/>
              <a:buChar char="○"/>
              <a:defRPr/>
            </a:lvl2pPr>
            <a:lvl3pPr marL="1371600" lvl="2" indent="-304800" algn="ctr">
              <a:spcBef>
                <a:spcPts val="0"/>
              </a:spcBef>
              <a:spcAft>
                <a:spcPts val="0"/>
              </a:spcAft>
              <a:buSzPts val="1200"/>
              <a:buChar char="■"/>
              <a:defRPr/>
            </a:lvl3pPr>
            <a:lvl4pPr marL="1828800" lvl="3" indent="-298450" algn="ctr">
              <a:spcBef>
                <a:spcPts val="0"/>
              </a:spcBef>
              <a:spcAft>
                <a:spcPts val="0"/>
              </a:spcAft>
              <a:buSzPts val="1100"/>
              <a:buChar char="●"/>
              <a:defRPr/>
            </a:lvl4pPr>
            <a:lvl5pPr marL="2286000" lvl="4" indent="-292100" algn="ctr">
              <a:spcBef>
                <a:spcPts val="0"/>
              </a:spcBef>
              <a:spcAft>
                <a:spcPts val="0"/>
              </a:spcAft>
              <a:buSzPts val="1000"/>
              <a:buChar char="○"/>
              <a:defRPr/>
            </a:lvl5pPr>
            <a:lvl6pPr marL="2743200" lvl="5" indent="-292100" algn="ctr">
              <a:spcBef>
                <a:spcPts val="0"/>
              </a:spcBef>
              <a:spcAft>
                <a:spcPts val="0"/>
              </a:spcAft>
              <a:buSzPts val="1000"/>
              <a:buChar char="■"/>
              <a:defRPr/>
            </a:lvl6pPr>
            <a:lvl7pPr marL="3200400" lvl="6" indent="-292100" algn="ctr">
              <a:spcBef>
                <a:spcPts val="0"/>
              </a:spcBef>
              <a:spcAft>
                <a:spcPts val="0"/>
              </a:spcAft>
              <a:buSzPts val="1000"/>
              <a:buChar char="●"/>
              <a:defRPr/>
            </a:lvl7pPr>
            <a:lvl8pPr marL="3657600" lvl="7" indent="-292100" algn="ctr">
              <a:spcBef>
                <a:spcPts val="0"/>
              </a:spcBef>
              <a:spcAft>
                <a:spcPts val="0"/>
              </a:spcAft>
              <a:buSzPts val="1000"/>
              <a:buChar char="○"/>
              <a:defRPr/>
            </a:lvl8pPr>
            <a:lvl9pPr marL="4114800" lvl="8" indent="-292100" algn="ctr">
              <a:spcBef>
                <a:spcPts val="0"/>
              </a:spcBef>
              <a:spcAft>
                <a:spcPts val="0"/>
              </a:spcAft>
              <a:buSzPts val="1000"/>
              <a:buChar char="■"/>
              <a:defRPr/>
            </a:lvl9pPr>
          </a:lstStyle>
          <a:p>
            <a:endParaRPr/>
          </a:p>
        </p:txBody>
      </p:sp>
      <p:sp>
        <p:nvSpPr>
          <p:cNvPr id="83" name="Google Shape;83;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sz="900">
                <a:latin typeface="Helvetica Neue"/>
                <a:ea typeface="Helvetica Neue"/>
                <a:cs typeface="Helvetica Neue"/>
                <a:sym typeface="Helvetica Neue"/>
              </a:defRPr>
            </a:lvl1pPr>
            <a:lvl2pPr lvl="1">
              <a:buNone/>
              <a:defRPr sz="900">
                <a:latin typeface="Helvetica Neue"/>
                <a:ea typeface="Helvetica Neue"/>
                <a:cs typeface="Helvetica Neue"/>
                <a:sym typeface="Helvetica Neue"/>
              </a:defRPr>
            </a:lvl2pPr>
            <a:lvl3pPr lvl="2">
              <a:buNone/>
              <a:defRPr sz="900">
                <a:latin typeface="Helvetica Neue"/>
                <a:ea typeface="Helvetica Neue"/>
                <a:cs typeface="Helvetica Neue"/>
                <a:sym typeface="Helvetica Neue"/>
              </a:defRPr>
            </a:lvl3pPr>
            <a:lvl4pPr lvl="3">
              <a:buNone/>
              <a:defRPr sz="900">
                <a:latin typeface="Helvetica Neue"/>
                <a:ea typeface="Helvetica Neue"/>
                <a:cs typeface="Helvetica Neue"/>
                <a:sym typeface="Helvetica Neue"/>
              </a:defRPr>
            </a:lvl4pPr>
            <a:lvl5pPr lvl="4">
              <a:buNone/>
              <a:defRPr sz="900">
                <a:latin typeface="Helvetica Neue"/>
                <a:ea typeface="Helvetica Neue"/>
                <a:cs typeface="Helvetica Neue"/>
                <a:sym typeface="Helvetica Neue"/>
              </a:defRPr>
            </a:lvl5pPr>
            <a:lvl6pPr lvl="5">
              <a:buNone/>
              <a:defRPr sz="900">
                <a:latin typeface="Helvetica Neue"/>
                <a:ea typeface="Helvetica Neue"/>
                <a:cs typeface="Helvetica Neue"/>
                <a:sym typeface="Helvetica Neue"/>
              </a:defRPr>
            </a:lvl6pPr>
            <a:lvl7pPr lvl="6">
              <a:buNone/>
              <a:defRPr sz="900">
                <a:latin typeface="Helvetica Neue"/>
                <a:ea typeface="Helvetica Neue"/>
                <a:cs typeface="Helvetica Neue"/>
                <a:sym typeface="Helvetica Neue"/>
              </a:defRPr>
            </a:lvl7pPr>
            <a:lvl8pPr lvl="7">
              <a:buNone/>
              <a:defRPr sz="900">
                <a:latin typeface="Helvetica Neue"/>
                <a:ea typeface="Helvetica Neue"/>
                <a:cs typeface="Helvetica Neue"/>
                <a:sym typeface="Helvetica Neue"/>
              </a:defRPr>
            </a:lvl8pPr>
            <a:lvl9pPr lvl="8">
              <a:buNone/>
              <a:defRPr sz="900">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grpSp>
        <p:nvGrpSpPr>
          <p:cNvPr id="84" name="Google Shape;84;p11"/>
          <p:cNvGrpSpPr/>
          <p:nvPr/>
        </p:nvGrpSpPr>
        <p:grpSpPr>
          <a:xfrm>
            <a:off x="120215" y="4919656"/>
            <a:ext cx="457214" cy="137173"/>
            <a:chOff x="50186" y="6314714"/>
            <a:chExt cx="977580" cy="288300"/>
          </a:xfrm>
        </p:grpSpPr>
        <p:sp>
          <p:nvSpPr>
            <p:cNvPr id="85" name="Google Shape;85;p11"/>
            <p:cNvSpPr/>
            <p:nvPr/>
          </p:nvSpPr>
          <p:spPr>
            <a:xfrm>
              <a:off x="394826" y="6314714"/>
              <a:ext cx="288300" cy="288300"/>
            </a:xfrm>
            <a:prstGeom prst="ellipse">
              <a:avLst/>
            </a:prstGeom>
            <a:solidFill>
              <a:srgbClr val="EB343A"/>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FFFFFF"/>
                </a:solidFill>
                <a:latin typeface="Arial"/>
                <a:ea typeface="Arial"/>
                <a:cs typeface="Arial"/>
                <a:sym typeface="Arial"/>
              </a:endParaRPr>
            </a:p>
          </p:txBody>
        </p:sp>
        <p:sp>
          <p:nvSpPr>
            <p:cNvPr id="86" name="Google Shape;86;p11"/>
            <p:cNvSpPr/>
            <p:nvPr/>
          </p:nvSpPr>
          <p:spPr>
            <a:xfrm>
              <a:off x="739466" y="6314714"/>
              <a:ext cx="288300" cy="288300"/>
            </a:xfrm>
            <a:prstGeom prst="ellipse">
              <a:avLst/>
            </a:prstGeom>
            <a:solidFill>
              <a:srgbClr val="C0AE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FFFFFF"/>
                </a:solidFill>
                <a:latin typeface="Arial"/>
                <a:ea typeface="Arial"/>
                <a:cs typeface="Arial"/>
                <a:sym typeface="Arial"/>
              </a:endParaRPr>
            </a:p>
          </p:txBody>
        </p:sp>
        <p:sp>
          <p:nvSpPr>
            <p:cNvPr id="87" name="Google Shape;87;p11"/>
            <p:cNvSpPr/>
            <p:nvPr/>
          </p:nvSpPr>
          <p:spPr>
            <a:xfrm>
              <a:off x="50186" y="6314714"/>
              <a:ext cx="288300" cy="288300"/>
            </a:xfrm>
            <a:prstGeom prst="ellipse">
              <a:avLst/>
            </a:prstGeom>
            <a:solidFill>
              <a:srgbClr val="1D466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FFFFFF"/>
                </a:solidFill>
                <a:latin typeface="Arial"/>
                <a:ea typeface="Arial"/>
                <a:cs typeface="Arial"/>
                <a:sym typeface="Arial"/>
              </a:endParaRPr>
            </a:p>
          </p:txBody>
        </p:sp>
      </p:grpSp>
      <p:pic>
        <p:nvPicPr>
          <p:cNvPr id="88" name="Google Shape;88;p11"/>
          <p:cNvPicPr preferRelativeResize="0"/>
          <p:nvPr/>
        </p:nvPicPr>
        <p:blipFill>
          <a:blip r:embed="rId2">
            <a:alphaModFix/>
          </a:blip>
          <a:stretch>
            <a:fillRect/>
          </a:stretch>
        </p:blipFill>
        <p:spPr>
          <a:xfrm>
            <a:off x="8360201" y="246300"/>
            <a:ext cx="472100" cy="47690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4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grpSp>
        <p:nvGrpSpPr>
          <p:cNvPr id="14" name="Google Shape;14;p3"/>
          <p:cNvGrpSpPr/>
          <p:nvPr/>
        </p:nvGrpSpPr>
        <p:grpSpPr>
          <a:xfrm>
            <a:off x="120215" y="4919656"/>
            <a:ext cx="457214" cy="137173"/>
            <a:chOff x="50186" y="6314714"/>
            <a:chExt cx="977580" cy="288300"/>
          </a:xfrm>
        </p:grpSpPr>
        <p:sp>
          <p:nvSpPr>
            <p:cNvPr id="15" name="Google Shape;15;p3"/>
            <p:cNvSpPr/>
            <p:nvPr/>
          </p:nvSpPr>
          <p:spPr>
            <a:xfrm>
              <a:off x="394826" y="6314714"/>
              <a:ext cx="288300" cy="288300"/>
            </a:xfrm>
            <a:prstGeom prst="ellipse">
              <a:avLst/>
            </a:prstGeom>
            <a:solidFill>
              <a:srgbClr val="EB343A"/>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FFFFFF"/>
                </a:solidFill>
                <a:latin typeface="Arial"/>
                <a:ea typeface="Arial"/>
                <a:cs typeface="Arial"/>
                <a:sym typeface="Arial"/>
              </a:endParaRPr>
            </a:p>
          </p:txBody>
        </p:sp>
        <p:sp>
          <p:nvSpPr>
            <p:cNvPr id="16" name="Google Shape;16;p3"/>
            <p:cNvSpPr/>
            <p:nvPr/>
          </p:nvSpPr>
          <p:spPr>
            <a:xfrm>
              <a:off x="739466" y="6314714"/>
              <a:ext cx="288300" cy="288300"/>
            </a:xfrm>
            <a:prstGeom prst="ellipse">
              <a:avLst/>
            </a:prstGeom>
            <a:solidFill>
              <a:srgbClr val="C0AE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FFFFFF"/>
                </a:solidFill>
                <a:latin typeface="Arial"/>
                <a:ea typeface="Arial"/>
                <a:cs typeface="Arial"/>
                <a:sym typeface="Arial"/>
              </a:endParaRPr>
            </a:p>
          </p:txBody>
        </p:sp>
        <p:sp>
          <p:nvSpPr>
            <p:cNvPr id="17" name="Google Shape;17;p3"/>
            <p:cNvSpPr/>
            <p:nvPr/>
          </p:nvSpPr>
          <p:spPr>
            <a:xfrm>
              <a:off x="50186" y="6314714"/>
              <a:ext cx="288300" cy="288300"/>
            </a:xfrm>
            <a:prstGeom prst="ellipse">
              <a:avLst/>
            </a:prstGeom>
            <a:solidFill>
              <a:srgbClr val="1D466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FFFFFF"/>
                </a:solidFill>
                <a:latin typeface="Arial"/>
                <a:ea typeface="Arial"/>
                <a:cs typeface="Arial"/>
                <a:sym typeface="Arial"/>
              </a:endParaRPr>
            </a:p>
          </p:txBody>
        </p:sp>
      </p:grpSp>
      <p:pic>
        <p:nvPicPr>
          <p:cNvPr id="18" name="Google Shape;18;p3"/>
          <p:cNvPicPr preferRelativeResize="0"/>
          <p:nvPr/>
        </p:nvPicPr>
        <p:blipFill>
          <a:blip r:embed="rId2">
            <a:alphaModFix/>
          </a:blip>
          <a:stretch>
            <a:fillRect/>
          </a:stretch>
        </p:blipFill>
        <p:spPr>
          <a:xfrm>
            <a:off x="8360201" y="246300"/>
            <a:ext cx="472100" cy="476907"/>
          </a:xfrm>
          <a:prstGeom prst="rect">
            <a:avLst/>
          </a:prstGeom>
          <a:noFill/>
          <a:ln>
            <a:noFill/>
          </a:ln>
        </p:spPr>
      </p:pic>
    </p:spTree>
    <p:extLst>
      <p:ext uri="{BB962C8B-B14F-4D97-AF65-F5344CB8AC3E}">
        <p14:creationId xmlns:p14="http://schemas.microsoft.com/office/powerpoint/2010/main" val="108663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sp>
        <p:nvSpPr>
          <p:cNvPr id="47" name="Google Shape;47;p7"/>
          <p:cNvSpPr txBox="1">
            <a:spLocks noGrp="1"/>
          </p:cNvSpPr>
          <p:nvPr>
            <p:ph type="body" idx="1"/>
          </p:nvPr>
        </p:nvSpPr>
        <p:spPr>
          <a:xfrm>
            <a:off x="311700" y="1208738"/>
            <a:ext cx="4270500" cy="3360300"/>
          </a:xfrm>
          <a:prstGeom prst="rect">
            <a:avLst/>
          </a:prstGeom>
        </p:spPr>
        <p:txBody>
          <a:bodyPr spcFirstLastPara="1" wrap="square" lIns="91425" tIns="91425" rIns="91425" bIns="91425" anchor="t" anchorCtr="0">
            <a:normAutofit/>
          </a:bodyPr>
          <a:lstStyle>
            <a:lvl1pPr marL="457200" lvl="0" indent="-323850">
              <a:spcBef>
                <a:spcPts val="0"/>
              </a:spcBef>
              <a:spcAft>
                <a:spcPts val="0"/>
              </a:spcAft>
              <a:buSzPts val="1500"/>
              <a:buChar char="●"/>
              <a:defRPr/>
            </a:lvl1pPr>
            <a:lvl2pPr marL="914400" lvl="1" indent="-311150">
              <a:spcBef>
                <a:spcPts val="0"/>
              </a:spcBef>
              <a:spcAft>
                <a:spcPts val="0"/>
              </a:spcAft>
              <a:buSzPts val="1300"/>
              <a:buChar char="○"/>
              <a:defRPr/>
            </a:lvl2pPr>
            <a:lvl3pPr marL="1371600" lvl="2" indent="-304800">
              <a:spcBef>
                <a:spcPts val="0"/>
              </a:spcBef>
              <a:spcAft>
                <a:spcPts val="0"/>
              </a:spcAft>
              <a:buSzPts val="1200"/>
              <a:buChar char="■"/>
              <a:defRPr sz="1200"/>
            </a:lvl3pPr>
            <a:lvl4pPr marL="1828800" lvl="3" indent="-298450">
              <a:spcBef>
                <a:spcPts val="0"/>
              </a:spcBef>
              <a:spcAft>
                <a:spcPts val="0"/>
              </a:spcAft>
              <a:buSzPts val="11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48" name="Google Shape;4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sz="900">
                <a:latin typeface="Helvetica Neue"/>
                <a:ea typeface="Helvetica Neue"/>
                <a:cs typeface="Helvetica Neue"/>
                <a:sym typeface="Helvetica Neue"/>
              </a:defRPr>
            </a:lvl1pPr>
            <a:lvl2pPr lvl="1">
              <a:buNone/>
              <a:defRPr sz="900">
                <a:latin typeface="Helvetica Neue"/>
                <a:ea typeface="Helvetica Neue"/>
                <a:cs typeface="Helvetica Neue"/>
                <a:sym typeface="Helvetica Neue"/>
              </a:defRPr>
            </a:lvl2pPr>
            <a:lvl3pPr lvl="2">
              <a:buNone/>
              <a:defRPr sz="900">
                <a:latin typeface="Helvetica Neue"/>
                <a:ea typeface="Helvetica Neue"/>
                <a:cs typeface="Helvetica Neue"/>
                <a:sym typeface="Helvetica Neue"/>
              </a:defRPr>
            </a:lvl3pPr>
            <a:lvl4pPr lvl="3">
              <a:buNone/>
              <a:defRPr sz="900">
                <a:latin typeface="Helvetica Neue"/>
                <a:ea typeface="Helvetica Neue"/>
                <a:cs typeface="Helvetica Neue"/>
                <a:sym typeface="Helvetica Neue"/>
              </a:defRPr>
            </a:lvl4pPr>
            <a:lvl5pPr lvl="4">
              <a:buNone/>
              <a:defRPr sz="900">
                <a:latin typeface="Helvetica Neue"/>
                <a:ea typeface="Helvetica Neue"/>
                <a:cs typeface="Helvetica Neue"/>
                <a:sym typeface="Helvetica Neue"/>
              </a:defRPr>
            </a:lvl5pPr>
            <a:lvl6pPr lvl="5">
              <a:buNone/>
              <a:defRPr sz="900">
                <a:latin typeface="Helvetica Neue"/>
                <a:ea typeface="Helvetica Neue"/>
                <a:cs typeface="Helvetica Neue"/>
                <a:sym typeface="Helvetica Neue"/>
              </a:defRPr>
            </a:lvl6pPr>
            <a:lvl7pPr lvl="6">
              <a:buNone/>
              <a:defRPr sz="900">
                <a:latin typeface="Helvetica Neue"/>
                <a:ea typeface="Helvetica Neue"/>
                <a:cs typeface="Helvetica Neue"/>
                <a:sym typeface="Helvetica Neue"/>
              </a:defRPr>
            </a:lvl7pPr>
            <a:lvl8pPr lvl="7">
              <a:buNone/>
              <a:defRPr sz="900">
                <a:latin typeface="Helvetica Neue"/>
                <a:ea typeface="Helvetica Neue"/>
                <a:cs typeface="Helvetica Neue"/>
                <a:sym typeface="Helvetica Neue"/>
              </a:defRPr>
            </a:lvl8pPr>
            <a:lvl9pPr lvl="8">
              <a:buNone/>
              <a:defRPr sz="900">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
              <a:t>‹#›</a:t>
            </a:fld>
            <a:endParaRPr/>
          </a:p>
        </p:txBody>
      </p:sp>
      <p:grpSp>
        <p:nvGrpSpPr>
          <p:cNvPr id="49" name="Google Shape;49;p7"/>
          <p:cNvGrpSpPr/>
          <p:nvPr/>
        </p:nvGrpSpPr>
        <p:grpSpPr>
          <a:xfrm>
            <a:off x="120215" y="4919656"/>
            <a:ext cx="457214" cy="137173"/>
            <a:chOff x="50186" y="6314714"/>
            <a:chExt cx="977580" cy="288300"/>
          </a:xfrm>
        </p:grpSpPr>
        <p:sp>
          <p:nvSpPr>
            <p:cNvPr id="50" name="Google Shape;50;p7"/>
            <p:cNvSpPr/>
            <p:nvPr/>
          </p:nvSpPr>
          <p:spPr>
            <a:xfrm>
              <a:off x="394826" y="6314714"/>
              <a:ext cx="288300" cy="288300"/>
            </a:xfrm>
            <a:prstGeom prst="ellipse">
              <a:avLst/>
            </a:prstGeom>
            <a:solidFill>
              <a:srgbClr val="EB343A"/>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FFFFFF"/>
                </a:solidFill>
                <a:latin typeface="Arial"/>
                <a:ea typeface="Arial"/>
                <a:cs typeface="Arial"/>
                <a:sym typeface="Arial"/>
              </a:endParaRPr>
            </a:p>
          </p:txBody>
        </p:sp>
        <p:sp>
          <p:nvSpPr>
            <p:cNvPr id="51" name="Google Shape;51;p7"/>
            <p:cNvSpPr/>
            <p:nvPr/>
          </p:nvSpPr>
          <p:spPr>
            <a:xfrm>
              <a:off x="739466" y="6314714"/>
              <a:ext cx="288300" cy="288300"/>
            </a:xfrm>
            <a:prstGeom prst="ellipse">
              <a:avLst/>
            </a:prstGeom>
            <a:solidFill>
              <a:srgbClr val="C0AE0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FFFFFF"/>
                </a:solidFill>
                <a:latin typeface="Arial"/>
                <a:ea typeface="Arial"/>
                <a:cs typeface="Arial"/>
                <a:sym typeface="Arial"/>
              </a:endParaRPr>
            </a:p>
          </p:txBody>
        </p:sp>
        <p:sp>
          <p:nvSpPr>
            <p:cNvPr id="52" name="Google Shape;52;p7"/>
            <p:cNvSpPr/>
            <p:nvPr/>
          </p:nvSpPr>
          <p:spPr>
            <a:xfrm>
              <a:off x="50186" y="6314714"/>
              <a:ext cx="288300" cy="288300"/>
            </a:xfrm>
            <a:prstGeom prst="ellipse">
              <a:avLst/>
            </a:prstGeom>
            <a:solidFill>
              <a:srgbClr val="1D466B"/>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100" b="0" i="0" u="none" strike="noStrike" cap="none">
                <a:solidFill>
                  <a:srgbClr val="FFFFFF"/>
                </a:solidFill>
                <a:latin typeface="Arial"/>
                <a:ea typeface="Arial"/>
                <a:cs typeface="Arial"/>
                <a:sym typeface="Arial"/>
              </a:endParaRPr>
            </a:p>
          </p:txBody>
        </p:sp>
      </p:grpSp>
      <p:pic>
        <p:nvPicPr>
          <p:cNvPr id="53" name="Google Shape;53;p7"/>
          <p:cNvPicPr preferRelativeResize="0"/>
          <p:nvPr/>
        </p:nvPicPr>
        <p:blipFill>
          <a:blip r:embed="rId2">
            <a:alphaModFix/>
          </a:blip>
          <a:stretch>
            <a:fillRect/>
          </a:stretch>
        </p:blipFill>
        <p:spPr>
          <a:xfrm>
            <a:off x="8360201" y="246300"/>
            <a:ext cx="472100" cy="476907"/>
          </a:xfrm>
          <a:prstGeom prst="rect">
            <a:avLst/>
          </a:prstGeom>
          <a:noFill/>
          <a:ln>
            <a:noFill/>
          </a:ln>
        </p:spPr>
      </p:pic>
      <p:sp>
        <p:nvSpPr>
          <p:cNvPr id="54" name="Google Shape;54;p7"/>
          <p:cNvSpPr txBox="1">
            <a:spLocks noGrp="1"/>
          </p:cNvSpPr>
          <p:nvPr>
            <p:ph type="title"/>
          </p:nvPr>
        </p:nvSpPr>
        <p:spPr>
          <a:xfrm>
            <a:off x="311700" y="88000"/>
            <a:ext cx="4270500" cy="793500"/>
          </a:xfrm>
          <a:prstGeom prst="rect">
            <a:avLst/>
          </a:prstGeom>
        </p:spPr>
        <p:txBody>
          <a:bodyPr spcFirstLastPara="1" wrap="square" lIns="91425" tIns="91425" rIns="91425" bIns="91425" anchor="ctr" anchorCtr="0">
            <a:normAutofit/>
          </a:bodyPr>
          <a:lstStyle>
            <a:lvl1pPr lvl="0" rtl="0">
              <a:spcBef>
                <a:spcPts val="0"/>
              </a:spcBef>
              <a:spcAft>
                <a:spcPts val="0"/>
              </a:spcAft>
              <a:buClr>
                <a:srgbClr val="1D466B"/>
              </a:buClr>
              <a:buSzPts val="2400"/>
              <a:buNone/>
              <a:defRPr>
                <a:solidFill>
                  <a:srgbClr val="1D466B"/>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4703883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1D466B"/>
              </a:buClr>
              <a:buSzPts val="2400"/>
              <a:buFont typeface="Helvetica Neue"/>
              <a:buNone/>
              <a:defRPr sz="2400" b="1">
                <a:solidFill>
                  <a:srgbClr val="1D466B"/>
                </a:solidFill>
                <a:latin typeface="Helvetica Neue"/>
                <a:ea typeface="Helvetica Neue"/>
                <a:cs typeface="Helvetica Neue"/>
                <a:sym typeface="Helvetica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23850">
              <a:lnSpc>
                <a:spcPct val="115000"/>
              </a:lnSpc>
              <a:spcBef>
                <a:spcPts val="0"/>
              </a:spcBef>
              <a:spcAft>
                <a:spcPts val="0"/>
              </a:spcAft>
              <a:buClr>
                <a:srgbClr val="434343"/>
              </a:buClr>
              <a:buSzPts val="1500"/>
              <a:buFont typeface="Helvetica Neue"/>
              <a:buChar char="●"/>
              <a:defRPr sz="1500">
                <a:solidFill>
                  <a:srgbClr val="434343"/>
                </a:solidFill>
                <a:latin typeface="Helvetica Neue"/>
                <a:ea typeface="Helvetica Neue"/>
                <a:cs typeface="Helvetica Neue"/>
                <a:sym typeface="Helvetica Neue"/>
              </a:defRPr>
            </a:lvl1pPr>
            <a:lvl2pPr marL="914400" lvl="1" indent="-311150">
              <a:lnSpc>
                <a:spcPct val="115000"/>
              </a:lnSpc>
              <a:spcBef>
                <a:spcPts val="0"/>
              </a:spcBef>
              <a:spcAft>
                <a:spcPts val="0"/>
              </a:spcAft>
              <a:buClr>
                <a:srgbClr val="434343"/>
              </a:buClr>
              <a:buSzPts val="1300"/>
              <a:buFont typeface="Helvetica Neue"/>
              <a:buChar char="○"/>
              <a:defRPr sz="1300">
                <a:solidFill>
                  <a:srgbClr val="434343"/>
                </a:solidFill>
                <a:latin typeface="Helvetica Neue"/>
                <a:ea typeface="Helvetica Neue"/>
                <a:cs typeface="Helvetica Neue"/>
                <a:sym typeface="Helvetica Neue"/>
              </a:defRPr>
            </a:lvl2pPr>
            <a:lvl3pPr marL="1371600" lvl="2" indent="-304800">
              <a:lnSpc>
                <a:spcPct val="115000"/>
              </a:lnSpc>
              <a:spcBef>
                <a:spcPts val="0"/>
              </a:spcBef>
              <a:spcAft>
                <a:spcPts val="0"/>
              </a:spcAft>
              <a:buClr>
                <a:srgbClr val="434343"/>
              </a:buClr>
              <a:buSzPts val="1200"/>
              <a:buFont typeface="Helvetica Neue"/>
              <a:buChar char="■"/>
              <a:defRPr sz="1200">
                <a:solidFill>
                  <a:srgbClr val="434343"/>
                </a:solidFill>
                <a:latin typeface="Helvetica Neue"/>
                <a:ea typeface="Helvetica Neue"/>
                <a:cs typeface="Helvetica Neue"/>
                <a:sym typeface="Helvetica Neue"/>
              </a:defRPr>
            </a:lvl3pPr>
            <a:lvl4pPr marL="1828800" lvl="3" indent="-298450">
              <a:lnSpc>
                <a:spcPct val="115000"/>
              </a:lnSpc>
              <a:spcBef>
                <a:spcPts val="0"/>
              </a:spcBef>
              <a:spcAft>
                <a:spcPts val="0"/>
              </a:spcAft>
              <a:buClr>
                <a:srgbClr val="434343"/>
              </a:buClr>
              <a:buSzPts val="1100"/>
              <a:buFont typeface="Helvetica Neue"/>
              <a:buChar char="●"/>
              <a:defRPr sz="1100">
                <a:solidFill>
                  <a:srgbClr val="434343"/>
                </a:solidFill>
                <a:latin typeface="Helvetica Neue"/>
                <a:ea typeface="Helvetica Neue"/>
                <a:cs typeface="Helvetica Neue"/>
                <a:sym typeface="Helvetica Neue"/>
              </a:defRPr>
            </a:lvl4pPr>
            <a:lvl5pPr marL="2286000" lvl="4" indent="-292100">
              <a:lnSpc>
                <a:spcPct val="115000"/>
              </a:lnSpc>
              <a:spcBef>
                <a:spcPts val="0"/>
              </a:spcBef>
              <a:spcAft>
                <a:spcPts val="0"/>
              </a:spcAft>
              <a:buClr>
                <a:srgbClr val="434343"/>
              </a:buClr>
              <a:buSzPts val="1000"/>
              <a:buFont typeface="Helvetica Neue"/>
              <a:buChar char="○"/>
              <a:defRPr sz="1000">
                <a:solidFill>
                  <a:srgbClr val="434343"/>
                </a:solidFill>
                <a:latin typeface="Helvetica Neue"/>
                <a:ea typeface="Helvetica Neue"/>
                <a:cs typeface="Helvetica Neue"/>
                <a:sym typeface="Helvetica Neue"/>
              </a:defRPr>
            </a:lvl5pPr>
            <a:lvl6pPr marL="2743200" lvl="5" indent="-292100">
              <a:lnSpc>
                <a:spcPct val="115000"/>
              </a:lnSpc>
              <a:spcBef>
                <a:spcPts val="0"/>
              </a:spcBef>
              <a:spcAft>
                <a:spcPts val="0"/>
              </a:spcAft>
              <a:buClr>
                <a:srgbClr val="434343"/>
              </a:buClr>
              <a:buSzPts val="1000"/>
              <a:buFont typeface="Helvetica Neue"/>
              <a:buChar char="■"/>
              <a:defRPr sz="1000">
                <a:solidFill>
                  <a:srgbClr val="434343"/>
                </a:solidFill>
                <a:latin typeface="Helvetica Neue"/>
                <a:ea typeface="Helvetica Neue"/>
                <a:cs typeface="Helvetica Neue"/>
                <a:sym typeface="Helvetica Neue"/>
              </a:defRPr>
            </a:lvl6pPr>
            <a:lvl7pPr marL="3200400" lvl="6" indent="-292100">
              <a:lnSpc>
                <a:spcPct val="115000"/>
              </a:lnSpc>
              <a:spcBef>
                <a:spcPts val="0"/>
              </a:spcBef>
              <a:spcAft>
                <a:spcPts val="0"/>
              </a:spcAft>
              <a:buClr>
                <a:srgbClr val="434343"/>
              </a:buClr>
              <a:buSzPts val="1000"/>
              <a:buFont typeface="Helvetica Neue"/>
              <a:buChar char="●"/>
              <a:defRPr sz="1000">
                <a:solidFill>
                  <a:srgbClr val="434343"/>
                </a:solidFill>
                <a:latin typeface="Helvetica Neue"/>
                <a:ea typeface="Helvetica Neue"/>
                <a:cs typeface="Helvetica Neue"/>
                <a:sym typeface="Helvetica Neue"/>
              </a:defRPr>
            </a:lvl7pPr>
            <a:lvl8pPr marL="3657600" lvl="7" indent="-292100">
              <a:lnSpc>
                <a:spcPct val="115000"/>
              </a:lnSpc>
              <a:spcBef>
                <a:spcPts val="0"/>
              </a:spcBef>
              <a:spcAft>
                <a:spcPts val="0"/>
              </a:spcAft>
              <a:buClr>
                <a:srgbClr val="434343"/>
              </a:buClr>
              <a:buSzPts val="1000"/>
              <a:buFont typeface="Helvetica Neue"/>
              <a:buChar char="○"/>
              <a:defRPr sz="1000">
                <a:solidFill>
                  <a:srgbClr val="434343"/>
                </a:solidFill>
                <a:latin typeface="Helvetica Neue"/>
                <a:ea typeface="Helvetica Neue"/>
                <a:cs typeface="Helvetica Neue"/>
                <a:sym typeface="Helvetica Neue"/>
              </a:defRPr>
            </a:lvl8pPr>
            <a:lvl9pPr marL="4114800" lvl="8" indent="-292100">
              <a:lnSpc>
                <a:spcPct val="115000"/>
              </a:lnSpc>
              <a:spcBef>
                <a:spcPts val="0"/>
              </a:spcBef>
              <a:spcAft>
                <a:spcPts val="0"/>
              </a:spcAft>
              <a:buClr>
                <a:srgbClr val="434343"/>
              </a:buClr>
              <a:buSzPts val="1000"/>
              <a:buFont typeface="Helvetica Neue"/>
              <a:buChar char="■"/>
              <a:defRPr sz="1000">
                <a:solidFill>
                  <a:srgbClr val="434343"/>
                </a:solidFill>
                <a:latin typeface="Helvetica Neue"/>
                <a:ea typeface="Helvetica Neue"/>
                <a:cs typeface="Helvetica Neue"/>
                <a:sym typeface="Helvetica Neue"/>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7" r:id="rId2"/>
    <p:sldLayoutId id="2147483661" r:id="rId3"/>
    <p:sldLayoutId id="2147483663"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tx1"/>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BF8F311D-BBD2-2952-AE29-D46EAB5D0DFE}"/>
            </a:ext>
          </a:extLst>
        </p:cNvPr>
        <p:cNvGrpSpPr/>
        <p:nvPr/>
      </p:nvGrpSpPr>
      <p:grpSpPr>
        <a:xfrm>
          <a:off x="0" y="0"/>
          <a:ext cx="0" cy="0"/>
          <a:chOff x="0" y="0"/>
          <a:chExt cx="0" cy="0"/>
        </a:xfrm>
      </p:grpSpPr>
      <p:sp>
        <p:nvSpPr>
          <p:cNvPr id="115" name="Google Shape;115;p15">
            <a:extLst>
              <a:ext uri="{FF2B5EF4-FFF2-40B4-BE49-F238E27FC236}">
                <a16:creationId xmlns:a16="http://schemas.microsoft.com/office/drawing/2014/main" id="{EC383D5D-CE0A-B3F4-7F1E-016DB27789DA}"/>
              </a:ext>
            </a:extLst>
          </p:cNvPr>
          <p:cNvSpPr txBox="1"/>
          <p:nvPr/>
        </p:nvSpPr>
        <p:spPr>
          <a:xfrm>
            <a:off x="380999" y="146199"/>
            <a:ext cx="8520600" cy="555300"/>
          </a:xfrm>
          <a:prstGeom prst="rect">
            <a:avLst/>
          </a:prstGeom>
          <a:noFill/>
          <a:ln>
            <a:noFill/>
          </a:ln>
        </p:spPr>
        <p:txBody>
          <a:bodyPr spcFirstLastPara="1" wrap="square" lIns="91425" tIns="91425" rIns="91425" bIns="91425" anchor="ctr" anchorCtr="0">
            <a:normAutofit/>
          </a:bodyPr>
          <a:lstStyle/>
          <a:p>
            <a:pPr marL="0" lvl="0" indent="0" algn="l" rtl="0">
              <a:spcBef>
                <a:spcPts val="0"/>
              </a:spcBef>
              <a:spcAft>
                <a:spcPts val="0"/>
              </a:spcAft>
              <a:buNone/>
            </a:pPr>
            <a:r>
              <a:rPr lang="en" sz="2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Learning Objectives</a:t>
            </a:r>
            <a:endParaRPr sz="24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p:sp>
        <p:nvSpPr>
          <p:cNvPr id="116" name="Google Shape;116;p15">
            <a:extLst>
              <a:ext uri="{FF2B5EF4-FFF2-40B4-BE49-F238E27FC236}">
                <a16:creationId xmlns:a16="http://schemas.microsoft.com/office/drawing/2014/main" id="{9F8ACED4-AC99-BB53-6668-2DA675DE5A71}"/>
              </a:ext>
            </a:extLst>
          </p:cNvPr>
          <p:cNvSpPr txBox="1"/>
          <p:nvPr/>
        </p:nvSpPr>
        <p:spPr>
          <a:xfrm>
            <a:off x="839717" y="728837"/>
            <a:ext cx="5872707" cy="291900"/>
          </a:xfrm>
          <a:prstGeom prst="rect">
            <a:avLst/>
          </a:prstGeom>
          <a:noFill/>
          <a:ln>
            <a:noFill/>
          </a:ln>
        </p:spPr>
        <p:txBody>
          <a:bodyPr spcFirstLastPara="1" wrap="square" lIns="0" tIns="0" rIns="0" bIns="0" anchor="ctr" anchorCtr="0">
            <a:noAutofit/>
          </a:bodyPr>
          <a:lstStyle/>
          <a:p>
            <a:pPr lvl="0"/>
            <a:r>
              <a:rPr lang="en-US" sz="15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Understand basic data types and operators in Python</a:t>
            </a:r>
          </a:p>
        </p:txBody>
      </p:sp>
      <p:sp>
        <p:nvSpPr>
          <p:cNvPr id="117" name="Google Shape;117;p15">
            <a:extLst>
              <a:ext uri="{FF2B5EF4-FFF2-40B4-BE49-F238E27FC236}">
                <a16:creationId xmlns:a16="http://schemas.microsoft.com/office/drawing/2014/main" id="{AE635300-ACCC-9D7D-0461-DAA9032D26BD}"/>
              </a:ext>
            </a:extLst>
          </p:cNvPr>
          <p:cNvSpPr txBox="1"/>
          <p:nvPr/>
        </p:nvSpPr>
        <p:spPr>
          <a:xfrm>
            <a:off x="839717" y="1170064"/>
            <a:ext cx="5529807" cy="291900"/>
          </a:xfrm>
          <a:prstGeom prst="rect">
            <a:avLst/>
          </a:prstGeom>
          <a:noFill/>
          <a:ln>
            <a:noFill/>
          </a:ln>
        </p:spPr>
        <p:txBody>
          <a:bodyPr spcFirstLastPara="1" wrap="square" lIns="0" tIns="0" rIns="0" bIns="0" anchor="ctr" anchorCtr="0">
            <a:noAutofit/>
          </a:bodyPr>
          <a:lstStyle/>
          <a:p>
            <a:pPr lvl="0"/>
            <a:r>
              <a:rPr lang="en-US" sz="15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Implement conditional logic using if-else statements</a:t>
            </a:r>
          </a:p>
        </p:txBody>
      </p:sp>
      <p:sp>
        <p:nvSpPr>
          <p:cNvPr id="118" name="Google Shape;118;p15">
            <a:extLst>
              <a:ext uri="{FF2B5EF4-FFF2-40B4-BE49-F238E27FC236}">
                <a16:creationId xmlns:a16="http://schemas.microsoft.com/office/drawing/2014/main" id="{0FDC188F-6008-19C2-BE91-C58B72215025}"/>
              </a:ext>
            </a:extLst>
          </p:cNvPr>
          <p:cNvSpPr txBox="1"/>
          <p:nvPr/>
        </p:nvSpPr>
        <p:spPr>
          <a:xfrm>
            <a:off x="839717" y="1611291"/>
            <a:ext cx="7308602" cy="291900"/>
          </a:xfrm>
          <a:prstGeom prst="rect">
            <a:avLst/>
          </a:prstGeom>
          <a:noFill/>
          <a:ln>
            <a:noFill/>
          </a:ln>
        </p:spPr>
        <p:txBody>
          <a:bodyPr spcFirstLastPara="1" wrap="square" lIns="0" tIns="0" rIns="0" bIns="0" anchor="ctr" anchorCtr="0">
            <a:noAutofit/>
          </a:bodyPr>
          <a:lstStyle/>
          <a:p>
            <a:pPr lvl="0"/>
            <a:r>
              <a:rPr lang="en-US" sz="15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Use loops to perform repetitive tasks</a:t>
            </a:r>
          </a:p>
        </p:txBody>
      </p:sp>
      <p:sp>
        <p:nvSpPr>
          <p:cNvPr id="119" name="Google Shape;119;p15">
            <a:extLst>
              <a:ext uri="{FF2B5EF4-FFF2-40B4-BE49-F238E27FC236}">
                <a16:creationId xmlns:a16="http://schemas.microsoft.com/office/drawing/2014/main" id="{527E82BD-82A8-3242-8742-F6968F77D51B}"/>
              </a:ext>
            </a:extLst>
          </p:cNvPr>
          <p:cNvSpPr txBox="1"/>
          <p:nvPr/>
        </p:nvSpPr>
        <p:spPr>
          <a:xfrm>
            <a:off x="839717" y="2052519"/>
            <a:ext cx="8265863" cy="291900"/>
          </a:xfrm>
          <a:prstGeom prst="rect">
            <a:avLst/>
          </a:prstGeom>
          <a:noFill/>
          <a:ln>
            <a:noFill/>
          </a:ln>
        </p:spPr>
        <p:txBody>
          <a:bodyPr spcFirstLastPara="1" wrap="square" lIns="0" tIns="0" rIns="0" bIns="0" anchor="ctr" anchorCtr="0">
            <a:noAutofit/>
          </a:bodyPr>
          <a:lstStyle/>
          <a:p>
            <a:pPr lvl="0"/>
            <a:r>
              <a:rPr lang="en-US" sz="15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Define and call functions in Python</a:t>
            </a:r>
          </a:p>
        </p:txBody>
      </p:sp>
      <p:sp>
        <p:nvSpPr>
          <p:cNvPr id="120" name="Google Shape;120;p15">
            <a:extLst>
              <a:ext uri="{FF2B5EF4-FFF2-40B4-BE49-F238E27FC236}">
                <a16:creationId xmlns:a16="http://schemas.microsoft.com/office/drawing/2014/main" id="{23D0499C-8BFB-9B05-B76C-DF569496955B}"/>
              </a:ext>
            </a:extLst>
          </p:cNvPr>
          <p:cNvSpPr txBox="1"/>
          <p:nvPr/>
        </p:nvSpPr>
        <p:spPr>
          <a:xfrm>
            <a:off x="839737" y="2493742"/>
            <a:ext cx="4116466" cy="291900"/>
          </a:xfrm>
          <a:prstGeom prst="rect">
            <a:avLst/>
          </a:prstGeom>
          <a:noFill/>
          <a:ln>
            <a:noFill/>
          </a:ln>
        </p:spPr>
        <p:txBody>
          <a:bodyPr spcFirstLastPara="1" wrap="square" lIns="0" tIns="0" rIns="0" bIns="0" anchor="ctr" anchorCtr="0">
            <a:noAutofit/>
          </a:bodyPr>
          <a:lstStyle/>
          <a:p>
            <a:pPr lvl="0"/>
            <a:r>
              <a:rPr lang="en-US" sz="15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Create and use classes and objects</a:t>
            </a:r>
          </a:p>
        </p:txBody>
      </p:sp>
      <p:sp>
        <p:nvSpPr>
          <p:cNvPr id="121" name="Google Shape;121;p15">
            <a:extLst>
              <a:ext uri="{FF2B5EF4-FFF2-40B4-BE49-F238E27FC236}">
                <a16:creationId xmlns:a16="http://schemas.microsoft.com/office/drawing/2014/main" id="{D7868882-A0A9-5262-AE52-665D0B414A3F}"/>
              </a:ext>
            </a:extLst>
          </p:cNvPr>
          <p:cNvSpPr txBox="1"/>
          <p:nvPr/>
        </p:nvSpPr>
        <p:spPr>
          <a:xfrm>
            <a:off x="381000" y="728837"/>
            <a:ext cx="371100" cy="291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01</a:t>
            </a:r>
            <a:endParaRPr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p:sp>
        <p:nvSpPr>
          <p:cNvPr id="122" name="Google Shape;122;p15">
            <a:extLst>
              <a:ext uri="{FF2B5EF4-FFF2-40B4-BE49-F238E27FC236}">
                <a16:creationId xmlns:a16="http://schemas.microsoft.com/office/drawing/2014/main" id="{92A97168-71D9-8CF6-DC8A-97D9C401339D}"/>
              </a:ext>
            </a:extLst>
          </p:cNvPr>
          <p:cNvSpPr txBox="1"/>
          <p:nvPr/>
        </p:nvSpPr>
        <p:spPr>
          <a:xfrm>
            <a:off x="381000" y="1170064"/>
            <a:ext cx="371100" cy="291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02</a:t>
            </a:r>
            <a:endParaRPr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p:sp>
        <p:nvSpPr>
          <p:cNvPr id="123" name="Google Shape;123;p15">
            <a:extLst>
              <a:ext uri="{FF2B5EF4-FFF2-40B4-BE49-F238E27FC236}">
                <a16:creationId xmlns:a16="http://schemas.microsoft.com/office/drawing/2014/main" id="{C8EFD8EC-9F8B-20B3-CBD9-AC61EF092C1B}"/>
              </a:ext>
            </a:extLst>
          </p:cNvPr>
          <p:cNvSpPr txBox="1"/>
          <p:nvPr/>
        </p:nvSpPr>
        <p:spPr>
          <a:xfrm>
            <a:off x="381000" y="1611291"/>
            <a:ext cx="371100" cy="291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03</a:t>
            </a:r>
            <a:endParaRPr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p:sp>
        <p:nvSpPr>
          <p:cNvPr id="124" name="Google Shape;124;p15">
            <a:extLst>
              <a:ext uri="{FF2B5EF4-FFF2-40B4-BE49-F238E27FC236}">
                <a16:creationId xmlns:a16="http://schemas.microsoft.com/office/drawing/2014/main" id="{9CBA9839-A752-4C90-85E6-418D290F1EAC}"/>
              </a:ext>
            </a:extLst>
          </p:cNvPr>
          <p:cNvSpPr txBox="1"/>
          <p:nvPr/>
        </p:nvSpPr>
        <p:spPr>
          <a:xfrm>
            <a:off x="381000" y="2052519"/>
            <a:ext cx="371100" cy="291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04</a:t>
            </a:r>
            <a:endParaRPr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p:sp>
        <p:nvSpPr>
          <p:cNvPr id="125" name="Google Shape;125;p15">
            <a:extLst>
              <a:ext uri="{FF2B5EF4-FFF2-40B4-BE49-F238E27FC236}">
                <a16:creationId xmlns:a16="http://schemas.microsoft.com/office/drawing/2014/main" id="{5A57ED76-E162-DA2B-7910-A7D1EE5E4897}"/>
              </a:ext>
            </a:extLst>
          </p:cNvPr>
          <p:cNvSpPr txBox="1"/>
          <p:nvPr/>
        </p:nvSpPr>
        <p:spPr>
          <a:xfrm>
            <a:off x="381000" y="2493746"/>
            <a:ext cx="371100" cy="291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p:sp>
        <p:nvSpPr>
          <p:cNvPr id="2" name="Google Shape;124;p15">
            <a:extLst>
              <a:ext uri="{FF2B5EF4-FFF2-40B4-BE49-F238E27FC236}">
                <a16:creationId xmlns:a16="http://schemas.microsoft.com/office/drawing/2014/main" id="{4C545A51-76C1-AD13-A243-CECBE09E82D8}"/>
              </a:ext>
            </a:extLst>
          </p:cNvPr>
          <p:cNvSpPr txBox="1"/>
          <p:nvPr/>
        </p:nvSpPr>
        <p:spPr>
          <a:xfrm>
            <a:off x="381000" y="2493742"/>
            <a:ext cx="371100" cy="291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05</a:t>
            </a:r>
            <a:endParaRPr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p:sp>
        <p:nvSpPr>
          <p:cNvPr id="3" name="Google Shape;124;p15">
            <a:extLst>
              <a:ext uri="{FF2B5EF4-FFF2-40B4-BE49-F238E27FC236}">
                <a16:creationId xmlns:a16="http://schemas.microsoft.com/office/drawing/2014/main" id="{5838A741-7B3F-45DC-5707-A7828C4D43A3}"/>
              </a:ext>
            </a:extLst>
          </p:cNvPr>
          <p:cNvSpPr txBox="1"/>
          <p:nvPr/>
        </p:nvSpPr>
        <p:spPr>
          <a:xfrm>
            <a:off x="381000" y="2930023"/>
            <a:ext cx="371100" cy="291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06</a:t>
            </a:r>
            <a:endParaRPr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p:sp>
        <p:nvSpPr>
          <p:cNvPr id="4" name="TextBox 3">
            <a:extLst>
              <a:ext uri="{FF2B5EF4-FFF2-40B4-BE49-F238E27FC236}">
                <a16:creationId xmlns:a16="http://schemas.microsoft.com/office/drawing/2014/main" id="{8E3267F6-A46F-A29D-7548-5958C6D8F81D}"/>
              </a:ext>
            </a:extLst>
          </p:cNvPr>
          <p:cNvSpPr txBox="1"/>
          <p:nvPr/>
        </p:nvSpPr>
        <p:spPr>
          <a:xfrm>
            <a:off x="752099" y="2914146"/>
            <a:ext cx="7208559" cy="323165"/>
          </a:xfrm>
          <a:prstGeom prst="rect">
            <a:avLst/>
          </a:prstGeom>
          <a:noFill/>
        </p:spPr>
        <p:txBody>
          <a:bodyPr wrap="square" rtlCol="0">
            <a:spAutoFit/>
          </a:bodyPr>
          <a:lstStyle/>
          <a:p>
            <a:pPr lvl="0"/>
            <a:r>
              <a:rPr lang="en-US"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Calculate </a:t>
            </a:r>
            <a:r>
              <a:rPr lang="en-US" sz="15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mean</a:t>
            </a:r>
            <a:r>
              <a:rPr lang="en-US"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median, mode, variance, and standard deviation</a:t>
            </a:r>
          </a:p>
        </p:txBody>
      </p:sp>
      <p:sp>
        <p:nvSpPr>
          <p:cNvPr id="5" name="Google Shape;124;p15">
            <a:extLst>
              <a:ext uri="{FF2B5EF4-FFF2-40B4-BE49-F238E27FC236}">
                <a16:creationId xmlns:a16="http://schemas.microsoft.com/office/drawing/2014/main" id="{36E07A82-FF6F-EB00-209E-C81AFFBC0CF0}"/>
              </a:ext>
            </a:extLst>
          </p:cNvPr>
          <p:cNvSpPr txBox="1"/>
          <p:nvPr/>
        </p:nvSpPr>
        <p:spPr>
          <a:xfrm>
            <a:off x="380999" y="3312908"/>
            <a:ext cx="371100" cy="291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07</a:t>
            </a:r>
            <a:endParaRPr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p:sp>
        <p:nvSpPr>
          <p:cNvPr id="6" name="TextBox 5">
            <a:extLst>
              <a:ext uri="{FF2B5EF4-FFF2-40B4-BE49-F238E27FC236}">
                <a16:creationId xmlns:a16="http://schemas.microsoft.com/office/drawing/2014/main" id="{FA5BA7E8-5BA9-CF3C-7523-6F51F4F648E0}"/>
              </a:ext>
            </a:extLst>
          </p:cNvPr>
          <p:cNvSpPr txBox="1"/>
          <p:nvPr/>
        </p:nvSpPr>
        <p:spPr>
          <a:xfrm>
            <a:off x="752099" y="3302186"/>
            <a:ext cx="5561138" cy="323165"/>
          </a:xfrm>
          <a:prstGeom prst="rect">
            <a:avLst/>
          </a:prstGeom>
          <a:noFill/>
        </p:spPr>
        <p:txBody>
          <a:bodyPr wrap="none" rtlCol="0">
            <a:spAutoFit/>
          </a:bodyPr>
          <a:lstStyle/>
          <a:p>
            <a:pPr lvl="0"/>
            <a:r>
              <a:rPr lang="en-US" sz="15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Understand</a:t>
            </a:r>
            <a:r>
              <a:rPr lang="en-US"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and compute expectation, covariance, and correlation</a:t>
            </a:r>
          </a:p>
        </p:txBody>
      </p:sp>
      <p:sp>
        <p:nvSpPr>
          <p:cNvPr id="7" name="Google Shape;124;p15">
            <a:extLst>
              <a:ext uri="{FF2B5EF4-FFF2-40B4-BE49-F238E27FC236}">
                <a16:creationId xmlns:a16="http://schemas.microsoft.com/office/drawing/2014/main" id="{D3C7F2D8-CED2-693E-FF26-3198DEC3A27B}"/>
              </a:ext>
            </a:extLst>
          </p:cNvPr>
          <p:cNvSpPr txBox="1"/>
          <p:nvPr/>
        </p:nvSpPr>
        <p:spPr>
          <a:xfrm>
            <a:off x="381000" y="3742394"/>
            <a:ext cx="371100" cy="291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08</a:t>
            </a:r>
            <a:endParaRPr sz="15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endParaRPr>
          </a:p>
        </p:txBody>
      </p:sp>
      <p:sp>
        <p:nvSpPr>
          <p:cNvPr id="9" name="TextBox 8">
            <a:extLst>
              <a:ext uri="{FF2B5EF4-FFF2-40B4-BE49-F238E27FC236}">
                <a16:creationId xmlns:a16="http://schemas.microsoft.com/office/drawing/2014/main" id="{907349BC-7962-0717-33FE-665FDFB5BEB2}"/>
              </a:ext>
            </a:extLst>
          </p:cNvPr>
          <p:cNvSpPr txBox="1"/>
          <p:nvPr/>
        </p:nvSpPr>
        <p:spPr>
          <a:xfrm>
            <a:off x="752100" y="3738467"/>
            <a:ext cx="4572000" cy="323165"/>
          </a:xfrm>
          <a:prstGeom prst="rect">
            <a:avLst/>
          </a:prstGeom>
          <a:noFill/>
        </p:spPr>
        <p:txBody>
          <a:bodyPr wrap="square">
            <a:spAutoFit/>
          </a:bodyPr>
          <a:lstStyle/>
          <a:p>
            <a:pPr lvl="0"/>
            <a:r>
              <a:rPr lang="en-US" sz="15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Visualize</a:t>
            </a:r>
            <a:r>
              <a:rPr lang="en-US" sz="14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sym typeface="Helvetica Neue"/>
              </a:rPr>
              <a:t> data using Python libraries</a:t>
            </a:r>
          </a:p>
        </p:txBody>
      </p:sp>
    </p:spTree>
    <p:extLst>
      <p:ext uri="{BB962C8B-B14F-4D97-AF65-F5344CB8AC3E}">
        <p14:creationId xmlns:p14="http://schemas.microsoft.com/office/powerpoint/2010/main" val="509120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289"/>
            <a:ext cx="3896158"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Typecasting in Python</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3" name="TextBox 2">
            <a:extLst>
              <a:ext uri="{FF2B5EF4-FFF2-40B4-BE49-F238E27FC236}">
                <a16:creationId xmlns:a16="http://schemas.microsoft.com/office/drawing/2014/main" id="{6B6316F1-F42B-DF8E-B736-8955A44376E5}"/>
              </a:ext>
            </a:extLst>
          </p:cNvPr>
          <p:cNvSpPr txBox="1"/>
          <p:nvPr/>
        </p:nvSpPr>
        <p:spPr>
          <a:xfrm>
            <a:off x="249359" y="885587"/>
            <a:ext cx="8497449" cy="2246769"/>
          </a:xfrm>
          <a:prstGeom prst="rect">
            <a:avLst/>
          </a:prstGeom>
          <a:noFill/>
        </p:spPr>
        <p:txBody>
          <a:bodyPr wrap="square">
            <a:spAutoFit/>
          </a:bodyPr>
          <a:lstStyle/>
          <a:p>
            <a:r>
              <a:rPr lang="en-IN" b="1" dirty="0"/>
              <a:t>Implicit Type Conversion (Coercion):</a:t>
            </a:r>
            <a:r>
              <a:rPr lang="en-IN" dirty="0"/>
              <a:t> Implicit type conversion, also known as coercion, is when Python automatically converts one data type to another without any explicit instruction from the programmer. This typically happens in situations where Python can safely convert a "smaller" or less complex data type to a "larger" or more complex one to avoid data loss, especially in arithmetic operations.</a:t>
            </a:r>
          </a:p>
          <a:p>
            <a:endParaRPr lang="en-IN" dirty="0"/>
          </a:p>
          <a:p>
            <a:r>
              <a:rPr lang="en-IN" b="1" dirty="0"/>
              <a:t>Explicit Type Conversion (Type Casting):</a:t>
            </a:r>
            <a:r>
              <a:rPr lang="en-IN" dirty="0"/>
              <a:t> Explicit type conversion, or type casting, is when the programmer intentionally converts a data type of an object to a desired data type. This is done using built-in functions that act as constructors for specific types, such as int(), float(), str(), list(), tuple(), etc. This allows for precise control over the conversion process, even if it might lead to data loss (e.g., converting a float to an integer truncates the decimal part).</a:t>
            </a:r>
          </a:p>
        </p:txBody>
      </p:sp>
    </p:spTree>
    <p:extLst>
      <p:ext uri="{BB962C8B-B14F-4D97-AF65-F5344CB8AC3E}">
        <p14:creationId xmlns:p14="http://schemas.microsoft.com/office/powerpoint/2010/main" val="215931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0" y="191480"/>
            <a:ext cx="3896158"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Typecasting in Python</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3" name="TextBox 2">
            <a:extLst>
              <a:ext uri="{FF2B5EF4-FFF2-40B4-BE49-F238E27FC236}">
                <a16:creationId xmlns:a16="http://schemas.microsoft.com/office/drawing/2014/main" id="{6B6316F1-F42B-DF8E-B736-8955A44376E5}"/>
              </a:ext>
            </a:extLst>
          </p:cNvPr>
          <p:cNvSpPr txBox="1"/>
          <p:nvPr/>
        </p:nvSpPr>
        <p:spPr>
          <a:xfrm>
            <a:off x="311700" y="909756"/>
            <a:ext cx="4994396" cy="3539430"/>
          </a:xfrm>
          <a:prstGeom prst="rect">
            <a:avLst/>
          </a:prstGeom>
          <a:noFill/>
        </p:spPr>
        <p:txBody>
          <a:bodyPr wrap="square">
            <a:spAutoFit/>
          </a:bodyPr>
          <a:lstStyle/>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 Implicit Type Conversion ---")</a:t>
            </a:r>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Example: int + float -&gt; float</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 = 5</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b = 2.5</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c = a + b</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print(f"5 (int) + 2.5 (float) = {c} (type: {type(c)})")</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 * 20)</a:t>
            </a:r>
          </a:p>
          <a:p>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print("\n--- Explicit Type Conversion ---")</a:t>
            </a:r>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Example: float to int (truncates)</a:t>
            </a:r>
          </a:p>
          <a:p>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num_float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9.81</a:t>
            </a:r>
          </a:p>
          <a:p>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num_int_cast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num_float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f"int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(9.81) =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num_int_cast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(type: {type(</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num_int_cast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 * 20)</a:t>
            </a:r>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endPar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TextBox 3">
            <a:extLst>
              <a:ext uri="{FF2B5EF4-FFF2-40B4-BE49-F238E27FC236}">
                <a16:creationId xmlns:a16="http://schemas.microsoft.com/office/drawing/2014/main" id="{B1383E3C-7886-BFDF-36CF-DF0AD7F9AA9B}"/>
              </a:ext>
            </a:extLst>
          </p:cNvPr>
          <p:cNvSpPr txBox="1"/>
          <p:nvPr/>
        </p:nvSpPr>
        <p:spPr>
          <a:xfrm>
            <a:off x="5116252" y="1805728"/>
            <a:ext cx="3716048" cy="1384995"/>
          </a:xfrm>
          <a:prstGeom prst="rect">
            <a:avLst/>
          </a:prstGeom>
          <a:noFill/>
        </p:spPr>
        <p:txBody>
          <a:bodyPr wrap="square">
            <a:spAutoFit/>
          </a:bodyPr>
          <a:lstStyle/>
          <a:p>
            <a:r>
              <a:rPr lang="en-IN" dirty="0"/>
              <a:t>--- Implicit Type Conversion --- </a:t>
            </a:r>
          </a:p>
          <a:p>
            <a:r>
              <a:rPr lang="en-IN" dirty="0"/>
              <a:t>5 (int) + 2.5 (float) = 7.5 (type: &lt;class 'float’&gt;) </a:t>
            </a:r>
          </a:p>
          <a:p>
            <a:r>
              <a:rPr lang="en-IN" dirty="0"/>
              <a:t>-------------------- </a:t>
            </a:r>
          </a:p>
          <a:p>
            <a:r>
              <a:rPr lang="en-IN" dirty="0"/>
              <a:t>--- Explicit Type Conversion --- </a:t>
            </a:r>
          </a:p>
          <a:p>
            <a:r>
              <a:rPr lang="en-IN" dirty="0"/>
              <a:t>int(9.81) = 9 (type: &lt;class 'int’&gt;) </a:t>
            </a:r>
          </a:p>
          <a:p>
            <a:r>
              <a:rPr lang="en-IN" dirty="0"/>
              <a:t>--------------------</a:t>
            </a:r>
            <a:endParaRPr lang="en-US" dirty="0"/>
          </a:p>
        </p:txBody>
      </p:sp>
      <p:sp>
        <p:nvSpPr>
          <p:cNvPr id="5" name="TextBox 4">
            <a:extLst>
              <a:ext uri="{FF2B5EF4-FFF2-40B4-BE49-F238E27FC236}">
                <a16:creationId xmlns:a16="http://schemas.microsoft.com/office/drawing/2014/main" id="{00298436-4FC7-3AAF-2B08-EA75CAB87E4C}"/>
              </a:ext>
            </a:extLst>
          </p:cNvPr>
          <p:cNvSpPr txBox="1"/>
          <p:nvPr/>
        </p:nvSpPr>
        <p:spPr>
          <a:xfrm>
            <a:off x="6162541" y="1326524"/>
            <a:ext cx="721672" cy="307777"/>
          </a:xfrm>
          <a:prstGeom prst="rect">
            <a:avLst/>
          </a:prstGeom>
          <a:noFill/>
        </p:spPr>
        <p:txBody>
          <a:bodyPr wrap="none" rtlCol="0">
            <a:spAutoFit/>
          </a:bodyPr>
          <a:lstStyle/>
          <a:p>
            <a:r>
              <a:rPr lang="en-US" u="sng" dirty="0"/>
              <a:t>Output</a:t>
            </a:r>
          </a:p>
        </p:txBody>
      </p:sp>
    </p:spTree>
    <p:extLst>
      <p:ext uri="{BB962C8B-B14F-4D97-AF65-F5344CB8AC3E}">
        <p14:creationId xmlns:p14="http://schemas.microsoft.com/office/powerpoint/2010/main" val="2261322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79156" y="147289"/>
            <a:ext cx="3896158"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Operators</a:t>
            </a:r>
            <a:endParaRPr dirty="0">
              <a:solidFill>
                <a:schemeClr val="tx1"/>
              </a:solidFill>
            </a:endParaRPr>
          </a:p>
        </p:txBody>
      </p:sp>
      <p:sp>
        <p:nvSpPr>
          <p:cNvPr id="131" name="Google Shape;131;p16"/>
          <p:cNvSpPr txBox="1">
            <a:spLocks noGrp="1"/>
          </p:cNvSpPr>
          <p:nvPr>
            <p:ph type="body" idx="1"/>
          </p:nvPr>
        </p:nvSpPr>
        <p:spPr>
          <a:xfrm>
            <a:off x="311699" y="876202"/>
            <a:ext cx="8542525" cy="3787015"/>
          </a:xfrm>
          <a:prstGeom prst="rect">
            <a:avLst/>
          </a:prstGeom>
        </p:spPr>
        <p:txBody>
          <a:bodyPr spcFirstLastPara="1" wrap="square" lIns="91425" tIns="91425" rIns="91425" bIns="91425" anchor="t" anchorCtr="0">
            <a:normAutofit lnSpcReduction="10000"/>
          </a:bodyPr>
          <a:lstStyle/>
          <a:p>
            <a:pPr marL="133350" indent="0">
              <a:buNone/>
            </a:pPr>
            <a:r>
              <a:rPr lang="en-IN" sz="16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What are Operators?</a:t>
            </a:r>
          </a:p>
          <a:p>
            <a:pPr>
              <a:buFontTx/>
              <a:buChar char="-"/>
            </a:pPr>
            <a:r>
              <a:rPr lang="en-IN" sz="16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Operators are special symbols or keywords that perform operations on one or more operands (values or variables).</a:t>
            </a:r>
            <a:endParaRPr lang="en-IN" sz="16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a:p>
            <a:pPr>
              <a:buFontTx/>
              <a:buChar char="-"/>
            </a:pPr>
            <a:r>
              <a:rPr lang="en-IN" sz="16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For example, in the expression '5 + 3', '+' is the operator, and '5' and '3' are the operands.</a:t>
            </a:r>
          </a:p>
          <a:p>
            <a:pPr marL="133350" indent="0">
              <a:buNone/>
            </a:pPr>
            <a:endParaRPr lang="en-IN" sz="16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a:p>
            <a:pPr marL="133350" indent="0">
              <a:buNone/>
            </a:pPr>
            <a:r>
              <a:rPr lang="en-IN" sz="16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Types of Operators</a:t>
            </a:r>
          </a:p>
          <a:p>
            <a:pPr marL="476250" indent="-342900">
              <a:buAutoNum type="arabicPeriod"/>
            </a:pPr>
            <a:r>
              <a:rPr lang="en-IN" sz="16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Arithmetic</a:t>
            </a:r>
          </a:p>
          <a:p>
            <a:pPr marL="476250" indent="-342900">
              <a:buAutoNum type="arabicPeriod"/>
            </a:pPr>
            <a:r>
              <a:rPr lang="en-IN" sz="16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Comparison</a:t>
            </a:r>
          </a:p>
          <a:p>
            <a:pPr marL="476250" indent="-342900">
              <a:buAutoNum type="arabicPeriod"/>
            </a:pPr>
            <a:r>
              <a:rPr lang="en-IN" sz="16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Assignment</a:t>
            </a:r>
          </a:p>
          <a:p>
            <a:pPr marL="476250" indent="-342900">
              <a:buAutoNum type="arabicPeriod"/>
            </a:pPr>
            <a:r>
              <a:rPr lang="en-IN" sz="16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Logical</a:t>
            </a:r>
          </a:p>
          <a:p>
            <a:pPr marL="476250" indent="-342900">
              <a:buAutoNum type="arabicPeriod"/>
            </a:pPr>
            <a:r>
              <a:rPr lang="en-IN" sz="16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Bitwise</a:t>
            </a:r>
          </a:p>
          <a:p>
            <a:pPr marL="476250" indent="-342900">
              <a:buAutoNum type="arabicPeriod"/>
            </a:pPr>
            <a:r>
              <a:rPr lang="en-IN" sz="16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Identity</a:t>
            </a:r>
          </a:p>
          <a:p>
            <a:pPr marL="476250" indent="-342900">
              <a:buAutoNum type="arabicPeriod"/>
            </a:pPr>
            <a:r>
              <a:rPr lang="en-IN" sz="16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Membership</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88656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289"/>
            <a:ext cx="3896158"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Operators</a:t>
            </a:r>
            <a:endParaRPr dirty="0">
              <a:solidFill>
                <a:schemeClr val="tx1"/>
              </a:solidFill>
            </a:endParaRPr>
          </a:p>
        </p:txBody>
      </p:sp>
      <p:sp>
        <p:nvSpPr>
          <p:cNvPr id="131" name="Google Shape;131;p16"/>
          <p:cNvSpPr txBox="1">
            <a:spLocks noGrp="1"/>
          </p:cNvSpPr>
          <p:nvPr>
            <p:ph type="body" idx="1"/>
          </p:nvPr>
        </p:nvSpPr>
        <p:spPr>
          <a:xfrm>
            <a:off x="311699" y="876202"/>
            <a:ext cx="8542525" cy="3787015"/>
          </a:xfrm>
          <a:prstGeom prst="rect">
            <a:avLst/>
          </a:prstGeom>
        </p:spPr>
        <p:txBody>
          <a:bodyPr spcFirstLastPara="1" wrap="square" lIns="91425" tIns="91425" rIns="91425" bIns="91425" anchor="t" anchorCtr="0">
            <a:normAutofit/>
          </a:bodyPr>
          <a:lstStyle/>
          <a:p>
            <a:pPr marL="133350" indent="0">
              <a:buNone/>
            </a:pPr>
            <a:r>
              <a:rPr lang="en-IN" sz="2000" b="1" dirty="0"/>
              <a:t>Arithmetic Operators:</a:t>
            </a:r>
            <a:r>
              <a:rPr lang="en-IN" sz="2000" dirty="0"/>
              <a:t> Perform mathematical calculations.</a:t>
            </a:r>
          </a:p>
          <a:p>
            <a:pPr>
              <a:buFontTx/>
              <a:buChar char="-"/>
            </a:pPr>
            <a:r>
              <a:rPr lang="en-IN" sz="2000" dirty="0"/>
              <a:t>+ (Addition): Adds two operands.</a:t>
            </a:r>
          </a:p>
          <a:p>
            <a:pPr>
              <a:buFontTx/>
              <a:buChar char="-"/>
            </a:pPr>
            <a:r>
              <a:rPr lang="en-IN" sz="2000" dirty="0"/>
              <a:t>- (Subtraction): Subtracts the second operand from the first.</a:t>
            </a:r>
          </a:p>
          <a:p>
            <a:pPr>
              <a:buFontTx/>
              <a:buChar char="-"/>
            </a:pPr>
            <a:r>
              <a:rPr lang="en-IN" sz="2000" dirty="0"/>
              <a:t>* (Multiplication): Multiplies two operands.</a:t>
            </a:r>
          </a:p>
          <a:p>
            <a:pPr>
              <a:buFontTx/>
              <a:buChar char="-"/>
            </a:pPr>
            <a:r>
              <a:rPr lang="en-IN" sz="2000" dirty="0"/>
              <a:t>/ (Division): Divides the first operand by the second, always returning a float.</a:t>
            </a:r>
          </a:p>
          <a:p>
            <a:pPr>
              <a:buFontTx/>
              <a:buChar char="-"/>
            </a:pPr>
            <a:r>
              <a:rPr lang="en-IN" sz="2000" dirty="0"/>
              <a:t>% (Modulus): Returns the remainder of the division.</a:t>
            </a:r>
          </a:p>
          <a:p>
            <a:pPr>
              <a:buFontTx/>
              <a:buChar char="-"/>
            </a:pPr>
            <a:r>
              <a:rPr lang="en-IN" sz="2000" dirty="0"/>
              <a:t>** (Exponentiation): Raises the first operand to the power of the second.</a:t>
            </a:r>
          </a:p>
          <a:p>
            <a:pPr>
              <a:buFontTx/>
              <a:buChar char="-"/>
            </a:pPr>
            <a:r>
              <a:rPr lang="en-IN" sz="2000" dirty="0"/>
              <a:t>// (Floor Division): Returns the integer part of the division.</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391704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289"/>
            <a:ext cx="3896158"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Operators</a:t>
            </a:r>
            <a:endParaRPr dirty="0">
              <a:solidFill>
                <a:schemeClr val="tx1"/>
              </a:solidFill>
            </a:endParaRPr>
          </a:p>
        </p:txBody>
      </p:sp>
      <p:sp>
        <p:nvSpPr>
          <p:cNvPr id="131" name="Google Shape;131;p16"/>
          <p:cNvSpPr txBox="1">
            <a:spLocks noGrp="1"/>
          </p:cNvSpPr>
          <p:nvPr>
            <p:ph type="body" idx="1"/>
          </p:nvPr>
        </p:nvSpPr>
        <p:spPr>
          <a:xfrm>
            <a:off x="311700" y="876202"/>
            <a:ext cx="8709458" cy="3787015"/>
          </a:xfrm>
          <a:prstGeom prst="rect">
            <a:avLst/>
          </a:prstGeom>
        </p:spPr>
        <p:txBody>
          <a:bodyPr spcFirstLastPara="1" wrap="square" lIns="91425" tIns="91425" rIns="91425" bIns="91425" anchor="t" anchorCtr="0">
            <a:normAutofit/>
          </a:bodyPr>
          <a:lstStyle/>
          <a:p>
            <a:pPr marL="133350" indent="0">
              <a:buNone/>
            </a:pPr>
            <a:r>
              <a:rPr lang="en-IN" sz="1600" b="1" dirty="0"/>
              <a:t>Comparison (Relational) Operators:</a:t>
            </a:r>
            <a:r>
              <a:rPr lang="en-IN" sz="1600" dirty="0"/>
              <a:t> Compare two values and return a Boolean (True or False) result.</a:t>
            </a:r>
          </a:p>
          <a:p>
            <a:pPr>
              <a:buFontTx/>
              <a:buChar char="-"/>
            </a:pPr>
            <a:r>
              <a:rPr lang="en-IN" sz="1600" dirty="0"/>
              <a:t>== (Equal to): True if operands are equal.</a:t>
            </a:r>
          </a:p>
          <a:p>
            <a:pPr>
              <a:buFontTx/>
              <a:buChar char="-"/>
            </a:pPr>
            <a:r>
              <a:rPr lang="en-IN" sz="1600" dirty="0"/>
              <a:t>!= (Not equal to): True if operands are not equal.</a:t>
            </a:r>
          </a:p>
          <a:p>
            <a:pPr>
              <a:buFontTx/>
              <a:buChar char="-"/>
            </a:pPr>
            <a:r>
              <a:rPr lang="en-IN" sz="1600" dirty="0"/>
              <a:t>&gt; (Greater than): True if the first operand is greater than the second.</a:t>
            </a:r>
          </a:p>
          <a:p>
            <a:pPr>
              <a:buFontTx/>
              <a:buChar char="-"/>
            </a:pPr>
            <a:r>
              <a:rPr lang="en-IN" sz="1600" dirty="0"/>
              <a:t>&lt; (Less than): True if the first operand is less than the second.</a:t>
            </a:r>
          </a:p>
          <a:p>
            <a:pPr>
              <a:buFontTx/>
              <a:buChar char="-"/>
            </a:pPr>
            <a:r>
              <a:rPr lang="en-IN" sz="1600" dirty="0"/>
              <a:t>&gt;= (Greater than or equal to): True if the first operand is greater than or equal to the second.</a:t>
            </a:r>
          </a:p>
          <a:p>
            <a:pPr>
              <a:buFontTx/>
              <a:buChar char="-"/>
            </a:pPr>
            <a:r>
              <a:rPr lang="en-IN" sz="1600" dirty="0"/>
              <a:t>&lt;= (Less than or equal to): True if the first operand is less than or equal to the second.</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594543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79155" y="147289"/>
            <a:ext cx="3896158"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Operators</a:t>
            </a:r>
            <a:endParaRPr dirty="0">
              <a:solidFill>
                <a:schemeClr val="tx1"/>
              </a:solidFill>
            </a:endParaRPr>
          </a:p>
        </p:txBody>
      </p:sp>
      <p:sp>
        <p:nvSpPr>
          <p:cNvPr id="131" name="Google Shape;131;p16"/>
          <p:cNvSpPr txBox="1">
            <a:spLocks noGrp="1"/>
          </p:cNvSpPr>
          <p:nvPr>
            <p:ph type="body" idx="1"/>
          </p:nvPr>
        </p:nvSpPr>
        <p:spPr>
          <a:xfrm>
            <a:off x="311700" y="876202"/>
            <a:ext cx="8709458" cy="3787015"/>
          </a:xfrm>
          <a:prstGeom prst="rect">
            <a:avLst/>
          </a:prstGeom>
        </p:spPr>
        <p:txBody>
          <a:bodyPr spcFirstLastPara="1" wrap="square" lIns="91425" tIns="91425" rIns="91425" bIns="91425" anchor="t" anchorCtr="0">
            <a:normAutofit/>
          </a:bodyPr>
          <a:lstStyle/>
          <a:p>
            <a:pPr marL="133350" indent="0">
              <a:buNone/>
            </a:pPr>
            <a:r>
              <a:rPr lang="en-IN" sz="1600" b="1" dirty="0"/>
              <a:t>Comparison (Relational) Operators:</a:t>
            </a:r>
            <a:r>
              <a:rPr lang="en-IN" sz="1600" dirty="0"/>
              <a:t> Compare two values and return a Boolean (True or False) result.</a:t>
            </a:r>
          </a:p>
          <a:p>
            <a:pPr>
              <a:buFontTx/>
              <a:buChar char="-"/>
            </a:pPr>
            <a:r>
              <a:rPr lang="en-IN" sz="1600" dirty="0"/>
              <a:t>== (Equal to): True if operands are equal.</a:t>
            </a:r>
          </a:p>
          <a:p>
            <a:pPr>
              <a:buFontTx/>
              <a:buChar char="-"/>
            </a:pPr>
            <a:r>
              <a:rPr lang="en-IN" sz="1600" dirty="0"/>
              <a:t>!= (Not equal to): True if operands are not equal.</a:t>
            </a:r>
          </a:p>
          <a:p>
            <a:pPr>
              <a:buFontTx/>
              <a:buChar char="-"/>
            </a:pPr>
            <a:r>
              <a:rPr lang="en-IN" sz="1600" dirty="0"/>
              <a:t>&gt; (Greater than): True if the first operand is greater than the second.</a:t>
            </a:r>
          </a:p>
          <a:p>
            <a:pPr>
              <a:buFontTx/>
              <a:buChar char="-"/>
            </a:pPr>
            <a:r>
              <a:rPr lang="en-IN" sz="1600" dirty="0"/>
              <a:t>&lt; (Less than): True if the first operand is less than the second.</a:t>
            </a:r>
          </a:p>
          <a:p>
            <a:pPr>
              <a:buFontTx/>
              <a:buChar char="-"/>
            </a:pPr>
            <a:r>
              <a:rPr lang="en-IN" sz="1600" dirty="0"/>
              <a:t>&gt;= (Greater than or equal to): True if the first operand is greater than or equal to the second.</a:t>
            </a:r>
          </a:p>
          <a:p>
            <a:pPr>
              <a:buFontTx/>
              <a:buChar char="-"/>
            </a:pPr>
            <a:r>
              <a:rPr lang="en-IN" sz="1600" dirty="0"/>
              <a:t>&lt;= (Less than or equal to): True if the first operand is less than or equal to the second.</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839194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0" y="147289"/>
            <a:ext cx="3896158"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Operators</a:t>
            </a:r>
            <a:endParaRPr dirty="0">
              <a:solidFill>
                <a:schemeClr val="tx1"/>
              </a:solidFill>
            </a:endParaRPr>
          </a:p>
        </p:txBody>
      </p:sp>
      <p:sp>
        <p:nvSpPr>
          <p:cNvPr id="131" name="Google Shape;131;p16"/>
          <p:cNvSpPr txBox="1">
            <a:spLocks noGrp="1"/>
          </p:cNvSpPr>
          <p:nvPr>
            <p:ph type="body" idx="1"/>
          </p:nvPr>
        </p:nvSpPr>
        <p:spPr>
          <a:xfrm>
            <a:off x="311700" y="876202"/>
            <a:ext cx="8709458" cy="3787015"/>
          </a:xfrm>
          <a:prstGeom prst="rect">
            <a:avLst/>
          </a:prstGeom>
        </p:spPr>
        <p:txBody>
          <a:bodyPr spcFirstLastPara="1" wrap="square" lIns="91425" tIns="91425" rIns="91425" bIns="91425" anchor="t" anchorCtr="0">
            <a:normAutofit fontScale="70000" lnSpcReduction="20000"/>
          </a:bodyPr>
          <a:lstStyle/>
          <a:p>
            <a:pPr marL="133350" indent="0">
              <a:buNone/>
            </a:pPr>
            <a:r>
              <a:rPr lang="en-IN" sz="2000" b="1" dirty="0"/>
              <a:t>Assignment Operators:</a:t>
            </a:r>
            <a:r>
              <a:rPr lang="en-IN" sz="2000" dirty="0"/>
              <a:t> Assign values to variables.</a:t>
            </a:r>
          </a:p>
          <a:p>
            <a:pPr>
              <a:buFontTx/>
              <a:buChar char="-"/>
            </a:pPr>
            <a:r>
              <a:rPr lang="en-IN" sz="2000" dirty="0"/>
              <a:t>= (Assignment): Assigns the value of the right operand to the left operand.</a:t>
            </a:r>
          </a:p>
          <a:p>
            <a:pPr>
              <a:buFontTx/>
              <a:buChar char="-"/>
            </a:pPr>
            <a:r>
              <a:rPr lang="en-IN" sz="2000" dirty="0"/>
              <a:t>+= (Add AND assignment): Adds right operand to left operand and assigns the result to left operand.</a:t>
            </a:r>
          </a:p>
          <a:p>
            <a:pPr>
              <a:buFontTx/>
              <a:buChar char="-"/>
            </a:pPr>
            <a:r>
              <a:rPr lang="en-IN" sz="2000" dirty="0"/>
              <a:t>-= (Subtract AND assignment): Subtracts right operand from left operand and assigns the result to left operand.</a:t>
            </a:r>
          </a:p>
          <a:p>
            <a:pPr>
              <a:buFontTx/>
              <a:buChar char="-"/>
            </a:pPr>
            <a:r>
              <a:rPr lang="en-IN" sz="2000" dirty="0"/>
              <a:t>*= (Multiply AND assignment): Multiplies right operand with left operand and assigns the result to left operand.</a:t>
            </a:r>
          </a:p>
          <a:p>
            <a:pPr>
              <a:buFontTx/>
              <a:buChar char="-"/>
            </a:pPr>
            <a:r>
              <a:rPr lang="en-IN" sz="2000" dirty="0"/>
              <a:t>/= (Divide AND assignment): Divides left operand by right operand and assigns the result to left operand.</a:t>
            </a:r>
          </a:p>
          <a:p>
            <a:pPr>
              <a:buFontTx/>
              <a:buChar char="-"/>
            </a:pPr>
            <a:r>
              <a:rPr lang="en-IN" sz="2000" dirty="0"/>
              <a:t>%= (Modulus AND assignment): Takes modulus using two operands and assigns the result to left operand.</a:t>
            </a:r>
          </a:p>
          <a:p>
            <a:pPr>
              <a:buFontTx/>
              <a:buChar char="-"/>
            </a:pPr>
            <a:r>
              <a:rPr lang="en-IN" sz="2000" dirty="0"/>
              <a:t>**= (Exponent AND assignment): Performs exponential calculation on operands and assigns value to the left operand.</a:t>
            </a:r>
          </a:p>
          <a:p>
            <a:pPr>
              <a:buFontTx/>
              <a:buChar char="-"/>
            </a:pPr>
            <a:r>
              <a:rPr lang="en-IN" sz="2000" dirty="0"/>
              <a:t>//= (Floor Divide AND assignment): Performs floor division on operands and assigns value to the left operand.</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449936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289"/>
            <a:ext cx="3896158"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Operators</a:t>
            </a:r>
            <a:endParaRPr dirty="0">
              <a:solidFill>
                <a:schemeClr val="tx1"/>
              </a:solidFill>
            </a:endParaRPr>
          </a:p>
        </p:txBody>
      </p:sp>
      <p:sp>
        <p:nvSpPr>
          <p:cNvPr id="131" name="Google Shape;131;p16"/>
          <p:cNvSpPr txBox="1">
            <a:spLocks noGrp="1"/>
          </p:cNvSpPr>
          <p:nvPr>
            <p:ph type="body" idx="1"/>
          </p:nvPr>
        </p:nvSpPr>
        <p:spPr>
          <a:xfrm>
            <a:off x="311700" y="876202"/>
            <a:ext cx="8709458" cy="3787015"/>
          </a:xfrm>
          <a:prstGeom prst="rect">
            <a:avLst/>
          </a:prstGeom>
        </p:spPr>
        <p:txBody>
          <a:bodyPr spcFirstLastPara="1" wrap="square" lIns="91425" tIns="91425" rIns="91425" bIns="91425" anchor="t" anchorCtr="0">
            <a:normAutofit/>
          </a:bodyPr>
          <a:lstStyle/>
          <a:p>
            <a:pPr marL="133350" indent="0">
              <a:buNone/>
            </a:pPr>
            <a:r>
              <a:rPr lang="en-IN" sz="2400" b="1" dirty="0"/>
              <a:t>Logical Operators:</a:t>
            </a:r>
            <a:r>
              <a:rPr lang="en-IN" sz="2400" dirty="0"/>
              <a:t> Combine conditional statements (Boolean expressions).</a:t>
            </a:r>
          </a:p>
          <a:p>
            <a:pPr>
              <a:buFontTx/>
              <a:buChar char="-"/>
            </a:pPr>
            <a:r>
              <a:rPr lang="en-IN" sz="2400" dirty="0"/>
              <a:t>and: Returns True if both operands are True.</a:t>
            </a:r>
          </a:p>
          <a:p>
            <a:pPr>
              <a:buFontTx/>
              <a:buChar char="-"/>
            </a:pPr>
            <a:r>
              <a:rPr lang="en-IN" sz="2400" dirty="0"/>
              <a:t>or: Returns True if at least one operand is True.</a:t>
            </a:r>
          </a:p>
          <a:p>
            <a:pPr>
              <a:buFontTx/>
              <a:buChar char="-"/>
            </a:pPr>
            <a:r>
              <a:rPr lang="en-IN" sz="2400" dirty="0"/>
              <a:t>not: Inverts the Boolean value of the operand.</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413808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289"/>
            <a:ext cx="3896158"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Operators</a:t>
            </a:r>
            <a:endParaRPr dirty="0">
              <a:solidFill>
                <a:schemeClr val="tx1"/>
              </a:solidFill>
            </a:endParaRPr>
          </a:p>
        </p:txBody>
      </p:sp>
      <p:sp>
        <p:nvSpPr>
          <p:cNvPr id="131" name="Google Shape;131;p16"/>
          <p:cNvSpPr txBox="1">
            <a:spLocks noGrp="1"/>
          </p:cNvSpPr>
          <p:nvPr>
            <p:ph type="body" idx="1"/>
          </p:nvPr>
        </p:nvSpPr>
        <p:spPr>
          <a:xfrm>
            <a:off x="311700" y="876202"/>
            <a:ext cx="8709458" cy="3787015"/>
          </a:xfrm>
          <a:prstGeom prst="rect">
            <a:avLst/>
          </a:prstGeom>
        </p:spPr>
        <p:txBody>
          <a:bodyPr spcFirstLastPara="1" wrap="square" lIns="91425" tIns="91425" rIns="91425" bIns="91425" anchor="t" anchorCtr="0">
            <a:normAutofit fontScale="77500" lnSpcReduction="20000"/>
          </a:bodyPr>
          <a:lstStyle/>
          <a:p>
            <a:pPr marL="133350" indent="0">
              <a:buNone/>
            </a:pPr>
            <a:r>
              <a:rPr lang="en-IN" sz="2800" b="1" dirty="0"/>
              <a:t>Bitwise Operators:</a:t>
            </a:r>
            <a:r>
              <a:rPr lang="en-IN" sz="2800" dirty="0"/>
              <a:t> Act on operands as if they were sequences of binary digits (bits).</a:t>
            </a:r>
          </a:p>
          <a:p>
            <a:pPr>
              <a:buFontTx/>
              <a:buChar char="-"/>
            </a:pPr>
            <a:r>
              <a:rPr lang="en-IN" sz="2800" dirty="0"/>
              <a:t>&amp; (Bitwise AND): Sets each bit to 1 if both bits are 1.</a:t>
            </a:r>
          </a:p>
          <a:p>
            <a:pPr>
              <a:buFontTx/>
              <a:buChar char="-"/>
            </a:pPr>
            <a:r>
              <a:rPr lang="en-IN" sz="2800" dirty="0"/>
              <a:t>| (Bitwise OR): Sets each bit to 1 if at least one of the bits is 1.</a:t>
            </a:r>
          </a:p>
          <a:p>
            <a:pPr>
              <a:buFontTx/>
              <a:buChar char="-"/>
            </a:pPr>
            <a:r>
              <a:rPr lang="en-IN" sz="2800" dirty="0"/>
              <a:t>^ (Bitwise XOR): Sets each bit to 1 if only one of the bits is 1.</a:t>
            </a:r>
          </a:p>
          <a:p>
            <a:pPr>
              <a:buFontTx/>
              <a:buChar char="-"/>
            </a:pPr>
            <a:r>
              <a:rPr lang="en-IN" sz="2800" dirty="0"/>
              <a:t>~ (Bitwise NOT): Inverts all the bits.</a:t>
            </a:r>
          </a:p>
          <a:p>
            <a:pPr>
              <a:buFontTx/>
              <a:buChar char="-"/>
            </a:pPr>
            <a:r>
              <a:rPr lang="en-IN" sz="2800" dirty="0"/>
              <a:t>&lt;&lt; (Left Shift): Shifts bits to the left, filling with zeros on the right.</a:t>
            </a:r>
          </a:p>
          <a:p>
            <a:pPr>
              <a:buFontTx/>
              <a:buChar char="-"/>
            </a:pPr>
            <a:r>
              <a:rPr lang="en-IN" sz="2800" dirty="0"/>
              <a:t>&gt;&gt; (Right Shift): Shifts bits to the right, filling with sign bit on the left (for signed numbers).</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645409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289"/>
            <a:ext cx="3896158"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Operators</a:t>
            </a:r>
            <a:endParaRPr dirty="0">
              <a:solidFill>
                <a:schemeClr val="tx1"/>
              </a:solidFill>
            </a:endParaRPr>
          </a:p>
        </p:txBody>
      </p:sp>
      <p:sp>
        <p:nvSpPr>
          <p:cNvPr id="131" name="Google Shape;131;p16"/>
          <p:cNvSpPr txBox="1">
            <a:spLocks noGrp="1"/>
          </p:cNvSpPr>
          <p:nvPr>
            <p:ph type="body" idx="1"/>
          </p:nvPr>
        </p:nvSpPr>
        <p:spPr>
          <a:xfrm>
            <a:off x="311700" y="876202"/>
            <a:ext cx="8709458" cy="3787015"/>
          </a:xfrm>
          <a:prstGeom prst="rect">
            <a:avLst/>
          </a:prstGeom>
        </p:spPr>
        <p:txBody>
          <a:bodyPr spcFirstLastPara="1" wrap="square" lIns="91425" tIns="91425" rIns="91425" bIns="91425" anchor="t" anchorCtr="0">
            <a:normAutofit fontScale="70000" lnSpcReduction="20000"/>
          </a:bodyPr>
          <a:lstStyle/>
          <a:p>
            <a:pPr marL="133350" indent="0">
              <a:buNone/>
            </a:pPr>
            <a:r>
              <a:rPr lang="en-IN" sz="3200" b="1" dirty="0"/>
              <a:t>Identity Operators:</a:t>
            </a:r>
            <a:r>
              <a:rPr lang="en-IN" sz="3200" dirty="0"/>
              <a:t> Compare the memory locations of two objects.</a:t>
            </a:r>
          </a:p>
          <a:p>
            <a:pPr>
              <a:buFontTx/>
              <a:buChar char="-"/>
            </a:pPr>
            <a:r>
              <a:rPr lang="en-IN" sz="3200" dirty="0"/>
              <a:t>is: Returns True if both variables point to the same object.</a:t>
            </a:r>
          </a:p>
          <a:p>
            <a:pPr>
              <a:buFontTx/>
              <a:buChar char="-"/>
            </a:pPr>
            <a:r>
              <a:rPr lang="en-IN" sz="3200" dirty="0"/>
              <a:t>is not: Returns True if both variables do NOT point to the same object.</a:t>
            </a:r>
          </a:p>
          <a:p>
            <a:pPr marL="133350" indent="0">
              <a:buNone/>
            </a:pPr>
            <a:r>
              <a:rPr lang="en-IN" sz="3200" b="1" dirty="0"/>
              <a:t>Membership Operators:</a:t>
            </a:r>
            <a:r>
              <a:rPr lang="en-IN" sz="3200" dirty="0"/>
              <a:t> Test if a sequence (string, list, tuple, set, dictionary) contains a specific value.</a:t>
            </a:r>
          </a:p>
          <a:p>
            <a:pPr>
              <a:buFontTx/>
              <a:buChar char="-"/>
            </a:pPr>
            <a:r>
              <a:rPr lang="en-IN" sz="3200" dirty="0"/>
              <a:t>in: Returns True if the value is found in the sequence.</a:t>
            </a:r>
          </a:p>
          <a:p>
            <a:pPr>
              <a:buFontTx/>
              <a:buChar char="-"/>
            </a:pPr>
            <a:r>
              <a:rPr lang="en-IN" sz="3200" dirty="0"/>
              <a:t>not in: Returns True if the value is NOT found in the sequence.</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08279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79156" y="147139"/>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IN" dirty="0">
                <a:solidFill>
                  <a:schemeClr val="tx1"/>
                </a:solidFill>
              </a:rPr>
              <a:t>Data Types and Operators in Python</a:t>
            </a:r>
            <a:endParaRPr dirty="0">
              <a:solidFill>
                <a:schemeClr val="tx1"/>
              </a:solidFill>
            </a:endParaRPr>
          </a:p>
        </p:txBody>
      </p:sp>
      <p:sp>
        <p:nvSpPr>
          <p:cNvPr id="131" name="Google Shape;131;p16"/>
          <p:cNvSpPr txBox="1">
            <a:spLocks noGrp="1"/>
          </p:cNvSpPr>
          <p:nvPr>
            <p:ph type="body" idx="1"/>
          </p:nvPr>
        </p:nvSpPr>
        <p:spPr>
          <a:xfrm>
            <a:off x="311700" y="928962"/>
            <a:ext cx="8520600" cy="3734255"/>
          </a:xfrm>
          <a:prstGeom prst="rect">
            <a:avLst/>
          </a:prstGeom>
        </p:spPr>
        <p:txBody>
          <a:bodyPr spcFirstLastPara="1" wrap="square" lIns="91425" tIns="91425" rIns="91425" bIns="91425" anchor="t" anchorCtr="0">
            <a:normAutofit/>
          </a:bodyPr>
          <a:lstStyle/>
          <a:p>
            <a:pPr marL="0" lvl="0" indent="0">
              <a:buNone/>
            </a:pPr>
            <a:r>
              <a:rPr lang="en-US" b="1" dirty="0">
                <a:solidFill>
                  <a:schemeClr val="tx1"/>
                </a:solidFill>
              </a:rPr>
              <a:t>Data type </a:t>
            </a:r>
            <a:r>
              <a:rPr lang="en-US" dirty="0">
                <a:solidFill>
                  <a:schemeClr val="tx1"/>
                </a:solidFill>
              </a:rPr>
              <a:t>is a classification that specifies which type of value a variable can hold and what types of operations can be performed on it. It essentially tells the computer how to interpret and manipulate a piece of data.</a:t>
            </a:r>
          </a:p>
          <a:p>
            <a:pPr marL="0" lvl="0" indent="0">
              <a:buNone/>
            </a:pPr>
            <a:endParaRPr lang="en-US" dirty="0">
              <a:solidFill>
                <a:schemeClr val="tx1"/>
              </a:solidFill>
            </a:endParaRPr>
          </a:p>
          <a:p>
            <a:pPr marL="0" lvl="0" indent="0">
              <a:buNone/>
            </a:pPr>
            <a:r>
              <a:rPr lang="en-US" b="1" dirty="0">
                <a:solidFill>
                  <a:schemeClr val="tx1"/>
                </a:solidFill>
              </a:rPr>
              <a:t>Why are they important?</a:t>
            </a:r>
          </a:p>
          <a:p>
            <a:pPr marL="285750" indent="-285750">
              <a:buFontTx/>
              <a:buChar char="-"/>
            </a:pPr>
            <a:r>
              <a:rPr lang="en-US" i="1" dirty="0">
                <a:solidFill>
                  <a:schemeClr val="tx1"/>
                </a:solidFill>
              </a:rPr>
              <a:t>Memory allocation</a:t>
            </a:r>
            <a:r>
              <a:rPr lang="en-US" dirty="0">
                <a:solidFill>
                  <a:schemeClr val="tx1"/>
                </a:solidFill>
              </a:rPr>
              <a:t>: They determine how much computer memory is needed for a variable. </a:t>
            </a:r>
          </a:p>
          <a:p>
            <a:pPr marL="285750" indent="-285750">
              <a:buFontTx/>
              <a:buChar char="-"/>
            </a:pPr>
            <a:r>
              <a:rPr lang="en-US" i="1" dirty="0">
                <a:solidFill>
                  <a:schemeClr val="tx1"/>
                </a:solidFill>
              </a:rPr>
              <a:t>Valid operations</a:t>
            </a:r>
            <a:r>
              <a:rPr lang="en-US" dirty="0">
                <a:solidFill>
                  <a:schemeClr val="tx1"/>
                </a:solidFill>
              </a:rPr>
              <a:t>: They specify what actions can be performed on the stored data. </a:t>
            </a:r>
          </a:p>
          <a:p>
            <a:pPr marL="285750" indent="-285750">
              <a:buFontTx/>
              <a:buChar char="-"/>
            </a:pPr>
            <a:r>
              <a:rPr lang="en-US" i="1" dirty="0">
                <a:solidFill>
                  <a:schemeClr val="tx1"/>
                </a:solidFill>
              </a:rPr>
              <a:t>Data correctness</a:t>
            </a:r>
            <a:r>
              <a:rPr lang="en-US" dirty="0">
                <a:solidFill>
                  <a:schemeClr val="tx1"/>
                </a:solidFill>
              </a:rPr>
              <a:t>: They help ensure data is used logically and prevents nonsensical operations.</a:t>
            </a:r>
          </a:p>
          <a:p>
            <a:pPr marL="285750" indent="-285750">
              <a:buFontTx/>
              <a:buChar char="-"/>
            </a:pPr>
            <a:r>
              <a:rPr lang="en-US" i="1" dirty="0">
                <a:solidFill>
                  <a:schemeClr val="tx1"/>
                </a:solidFill>
              </a:rPr>
              <a:t>Code clarity</a:t>
            </a:r>
            <a:r>
              <a:rPr lang="en-US" dirty="0">
                <a:solidFill>
                  <a:schemeClr val="tx1"/>
                </a:solidFill>
              </a:rPr>
              <a:t>: They make the code easier to understand by showing the expected data. </a:t>
            </a:r>
          </a:p>
          <a:p>
            <a:pPr marL="285750" indent="-285750">
              <a:buFontTx/>
              <a:buChar char="-"/>
            </a:pPr>
            <a:r>
              <a:rPr lang="en-US" i="1" dirty="0">
                <a:solidFill>
                  <a:schemeClr val="tx1"/>
                </a:solidFill>
              </a:rPr>
              <a:t>Easier maintenance</a:t>
            </a:r>
            <a:r>
              <a:rPr lang="en-US" dirty="0">
                <a:solidFill>
                  <a:schemeClr val="tx1"/>
                </a:solidFill>
              </a:rPr>
              <a:t>: Well-defined types simplify debugging and future code changes.</a:t>
            </a:r>
          </a:p>
          <a:p>
            <a:pPr marL="285750" indent="-285750">
              <a:buFontTx/>
              <a:buChar char="-"/>
            </a:pPr>
            <a:r>
              <a:rPr lang="en-US" i="1" dirty="0">
                <a:solidFill>
                  <a:schemeClr val="tx1"/>
                </a:solidFill>
              </a:rPr>
              <a:t>Performance gains</a:t>
            </a:r>
            <a:r>
              <a:rPr lang="en-US" dirty="0">
                <a:solidFill>
                  <a:schemeClr val="tx1"/>
                </a:solidFill>
              </a:rPr>
              <a:t>: Knowing the type allows for specific optimizations by the computer. </a:t>
            </a:r>
          </a:p>
          <a:p>
            <a:pPr marL="285750" indent="-285750">
              <a:buFontTx/>
              <a:buChar char="-"/>
            </a:pPr>
            <a:r>
              <a:rPr lang="en-US" i="1" dirty="0">
                <a:solidFill>
                  <a:schemeClr val="tx1"/>
                </a:solidFill>
              </a:rPr>
              <a:t>Error prevention</a:t>
            </a:r>
            <a:r>
              <a:rPr lang="en-US" dirty="0">
                <a:solidFill>
                  <a:schemeClr val="tx1"/>
                </a:solidFill>
              </a:rPr>
              <a:t>: They help catch mistakes early by enforcing data usage rules.</a:t>
            </a:r>
          </a:p>
          <a:p>
            <a:pPr marL="0" lvl="0" indent="0" algn="l" rtl="0">
              <a:spcBef>
                <a:spcPts val="0"/>
              </a:spcBef>
              <a:spcAft>
                <a:spcPts val="0"/>
              </a:spcAft>
              <a:buNone/>
            </a:pPr>
            <a:endParaRPr lang="en-US"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tx1"/>
                </a:solidFill>
              </a:rPr>
              <a:t>2</a:t>
            </a:fld>
            <a:endParaRPr>
              <a:solidFill>
                <a:schemeClr val="tx1"/>
              </a:solidFill>
            </a:endParaRPr>
          </a:p>
        </p:txBody>
      </p:sp>
    </p:spTree>
    <p:extLst>
      <p:ext uri="{BB962C8B-B14F-4D97-AF65-F5344CB8AC3E}">
        <p14:creationId xmlns:p14="http://schemas.microsoft.com/office/powerpoint/2010/main" val="3061270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1600" y="202633"/>
            <a:ext cx="8520600" cy="555300"/>
          </a:xfrm>
          <a:prstGeom prst="rect">
            <a:avLst/>
          </a:prstGeom>
        </p:spPr>
        <p:txBody>
          <a:bodyPr spcFirstLastPara="1" wrap="square" lIns="91425" tIns="108000" rIns="91425" bIns="91425" anchor="ctr" anchorCtr="0">
            <a:normAutofit fontScale="90000"/>
          </a:bodyPr>
          <a:lstStyle/>
          <a:p>
            <a:pPr marL="0" lvl="0" indent="0" algn="l" rtl="0">
              <a:spcBef>
                <a:spcPts val="0"/>
              </a:spcBef>
              <a:spcAft>
                <a:spcPts val="0"/>
              </a:spcAft>
              <a:buNone/>
            </a:pPr>
            <a:r>
              <a:rPr lang="en" dirty="0">
                <a:solidFill>
                  <a:schemeClr val="tx1"/>
                </a:solidFill>
              </a:rPr>
              <a:t>Operators</a:t>
            </a:r>
            <a:endParaRPr dirty="0">
              <a:solidFill>
                <a:schemeClr val="tx1"/>
              </a:solidFill>
            </a:endParaRPr>
          </a:p>
        </p:txBody>
      </p:sp>
      <p:sp>
        <p:nvSpPr>
          <p:cNvPr id="131" name="Google Shape;131;p16"/>
          <p:cNvSpPr txBox="1">
            <a:spLocks noGrp="1"/>
          </p:cNvSpPr>
          <p:nvPr>
            <p:ph type="body" idx="1"/>
          </p:nvPr>
        </p:nvSpPr>
        <p:spPr>
          <a:xfrm>
            <a:off x="311699" y="984476"/>
            <a:ext cx="3603477" cy="3678741"/>
          </a:xfrm>
          <a:prstGeom prst="rect">
            <a:avLst/>
          </a:prstGeom>
        </p:spPr>
        <p:txBody>
          <a:bodyPr spcFirstLastPara="1" wrap="square" lIns="91425" tIns="91425" rIns="91425" bIns="91425" anchor="t" anchorCtr="0">
            <a:normAutofit/>
          </a:bodyPr>
          <a:lstStyle/>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print("--- 1. Arithmetic Operators ---")</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x = 15</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y = 4</a:t>
            </a:r>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f"x</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{x}, y = {y}")</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f"x</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y = {x + y}")</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f"x</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y = {x - y}")</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f"x</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y = {x * y}")</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f"x</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y = {x / y}")</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f"x</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y = {x % y}")</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f"x</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y = {x ** y}")</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f"x</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y = {x // y}")</a:t>
            </a:r>
          </a:p>
          <a:p>
            <a:pPr marL="133350" indent="0">
              <a:buNone/>
            </a:pPr>
            <a:endPar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3" name="TextBox 2">
            <a:extLst>
              <a:ext uri="{FF2B5EF4-FFF2-40B4-BE49-F238E27FC236}">
                <a16:creationId xmlns:a16="http://schemas.microsoft.com/office/drawing/2014/main" id="{F5EFA377-8A9E-6B91-65AD-C44C75199EFA}"/>
              </a:ext>
            </a:extLst>
          </p:cNvPr>
          <p:cNvSpPr txBox="1"/>
          <p:nvPr/>
        </p:nvSpPr>
        <p:spPr>
          <a:xfrm>
            <a:off x="5111072" y="1808183"/>
            <a:ext cx="2815874" cy="1815882"/>
          </a:xfrm>
          <a:prstGeom prst="rect">
            <a:avLst/>
          </a:prstGeom>
          <a:noFill/>
        </p:spPr>
        <p:txBody>
          <a:bodyPr wrap="square">
            <a:spAutoFit/>
          </a:bodyPr>
          <a:lstStyle/>
          <a:p>
            <a:r>
              <a:rPr lang="en-IN" dirty="0"/>
              <a:t>--- 1. Arithmetic Operators --- </a:t>
            </a:r>
          </a:p>
          <a:p>
            <a:r>
              <a:rPr lang="en-IN" dirty="0"/>
              <a:t>x = 15, y = 4 x + y = 19 </a:t>
            </a:r>
          </a:p>
          <a:p>
            <a:r>
              <a:rPr lang="en-IN" dirty="0"/>
              <a:t>x - y = 11 </a:t>
            </a:r>
          </a:p>
          <a:p>
            <a:r>
              <a:rPr lang="en-IN" dirty="0"/>
              <a:t>x * y = 60 </a:t>
            </a:r>
          </a:p>
          <a:p>
            <a:r>
              <a:rPr lang="en-IN" dirty="0"/>
              <a:t>x / y = 3.75 </a:t>
            </a:r>
          </a:p>
          <a:p>
            <a:r>
              <a:rPr lang="en-IN" dirty="0"/>
              <a:t>x % y = 3 </a:t>
            </a:r>
          </a:p>
          <a:p>
            <a:r>
              <a:rPr lang="en-IN" dirty="0"/>
              <a:t>x ** y = 50625 </a:t>
            </a:r>
          </a:p>
          <a:p>
            <a:r>
              <a:rPr lang="en-IN" dirty="0"/>
              <a:t>x // y = 3 </a:t>
            </a:r>
          </a:p>
        </p:txBody>
      </p:sp>
      <p:sp>
        <p:nvSpPr>
          <p:cNvPr id="5" name="TextBox 4">
            <a:extLst>
              <a:ext uri="{FF2B5EF4-FFF2-40B4-BE49-F238E27FC236}">
                <a16:creationId xmlns:a16="http://schemas.microsoft.com/office/drawing/2014/main" id="{B19FA1A4-D79E-B5D4-DE4D-C60AB99C9059}"/>
              </a:ext>
            </a:extLst>
          </p:cNvPr>
          <p:cNvSpPr txBox="1"/>
          <p:nvPr/>
        </p:nvSpPr>
        <p:spPr>
          <a:xfrm>
            <a:off x="5892084" y="1435995"/>
            <a:ext cx="721672" cy="307777"/>
          </a:xfrm>
          <a:prstGeom prst="rect">
            <a:avLst/>
          </a:prstGeom>
          <a:noFill/>
        </p:spPr>
        <p:txBody>
          <a:bodyPr wrap="none" rtlCol="0">
            <a:spAutoFit/>
          </a:bodyPr>
          <a:lstStyle/>
          <a:p>
            <a:r>
              <a:rPr lang="en-US" u="sng" dirty="0"/>
              <a:t>Output</a:t>
            </a:r>
          </a:p>
        </p:txBody>
      </p:sp>
    </p:spTree>
    <p:extLst>
      <p:ext uri="{BB962C8B-B14F-4D97-AF65-F5344CB8AC3E}">
        <p14:creationId xmlns:p14="http://schemas.microsoft.com/office/powerpoint/2010/main" val="1435244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14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Operators</a:t>
            </a:r>
            <a:endParaRPr dirty="0">
              <a:solidFill>
                <a:schemeClr val="tx1"/>
              </a:solidFill>
            </a:endParaRPr>
          </a:p>
        </p:txBody>
      </p:sp>
      <p:sp>
        <p:nvSpPr>
          <p:cNvPr id="131" name="Google Shape;131;p16"/>
          <p:cNvSpPr txBox="1">
            <a:spLocks noGrp="1"/>
          </p:cNvSpPr>
          <p:nvPr>
            <p:ph type="body" idx="1"/>
          </p:nvPr>
        </p:nvSpPr>
        <p:spPr>
          <a:xfrm>
            <a:off x="311701" y="984476"/>
            <a:ext cx="4260299" cy="3678741"/>
          </a:xfrm>
          <a:prstGeom prst="rect">
            <a:avLst/>
          </a:prstGeom>
        </p:spPr>
        <p:txBody>
          <a:bodyPr spcFirstLastPara="1" wrap="square" lIns="91425" tIns="91425" rIns="91425" bIns="91425" anchor="t" anchorCtr="0">
            <a:normAutofit lnSpcReduction="10000"/>
          </a:bodyPr>
          <a:lstStyle/>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print("\n--- 2. Comparison (Relational) Operators ---")</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 = 10</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b = 20</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c = 10</a:t>
            </a:r>
          </a:p>
          <a:p>
            <a:pPr marL="133350" indent="0">
              <a:buNone/>
            </a:pPr>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f"a</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{a}, b = {b}, c = {c}")</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f"a</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b: {a == b}")</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f"a</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c: {a == c}")</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f"a</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b: {a != b}")</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f"a</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&gt; b: {a &gt; b}")</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f"a</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&lt; b: {a &lt; b}")</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f"a</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&gt;= c: {a &gt;= c}")</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f"a</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&lt;= b: {a &lt;= b}")</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3" name="TextBox 2">
            <a:extLst>
              <a:ext uri="{FF2B5EF4-FFF2-40B4-BE49-F238E27FC236}">
                <a16:creationId xmlns:a16="http://schemas.microsoft.com/office/drawing/2014/main" id="{E437B3C1-62E7-D907-9394-8FF0047B2905}"/>
              </a:ext>
            </a:extLst>
          </p:cNvPr>
          <p:cNvSpPr txBox="1"/>
          <p:nvPr/>
        </p:nvSpPr>
        <p:spPr>
          <a:xfrm>
            <a:off x="4700788" y="1448365"/>
            <a:ext cx="3662199" cy="2031325"/>
          </a:xfrm>
          <a:prstGeom prst="rect">
            <a:avLst/>
          </a:prstGeom>
          <a:noFill/>
        </p:spPr>
        <p:txBody>
          <a:bodyPr wrap="square">
            <a:spAutoFit/>
          </a:bodyPr>
          <a:lstStyle/>
          <a:p>
            <a:r>
              <a:rPr lang="en-IN" dirty="0"/>
              <a:t>--- 2. Comparison (Relational) Operators --- </a:t>
            </a:r>
          </a:p>
          <a:p>
            <a:r>
              <a:rPr lang="en-IN" dirty="0"/>
              <a:t>a = 10, b = 20, c = 10 </a:t>
            </a:r>
          </a:p>
          <a:p>
            <a:r>
              <a:rPr lang="en-IN" dirty="0"/>
              <a:t>a == b: False </a:t>
            </a:r>
          </a:p>
          <a:p>
            <a:r>
              <a:rPr lang="en-IN" dirty="0"/>
              <a:t>a == c: True </a:t>
            </a:r>
          </a:p>
          <a:p>
            <a:r>
              <a:rPr lang="en-IN" dirty="0"/>
              <a:t>a != b: True </a:t>
            </a:r>
          </a:p>
          <a:p>
            <a:r>
              <a:rPr lang="en-IN" dirty="0"/>
              <a:t>a &gt; b: False </a:t>
            </a:r>
          </a:p>
          <a:p>
            <a:r>
              <a:rPr lang="en-IN" dirty="0"/>
              <a:t>a &lt; b: True </a:t>
            </a:r>
          </a:p>
          <a:p>
            <a:r>
              <a:rPr lang="en-IN" dirty="0"/>
              <a:t>a &gt;= c: True </a:t>
            </a:r>
          </a:p>
          <a:p>
            <a:r>
              <a:rPr lang="en-IN" dirty="0"/>
              <a:t>a &lt;= b: True </a:t>
            </a:r>
          </a:p>
        </p:txBody>
      </p:sp>
      <p:sp>
        <p:nvSpPr>
          <p:cNvPr id="4" name="TextBox 3">
            <a:extLst>
              <a:ext uri="{FF2B5EF4-FFF2-40B4-BE49-F238E27FC236}">
                <a16:creationId xmlns:a16="http://schemas.microsoft.com/office/drawing/2014/main" id="{19BCE731-82E4-6ABD-9FE6-5529D0853B35}"/>
              </a:ext>
            </a:extLst>
          </p:cNvPr>
          <p:cNvSpPr txBox="1"/>
          <p:nvPr/>
        </p:nvSpPr>
        <p:spPr>
          <a:xfrm>
            <a:off x="5900366" y="984476"/>
            <a:ext cx="721672" cy="307777"/>
          </a:xfrm>
          <a:prstGeom prst="rect">
            <a:avLst/>
          </a:prstGeom>
          <a:noFill/>
        </p:spPr>
        <p:txBody>
          <a:bodyPr wrap="none" rtlCol="0">
            <a:spAutoFit/>
          </a:bodyPr>
          <a:lstStyle/>
          <a:p>
            <a:r>
              <a:rPr lang="en-US" u="sng" dirty="0"/>
              <a:t>Output</a:t>
            </a:r>
          </a:p>
        </p:txBody>
      </p:sp>
    </p:spTree>
    <p:extLst>
      <p:ext uri="{BB962C8B-B14F-4D97-AF65-F5344CB8AC3E}">
        <p14:creationId xmlns:p14="http://schemas.microsoft.com/office/powerpoint/2010/main" val="2660357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79156" y="195917"/>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Operators</a:t>
            </a:r>
            <a:endParaRPr dirty="0">
              <a:solidFill>
                <a:schemeClr val="tx1"/>
              </a:solidFill>
            </a:endParaRPr>
          </a:p>
        </p:txBody>
      </p:sp>
      <p:sp>
        <p:nvSpPr>
          <p:cNvPr id="131" name="Google Shape;131;p16"/>
          <p:cNvSpPr txBox="1">
            <a:spLocks noGrp="1"/>
          </p:cNvSpPr>
          <p:nvPr>
            <p:ph type="body" idx="1"/>
          </p:nvPr>
        </p:nvSpPr>
        <p:spPr>
          <a:xfrm>
            <a:off x="311700" y="900764"/>
            <a:ext cx="4382649" cy="3903056"/>
          </a:xfrm>
          <a:prstGeom prst="rect">
            <a:avLst/>
          </a:prstGeom>
        </p:spPr>
        <p:txBody>
          <a:bodyPr spcFirstLastPara="1" wrap="square" lIns="91425" tIns="91425" rIns="91425" bIns="91425" anchor="t" anchorCtr="0">
            <a:normAutofit fontScale="70000" lnSpcReduction="20000"/>
          </a:bodyPr>
          <a:lstStyle/>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print("\n--- 3. Assignment Operators ---")</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5</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f"Initial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my_var</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10</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f"my_var</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my_var</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3</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3: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2</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2: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4</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4: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3</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3: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17</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5</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5: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2</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3</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3: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25</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4</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4: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val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3" name="TextBox 2">
            <a:extLst>
              <a:ext uri="{FF2B5EF4-FFF2-40B4-BE49-F238E27FC236}">
                <a16:creationId xmlns:a16="http://schemas.microsoft.com/office/drawing/2014/main" id="{CD69FD36-13F9-4FFA-2936-3D8436BB543A}"/>
              </a:ext>
            </a:extLst>
          </p:cNvPr>
          <p:cNvSpPr txBox="1"/>
          <p:nvPr/>
        </p:nvSpPr>
        <p:spPr>
          <a:xfrm>
            <a:off x="5042079" y="1394629"/>
            <a:ext cx="4572000" cy="2246769"/>
          </a:xfrm>
          <a:prstGeom prst="rect">
            <a:avLst/>
          </a:prstGeom>
          <a:noFill/>
        </p:spPr>
        <p:txBody>
          <a:bodyPr wrap="square">
            <a:spAutoFit/>
          </a:bodyPr>
          <a:lstStyle/>
          <a:p>
            <a:r>
              <a:rPr lang="en-IN" dirty="0"/>
              <a:t>--- 3. Assignment Operators --- </a:t>
            </a:r>
          </a:p>
          <a:p>
            <a:r>
              <a:rPr lang="en-IN" dirty="0"/>
              <a:t>Initial </a:t>
            </a:r>
            <a:r>
              <a:rPr lang="en-IN" dirty="0" err="1"/>
              <a:t>val</a:t>
            </a:r>
            <a:r>
              <a:rPr lang="en-IN" dirty="0"/>
              <a:t> = 5 </a:t>
            </a:r>
          </a:p>
          <a:p>
            <a:r>
              <a:rPr lang="en-IN" dirty="0" err="1"/>
              <a:t>my_var</a:t>
            </a:r>
            <a:r>
              <a:rPr lang="en-IN" dirty="0"/>
              <a:t> = 10 </a:t>
            </a:r>
          </a:p>
          <a:p>
            <a:r>
              <a:rPr lang="en-IN" dirty="0" err="1"/>
              <a:t>val</a:t>
            </a:r>
            <a:r>
              <a:rPr lang="en-IN" dirty="0"/>
              <a:t> += 3: 8 </a:t>
            </a:r>
          </a:p>
          <a:p>
            <a:r>
              <a:rPr lang="en-IN" dirty="0" err="1"/>
              <a:t>val</a:t>
            </a:r>
            <a:r>
              <a:rPr lang="en-IN" dirty="0"/>
              <a:t> -= 2: 6 </a:t>
            </a:r>
          </a:p>
          <a:p>
            <a:r>
              <a:rPr lang="en-IN" dirty="0" err="1"/>
              <a:t>val</a:t>
            </a:r>
            <a:r>
              <a:rPr lang="en-IN" dirty="0"/>
              <a:t> *= 4: 24 </a:t>
            </a:r>
          </a:p>
          <a:p>
            <a:r>
              <a:rPr lang="en-IN" dirty="0" err="1"/>
              <a:t>val</a:t>
            </a:r>
            <a:r>
              <a:rPr lang="en-IN" dirty="0"/>
              <a:t> /= 3: 8.0 </a:t>
            </a:r>
          </a:p>
          <a:p>
            <a:r>
              <a:rPr lang="en-IN" dirty="0" err="1"/>
              <a:t>val</a:t>
            </a:r>
            <a:r>
              <a:rPr lang="en-IN" dirty="0"/>
              <a:t> %= 5: 2 </a:t>
            </a:r>
          </a:p>
          <a:p>
            <a:r>
              <a:rPr lang="en-IN" dirty="0" err="1"/>
              <a:t>val</a:t>
            </a:r>
            <a:r>
              <a:rPr lang="en-IN" dirty="0"/>
              <a:t> **= 3: 8 </a:t>
            </a:r>
          </a:p>
          <a:p>
            <a:r>
              <a:rPr lang="en-IN" dirty="0" err="1"/>
              <a:t>val</a:t>
            </a:r>
            <a:r>
              <a:rPr lang="en-IN" dirty="0"/>
              <a:t> //= 4: 6 </a:t>
            </a:r>
          </a:p>
        </p:txBody>
      </p:sp>
      <p:sp>
        <p:nvSpPr>
          <p:cNvPr id="4" name="TextBox 3">
            <a:extLst>
              <a:ext uri="{FF2B5EF4-FFF2-40B4-BE49-F238E27FC236}">
                <a16:creationId xmlns:a16="http://schemas.microsoft.com/office/drawing/2014/main" id="{11739967-FF07-77AC-69C5-BC4088890116}"/>
              </a:ext>
            </a:extLst>
          </p:cNvPr>
          <p:cNvSpPr txBox="1"/>
          <p:nvPr/>
        </p:nvSpPr>
        <p:spPr>
          <a:xfrm>
            <a:off x="5900366" y="984476"/>
            <a:ext cx="721672" cy="307777"/>
          </a:xfrm>
          <a:prstGeom prst="rect">
            <a:avLst/>
          </a:prstGeom>
          <a:noFill/>
        </p:spPr>
        <p:txBody>
          <a:bodyPr wrap="none" rtlCol="0">
            <a:spAutoFit/>
          </a:bodyPr>
          <a:lstStyle/>
          <a:p>
            <a:r>
              <a:rPr lang="en-US" u="sng" dirty="0"/>
              <a:t>Output</a:t>
            </a:r>
          </a:p>
        </p:txBody>
      </p:sp>
    </p:spTree>
    <p:extLst>
      <p:ext uri="{BB962C8B-B14F-4D97-AF65-F5344CB8AC3E}">
        <p14:creationId xmlns:p14="http://schemas.microsoft.com/office/powerpoint/2010/main" val="2420215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79156" y="189725"/>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Operators</a:t>
            </a:r>
            <a:endParaRPr dirty="0">
              <a:solidFill>
                <a:schemeClr val="tx1"/>
              </a:solidFill>
            </a:endParaRPr>
          </a:p>
        </p:txBody>
      </p:sp>
      <p:sp>
        <p:nvSpPr>
          <p:cNvPr id="131" name="Google Shape;131;p16"/>
          <p:cNvSpPr txBox="1">
            <a:spLocks noGrp="1"/>
          </p:cNvSpPr>
          <p:nvPr>
            <p:ph type="body" idx="1"/>
          </p:nvPr>
        </p:nvSpPr>
        <p:spPr>
          <a:xfrm>
            <a:off x="311700" y="984476"/>
            <a:ext cx="4498559" cy="3678741"/>
          </a:xfrm>
          <a:prstGeom prst="rect">
            <a:avLst/>
          </a:prstGeom>
        </p:spPr>
        <p:txBody>
          <a:bodyPr spcFirstLastPara="1" wrap="square" lIns="91425" tIns="91425" rIns="91425" bIns="91425" anchor="t" anchorCtr="0">
            <a:normAutofit/>
          </a:bodyPr>
          <a:lstStyle/>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print("\n--- 4. Logical Operators ---")</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is_sunny</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True</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is_warm</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False</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has_umbrella</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True</a:t>
            </a:r>
          </a:p>
          <a:p>
            <a:pPr marL="133350" indent="0">
              <a:buNone/>
            </a:pPr>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f"is_sunny</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is_sunny</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is_warm</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is_warm</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has_umbrella</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has_umbrella</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f"is_sunny</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and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is_warm</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is_sunny</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and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is_warm</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f"is_sunny</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or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is_warm</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is_sunny</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or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is_warm</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f"not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is_warm</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{not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is_warm</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4" name="TextBox 3">
            <a:extLst>
              <a:ext uri="{FF2B5EF4-FFF2-40B4-BE49-F238E27FC236}">
                <a16:creationId xmlns:a16="http://schemas.microsoft.com/office/drawing/2014/main" id="{37DA431A-D06A-DF1B-682E-24ED1F7EF156}"/>
              </a:ext>
            </a:extLst>
          </p:cNvPr>
          <p:cNvSpPr txBox="1"/>
          <p:nvPr/>
        </p:nvSpPr>
        <p:spPr>
          <a:xfrm>
            <a:off x="5234770" y="1589424"/>
            <a:ext cx="3767070" cy="1384995"/>
          </a:xfrm>
          <a:prstGeom prst="rect">
            <a:avLst/>
          </a:prstGeom>
          <a:noFill/>
        </p:spPr>
        <p:txBody>
          <a:bodyPr wrap="square">
            <a:spAutoFit/>
          </a:bodyPr>
          <a:lstStyle/>
          <a:p>
            <a:r>
              <a:rPr lang="en-US" dirty="0"/>
              <a:t>--- 4. Logical Operators ---</a:t>
            </a:r>
          </a:p>
          <a:p>
            <a:r>
              <a:rPr lang="en-US" dirty="0" err="1"/>
              <a:t>is_sunny</a:t>
            </a:r>
            <a:r>
              <a:rPr lang="en-US" dirty="0"/>
              <a:t> = True, </a:t>
            </a:r>
            <a:r>
              <a:rPr lang="en-US" dirty="0" err="1"/>
              <a:t>is_warm</a:t>
            </a:r>
            <a:r>
              <a:rPr lang="en-US" dirty="0"/>
              <a:t> = False, </a:t>
            </a:r>
            <a:r>
              <a:rPr lang="en-US" dirty="0" err="1"/>
              <a:t>has_umbrella</a:t>
            </a:r>
            <a:r>
              <a:rPr lang="en-US" dirty="0"/>
              <a:t> = True</a:t>
            </a:r>
          </a:p>
          <a:p>
            <a:r>
              <a:rPr lang="en-US" dirty="0" err="1"/>
              <a:t>is_sunny</a:t>
            </a:r>
            <a:r>
              <a:rPr lang="en-US" dirty="0"/>
              <a:t> and </a:t>
            </a:r>
            <a:r>
              <a:rPr lang="en-US" dirty="0" err="1"/>
              <a:t>is_warm</a:t>
            </a:r>
            <a:r>
              <a:rPr lang="en-US" dirty="0"/>
              <a:t>: False</a:t>
            </a:r>
          </a:p>
          <a:p>
            <a:r>
              <a:rPr lang="en-US" dirty="0" err="1"/>
              <a:t>is_sunny</a:t>
            </a:r>
            <a:r>
              <a:rPr lang="en-US" dirty="0"/>
              <a:t> or </a:t>
            </a:r>
            <a:r>
              <a:rPr lang="en-US" dirty="0" err="1"/>
              <a:t>is_warm</a:t>
            </a:r>
            <a:r>
              <a:rPr lang="en-US" dirty="0"/>
              <a:t>: True</a:t>
            </a:r>
          </a:p>
          <a:p>
            <a:r>
              <a:rPr lang="en-US" dirty="0"/>
              <a:t>not </a:t>
            </a:r>
            <a:r>
              <a:rPr lang="en-US" dirty="0" err="1"/>
              <a:t>is_warm</a:t>
            </a:r>
            <a:r>
              <a:rPr lang="en-US" dirty="0"/>
              <a:t>: True</a:t>
            </a:r>
          </a:p>
        </p:txBody>
      </p:sp>
      <p:sp>
        <p:nvSpPr>
          <p:cNvPr id="5" name="TextBox 4">
            <a:extLst>
              <a:ext uri="{FF2B5EF4-FFF2-40B4-BE49-F238E27FC236}">
                <a16:creationId xmlns:a16="http://schemas.microsoft.com/office/drawing/2014/main" id="{EBC6A16D-09EE-7580-317D-0530E903EC63}"/>
              </a:ext>
            </a:extLst>
          </p:cNvPr>
          <p:cNvSpPr txBox="1"/>
          <p:nvPr/>
        </p:nvSpPr>
        <p:spPr>
          <a:xfrm>
            <a:off x="6479915" y="1184098"/>
            <a:ext cx="721672" cy="307777"/>
          </a:xfrm>
          <a:prstGeom prst="rect">
            <a:avLst/>
          </a:prstGeom>
          <a:noFill/>
        </p:spPr>
        <p:txBody>
          <a:bodyPr wrap="none" rtlCol="0">
            <a:spAutoFit/>
          </a:bodyPr>
          <a:lstStyle/>
          <a:p>
            <a:r>
              <a:rPr lang="en-US" u="sng" dirty="0"/>
              <a:t>Output</a:t>
            </a:r>
          </a:p>
        </p:txBody>
      </p:sp>
    </p:spTree>
    <p:extLst>
      <p:ext uri="{BB962C8B-B14F-4D97-AF65-F5344CB8AC3E}">
        <p14:creationId xmlns:p14="http://schemas.microsoft.com/office/powerpoint/2010/main" val="4144092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79156" y="168924"/>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Operators</a:t>
            </a:r>
            <a:endParaRPr dirty="0">
              <a:solidFill>
                <a:schemeClr val="tx1"/>
              </a:solidFill>
            </a:endParaRPr>
          </a:p>
        </p:txBody>
      </p:sp>
      <p:sp>
        <p:nvSpPr>
          <p:cNvPr id="131" name="Google Shape;131;p16"/>
          <p:cNvSpPr txBox="1">
            <a:spLocks noGrp="1"/>
          </p:cNvSpPr>
          <p:nvPr>
            <p:ph type="body" idx="1"/>
          </p:nvPr>
        </p:nvSpPr>
        <p:spPr>
          <a:xfrm>
            <a:off x="311700" y="984476"/>
            <a:ext cx="4215224" cy="3678741"/>
          </a:xfrm>
          <a:prstGeom prst="rect">
            <a:avLst/>
          </a:prstGeom>
        </p:spPr>
        <p:txBody>
          <a:bodyPr spcFirstLastPara="1" wrap="square" lIns="91425" tIns="91425" rIns="91425" bIns="91425" anchor="t" anchorCtr="0">
            <a:normAutofit fontScale="85000" lnSpcReduction="20000"/>
          </a:bodyPr>
          <a:lstStyle/>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print("\n--- 5. Bitwise Operators ---")</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num1 = 10</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num2 = 4</a:t>
            </a:r>
          </a:p>
          <a:p>
            <a:pPr marL="133350" indent="0">
              <a:buNone/>
            </a:pPr>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print(f"num1 = {num1} (binary: {bin(num1)})")</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print(f"num2 = {num2} (binary: {bin(num2)})")</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print(f"num1 &amp; num2: {num1 &amp; num2} (binary: {bin(num1 &amp; num2)})")</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print(f"num1 | num2: {num1 | num2} (binary: {bin(num1 | num2)})")</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print(f"num1 ^ num2: {num1 ^ num2} (binary: {bin(num1 ^ num2)})")</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print(f"~num1: {~num1} (binary: {bin(~num1)})")</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print(f"num1 &lt;&lt; 2: {num1 &lt;&lt; 2} (binary: {bin(num1 &lt;&lt; 2)})")</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print(f"num1 &gt;&gt; 2: {num1 &gt;&gt; 2} (binary: {bin(num1 &gt;&gt; 2)})")</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3" name="TextBox 2">
            <a:extLst>
              <a:ext uri="{FF2B5EF4-FFF2-40B4-BE49-F238E27FC236}">
                <a16:creationId xmlns:a16="http://schemas.microsoft.com/office/drawing/2014/main" id="{AD6024FB-A15F-F152-E59E-C097F22123BB}"/>
              </a:ext>
            </a:extLst>
          </p:cNvPr>
          <p:cNvSpPr txBox="1"/>
          <p:nvPr/>
        </p:nvSpPr>
        <p:spPr>
          <a:xfrm>
            <a:off x="5686022" y="1556087"/>
            <a:ext cx="4572000" cy="2031325"/>
          </a:xfrm>
          <a:prstGeom prst="rect">
            <a:avLst/>
          </a:prstGeom>
          <a:noFill/>
        </p:spPr>
        <p:txBody>
          <a:bodyPr wrap="square">
            <a:spAutoFit/>
          </a:bodyPr>
          <a:lstStyle/>
          <a:p>
            <a:r>
              <a:rPr lang="en-US" dirty="0"/>
              <a:t>--- 5. Bitwise Operators ---</a:t>
            </a:r>
          </a:p>
          <a:p>
            <a:r>
              <a:rPr lang="en-US" dirty="0"/>
              <a:t>num1 = 10 (binary: 0b1010)</a:t>
            </a:r>
          </a:p>
          <a:p>
            <a:r>
              <a:rPr lang="en-US" dirty="0"/>
              <a:t>num2 = 4 (binary: 0b100)</a:t>
            </a:r>
          </a:p>
          <a:p>
            <a:r>
              <a:rPr lang="en-US" dirty="0"/>
              <a:t>num1 &amp; num2: 0 (binary: 0b0)</a:t>
            </a:r>
          </a:p>
          <a:p>
            <a:r>
              <a:rPr lang="en-US" dirty="0"/>
              <a:t>num1 | num2: 14 (binary: 0b1110)</a:t>
            </a:r>
          </a:p>
          <a:p>
            <a:r>
              <a:rPr lang="en-US" dirty="0"/>
              <a:t>num1 ^ num2: 14 (binary: 0b1110)</a:t>
            </a:r>
          </a:p>
          <a:p>
            <a:r>
              <a:rPr lang="en-US" dirty="0"/>
              <a:t>~num1: -11 (binary: -0b1011)</a:t>
            </a:r>
          </a:p>
          <a:p>
            <a:r>
              <a:rPr lang="en-US" dirty="0"/>
              <a:t>num1 &lt;&lt; 2: 40 (binary: 0b101000)</a:t>
            </a:r>
          </a:p>
          <a:p>
            <a:r>
              <a:rPr lang="en-US" dirty="0"/>
              <a:t>num1 &gt;&gt; 2: 2 (binary: 0b10)</a:t>
            </a:r>
          </a:p>
        </p:txBody>
      </p:sp>
      <p:sp>
        <p:nvSpPr>
          <p:cNvPr id="4" name="TextBox 3">
            <a:extLst>
              <a:ext uri="{FF2B5EF4-FFF2-40B4-BE49-F238E27FC236}">
                <a16:creationId xmlns:a16="http://schemas.microsoft.com/office/drawing/2014/main" id="{95B57ACC-E343-7C2A-F65A-69ECB0105F9E}"/>
              </a:ext>
            </a:extLst>
          </p:cNvPr>
          <p:cNvSpPr txBox="1"/>
          <p:nvPr/>
        </p:nvSpPr>
        <p:spPr>
          <a:xfrm>
            <a:off x="6479915" y="1184098"/>
            <a:ext cx="721672" cy="307777"/>
          </a:xfrm>
          <a:prstGeom prst="rect">
            <a:avLst/>
          </a:prstGeom>
          <a:noFill/>
        </p:spPr>
        <p:txBody>
          <a:bodyPr wrap="none" rtlCol="0">
            <a:spAutoFit/>
          </a:bodyPr>
          <a:lstStyle/>
          <a:p>
            <a:r>
              <a:rPr lang="en-US" u="sng" dirty="0"/>
              <a:t>Output</a:t>
            </a:r>
          </a:p>
        </p:txBody>
      </p:sp>
    </p:spTree>
    <p:extLst>
      <p:ext uri="{BB962C8B-B14F-4D97-AF65-F5344CB8AC3E}">
        <p14:creationId xmlns:p14="http://schemas.microsoft.com/office/powerpoint/2010/main" val="3663950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79156" y="202633"/>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Operators</a:t>
            </a:r>
            <a:endParaRPr dirty="0">
              <a:solidFill>
                <a:schemeClr val="tx1"/>
              </a:solidFill>
            </a:endParaRPr>
          </a:p>
        </p:txBody>
      </p:sp>
      <p:sp>
        <p:nvSpPr>
          <p:cNvPr id="131" name="Google Shape;131;p16"/>
          <p:cNvSpPr txBox="1">
            <a:spLocks noGrp="1"/>
          </p:cNvSpPr>
          <p:nvPr>
            <p:ph type="body" idx="1"/>
          </p:nvPr>
        </p:nvSpPr>
        <p:spPr>
          <a:xfrm>
            <a:off x="311700" y="984476"/>
            <a:ext cx="4079996" cy="3678741"/>
          </a:xfrm>
          <a:prstGeom prst="rect">
            <a:avLst/>
          </a:prstGeom>
        </p:spPr>
        <p:txBody>
          <a:bodyPr spcFirstLastPara="1" wrap="square" lIns="91425" tIns="91425" rIns="91425" bIns="91425" anchor="t" anchorCtr="0">
            <a:normAutofit/>
          </a:bodyPr>
          <a:lstStyle/>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print("\n--- 6. Identity Operators ---")</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list1 = [1, 2, 3]</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list2 = [1, 2, 3]</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list3 = list1</a:t>
            </a:r>
          </a:p>
          <a:p>
            <a:pPr marL="133350" indent="0">
              <a:buNone/>
            </a:pPr>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print(f"list1: {list1}, list2: {list2}, list3: {list3}")</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print(f"list1 is list2: {list1 is list2}")</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print(f"list1 is list3: {list1 is list3}")</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print(f"list1 is not list2: {list1 is not list2}")</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5" name="TextBox 4">
            <a:extLst>
              <a:ext uri="{FF2B5EF4-FFF2-40B4-BE49-F238E27FC236}">
                <a16:creationId xmlns:a16="http://schemas.microsoft.com/office/drawing/2014/main" id="{9A3A7BCE-1C2C-C5D8-05F5-48C4EE226B15}"/>
              </a:ext>
            </a:extLst>
          </p:cNvPr>
          <p:cNvSpPr txBox="1"/>
          <p:nvPr/>
        </p:nvSpPr>
        <p:spPr>
          <a:xfrm>
            <a:off x="5415566" y="1749521"/>
            <a:ext cx="4572000" cy="1169551"/>
          </a:xfrm>
          <a:prstGeom prst="rect">
            <a:avLst/>
          </a:prstGeom>
          <a:noFill/>
        </p:spPr>
        <p:txBody>
          <a:bodyPr wrap="square">
            <a:spAutoFit/>
          </a:bodyPr>
          <a:lstStyle/>
          <a:p>
            <a:r>
              <a:rPr lang="en-US" dirty="0"/>
              <a:t>--- 6. Identity Operators ---</a:t>
            </a:r>
          </a:p>
          <a:p>
            <a:r>
              <a:rPr lang="en-US" dirty="0"/>
              <a:t>list1: [1, 2, 3], list2: [1, 2, 3], list3: [1, 2, 3]</a:t>
            </a:r>
          </a:p>
          <a:p>
            <a:r>
              <a:rPr lang="en-US" dirty="0"/>
              <a:t>list1 is list2: False</a:t>
            </a:r>
          </a:p>
          <a:p>
            <a:r>
              <a:rPr lang="en-US" dirty="0"/>
              <a:t>list1 is list3: True</a:t>
            </a:r>
          </a:p>
          <a:p>
            <a:r>
              <a:rPr lang="en-US" dirty="0"/>
              <a:t>list1 is not list2: True</a:t>
            </a:r>
          </a:p>
        </p:txBody>
      </p:sp>
      <p:sp>
        <p:nvSpPr>
          <p:cNvPr id="6" name="TextBox 5">
            <a:extLst>
              <a:ext uri="{FF2B5EF4-FFF2-40B4-BE49-F238E27FC236}">
                <a16:creationId xmlns:a16="http://schemas.microsoft.com/office/drawing/2014/main" id="{A68DB868-8B18-F039-266A-D55D8CC9B9B5}"/>
              </a:ext>
            </a:extLst>
          </p:cNvPr>
          <p:cNvSpPr txBox="1"/>
          <p:nvPr/>
        </p:nvSpPr>
        <p:spPr>
          <a:xfrm>
            <a:off x="6241656" y="1390160"/>
            <a:ext cx="721672" cy="307777"/>
          </a:xfrm>
          <a:prstGeom prst="rect">
            <a:avLst/>
          </a:prstGeom>
          <a:noFill/>
        </p:spPr>
        <p:txBody>
          <a:bodyPr wrap="none" rtlCol="0">
            <a:spAutoFit/>
          </a:bodyPr>
          <a:lstStyle/>
          <a:p>
            <a:r>
              <a:rPr lang="en-US" u="sng" dirty="0"/>
              <a:t>Output</a:t>
            </a:r>
          </a:p>
        </p:txBody>
      </p:sp>
    </p:spTree>
    <p:extLst>
      <p:ext uri="{BB962C8B-B14F-4D97-AF65-F5344CB8AC3E}">
        <p14:creationId xmlns:p14="http://schemas.microsoft.com/office/powerpoint/2010/main" val="2518404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202633"/>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Operators</a:t>
            </a:r>
            <a:endParaRPr dirty="0">
              <a:solidFill>
                <a:schemeClr val="tx1"/>
              </a:solidFill>
            </a:endParaRPr>
          </a:p>
        </p:txBody>
      </p:sp>
      <p:sp>
        <p:nvSpPr>
          <p:cNvPr id="131" name="Google Shape;131;p16"/>
          <p:cNvSpPr txBox="1">
            <a:spLocks noGrp="1"/>
          </p:cNvSpPr>
          <p:nvPr>
            <p:ph type="body" idx="1"/>
          </p:nvPr>
        </p:nvSpPr>
        <p:spPr>
          <a:xfrm>
            <a:off x="244088" y="984476"/>
            <a:ext cx="4852728" cy="3678741"/>
          </a:xfrm>
          <a:prstGeom prst="rect">
            <a:avLst/>
          </a:prstGeom>
        </p:spPr>
        <p:txBody>
          <a:bodyPr spcFirstLastPara="1" wrap="square" lIns="91425" tIns="91425" rIns="91425" bIns="91425" anchor="t" anchorCtr="0">
            <a:normAutofit fontScale="92500" lnSpcReduction="20000"/>
          </a:bodyPr>
          <a:lstStyle/>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print("\n--- 7. Membership Operators ---")</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my_string_seq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"Python Programming"</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[10, 20, 30, 40]</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my_dict_seq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{"name": "Eve", "age": 25}</a:t>
            </a:r>
          </a:p>
          <a:p>
            <a:pPr marL="133350" indent="0">
              <a:buNone/>
            </a:pPr>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f"my_string_seq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my_string_seq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f"my_list_seq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f"my_dict_seq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my_dict_seq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f"'P</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my_string_seq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{'P'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my_string_seq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f"'x</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my_string_seq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{'x'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my_string_seq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print(f"20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{20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print(f"50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{50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f"'name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my_dict_seq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{'name'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my_dict_seq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f"'Eve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my_dict_seq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{'Eve'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my_dict_seq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f"'Z</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not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my_string_seq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{'Z' not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my_string_seq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print(f"15 not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{15 not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my_list_seq</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 name="TextBox 2">
            <a:extLst>
              <a:ext uri="{FF2B5EF4-FFF2-40B4-BE49-F238E27FC236}">
                <a16:creationId xmlns:a16="http://schemas.microsoft.com/office/drawing/2014/main" id="{ED8753CE-82E4-32A0-3C42-A297C0CC7634}"/>
              </a:ext>
            </a:extLst>
          </p:cNvPr>
          <p:cNvSpPr txBox="1"/>
          <p:nvPr/>
        </p:nvSpPr>
        <p:spPr>
          <a:xfrm>
            <a:off x="5544355" y="1528193"/>
            <a:ext cx="4572000" cy="2462213"/>
          </a:xfrm>
          <a:prstGeom prst="rect">
            <a:avLst/>
          </a:prstGeom>
          <a:noFill/>
        </p:spPr>
        <p:txBody>
          <a:bodyPr wrap="square">
            <a:spAutoFit/>
          </a:bodyPr>
          <a:lstStyle/>
          <a:p>
            <a:r>
              <a:rPr lang="en-US" dirty="0" err="1"/>
              <a:t>my_string_seq</a:t>
            </a:r>
            <a:r>
              <a:rPr lang="en-US" dirty="0"/>
              <a:t>: 'Python Programming'</a:t>
            </a:r>
          </a:p>
          <a:p>
            <a:r>
              <a:rPr lang="en-US" dirty="0" err="1"/>
              <a:t>my_list_seq</a:t>
            </a:r>
            <a:r>
              <a:rPr lang="en-US" dirty="0"/>
              <a:t>: [10, 20, 30, 40]</a:t>
            </a:r>
          </a:p>
          <a:p>
            <a:r>
              <a:rPr lang="en-US" dirty="0" err="1"/>
              <a:t>my_dict_seq</a:t>
            </a:r>
            <a:r>
              <a:rPr lang="en-US" dirty="0"/>
              <a:t>: {'name': 'Eve', 'age': 25}</a:t>
            </a:r>
          </a:p>
          <a:p>
            <a:r>
              <a:rPr lang="en-US" dirty="0"/>
              <a:t>'P' in </a:t>
            </a:r>
            <a:r>
              <a:rPr lang="en-US" dirty="0" err="1"/>
              <a:t>my_string_seq</a:t>
            </a:r>
            <a:r>
              <a:rPr lang="en-US" dirty="0"/>
              <a:t>: True</a:t>
            </a:r>
          </a:p>
          <a:p>
            <a:r>
              <a:rPr lang="en-US" dirty="0"/>
              <a:t>'x' in </a:t>
            </a:r>
            <a:r>
              <a:rPr lang="en-US" dirty="0" err="1"/>
              <a:t>my_string_seq</a:t>
            </a:r>
            <a:r>
              <a:rPr lang="en-US" dirty="0"/>
              <a:t>: False</a:t>
            </a:r>
          </a:p>
          <a:p>
            <a:r>
              <a:rPr lang="en-US" dirty="0"/>
              <a:t>20 in </a:t>
            </a:r>
            <a:r>
              <a:rPr lang="en-US" dirty="0" err="1"/>
              <a:t>my_list_seq</a:t>
            </a:r>
            <a:r>
              <a:rPr lang="en-US" dirty="0"/>
              <a:t>: True</a:t>
            </a:r>
          </a:p>
          <a:p>
            <a:r>
              <a:rPr lang="en-US" dirty="0"/>
              <a:t>50 in </a:t>
            </a:r>
            <a:r>
              <a:rPr lang="en-US" dirty="0" err="1"/>
              <a:t>my_list_seq</a:t>
            </a:r>
            <a:r>
              <a:rPr lang="en-US" dirty="0"/>
              <a:t>: False</a:t>
            </a:r>
          </a:p>
          <a:p>
            <a:r>
              <a:rPr lang="en-US" dirty="0"/>
              <a:t>'name' in </a:t>
            </a:r>
            <a:r>
              <a:rPr lang="en-US" dirty="0" err="1"/>
              <a:t>my_dict_seq</a:t>
            </a:r>
            <a:r>
              <a:rPr lang="en-US" dirty="0"/>
              <a:t>: True</a:t>
            </a:r>
          </a:p>
          <a:p>
            <a:r>
              <a:rPr lang="en-US" dirty="0"/>
              <a:t>'Eve' in </a:t>
            </a:r>
            <a:r>
              <a:rPr lang="en-US" dirty="0" err="1"/>
              <a:t>my_dict_seq</a:t>
            </a:r>
            <a:r>
              <a:rPr lang="en-US" dirty="0"/>
              <a:t>: False</a:t>
            </a:r>
          </a:p>
          <a:p>
            <a:r>
              <a:rPr lang="en-US" dirty="0"/>
              <a:t>'Z' not in </a:t>
            </a:r>
            <a:r>
              <a:rPr lang="en-US" dirty="0" err="1"/>
              <a:t>my_string_seq</a:t>
            </a:r>
            <a:r>
              <a:rPr lang="en-US" dirty="0"/>
              <a:t>: True</a:t>
            </a:r>
          </a:p>
          <a:p>
            <a:r>
              <a:rPr lang="en-US" dirty="0"/>
              <a:t>15 not in </a:t>
            </a:r>
            <a:r>
              <a:rPr lang="en-US" dirty="0" err="1"/>
              <a:t>my_list_seq</a:t>
            </a:r>
            <a:r>
              <a:rPr lang="en-US" dirty="0"/>
              <a:t>: True</a:t>
            </a:r>
          </a:p>
        </p:txBody>
      </p:sp>
      <p:sp>
        <p:nvSpPr>
          <p:cNvPr id="5" name="TextBox 4">
            <a:extLst>
              <a:ext uri="{FF2B5EF4-FFF2-40B4-BE49-F238E27FC236}">
                <a16:creationId xmlns:a16="http://schemas.microsoft.com/office/drawing/2014/main" id="{ACFD21E0-4DBE-B9B7-DAE3-89802004C25C}"/>
              </a:ext>
            </a:extLst>
          </p:cNvPr>
          <p:cNvSpPr txBox="1"/>
          <p:nvPr/>
        </p:nvSpPr>
        <p:spPr>
          <a:xfrm>
            <a:off x="5544355" y="1281322"/>
            <a:ext cx="5058176" cy="307777"/>
          </a:xfrm>
          <a:prstGeom prst="rect">
            <a:avLst/>
          </a:prstGeom>
          <a:noFill/>
        </p:spPr>
        <p:txBody>
          <a:bodyPr wrap="square">
            <a:spAutoFit/>
          </a:bodyPr>
          <a:lstStyle/>
          <a:p>
            <a:r>
              <a:rPr lang="en-IN" dirty="0"/>
              <a:t>--- 7. Membership Operators --- </a:t>
            </a:r>
            <a:endParaRPr lang="en-US" dirty="0"/>
          </a:p>
        </p:txBody>
      </p:sp>
      <p:sp>
        <p:nvSpPr>
          <p:cNvPr id="6" name="TextBox 5">
            <a:extLst>
              <a:ext uri="{FF2B5EF4-FFF2-40B4-BE49-F238E27FC236}">
                <a16:creationId xmlns:a16="http://schemas.microsoft.com/office/drawing/2014/main" id="{36F8D3E0-0461-AC65-8D53-105974EA4FC1}"/>
              </a:ext>
            </a:extLst>
          </p:cNvPr>
          <p:cNvSpPr txBox="1"/>
          <p:nvPr/>
        </p:nvSpPr>
        <p:spPr>
          <a:xfrm>
            <a:off x="6492794" y="1009271"/>
            <a:ext cx="721672" cy="307777"/>
          </a:xfrm>
          <a:prstGeom prst="rect">
            <a:avLst/>
          </a:prstGeom>
          <a:noFill/>
        </p:spPr>
        <p:txBody>
          <a:bodyPr wrap="none" rtlCol="0">
            <a:spAutoFit/>
          </a:bodyPr>
          <a:lstStyle/>
          <a:p>
            <a:r>
              <a:rPr lang="en-US" u="sng" dirty="0"/>
              <a:t>Output</a:t>
            </a:r>
          </a:p>
        </p:txBody>
      </p:sp>
    </p:spTree>
    <p:extLst>
      <p:ext uri="{BB962C8B-B14F-4D97-AF65-F5344CB8AC3E}">
        <p14:creationId xmlns:p14="http://schemas.microsoft.com/office/powerpoint/2010/main" val="2143380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189347"/>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Conditional Statements in Python</a:t>
            </a:r>
            <a:endParaRPr dirty="0">
              <a:solidFill>
                <a:schemeClr val="tx1"/>
              </a:solidFill>
            </a:endParaRPr>
          </a:p>
        </p:txBody>
      </p:sp>
      <p:sp>
        <p:nvSpPr>
          <p:cNvPr id="131" name="Google Shape;131;p16"/>
          <p:cNvSpPr txBox="1">
            <a:spLocks noGrp="1"/>
          </p:cNvSpPr>
          <p:nvPr>
            <p:ph type="body" idx="1"/>
          </p:nvPr>
        </p:nvSpPr>
        <p:spPr>
          <a:xfrm>
            <a:off x="311700" y="762399"/>
            <a:ext cx="8709458" cy="4174001"/>
          </a:xfrm>
          <a:prstGeom prst="rect">
            <a:avLst/>
          </a:prstGeom>
        </p:spPr>
        <p:txBody>
          <a:bodyPr spcFirstLastPara="1" wrap="square" lIns="91425" tIns="91425" rIns="91425" bIns="91425" anchor="t" anchorCtr="0">
            <a:normAutofit/>
          </a:bodyPr>
          <a:lstStyle/>
          <a:p>
            <a:pPr marL="0" indent="0">
              <a:buNone/>
            </a:pPr>
            <a:r>
              <a:rPr lang="en-IN" dirty="0"/>
              <a:t>These are programming constructs that allow you to control the order in which code is executed based on whether certain conditions are met (evaluated as True or False). They enable your program to make decisions and follow different paths of execution. Essentially, they dictate the "flow" of your program's logic.</a:t>
            </a:r>
          </a:p>
          <a:p>
            <a:pPr marL="0" indent="0">
              <a:buNone/>
            </a:pPr>
            <a:endParaRPr lang="en-IN" dirty="0">
              <a:solidFill>
                <a:schemeClr val="tx1"/>
              </a:solidFill>
            </a:endParaRPr>
          </a:p>
          <a:p>
            <a:pPr marL="285750" indent="-285750">
              <a:buFontTx/>
              <a:buChar char="-"/>
            </a:pPr>
            <a:r>
              <a:rPr lang="en-IN" dirty="0"/>
              <a:t>if: Executes a code block if its condition is True. </a:t>
            </a:r>
          </a:p>
          <a:p>
            <a:pPr marL="285750" indent="-285750">
              <a:buFontTx/>
              <a:buChar char="-"/>
            </a:pPr>
            <a:r>
              <a:rPr lang="en-IN" dirty="0" err="1"/>
              <a:t>elif</a:t>
            </a:r>
            <a:r>
              <a:rPr lang="en-IN" dirty="0"/>
              <a:t>: Checks additional conditions if the preceding </a:t>
            </a:r>
          </a:p>
          <a:p>
            <a:pPr marL="285750" indent="-285750">
              <a:buFontTx/>
              <a:buChar char="-"/>
            </a:pPr>
            <a:r>
              <a:rPr lang="en-IN" dirty="0"/>
              <a:t>if/</a:t>
            </a:r>
            <a:r>
              <a:rPr lang="en-IN" dirty="0" err="1"/>
              <a:t>elif</a:t>
            </a:r>
            <a:r>
              <a:rPr lang="en-IN" dirty="0"/>
              <a:t> were False. Only the first True </a:t>
            </a:r>
            <a:r>
              <a:rPr lang="en-IN" dirty="0" err="1"/>
              <a:t>elif's</a:t>
            </a:r>
            <a:r>
              <a:rPr lang="en-IN" dirty="0"/>
              <a:t> block runs. </a:t>
            </a:r>
          </a:p>
          <a:p>
            <a:pPr marL="285750" indent="-285750">
              <a:buFontTx/>
              <a:buChar char="-"/>
            </a:pPr>
            <a:r>
              <a:rPr lang="en-IN" dirty="0"/>
              <a:t>else: Executes its code block if </a:t>
            </a:r>
            <a:r>
              <a:rPr lang="en-IN" i="1" dirty="0"/>
              <a:t>no</a:t>
            </a:r>
            <a:r>
              <a:rPr lang="en-IN" dirty="0"/>
              <a:t> preceding if/</a:t>
            </a:r>
            <a:r>
              <a:rPr lang="en-IN" dirty="0" err="1"/>
              <a:t>elif</a:t>
            </a:r>
            <a:r>
              <a:rPr lang="en-IN" dirty="0"/>
              <a:t> condition was True. Acts as a default. </a:t>
            </a:r>
          </a:p>
          <a:p>
            <a:pPr marL="285750" indent="-285750">
              <a:buFontTx/>
              <a:buChar char="-"/>
            </a:pPr>
            <a:r>
              <a:rPr lang="en-IN" dirty="0"/>
              <a:t>They control the flow of execution based on conditions. </a:t>
            </a:r>
          </a:p>
          <a:p>
            <a:pPr marL="285750" indent="-285750">
              <a:buFontTx/>
              <a:buChar char="-"/>
            </a:pPr>
            <a:r>
              <a:rPr lang="en-IN" dirty="0"/>
              <a:t>There can be zero or more </a:t>
            </a:r>
            <a:r>
              <a:rPr lang="en-IN" dirty="0" err="1"/>
              <a:t>elif</a:t>
            </a:r>
            <a:r>
              <a:rPr lang="en-IN" dirty="0"/>
              <a:t> statements after an if. </a:t>
            </a:r>
          </a:p>
          <a:p>
            <a:pPr marL="285750" indent="-285750">
              <a:buFontTx/>
              <a:buChar char="-"/>
            </a:pPr>
            <a:r>
              <a:rPr lang="en-IN" dirty="0"/>
              <a:t>There can be at most one else statement, and it must come at the end. Code blocks within if/</a:t>
            </a:r>
            <a:r>
              <a:rPr lang="en-IN" dirty="0" err="1"/>
              <a:t>elif</a:t>
            </a:r>
            <a:r>
              <a:rPr lang="en-IN" dirty="0"/>
              <a:t>/else are indented</a:t>
            </a:r>
            <a:endParaRPr lang="en-IN"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2643424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62130"/>
            <a:ext cx="8520600" cy="555300"/>
          </a:xfrm>
          <a:prstGeom prst="rect">
            <a:avLst/>
          </a:prstGeom>
        </p:spPr>
        <p:txBody>
          <a:bodyPr spcFirstLastPara="1" wrap="square" lIns="91425" tIns="91425" rIns="91425" bIns="91425" anchor="ctr" anchorCtr="0">
            <a:normAutofit/>
          </a:bodyPr>
          <a:lstStyle/>
          <a:p>
            <a:r>
              <a:rPr lang="en-IN" b="1" dirty="0">
                <a:solidFill>
                  <a:schemeClr val="tx1"/>
                </a:solidFill>
              </a:rPr>
              <a:t>Why Use Conditional Statements?</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9" name="TextBox 8">
            <a:extLst>
              <a:ext uri="{FF2B5EF4-FFF2-40B4-BE49-F238E27FC236}">
                <a16:creationId xmlns:a16="http://schemas.microsoft.com/office/drawing/2014/main" id="{34DD3599-69AB-698C-1824-59DF286EC65F}"/>
              </a:ext>
            </a:extLst>
          </p:cNvPr>
          <p:cNvSpPr txBox="1"/>
          <p:nvPr/>
        </p:nvSpPr>
        <p:spPr>
          <a:xfrm>
            <a:off x="238558" y="1289923"/>
            <a:ext cx="8593742" cy="2677656"/>
          </a:xfrm>
          <a:prstGeom prst="rect">
            <a:avLst/>
          </a:prstGeom>
          <a:noFill/>
        </p:spPr>
        <p:txBody>
          <a:bodyPr wrap="square" rtlCol="0">
            <a:spAutoFit/>
          </a:bodyPr>
          <a:lstStyle/>
          <a:p>
            <a:pPr marL="285750" indent="-285750">
              <a:buFontTx/>
              <a:buChar char="-"/>
            </a:pPr>
            <a:r>
              <a:rPr lang="en-IN" b="1" dirty="0"/>
              <a:t>Make Decisions in Code:</a:t>
            </a:r>
            <a:r>
              <a:rPr lang="en-IN" dirty="0"/>
              <a:t> Conditional statements are the tools that allow your programs to </a:t>
            </a:r>
            <a:r>
              <a:rPr lang="en-IN" dirty="0" err="1"/>
              <a:t>analyze</a:t>
            </a:r>
            <a:r>
              <a:rPr lang="en-IN" dirty="0"/>
              <a:t> situations and choose different actions accordingly. Just like you decide what to wear based on the weather, your code can decide what to do based on data.</a:t>
            </a:r>
          </a:p>
          <a:p>
            <a:pPr marL="285750" indent="-285750">
              <a:buFontTx/>
              <a:buChar char="-"/>
            </a:pPr>
            <a:endParaRPr lang="en-IN" dirty="0"/>
          </a:p>
          <a:p>
            <a:pPr marL="285750" indent="-285750">
              <a:buFontTx/>
              <a:buChar char="-"/>
            </a:pPr>
            <a:r>
              <a:rPr lang="en-IN" b="1" dirty="0"/>
              <a:t>Control the Flow Based on Conditions:</a:t>
            </a:r>
            <a:r>
              <a:rPr lang="en-IN" dirty="0"/>
              <a:t> Instead of executing every line of code sequentially, conditional statements let you create branches in your program's path. Certain blocks of code will only run if specific conditions are True, giving you precise control over what happens and when.</a:t>
            </a:r>
          </a:p>
          <a:p>
            <a:endParaRPr lang="en-IN" dirty="0"/>
          </a:p>
          <a:p>
            <a:pPr marL="285750" indent="-285750">
              <a:buFontTx/>
              <a:buChar char="-"/>
            </a:pPr>
            <a:r>
              <a:rPr lang="en-IN" b="1" dirty="0"/>
              <a:t>Core to Logic-Building and Problem-Solving:</a:t>
            </a:r>
            <a:r>
              <a:rPr lang="en-IN" dirty="0"/>
              <a:t> At the heart of most complex programs lies a series of logical decisions. Conditional statements are fundamental for implementing this logic, enabling you to solve problems by breaking them down into different scenarios and handling each one appropriately.</a:t>
            </a:r>
          </a:p>
          <a:p>
            <a:pPr marL="285750" indent="-285750">
              <a:buFontTx/>
              <a:buChar char="-"/>
            </a:pPr>
            <a:endParaRPr lang="en-IN" dirty="0"/>
          </a:p>
        </p:txBody>
      </p:sp>
    </p:spTree>
    <p:extLst>
      <p:ext uri="{BB962C8B-B14F-4D97-AF65-F5344CB8AC3E}">
        <p14:creationId xmlns:p14="http://schemas.microsoft.com/office/powerpoint/2010/main" val="3640656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400737" y="158872"/>
            <a:ext cx="8520600" cy="555300"/>
          </a:xfrm>
          <a:prstGeom prst="rect">
            <a:avLst/>
          </a:prstGeom>
        </p:spPr>
        <p:txBody>
          <a:bodyPr spcFirstLastPara="1" wrap="square" lIns="91425" tIns="91425" rIns="91425" bIns="91425" anchor="ctr" anchorCtr="0">
            <a:normAutofit/>
          </a:bodyPr>
          <a:lstStyle/>
          <a:p>
            <a:r>
              <a:rPr lang="en-IN" b="1" dirty="0">
                <a:solidFill>
                  <a:schemeClr val="tx1"/>
                </a:solidFill>
              </a:rPr>
              <a:t>Syntax for If-</a:t>
            </a:r>
            <a:r>
              <a:rPr lang="en-IN" b="1" dirty="0" err="1">
                <a:solidFill>
                  <a:schemeClr val="tx1"/>
                </a:solidFill>
              </a:rPr>
              <a:t>elif</a:t>
            </a:r>
            <a:r>
              <a:rPr lang="en-IN" dirty="0">
                <a:solidFill>
                  <a:schemeClr val="tx1"/>
                </a:solidFill>
              </a:rPr>
              <a:t>-else</a:t>
            </a:r>
            <a:r>
              <a:rPr lang="en-IN" b="1" dirty="0">
                <a:solidFill>
                  <a:schemeClr val="tx1"/>
                </a:solidFill>
              </a:rPr>
              <a:t> Loops</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9" name="TextBox 8">
            <a:extLst>
              <a:ext uri="{FF2B5EF4-FFF2-40B4-BE49-F238E27FC236}">
                <a16:creationId xmlns:a16="http://schemas.microsoft.com/office/drawing/2014/main" id="{34DD3599-69AB-698C-1824-59DF286EC65F}"/>
              </a:ext>
            </a:extLst>
          </p:cNvPr>
          <p:cNvSpPr txBox="1"/>
          <p:nvPr/>
        </p:nvSpPr>
        <p:spPr>
          <a:xfrm>
            <a:off x="275129" y="907173"/>
            <a:ext cx="8593742" cy="1815882"/>
          </a:xfrm>
          <a:prstGeom prst="rect">
            <a:avLst/>
          </a:prstGeom>
          <a:noFill/>
        </p:spPr>
        <p:txBody>
          <a:bodyPr wrap="square" rtlCol="0">
            <a:spAutoFit/>
          </a:bodyPr>
          <a:lstStyle/>
          <a:p>
            <a:r>
              <a:rPr lang="en-IN" dirty="0"/>
              <a:t>if condition1:</a:t>
            </a:r>
          </a:p>
          <a:p>
            <a:r>
              <a:rPr lang="en-IN" dirty="0"/>
              <a:t>    # block of code if condition1 is true</a:t>
            </a:r>
          </a:p>
          <a:p>
            <a:r>
              <a:rPr lang="en-IN" dirty="0" err="1"/>
              <a:t>elif</a:t>
            </a:r>
            <a:r>
              <a:rPr lang="en-IN" dirty="0"/>
              <a:t> condition2:</a:t>
            </a:r>
          </a:p>
          <a:p>
            <a:r>
              <a:rPr lang="en-IN" dirty="0"/>
              <a:t>    # block of code if condition2 is true</a:t>
            </a:r>
          </a:p>
          <a:p>
            <a:r>
              <a:rPr lang="en-IN" dirty="0" err="1"/>
              <a:t>elif</a:t>
            </a:r>
            <a:r>
              <a:rPr lang="en-IN" dirty="0"/>
              <a:t> condition3:</a:t>
            </a:r>
          </a:p>
          <a:p>
            <a:r>
              <a:rPr lang="en-IN" dirty="0"/>
              <a:t>    # block of code if condition3 is true</a:t>
            </a:r>
          </a:p>
          <a:p>
            <a:r>
              <a:rPr lang="en-IN" dirty="0"/>
              <a:t>else:</a:t>
            </a:r>
          </a:p>
          <a:p>
            <a:r>
              <a:rPr lang="en-IN" dirty="0"/>
              <a:t>    # block of code if none of the above conditions are true</a:t>
            </a:r>
          </a:p>
        </p:txBody>
      </p:sp>
      <p:sp>
        <p:nvSpPr>
          <p:cNvPr id="2" name="TextBox 1">
            <a:extLst>
              <a:ext uri="{FF2B5EF4-FFF2-40B4-BE49-F238E27FC236}">
                <a16:creationId xmlns:a16="http://schemas.microsoft.com/office/drawing/2014/main" id="{C74F3812-B967-252F-9BB1-80662027328B}"/>
              </a:ext>
            </a:extLst>
          </p:cNvPr>
          <p:cNvSpPr txBox="1"/>
          <p:nvPr/>
        </p:nvSpPr>
        <p:spPr>
          <a:xfrm>
            <a:off x="275129" y="2867828"/>
            <a:ext cx="8053128" cy="1384995"/>
          </a:xfrm>
          <a:prstGeom prst="rect">
            <a:avLst/>
          </a:prstGeom>
          <a:noFill/>
        </p:spPr>
        <p:txBody>
          <a:bodyPr wrap="square" rtlCol="0">
            <a:spAutoFit/>
          </a:bodyPr>
          <a:lstStyle/>
          <a:p>
            <a:pPr marL="285750" indent="-285750">
              <a:buFontTx/>
              <a:buChar char="-"/>
            </a:pPr>
            <a:r>
              <a:rPr lang="en-IN" dirty="0"/>
              <a:t>Python uses </a:t>
            </a:r>
            <a:r>
              <a:rPr lang="en-IN" b="1" dirty="0"/>
              <a:t>indentation</a:t>
            </a:r>
            <a:r>
              <a:rPr lang="en-IN" dirty="0"/>
              <a:t> (whitespace at the beginning of a line) to define code blocks.</a:t>
            </a:r>
          </a:p>
          <a:p>
            <a:pPr marL="285750" indent="-285750">
              <a:buFontTx/>
              <a:buChar char="-"/>
            </a:pPr>
            <a:r>
              <a:rPr lang="en-IN" dirty="0"/>
              <a:t>All statements within an if, </a:t>
            </a:r>
            <a:r>
              <a:rPr lang="en-IN" dirty="0" err="1"/>
              <a:t>elif</a:t>
            </a:r>
            <a:r>
              <a:rPr lang="en-IN" dirty="0"/>
              <a:t>, or else block </a:t>
            </a:r>
            <a:r>
              <a:rPr lang="en-IN" b="1" dirty="0"/>
              <a:t>must be indented at the same level</a:t>
            </a:r>
            <a:r>
              <a:rPr lang="en-IN" dirty="0"/>
              <a:t>.</a:t>
            </a:r>
          </a:p>
          <a:p>
            <a:pPr marL="285750" indent="-285750">
              <a:buFontTx/>
              <a:buChar char="-"/>
            </a:pPr>
            <a:r>
              <a:rPr lang="en-IN" dirty="0"/>
              <a:t>Typically, </a:t>
            </a:r>
            <a:r>
              <a:rPr lang="en-IN" b="1" dirty="0"/>
              <a:t>four spaces</a:t>
            </a:r>
            <a:r>
              <a:rPr lang="en-IN" dirty="0"/>
              <a:t> are used for each level of indentation.</a:t>
            </a:r>
          </a:p>
          <a:p>
            <a:pPr marL="285750" indent="-285750">
              <a:buFontTx/>
              <a:buChar char="-"/>
            </a:pPr>
            <a:r>
              <a:rPr lang="en-IN" dirty="0"/>
              <a:t>Incorrect indentation will lead to </a:t>
            </a:r>
            <a:r>
              <a:rPr lang="en-IN" dirty="0" err="1"/>
              <a:t>IndentationError</a:t>
            </a:r>
            <a:r>
              <a:rPr lang="en-IN" dirty="0"/>
              <a:t> and your program won't run correctly. This is how Python knows which lines of code belong to which conditional branch.</a:t>
            </a:r>
          </a:p>
          <a:p>
            <a:endParaRPr lang="en-US" dirty="0"/>
          </a:p>
        </p:txBody>
      </p:sp>
    </p:spTree>
    <p:extLst>
      <p:ext uri="{BB962C8B-B14F-4D97-AF65-F5344CB8AC3E}">
        <p14:creationId xmlns:p14="http://schemas.microsoft.com/office/powerpoint/2010/main" val="58194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65488" y="156527"/>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IN" dirty="0">
                <a:solidFill>
                  <a:schemeClr val="tx1"/>
                </a:solidFill>
              </a:rPr>
              <a:t>Static vs. Dynamic Typing</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graphicFrame>
        <p:nvGraphicFramePr>
          <p:cNvPr id="4" name="Table 4">
            <a:extLst>
              <a:ext uri="{FF2B5EF4-FFF2-40B4-BE49-F238E27FC236}">
                <a16:creationId xmlns:a16="http://schemas.microsoft.com/office/drawing/2014/main" id="{EB2860F9-8C69-8958-3013-C2B808AED080}"/>
              </a:ext>
            </a:extLst>
          </p:cNvPr>
          <p:cNvGraphicFramePr>
            <a:graphicFrameLocks noGrp="1"/>
          </p:cNvGraphicFramePr>
          <p:nvPr>
            <p:extLst>
              <p:ext uri="{D42A27DB-BD31-4B8C-83A1-F6EECF244321}">
                <p14:modId xmlns:p14="http://schemas.microsoft.com/office/powerpoint/2010/main" val="1248586478"/>
              </p:ext>
            </p:extLst>
          </p:nvPr>
        </p:nvGraphicFramePr>
        <p:xfrm>
          <a:off x="365489" y="1390810"/>
          <a:ext cx="8466811" cy="3130615"/>
        </p:xfrm>
        <a:graphic>
          <a:graphicData uri="http://schemas.openxmlformats.org/drawingml/2006/table">
            <a:tbl>
              <a:tblPr firstRow="1" bandRow="1">
                <a:tableStyleId>{D806A02D-9255-4416-AC49-59535D0934EA}</a:tableStyleId>
              </a:tblPr>
              <a:tblGrid>
                <a:gridCol w="4029778">
                  <a:extLst>
                    <a:ext uri="{9D8B030D-6E8A-4147-A177-3AD203B41FA5}">
                      <a16:colId xmlns:a16="http://schemas.microsoft.com/office/drawing/2014/main" val="773404265"/>
                    </a:ext>
                  </a:extLst>
                </a:gridCol>
                <a:gridCol w="4437033">
                  <a:extLst>
                    <a:ext uri="{9D8B030D-6E8A-4147-A177-3AD203B41FA5}">
                      <a16:colId xmlns:a16="http://schemas.microsoft.com/office/drawing/2014/main" val="931434039"/>
                    </a:ext>
                  </a:extLst>
                </a:gridCol>
              </a:tblGrid>
              <a:tr h="376499">
                <a:tc>
                  <a: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Static Typing</a:t>
                      </a:r>
                    </a:p>
                  </a:txBody>
                  <a:tcPr/>
                </a:tc>
                <a:tc>
                  <a:txBody>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Dynamic Typing</a:t>
                      </a:r>
                    </a:p>
                  </a:txBody>
                  <a:tcPr/>
                </a:tc>
                <a:extLst>
                  <a:ext uri="{0D108BD9-81ED-4DB2-BD59-A6C34878D82A}">
                    <a16:rowId xmlns:a16="http://schemas.microsoft.com/office/drawing/2014/main" val="280429376"/>
                  </a:ext>
                </a:extLst>
              </a:tr>
              <a:tr h="52606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Helvetica Neue" panose="02000503000000020004" pitchFamily="2" charset="0"/>
                          <a:ea typeface="Helvetica Neue" panose="02000503000000020004" pitchFamily="2" charset="0"/>
                          <a:cs typeface="Helvetica Neue" panose="02000503000000020004" pitchFamily="2" charset="0"/>
                        </a:rPr>
                        <a:t>Types are checked </a:t>
                      </a:r>
                      <a:r>
                        <a:rPr lang="en-US" b="1" dirty="0">
                          <a:latin typeface="Helvetica Neue" panose="02000503000000020004" pitchFamily="2" charset="0"/>
                          <a:ea typeface="Helvetica Neue" panose="02000503000000020004" pitchFamily="2" charset="0"/>
                          <a:cs typeface="Helvetica Neue" panose="02000503000000020004" pitchFamily="2" charset="0"/>
                        </a:rPr>
                        <a:t>during compilation</a:t>
                      </a:r>
                    </a:p>
                  </a:txBody>
                  <a:tcPr/>
                </a:tc>
                <a:tc>
                  <a:txBody>
                    <a:bodyPr/>
                    <a:lstStyle/>
                    <a:p>
                      <a:r>
                        <a:rPr lang="en-IN" dirty="0">
                          <a:latin typeface="Helvetica Neue" panose="02000503000000020004" pitchFamily="2" charset="0"/>
                          <a:ea typeface="Helvetica Neue" panose="02000503000000020004" pitchFamily="2" charset="0"/>
                          <a:cs typeface="Helvetica Neue" panose="02000503000000020004" pitchFamily="2" charset="0"/>
                        </a:rPr>
                        <a:t>Types are checked </a:t>
                      </a:r>
                      <a:r>
                        <a:rPr lang="en-IN" b="1" dirty="0">
                          <a:latin typeface="Helvetica Neue" panose="02000503000000020004" pitchFamily="2" charset="0"/>
                          <a:ea typeface="Helvetica Neue" panose="02000503000000020004" pitchFamily="2" charset="0"/>
                          <a:cs typeface="Helvetica Neue" panose="02000503000000020004" pitchFamily="2" charset="0"/>
                        </a:rPr>
                        <a:t>during runtime</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236915274"/>
                  </a:ext>
                </a:extLst>
              </a:tr>
              <a:tr h="959299">
                <a:tc>
                  <a:txBody>
                    <a:bodyPr/>
                    <a:lstStyle/>
                    <a:p>
                      <a:r>
                        <a:rPr lang="en-IN" dirty="0">
                          <a:latin typeface="Helvetica Neue" panose="02000503000000020004" pitchFamily="2" charset="0"/>
                          <a:ea typeface="Helvetica Neue" panose="02000503000000020004" pitchFamily="2" charset="0"/>
                          <a:cs typeface="Helvetica Neue" panose="02000503000000020004" pitchFamily="2" charset="0"/>
                        </a:rPr>
                        <a:t>Need to </a:t>
                      </a:r>
                      <a:r>
                        <a:rPr lang="en-IN" b="1" dirty="0">
                          <a:latin typeface="Helvetica Neue" panose="02000503000000020004" pitchFamily="2" charset="0"/>
                          <a:ea typeface="Helvetica Neue" panose="02000503000000020004" pitchFamily="2" charset="0"/>
                          <a:cs typeface="Helvetica Neue" panose="02000503000000020004" pitchFamily="2" charset="0"/>
                        </a:rPr>
                        <a:t>explicitly declare</a:t>
                      </a:r>
                      <a:r>
                        <a:rPr lang="en-IN" dirty="0">
                          <a:latin typeface="Helvetica Neue" panose="02000503000000020004" pitchFamily="2" charset="0"/>
                          <a:ea typeface="Helvetica Neue" panose="02000503000000020004" pitchFamily="2" charset="0"/>
                          <a:cs typeface="Helvetica Neue" panose="02000503000000020004" pitchFamily="2" charset="0"/>
                        </a:rPr>
                        <a:t> the data type of a variable.</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r>
                        <a:rPr lang="en-IN" b="1" dirty="0">
                          <a:latin typeface="Helvetica Neue" panose="02000503000000020004" pitchFamily="2" charset="0"/>
                          <a:ea typeface="Helvetica Neue" panose="02000503000000020004" pitchFamily="2" charset="0"/>
                          <a:cs typeface="Helvetica Neue" panose="02000503000000020004" pitchFamily="2" charset="0"/>
                        </a:rPr>
                        <a:t>Don't need to explicitly declare</a:t>
                      </a:r>
                      <a:r>
                        <a:rPr lang="en-IN" dirty="0">
                          <a:latin typeface="Helvetica Neue" panose="02000503000000020004" pitchFamily="2" charset="0"/>
                          <a:ea typeface="Helvetica Neue" panose="02000503000000020004" pitchFamily="2" charset="0"/>
                          <a:cs typeface="Helvetica Neue" panose="02000503000000020004" pitchFamily="2" charset="0"/>
                        </a:rPr>
                        <a:t> variable types. The interpreter infers the type based on the assigned value.</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3374767051"/>
                  </a:ext>
                </a:extLst>
              </a:tr>
              <a:tr h="742683">
                <a:tc>
                  <a:txBody>
                    <a:bodyPr/>
                    <a:lstStyle/>
                    <a:p>
                      <a:r>
                        <a:rPr lang="en-IN" dirty="0">
                          <a:latin typeface="Helvetica Neue" panose="02000503000000020004" pitchFamily="2" charset="0"/>
                          <a:ea typeface="Helvetica Neue" panose="02000503000000020004" pitchFamily="2" charset="0"/>
                          <a:cs typeface="Helvetica Neue" panose="02000503000000020004" pitchFamily="2" charset="0"/>
                        </a:rPr>
                        <a:t>Many type-related errors are caught </a:t>
                      </a:r>
                      <a:r>
                        <a:rPr lang="en-IN" b="1" dirty="0">
                          <a:latin typeface="Helvetica Neue" panose="02000503000000020004" pitchFamily="2" charset="0"/>
                          <a:ea typeface="Helvetica Neue" panose="02000503000000020004" pitchFamily="2" charset="0"/>
                          <a:cs typeface="Helvetica Neue" panose="02000503000000020004" pitchFamily="2" charset="0"/>
                        </a:rPr>
                        <a:t>before runtime</a:t>
                      </a:r>
                      <a:r>
                        <a:rPr lang="en-IN" dirty="0">
                          <a:latin typeface="Helvetica Neue" panose="02000503000000020004" pitchFamily="2" charset="0"/>
                          <a:ea typeface="Helvetica Neue" panose="02000503000000020004" pitchFamily="2" charset="0"/>
                          <a:cs typeface="Helvetica Neue" panose="02000503000000020004" pitchFamily="2" charset="0"/>
                        </a:rPr>
                        <a:t>, leading to more robust code.</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r>
                        <a:rPr lang="en-IN" dirty="0">
                          <a:latin typeface="Helvetica Neue" panose="02000503000000020004" pitchFamily="2" charset="0"/>
                          <a:ea typeface="Helvetica Neue" panose="02000503000000020004" pitchFamily="2" charset="0"/>
                          <a:cs typeface="Helvetica Neue" panose="02000503000000020004" pitchFamily="2" charset="0"/>
                        </a:rPr>
                        <a:t>Type errors might only be discovered </a:t>
                      </a:r>
                      <a:r>
                        <a:rPr lang="en-IN" b="1" dirty="0">
                          <a:latin typeface="Helvetica Neue" panose="02000503000000020004" pitchFamily="2" charset="0"/>
                          <a:ea typeface="Helvetica Neue" panose="02000503000000020004" pitchFamily="2" charset="0"/>
                          <a:cs typeface="Helvetica Neue" panose="02000503000000020004" pitchFamily="2" charset="0"/>
                        </a:rPr>
                        <a:t>when the program is executed</a:t>
                      </a:r>
                      <a:r>
                        <a:rPr lang="en-IN" dirty="0">
                          <a:latin typeface="Helvetica Neue" panose="02000503000000020004" pitchFamily="2" charset="0"/>
                          <a:ea typeface="Helvetica Neue" panose="02000503000000020004" pitchFamily="2" charset="0"/>
                          <a:cs typeface="Helvetica Neue" panose="02000503000000020004" pitchFamily="2" charset="0"/>
                        </a:rPr>
                        <a:t>.</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3378898831"/>
                  </a:ext>
                </a:extLst>
              </a:tr>
              <a:tr h="52606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Helvetica Neue" panose="02000503000000020004" pitchFamily="2" charset="0"/>
                          <a:ea typeface="Helvetica Neue" panose="02000503000000020004" pitchFamily="2" charset="0"/>
                          <a:cs typeface="Helvetica Neue" panose="02000503000000020004" pitchFamily="2" charset="0"/>
                        </a:rPr>
                        <a:t>Examples: C, C++, Java, Go, Swift, TypeScript.</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latin typeface="Helvetica Neue" panose="02000503000000020004" pitchFamily="2" charset="0"/>
                          <a:ea typeface="Helvetica Neue" panose="02000503000000020004" pitchFamily="2" charset="0"/>
                          <a:cs typeface="Helvetica Neue" panose="02000503000000020004" pitchFamily="2" charset="0"/>
                        </a:rPr>
                        <a:t>Examples: Python, JavaScript, Ruby, PHP, Lua.</a:t>
                      </a:r>
                    </a:p>
                  </a:txBody>
                  <a:tcPr/>
                </a:tc>
                <a:extLst>
                  <a:ext uri="{0D108BD9-81ED-4DB2-BD59-A6C34878D82A}">
                    <a16:rowId xmlns:a16="http://schemas.microsoft.com/office/drawing/2014/main" val="1562985071"/>
                  </a:ext>
                </a:extLst>
              </a:tr>
            </a:tbl>
          </a:graphicData>
        </a:graphic>
      </p:graphicFrame>
      <p:sp>
        <p:nvSpPr>
          <p:cNvPr id="5" name="TextBox 4">
            <a:extLst>
              <a:ext uri="{FF2B5EF4-FFF2-40B4-BE49-F238E27FC236}">
                <a16:creationId xmlns:a16="http://schemas.microsoft.com/office/drawing/2014/main" id="{D2BE4E1C-FF56-C9BF-B415-755CA065F902}"/>
              </a:ext>
            </a:extLst>
          </p:cNvPr>
          <p:cNvSpPr txBox="1"/>
          <p:nvPr/>
        </p:nvSpPr>
        <p:spPr>
          <a:xfrm>
            <a:off x="365488" y="853619"/>
            <a:ext cx="6917278" cy="307777"/>
          </a:xfrm>
          <a:prstGeom prst="rect">
            <a:avLst/>
          </a:prstGeom>
          <a:noFill/>
        </p:spPr>
        <p:txBody>
          <a:bodyPr wrap="none" rtlCol="0">
            <a:spAutoFit/>
          </a:bodyPr>
          <a:lstStyle/>
          <a:p>
            <a:r>
              <a:rPr lang="en-US" dirty="0"/>
              <a:t>Datatypes are handled by programming languages by either of the following methods</a:t>
            </a:r>
          </a:p>
        </p:txBody>
      </p:sp>
    </p:spTree>
    <p:extLst>
      <p:ext uri="{BB962C8B-B14F-4D97-AF65-F5344CB8AC3E}">
        <p14:creationId xmlns:p14="http://schemas.microsoft.com/office/powerpoint/2010/main" val="2688447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401641" y="147139"/>
            <a:ext cx="8520600" cy="555300"/>
          </a:xfrm>
          <a:prstGeom prst="rect">
            <a:avLst/>
          </a:prstGeom>
        </p:spPr>
        <p:txBody>
          <a:bodyPr spcFirstLastPara="1" wrap="square" lIns="91425" tIns="91425" rIns="91425" bIns="91425" anchor="ctr" anchorCtr="0">
            <a:normAutofit/>
          </a:bodyPr>
          <a:lstStyle/>
          <a:p>
            <a:r>
              <a:rPr lang="en-IN" dirty="0">
                <a:solidFill>
                  <a:schemeClr val="tx1"/>
                </a:solidFill>
              </a:rPr>
              <a:t>Example</a:t>
            </a:r>
            <a:endParaRPr lang="en-IN" b="1"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9" name="TextBox 8">
            <a:extLst>
              <a:ext uri="{FF2B5EF4-FFF2-40B4-BE49-F238E27FC236}">
                <a16:creationId xmlns:a16="http://schemas.microsoft.com/office/drawing/2014/main" id="{34DD3599-69AB-698C-1824-59DF286EC65F}"/>
              </a:ext>
            </a:extLst>
          </p:cNvPr>
          <p:cNvSpPr txBox="1"/>
          <p:nvPr/>
        </p:nvSpPr>
        <p:spPr>
          <a:xfrm>
            <a:off x="275129" y="1122616"/>
            <a:ext cx="8593742" cy="1815882"/>
          </a:xfrm>
          <a:prstGeom prst="rect">
            <a:avLst/>
          </a:prstGeom>
          <a:noFill/>
        </p:spPr>
        <p:txBody>
          <a:bodyPr wrap="square" rtlCol="0">
            <a:spAutoFit/>
          </a:bodyPr>
          <a:lstStyle/>
          <a:p>
            <a:r>
              <a:rPr lang="en-IN" dirty="0" err="1"/>
              <a:t>num</a:t>
            </a:r>
            <a:r>
              <a:rPr lang="en-IN" dirty="0"/>
              <a:t> = 7</a:t>
            </a:r>
          </a:p>
          <a:p>
            <a:r>
              <a:rPr lang="en-IN" dirty="0"/>
              <a:t>if </a:t>
            </a:r>
            <a:r>
              <a:rPr lang="en-IN" dirty="0" err="1"/>
              <a:t>num</a:t>
            </a:r>
            <a:r>
              <a:rPr lang="en-IN" dirty="0"/>
              <a:t> % 2 == 0:</a:t>
            </a:r>
          </a:p>
          <a:p>
            <a:r>
              <a:rPr lang="en-IN" dirty="0"/>
              <a:t>    print("Even")</a:t>
            </a:r>
          </a:p>
          <a:p>
            <a:r>
              <a:rPr lang="en-IN" dirty="0"/>
              <a:t>else:</a:t>
            </a:r>
          </a:p>
          <a:p>
            <a:r>
              <a:rPr lang="en-IN" dirty="0"/>
              <a:t>    print("Odd")</a:t>
            </a:r>
          </a:p>
          <a:p>
            <a:endParaRPr lang="en-IN" dirty="0"/>
          </a:p>
          <a:p>
            <a:r>
              <a:rPr lang="en-IN" u="sng" dirty="0"/>
              <a:t>Output</a:t>
            </a:r>
          </a:p>
          <a:p>
            <a:r>
              <a:rPr lang="en-IN" dirty="0"/>
              <a:t>Odd</a:t>
            </a:r>
          </a:p>
        </p:txBody>
      </p:sp>
    </p:spTree>
    <p:extLst>
      <p:ext uri="{BB962C8B-B14F-4D97-AF65-F5344CB8AC3E}">
        <p14:creationId xmlns:p14="http://schemas.microsoft.com/office/powerpoint/2010/main" val="3964692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4842" y="151834"/>
            <a:ext cx="8520600" cy="555300"/>
          </a:xfrm>
          <a:prstGeom prst="rect">
            <a:avLst/>
          </a:prstGeom>
        </p:spPr>
        <p:txBody>
          <a:bodyPr spcFirstLastPara="1" wrap="square" lIns="91425" tIns="91425" rIns="91425" bIns="91425" anchor="ctr" anchorCtr="0">
            <a:normAutofit/>
          </a:bodyPr>
          <a:lstStyle/>
          <a:p>
            <a:r>
              <a:rPr lang="en-IN" dirty="0">
                <a:solidFill>
                  <a:schemeClr val="tx1"/>
                </a:solidFill>
              </a:rPr>
              <a:t>While</a:t>
            </a:r>
            <a:r>
              <a:rPr lang="en-IN" dirty="0"/>
              <a:t> </a:t>
            </a:r>
            <a:r>
              <a:rPr lang="en-IN" dirty="0">
                <a:solidFill>
                  <a:schemeClr val="tx1"/>
                </a:solidFill>
              </a:rPr>
              <a:t>Loop</a:t>
            </a:r>
            <a:endParaRPr lang="en-IN" b="1"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9" name="TextBox 8">
            <a:extLst>
              <a:ext uri="{FF2B5EF4-FFF2-40B4-BE49-F238E27FC236}">
                <a16:creationId xmlns:a16="http://schemas.microsoft.com/office/drawing/2014/main" id="{34DD3599-69AB-698C-1824-59DF286EC65F}"/>
              </a:ext>
            </a:extLst>
          </p:cNvPr>
          <p:cNvSpPr txBox="1"/>
          <p:nvPr/>
        </p:nvSpPr>
        <p:spPr>
          <a:xfrm>
            <a:off x="311700" y="884357"/>
            <a:ext cx="8593742" cy="3323987"/>
          </a:xfrm>
          <a:prstGeom prst="rect">
            <a:avLst/>
          </a:prstGeom>
          <a:noFill/>
        </p:spPr>
        <p:txBody>
          <a:bodyPr wrap="square" rtlCol="0">
            <a:spAutoFit/>
          </a:bodyPr>
          <a:lstStyle/>
          <a:p>
            <a:r>
              <a:rPr lang="en-IN" dirty="0"/>
              <a:t>A while loop in Python is a control flow statement that repeatedly executes a block of code as long as a specified condition remains true. It continues to iterate until the condition becomes false.</a:t>
            </a:r>
          </a:p>
          <a:p>
            <a:endParaRPr lang="en-IN" dirty="0"/>
          </a:p>
          <a:p>
            <a:r>
              <a:rPr lang="en-IN" b="1" dirty="0"/>
              <a:t>General Syntax</a:t>
            </a:r>
          </a:p>
          <a:p>
            <a:r>
              <a:rPr lang="en-IN" dirty="0"/>
              <a:t>while condition:</a:t>
            </a:r>
          </a:p>
          <a:p>
            <a:r>
              <a:rPr lang="en-IN" dirty="0"/>
              <a:t>    # Code to be executed as long as the condition is true</a:t>
            </a:r>
          </a:p>
          <a:p>
            <a:r>
              <a:rPr lang="en-IN" dirty="0"/>
              <a:t>    # It's important to have code here that can eventually make the condition false</a:t>
            </a:r>
          </a:p>
          <a:p>
            <a:endParaRPr lang="en-IN" dirty="0"/>
          </a:p>
          <a:p>
            <a:r>
              <a:rPr lang="en-IN" b="1" dirty="0"/>
              <a:t>Example:</a:t>
            </a:r>
          </a:p>
          <a:p>
            <a:r>
              <a:rPr lang="en-IN" dirty="0"/>
              <a:t>count = 1</a:t>
            </a:r>
          </a:p>
          <a:p>
            <a:r>
              <a:rPr lang="en-IN" dirty="0"/>
              <a:t>while count &lt;= 5:</a:t>
            </a:r>
          </a:p>
          <a:p>
            <a:r>
              <a:rPr lang="en-IN" dirty="0"/>
              <a:t>    print(count)</a:t>
            </a:r>
          </a:p>
          <a:p>
            <a:r>
              <a:rPr lang="en-IN" dirty="0"/>
              <a:t>    count = count + 1</a:t>
            </a:r>
          </a:p>
          <a:p>
            <a:endParaRPr lang="en-IN" dirty="0"/>
          </a:p>
          <a:p>
            <a:r>
              <a:rPr lang="en-IN" dirty="0"/>
              <a:t>print("Loop finished!")</a:t>
            </a:r>
          </a:p>
        </p:txBody>
      </p:sp>
      <p:sp>
        <p:nvSpPr>
          <p:cNvPr id="2" name="TextBox 1">
            <a:extLst>
              <a:ext uri="{FF2B5EF4-FFF2-40B4-BE49-F238E27FC236}">
                <a16:creationId xmlns:a16="http://schemas.microsoft.com/office/drawing/2014/main" id="{ED4FF098-F0A5-59F0-7DB5-33B3A7FB3B5D}"/>
              </a:ext>
            </a:extLst>
          </p:cNvPr>
          <p:cNvSpPr txBox="1"/>
          <p:nvPr/>
        </p:nvSpPr>
        <p:spPr>
          <a:xfrm>
            <a:off x="3263629" y="2658705"/>
            <a:ext cx="1308371" cy="1600438"/>
          </a:xfrm>
          <a:prstGeom prst="rect">
            <a:avLst/>
          </a:prstGeom>
          <a:noFill/>
        </p:spPr>
        <p:txBody>
          <a:bodyPr wrap="none" rtlCol="0">
            <a:spAutoFit/>
          </a:bodyPr>
          <a:lstStyle/>
          <a:p>
            <a:r>
              <a:rPr lang="en-US" b="1" u="sng" dirty="0"/>
              <a:t>Output</a:t>
            </a:r>
          </a:p>
          <a:p>
            <a:r>
              <a:rPr lang="en-US" dirty="0"/>
              <a:t>1</a:t>
            </a:r>
          </a:p>
          <a:p>
            <a:r>
              <a:rPr lang="en-US" dirty="0"/>
              <a:t>2</a:t>
            </a:r>
          </a:p>
          <a:p>
            <a:r>
              <a:rPr lang="en-US" dirty="0"/>
              <a:t>3</a:t>
            </a:r>
          </a:p>
          <a:p>
            <a:r>
              <a:rPr lang="en-US" dirty="0"/>
              <a:t>4</a:t>
            </a:r>
          </a:p>
          <a:p>
            <a:r>
              <a:rPr lang="en-US" dirty="0"/>
              <a:t>5</a:t>
            </a:r>
          </a:p>
          <a:p>
            <a:r>
              <a:rPr lang="en-US" dirty="0"/>
              <a:t>Loop Finished</a:t>
            </a:r>
          </a:p>
        </p:txBody>
      </p:sp>
    </p:spTree>
    <p:extLst>
      <p:ext uri="{BB962C8B-B14F-4D97-AF65-F5344CB8AC3E}">
        <p14:creationId xmlns:p14="http://schemas.microsoft.com/office/powerpoint/2010/main" val="3189756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74903"/>
            <a:ext cx="8520600" cy="555300"/>
          </a:xfrm>
          <a:prstGeom prst="rect">
            <a:avLst/>
          </a:prstGeom>
        </p:spPr>
        <p:txBody>
          <a:bodyPr spcFirstLastPara="1" wrap="square" lIns="91425" tIns="91425" rIns="91425" bIns="91425" anchor="ctr" anchorCtr="0">
            <a:normAutofit/>
          </a:bodyPr>
          <a:lstStyle/>
          <a:p>
            <a:r>
              <a:rPr lang="en-IN" dirty="0">
                <a:solidFill>
                  <a:schemeClr val="tx1"/>
                </a:solidFill>
              </a:rPr>
              <a:t>Match Case</a:t>
            </a:r>
            <a:endParaRPr lang="en-IN" b="1"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9" name="TextBox 8">
            <a:extLst>
              <a:ext uri="{FF2B5EF4-FFF2-40B4-BE49-F238E27FC236}">
                <a16:creationId xmlns:a16="http://schemas.microsoft.com/office/drawing/2014/main" id="{34DD3599-69AB-698C-1824-59DF286EC65F}"/>
              </a:ext>
            </a:extLst>
          </p:cNvPr>
          <p:cNvSpPr txBox="1"/>
          <p:nvPr/>
        </p:nvSpPr>
        <p:spPr>
          <a:xfrm>
            <a:off x="311700" y="674256"/>
            <a:ext cx="7814869" cy="4185761"/>
          </a:xfrm>
          <a:prstGeom prst="rect">
            <a:avLst/>
          </a:prstGeom>
          <a:noFill/>
        </p:spPr>
        <p:txBody>
          <a:bodyPr wrap="square" rtlCol="0">
            <a:spAutoFit/>
          </a:bodyPr>
          <a:lstStyle/>
          <a:p>
            <a:r>
              <a:rPr lang="en-IN" dirty="0"/>
              <a:t>A more structured and readable way to handle multiple conditional checks, especially when dealing with different data structures or specific values.</a:t>
            </a:r>
          </a:p>
          <a:p>
            <a:endParaRPr lang="en-IN" dirty="0"/>
          </a:p>
          <a:p>
            <a:r>
              <a:rPr lang="en-IN" dirty="0"/>
              <a:t>Example</a:t>
            </a:r>
          </a:p>
          <a:p>
            <a:r>
              <a:rPr lang="en-IN" dirty="0"/>
              <a:t># Matching a number</a:t>
            </a:r>
          </a:p>
          <a:p>
            <a:r>
              <a:rPr lang="en-IN" dirty="0"/>
              <a:t>code = 200</a:t>
            </a:r>
          </a:p>
          <a:p>
            <a:r>
              <a:rPr lang="en-IN" dirty="0"/>
              <a:t>match code:</a:t>
            </a:r>
          </a:p>
          <a:p>
            <a:r>
              <a:rPr lang="en-IN" dirty="0"/>
              <a:t>    case 200: print("Success")</a:t>
            </a:r>
          </a:p>
          <a:p>
            <a:r>
              <a:rPr lang="en-IN" dirty="0"/>
              <a:t>    case 404: print("Error")</a:t>
            </a:r>
          </a:p>
          <a:p>
            <a:r>
              <a:rPr lang="en-IN" dirty="0"/>
              <a:t>    case _: print("Something else")</a:t>
            </a:r>
          </a:p>
          <a:p>
            <a:endParaRPr lang="en-IN" dirty="0"/>
          </a:p>
          <a:p>
            <a:r>
              <a:rPr lang="en-IN" dirty="0"/>
              <a:t>print("-" * 10)</a:t>
            </a:r>
          </a:p>
          <a:p>
            <a:endParaRPr lang="en-IN" dirty="0"/>
          </a:p>
          <a:p>
            <a:r>
              <a:rPr lang="en-IN" dirty="0"/>
              <a:t># Matching a command</a:t>
            </a:r>
          </a:p>
          <a:p>
            <a:r>
              <a:rPr lang="en-IN" dirty="0"/>
              <a:t>action = "close"</a:t>
            </a:r>
          </a:p>
          <a:p>
            <a:r>
              <a:rPr lang="en-IN" dirty="0"/>
              <a:t>match action:</a:t>
            </a:r>
          </a:p>
          <a:p>
            <a:r>
              <a:rPr lang="en-IN" dirty="0"/>
              <a:t>    case "open": print("Opening")</a:t>
            </a:r>
          </a:p>
          <a:p>
            <a:r>
              <a:rPr lang="en-IN" dirty="0"/>
              <a:t>    case "close": print("Closing")</a:t>
            </a:r>
          </a:p>
          <a:p>
            <a:r>
              <a:rPr lang="en-IN" dirty="0"/>
              <a:t>    case _: print("Doing nothing")</a:t>
            </a:r>
          </a:p>
        </p:txBody>
      </p:sp>
      <p:sp>
        <p:nvSpPr>
          <p:cNvPr id="3" name="TextBox 2">
            <a:extLst>
              <a:ext uri="{FF2B5EF4-FFF2-40B4-BE49-F238E27FC236}">
                <a16:creationId xmlns:a16="http://schemas.microsoft.com/office/drawing/2014/main" id="{0D16989C-D3DD-E436-1C28-A2A01472B870}"/>
              </a:ext>
            </a:extLst>
          </p:cNvPr>
          <p:cNvSpPr txBox="1"/>
          <p:nvPr/>
        </p:nvSpPr>
        <p:spPr>
          <a:xfrm>
            <a:off x="5481524" y="2182360"/>
            <a:ext cx="912429" cy="1169551"/>
          </a:xfrm>
          <a:prstGeom prst="rect">
            <a:avLst/>
          </a:prstGeom>
          <a:noFill/>
        </p:spPr>
        <p:txBody>
          <a:bodyPr wrap="none" rtlCol="0">
            <a:spAutoFit/>
          </a:bodyPr>
          <a:lstStyle/>
          <a:p>
            <a:r>
              <a:rPr lang="en-IN" u="sng" dirty="0"/>
              <a:t>Output</a:t>
            </a:r>
          </a:p>
          <a:p>
            <a:endParaRPr lang="en-IN" dirty="0"/>
          </a:p>
          <a:p>
            <a:r>
              <a:rPr lang="en-IN" dirty="0"/>
              <a:t>Success </a:t>
            </a:r>
          </a:p>
          <a:p>
            <a:r>
              <a:rPr lang="en-IN" dirty="0"/>
              <a:t>---------- </a:t>
            </a:r>
          </a:p>
          <a:p>
            <a:r>
              <a:rPr lang="en-IN" dirty="0"/>
              <a:t>Closing</a:t>
            </a:r>
            <a:endParaRPr lang="en-US" dirty="0"/>
          </a:p>
        </p:txBody>
      </p:sp>
    </p:spTree>
    <p:extLst>
      <p:ext uri="{BB962C8B-B14F-4D97-AF65-F5344CB8AC3E}">
        <p14:creationId xmlns:p14="http://schemas.microsoft.com/office/powerpoint/2010/main" val="3589880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74903"/>
            <a:ext cx="8520600" cy="555300"/>
          </a:xfrm>
          <a:prstGeom prst="rect">
            <a:avLst/>
          </a:prstGeom>
        </p:spPr>
        <p:txBody>
          <a:bodyPr spcFirstLastPara="1" wrap="square" lIns="91425" tIns="91425" rIns="91425" bIns="91425" anchor="ctr" anchorCtr="0">
            <a:normAutofit/>
          </a:bodyPr>
          <a:lstStyle/>
          <a:p>
            <a:r>
              <a:rPr lang="en-IN" dirty="0">
                <a:solidFill>
                  <a:schemeClr val="tx1"/>
                </a:solidFill>
              </a:rPr>
              <a:t>For Loop</a:t>
            </a:r>
            <a:endParaRPr lang="en-IN" b="1"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9" name="TextBox 8">
            <a:extLst>
              <a:ext uri="{FF2B5EF4-FFF2-40B4-BE49-F238E27FC236}">
                <a16:creationId xmlns:a16="http://schemas.microsoft.com/office/drawing/2014/main" id="{34DD3599-69AB-698C-1824-59DF286EC65F}"/>
              </a:ext>
            </a:extLst>
          </p:cNvPr>
          <p:cNvSpPr txBox="1"/>
          <p:nvPr/>
        </p:nvSpPr>
        <p:spPr>
          <a:xfrm>
            <a:off x="311700" y="674256"/>
            <a:ext cx="7814869" cy="2893100"/>
          </a:xfrm>
          <a:prstGeom prst="rect">
            <a:avLst/>
          </a:prstGeom>
          <a:noFill/>
        </p:spPr>
        <p:txBody>
          <a:bodyPr wrap="square" rtlCol="0">
            <a:spAutoFit/>
          </a:bodyPr>
          <a:lstStyle/>
          <a:p>
            <a:r>
              <a:rPr lang="en-IN" dirty="0"/>
              <a:t>for variable in sequence:</a:t>
            </a:r>
          </a:p>
          <a:p>
            <a:r>
              <a:rPr lang="en-IN" dirty="0"/>
              <a:t>    # code block to execute</a:t>
            </a:r>
          </a:p>
          <a:p>
            <a:endParaRPr lang="en-IN" dirty="0"/>
          </a:p>
          <a:p>
            <a:r>
              <a:rPr lang="en-IN" u="sng"/>
              <a:t>Example</a:t>
            </a:r>
            <a:endParaRPr lang="en-IN" u="sng" dirty="0"/>
          </a:p>
          <a:p>
            <a:r>
              <a:rPr lang="en-IN" dirty="0"/>
              <a:t>fruits = ["apple", "banana", "cherry"]</a:t>
            </a:r>
          </a:p>
          <a:p>
            <a:r>
              <a:rPr lang="en-IN" dirty="0"/>
              <a:t>for fruit in fruits:</a:t>
            </a:r>
          </a:p>
          <a:p>
            <a:r>
              <a:rPr lang="en-IN" dirty="0"/>
              <a:t>    print(fruit)</a:t>
            </a:r>
          </a:p>
          <a:p>
            <a:endParaRPr lang="en-IN" dirty="0"/>
          </a:p>
          <a:p>
            <a:r>
              <a:rPr lang="en-IN" u="sng" dirty="0"/>
              <a:t>Output</a:t>
            </a:r>
          </a:p>
          <a:p>
            <a:r>
              <a:rPr lang="en-IN" dirty="0"/>
              <a:t>apple</a:t>
            </a:r>
          </a:p>
          <a:p>
            <a:r>
              <a:rPr lang="en-IN" dirty="0"/>
              <a:t>banana</a:t>
            </a:r>
          </a:p>
          <a:p>
            <a:r>
              <a:rPr lang="en-IN" dirty="0"/>
              <a:t>cherry</a:t>
            </a:r>
          </a:p>
          <a:p>
            <a:endParaRPr lang="en-IN" dirty="0"/>
          </a:p>
        </p:txBody>
      </p:sp>
    </p:spTree>
    <p:extLst>
      <p:ext uri="{BB962C8B-B14F-4D97-AF65-F5344CB8AC3E}">
        <p14:creationId xmlns:p14="http://schemas.microsoft.com/office/powerpoint/2010/main" val="34916885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139"/>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Use cases of loops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3" name="TextBox 2">
            <a:extLst>
              <a:ext uri="{FF2B5EF4-FFF2-40B4-BE49-F238E27FC236}">
                <a16:creationId xmlns:a16="http://schemas.microsoft.com/office/drawing/2014/main" id="{61360865-B59D-0553-061C-337E21F1BDF7}"/>
              </a:ext>
            </a:extLst>
          </p:cNvPr>
          <p:cNvSpPr txBox="1"/>
          <p:nvPr/>
        </p:nvSpPr>
        <p:spPr>
          <a:xfrm>
            <a:off x="251138" y="971312"/>
            <a:ext cx="4320862" cy="1600438"/>
          </a:xfrm>
          <a:prstGeom prst="rect">
            <a:avLst/>
          </a:prstGeom>
          <a:noFill/>
        </p:spPr>
        <p:txBody>
          <a:bodyPr wrap="square">
            <a:spAutoFit/>
          </a:bodyPr>
          <a:lstStyle/>
          <a:p>
            <a:r>
              <a:rPr lang="en-IN" b="1" dirty="0"/>
              <a:t>Problem 1:Print each fruit in a list </a:t>
            </a:r>
          </a:p>
          <a:p>
            <a:endParaRPr lang="en-IN" b="1" dirty="0"/>
          </a:p>
          <a:p>
            <a:r>
              <a:rPr lang="en-IN" dirty="0"/>
              <a:t>fruits = ["apple", "banana", "cherry", "date"] </a:t>
            </a:r>
          </a:p>
          <a:p>
            <a:r>
              <a:rPr lang="en-IN" dirty="0"/>
              <a:t>print("--- Using a for loop to print fruits ---") </a:t>
            </a:r>
          </a:p>
          <a:p>
            <a:r>
              <a:rPr lang="en-IN" dirty="0"/>
              <a:t>for fruit in fruits: </a:t>
            </a:r>
          </a:p>
          <a:p>
            <a:r>
              <a:rPr lang="en-IN" dirty="0"/>
              <a:t>   print(</a:t>
            </a:r>
            <a:r>
              <a:rPr lang="en-IN" dirty="0" err="1"/>
              <a:t>f"I</a:t>
            </a:r>
            <a:r>
              <a:rPr lang="en-IN" dirty="0"/>
              <a:t> like {fruit}.") </a:t>
            </a:r>
          </a:p>
          <a:p>
            <a:r>
              <a:rPr lang="en-IN" dirty="0"/>
              <a:t>print("\</a:t>
            </a:r>
            <a:r>
              <a:rPr lang="en-IN" dirty="0" err="1"/>
              <a:t>nAll</a:t>
            </a:r>
            <a:r>
              <a:rPr lang="en-IN" dirty="0"/>
              <a:t> fruits processed.") </a:t>
            </a:r>
            <a:endParaRPr lang="en-US" dirty="0"/>
          </a:p>
        </p:txBody>
      </p:sp>
      <p:sp>
        <p:nvSpPr>
          <p:cNvPr id="5" name="TextBox 4">
            <a:extLst>
              <a:ext uri="{FF2B5EF4-FFF2-40B4-BE49-F238E27FC236}">
                <a16:creationId xmlns:a16="http://schemas.microsoft.com/office/drawing/2014/main" id="{B675DEF8-22A7-3B75-15AF-C18CDB21F9D7}"/>
              </a:ext>
            </a:extLst>
          </p:cNvPr>
          <p:cNvSpPr txBox="1"/>
          <p:nvPr/>
        </p:nvSpPr>
        <p:spPr>
          <a:xfrm>
            <a:off x="4842456" y="971312"/>
            <a:ext cx="2927404" cy="2031325"/>
          </a:xfrm>
          <a:prstGeom prst="rect">
            <a:avLst/>
          </a:prstGeom>
          <a:noFill/>
        </p:spPr>
        <p:txBody>
          <a:bodyPr wrap="none" rtlCol="0">
            <a:spAutoFit/>
          </a:bodyPr>
          <a:lstStyle/>
          <a:p>
            <a:r>
              <a:rPr lang="en-US" u="sng" dirty="0"/>
              <a:t>Output</a:t>
            </a:r>
          </a:p>
          <a:p>
            <a:endParaRPr lang="en-US" dirty="0"/>
          </a:p>
          <a:p>
            <a:r>
              <a:rPr lang="en-US" dirty="0"/>
              <a:t>--- Using a for loop to print fruits ---</a:t>
            </a:r>
          </a:p>
          <a:p>
            <a:r>
              <a:rPr lang="en-US" dirty="0"/>
              <a:t>I like apple.</a:t>
            </a:r>
          </a:p>
          <a:p>
            <a:r>
              <a:rPr lang="en-US" dirty="0"/>
              <a:t>I like banana.</a:t>
            </a:r>
          </a:p>
          <a:p>
            <a:r>
              <a:rPr lang="en-US" dirty="0"/>
              <a:t>I like cherry.</a:t>
            </a:r>
          </a:p>
          <a:p>
            <a:r>
              <a:rPr lang="en-US" dirty="0"/>
              <a:t>I like date.</a:t>
            </a:r>
          </a:p>
          <a:p>
            <a:endParaRPr lang="en-US" dirty="0"/>
          </a:p>
          <a:p>
            <a:r>
              <a:rPr lang="en-US" dirty="0"/>
              <a:t>All fruits processed.</a:t>
            </a:r>
          </a:p>
        </p:txBody>
      </p:sp>
    </p:spTree>
    <p:extLst>
      <p:ext uri="{BB962C8B-B14F-4D97-AF65-F5344CB8AC3E}">
        <p14:creationId xmlns:p14="http://schemas.microsoft.com/office/powerpoint/2010/main" val="191309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33132"/>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Use cases of loops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3" name="TextBox 2">
            <a:extLst>
              <a:ext uri="{FF2B5EF4-FFF2-40B4-BE49-F238E27FC236}">
                <a16:creationId xmlns:a16="http://schemas.microsoft.com/office/drawing/2014/main" id="{61360865-B59D-0553-061C-337E21F1BDF7}"/>
              </a:ext>
            </a:extLst>
          </p:cNvPr>
          <p:cNvSpPr txBox="1"/>
          <p:nvPr/>
        </p:nvSpPr>
        <p:spPr>
          <a:xfrm>
            <a:off x="311700" y="762400"/>
            <a:ext cx="4462530" cy="3970318"/>
          </a:xfrm>
          <a:prstGeom prst="rect">
            <a:avLst/>
          </a:prstGeom>
          <a:noFill/>
        </p:spPr>
        <p:txBody>
          <a:bodyPr wrap="square">
            <a:spAutoFit/>
          </a:bodyPr>
          <a:lstStyle/>
          <a:p>
            <a:r>
              <a:rPr lang="en-IN" b="1" dirty="0"/>
              <a:t>Problem 2: Calculate the sum of numbers from 1 to 10 </a:t>
            </a:r>
          </a:p>
          <a:p>
            <a:endParaRPr lang="en-IN" b="1" dirty="0"/>
          </a:p>
          <a:p>
            <a:r>
              <a:rPr lang="en-IN" dirty="0" err="1"/>
              <a:t>total_sum</a:t>
            </a:r>
            <a:r>
              <a:rPr lang="en-IN" dirty="0"/>
              <a:t> = 0 </a:t>
            </a:r>
          </a:p>
          <a:p>
            <a:r>
              <a:rPr lang="en-IN" dirty="0"/>
              <a:t>number = 1 </a:t>
            </a:r>
          </a:p>
          <a:p>
            <a:r>
              <a:rPr lang="en-IN" dirty="0"/>
              <a:t>print("--- Using a while loop to sum numbers ---") </a:t>
            </a:r>
          </a:p>
          <a:p>
            <a:r>
              <a:rPr lang="en-IN" dirty="0"/>
              <a:t>while number &lt;= 10: </a:t>
            </a:r>
          </a:p>
          <a:p>
            <a:r>
              <a:rPr lang="en-IN" dirty="0"/>
              <a:t>   </a:t>
            </a:r>
            <a:r>
              <a:rPr lang="en-IN" dirty="0" err="1"/>
              <a:t>total_sum</a:t>
            </a:r>
            <a:r>
              <a:rPr lang="en-IN" dirty="0"/>
              <a:t> += number</a:t>
            </a:r>
          </a:p>
          <a:p>
            <a:r>
              <a:rPr lang="en-IN" dirty="0"/>
              <a:t>   </a:t>
            </a:r>
            <a:r>
              <a:rPr lang="en-IN" dirty="0" err="1"/>
              <a:t>total_sum</a:t>
            </a:r>
            <a:r>
              <a:rPr lang="en-IN" dirty="0"/>
              <a:t> number += 1 </a:t>
            </a:r>
          </a:p>
          <a:p>
            <a:r>
              <a:rPr lang="en-IN" dirty="0"/>
              <a:t>print(</a:t>
            </a:r>
            <a:r>
              <a:rPr lang="en-IN" dirty="0" err="1"/>
              <a:t>f"The</a:t>
            </a:r>
            <a:r>
              <a:rPr lang="en-IN" dirty="0"/>
              <a:t> sum of numbers from 1 to 10 is: {</a:t>
            </a:r>
            <a:r>
              <a:rPr lang="en-IN" dirty="0" err="1"/>
              <a:t>total_sum</a:t>
            </a:r>
            <a:r>
              <a:rPr lang="en-IN" dirty="0"/>
              <a:t>}") </a:t>
            </a:r>
          </a:p>
          <a:p>
            <a:r>
              <a:rPr lang="en-IN" dirty="0" err="1"/>
              <a:t>another_sum</a:t>
            </a:r>
            <a:r>
              <a:rPr lang="en-IN" dirty="0"/>
              <a:t> = 0 </a:t>
            </a:r>
          </a:p>
          <a:p>
            <a:r>
              <a:rPr lang="en-IN" dirty="0"/>
              <a:t>print("\n--- Using a for loop with range to sum numbers ---") </a:t>
            </a:r>
          </a:p>
          <a:p>
            <a:r>
              <a:rPr lang="en-IN" dirty="0"/>
              <a:t>for </a:t>
            </a:r>
            <a:r>
              <a:rPr lang="en-IN" dirty="0" err="1"/>
              <a:t>i</a:t>
            </a:r>
            <a:r>
              <a:rPr lang="en-IN" dirty="0"/>
              <a:t> in range(1, 11): </a:t>
            </a:r>
          </a:p>
          <a:p>
            <a:r>
              <a:rPr lang="en-IN" dirty="0"/>
              <a:t>   </a:t>
            </a:r>
            <a:r>
              <a:rPr lang="en-IN" dirty="0" err="1"/>
              <a:t>another_sum</a:t>
            </a:r>
            <a:r>
              <a:rPr lang="en-IN" dirty="0"/>
              <a:t> += </a:t>
            </a:r>
            <a:r>
              <a:rPr lang="en-IN" dirty="0" err="1"/>
              <a:t>i</a:t>
            </a:r>
            <a:r>
              <a:rPr lang="en-IN" dirty="0"/>
              <a:t> </a:t>
            </a:r>
          </a:p>
          <a:p>
            <a:r>
              <a:rPr lang="en-IN" dirty="0"/>
              <a:t>print(</a:t>
            </a:r>
            <a:r>
              <a:rPr lang="en-IN" dirty="0" err="1"/>
              <a:t>f"The</a:t>
            </a:r>
            <a:r>
              <a:rPr lang="en-IN" dirty="0"/>
              <a:t> sum of numbers from 1 to 10 (using for loop) is: {</a:t>
            </a:r>
            <a:r>
              <a:rPr lang="en-IN" dirty="0" err="1"/>
              <a:t>another_sum</a:t>
            </a:r>
            <a:r>
              <a:rPr lang="en-IN" dirty="0"/>
              <a:t>}") </a:t>
            </a:r>
            <a:endParaRPr lang="en-US" dirty="0"/>
          </a:p>
        </p:txBody>
      </p:sp>
      <p:sp>
        <p:nvSpPr>
          <p:cNvPr id="2" name="TextBox 1">
            <a:extLst>
              <a:ext uri="{FF2B5EF4-FFF2-40B4-BE49-F238E27FC236}">
                <a16:creationId xmlns:a16="http://schemas.microsoft.com/office/drawing/2014/main" id="{190DEEF4-8675-FAA3-0B91-98252DD09DDF}"/>
              </a:ext>
            </a:extLst>
          </p:cNvPr>
          <p:cNvSpPr txBox="1"/>
          <p:nvPr/>
        </p:nvSpPr>
        <p:spPr>
          <a:xfrm>
            <a:off x="5277731" y="1556087"/>
            <a:ext cx="3554569" cy="2031325"/>
          </a:xfrm>
          <a:prstGeom prst="rect">
            <a:avLst/>
          </a:prstGeom>
          <a:noFill/>
        </p:spPr>
        <p:txBody>
          <a:bodyPr wrap="square" rtlCol="0">
            <a:spAutoFit/>
          </a:bodyPr>
          <a:lstStyle/>
          <a:p>
            <a:r>
              <a:rPr lang="en-US" u="sng" dirty="0"/>
              <a:t>Output</a:t>
            </a:r>
          </a:p>
          <a:p>
            <a:endParaRPr lang="en-US" u="sng" dirty="0"/>
          </a:p>
          <a:p>
            <a:r>
              <a:rPr lang="en-IN" dirty="0"/>
              <a:t>--- Using a while loop to sum numbers --- </a:t>
            </a:r>
          </a:p>
          <a:p>
            <a:r>
              <a:rPr lang="en-IN" dirty="0"/>
              <a:t>The sum of numbers from 1 to 10 is: 55</a:t>
            </a:r>
          </a:p>
          <a:p>
            <a:endParaRPr lang="en-IN" dirty="0"/>
          </a:p>
          <a:p>
            <a:r>
              <a:rPr lang="en-IN" dirty="0"/>
              <a:t>--- Using a for loop with range to sum numbers --- </a:t>
            </a:r>
          </a:p>
          <a:p>
            <a:r>
              <a:rPr lang="en-IN" dirty="0"/>
              <a:t>The sum of numbers from 1 to 10 (using for loop) is: 55</a:t>
            </a:r>
            <a:endParaRPr lang="en-US" dirty="0"/>
          </a:p>
        </p:txBody>
      </p:sp>
    </p:spTree>
    <p:extLst>
      <p:ext uri="{BB962C8B-B14F-4D97-AF65-F5344CB8AC3E}">
        <p14:creationId xmlns:p14="http://schemas.microsoft.com/office/powerpoint/2010/main" val="282718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39664"/>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Use cases of loops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3" name="TextBox 2">
            <a:extLst>
              <a:ext uri="{FF2B5EF4-FFF2-40B4-BE49-F238E27FC236}">
                <a16:creationId xmlns:a16="http://schemas.microsoft.com/office/drawing/2014/main" id="{61360865-B59D-0553-061C-337E21F1BDF7}"/>
              </a:ext>
            </a:extLst>
          </p:cNvPr>
          <p:cNvSpPr txBox="1"/>
          <p:nvPr/>
        </p:nvSpPr>
        <p:spPr>
          <a:xfrm>
            <a:off x="251137" y="971312"/>
            <a:ext cx="4958367" cy="3754874"/>
          </a:xfrm>
          <a:prstGeom prst="rect">
            <a:avLst/>
          </a:prstGeom>
          <a:noFill/>
        </p:spPr>
        <p:txBody>
          <a:bodyPr wrap="square">
            <a:spAutoFit/>
          </a:bodyPr>
          <a:lstStyle/>
          <a:p>
            <a:r>
              <a:rPr lang="en-IN" b="1" dirty="0"/>
              <a:t>Problem 3: Ask the user for a positive number until valid input is received </a:t>
            </a:r>
          </a:p>
          <a:p>
            <a:endParaRPr lang="en-IN" b="1" dirty="0"/>
          </a:p>
          <a:p>
            <a:r>
              <a:rPr lang="en-IN" dirty="0" err="1"/>
              <a:t>valid_input</a:t>
            </a:r>
            <a:r>
              <a:rPr lang="en-IN" dirty="0"/>
              <a:t> = False </a:t>
            </a:r>
          </a:p>
          <a:p>
            <a:r>
              <a:rPr lang="en-IN" dirty="0" err="1"/>
              <a:t>user_number</a:t>
            </a:r>
            <a:r>
              <a:rPr lang="en-IN" dirty="0"/>
              <a:t> = 0 </a:t>
            </a:r>
          </a:p>
          <a:p>
            <a:r>
              <a:rPr lang="en-IN" dirty="0"/>
              <a:t>print("--- Using a while loop for input validation ---") </a:t>
            </a:r>
          </a:p>
          <a:p>
            <a:r>
              <a:rPr lang="en-IN" dirty="0"/>
              <a:t>while not </a:t>
            </a:r>
            <a:r>
              <a:rPr lang="en-IN" dirty="0" err="1"/>
              <a:t>valid_input</a:t>
            </a:r>
            <a:r>
              <a:rPr lang="en-IN" dirty="0"/>
              <a:t>: </a:t>
            </a:r>
          </a:p>
          <a:p>
            <a:r>
              <a:rPr lang="en-IN" dirty="0"/>
              <a:t>   try: </a:t>
            </a:r>
          </a:p>
          <a:p>
            <a:r>
              <a:rPr lang="en-IN" dirty="0"/>
              <a:t>      </a:t>
            </a:r>
            <a:r>
              <a:rPr lang="en-IN" dirty="0" err="1"/>
              <a:t>user_input</a:t>
            </a:r>
            <a:r>
              <a:rPr lang="en-IN" dirty="0"/>
              <a:t> = input("Please enter a positive number: ") </a:t>
            </a:r>
          </a:p>
          <a:p>
            <a:r>
              <a:rPr lang="en-IN" dirty="0"/>
              <a:t>      </a:t>
            </a:r>
            <a:r>
              <a:rPr lang="en-IN" dirty="0" err="1"/>
              <a:t>user_number</a:t>
            </a:r>
            <a:r>
              <a:rPr lang="en-IN" dirty="0"/>
              <a:t> = int(</a:t>
            </a:r>
            <a:r>
              <a:rPr lang="en-IN" dirty="0" err="1"/>
              <a:t>user_input</a:t>
            </a:r>
            <a:r>
              <a:rPr lang="en-IN" dirty="0"/>
              <a:t>) </a:t>
            </a:r>
          </a:p>
          <a:p>
            <a:r>
              <a:rPr lang="en-IN" dirty="0"/>
              <a:t>      if </a:t>
            </a:r>
            <a:r>
              <a:rPr lang="en-IN" dirty="0" err="1"/>
              <a:t>user_number</a:t>
            </a:r>
            <a:r>
              <a:rPr lang="en-IN" dirty="0"/>
              <a:t> &gt; 0: </a:t>
            </a:r>
          </a:p>
          <a:p>
            <a:r>
              <a:rPr lang="en-IN" dirty="0"/>
              <a:t>         </a:t>
            </a:r>
            <a:r>
              <a:rPr lang="en-IN" dirty="0" err="1"/>
              <a:t>valid_input</a:t>
            </a:r>
            <a:r>
              <a:rPr lang="en-IN" dirty="0"/>
              <a:t> = True </a:t>
            </a:r>
          </a:p>
          <a:p>
            <a:r>
              <a:rPr lang="en-IN" dirty="0"/>
              <a:t>      else: </a:t>
            </a:r>
          </a:p>
          <a:p>
            <a:r>
              <a:rPr lang="en-IN" dirty="0"/>
              <a:t>         print("That's not a positive number. Please try again.") </a:t>
            </a:r>
          </a:p>
          <a:p>
            <a:r>
              <a:rPr lang="en-IN" dirty="0"/>
              <a:t>   except </a:t>
            </a:r>
            <a:r>
              <a:rPr lang="en-IN" dirty="0" err="1"/>
              <a:t>ValueError</a:t>
            </a:r>
            <a:r>
              <a:rPr lang="en-IN" dirty="0"/>
              <a:t>: </a:t>
            </a:r>
          </a:p>
          <a:p>
            <a:r>
              <a:rPr lang="en-IN" dirty="0"/>
              <a:t>      print("Invalid input. Please enter a whole number.") </a:t>
            </a:r>
          </a:p>
          <a:p>
            <a:r>
              <a:rPr lang="en-IN" dirty="0"/>
              <a:t>print(</a:t>
            </a:r>
            <a:r>
              <a:rPr lang="en-IN" dirty="0" err="1"/>
              <a:t>f"You</a:t>
            </a:r>
            <a:r>
              <a:rPr lang="en-IN" dirty="0"/>
              <a:t> entered a valid positive number: {</a:t>
            </a:r>
            <a:r>
              <a:rPr lang="en-IN" dirty="0" err="1"/>
              <a:t>user_number</a:t>
            </a:r>
            <a:r>
              <a:rPr lang="en-IN" dirty="0"/>
              <a:t>}")</a:t>
            </a:r>
            <a:endParaRPr lang="en-US" dirty="0"/>
          </a:p>
        </p:txBody>
      </p:sp>
      <p:sp>
        <p:nvSpPr>
          <p:cNvPr id="2" name="TextBox 1">
            <a:extLst>
              <a:ext uri="{FF2B5EF4-FFF2-40B4-BE49-F238E27FC236}">
                <a16:creationId xmlns:a16="http://schemas.microsoft.com/office/drawing/2014/main" id="{7E5CA956-B000-E42E-CD02-569E9588F7C4}"/>
              </a:ext>
            </a:extLst>
          </p:cNvPr>
          <p:cNvSpPr txBox="1"/>
          <p:nvPr/>
        </p:nvSpPr>
        <p:spPr>
          <a:xfrm>
            <a:off x="5798072" y="1395678"/>
            <a:ext cx="2571354" cy="2677656"/>
          </a:xfrm>
          <a:prstGeom prst="rect">
            <a:avLst/>
          </a:prstGeom>
          <a:noFill/>
        </p:spPr>
        <p:txBody>
          <a:bodyPr wrap="square" rtlCol="0">
            <a:spAutoFit/>
          </a:bodyPr>
          <a:lstStyle/>
          <a:p>
            <a:r>
              <a:rPr lang="en-US" u="sng" dirty="0"/>
              <a:t>Output</a:t>
            </a:r>
          </a:p>
          <a:p>
            <a:endParaRPr lang="en-US" dirty="0"/>
          </a:p>
          <a:p>
            <a:r>
              <a:rPr lang="en-US" dirty="0"/>
              <a:t>--- Using a while loop for input validation ---</a:t>
            </a:r>
          </a:p>
          <a:p>
            <a:r>
              <a:rPr lang="en-US" dirty="0"/>
              <a:t>Please enter a positive number: 0</a:t>
            </a:r>
          </a:p>
          <a:p>
            <a:r>
              <a:rPr lang="en-US" dirty="0"/>
              <a:t>That's not a positive number. Please try again.</a:t>
            </a:r>
          </a:p>
          <a:p>
            <a:r>
              <a:rPr lang="en-US" dirty="0"/>
              <a:t>Please enter a positive number: 100</a:t>
            </a:r>
          </a:p>
          <a:p>
            <a:r>
              <a:rPr lang="en-US" dirty="0"/>
              <a:t>You entered a valid positive number: 100</a:t>
            </a:r>
          </a:p>
        </p:txBody>
      </p:sp>
    </p:spTree>
    <p:extLst>
      <p:ext uri="{BB962C8B-B14F-4D97-AF65-F5344CB8AC3E}">
        <p14:creationId xmlns:p14="http://schemas.microsoft.com/office/powerpoint/2010/main" val="3546986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0" y="187471"/>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Defining and Calling Functions in Python</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
        <p:nvSpPr>
          <p:cNvPr id="6" name="TextBox 5">
            <a:extLst>
              <a:ext uri="{FF2B5EF4-FFF2-40B4-BE49-F238E27FC236}">
                <a16:creationId xmlns:a16="http://schemas.microsoft.com/office/drawing/2014/main" id="{FEA3477F-ADF6-8CC0-D5AB-0E195CB388E5}"/>
              </a:ext>
            </a:extLst>
          </p:cNvPr>
          <p:cNvSpPr txBox="1"/>
          <p:nvPr/>
        </p:nvSpPr>
        <p:spPr>
          <a:xfrm>
            <a:off x="311700" y="978794"/>
            <a:ext cx="8520600" cy="2893100"/>
          </a:xfrm>
          <a:prstGeom prst="rect">
            <a:avLst/>
          </a:prstGeom>
          <a:noFill/>
        </p:spPr>
        <p:txBody>
          <a:bodyPr wrap="square" rtlCol="0">
            <a:spAutoFit/>
          </a:bodyPr>
          <a:lstStyle/>
          <a:p>
            <a:r>
              <a:rPr lang="en-US" dirty="0"/>
              <a:t>In Python, a function is a block of organized, reusable code that performs a specific task. Functions help to break down larger programs into smaller, more manageable, and modular pieces. They promote code reusability and make your code easier to read and maintain.</a:t>
            </a:r>
          </a:p>
          <a:p>
            <a:endParaRPr lang="en-US" dirty="0"/>
          </a:p>
          <a:p>
            <a:r>
              <a:rPr lang="en-US" b="1" dirty="0"/>
              <a:t>Parameters</a:t>
            </a:r>
            <a:r>
              <a:rPr lang="en-US" dirty="0"/>
              <a:t>: Variables defined inside the parentheses of the function definition. They act as placeholders for the values that will be passed to the function when it's called.</a:t>
            </a:r>
          </a:p>
          <a:p>
            <a:r>
              <a:rPr lang="en-US" b="1" dirty="0"/>
              <a:t>Arguments</a:t>
            </a:r>
            <a:r>
              <a:rPr lang="en-US" dirty="0"/>
              <a:t>: The actual values that are passed to a function when it is called. These values are assigned to the corresponding parameters.</a:t>
            </a:r>
          </a:p>
          <a:p>
            <a:r>
              <a:rPr lang="en-US" b="1" dirty="0"/>
              <a:t>Return Value</a:t>
            </a:r>
            <a:r>
              <a:rPr lang="en-US" dirty="0"/>
              <a:t>: A function can optionally return a value back to the caller using the return statement. If a return statement is not present, or if return is used without an expression, the function implicitly returns None.</a:t>
            </a:r>
          </a:p>
          <a:p>
            <a:r>
              <a:rPr lang="en-US" b="1" dirty="0"/>
              <a:t>Scope</a:t>
            </a:r>
            <a:r>
              <a:rPr lang="en-US" dirty="0"/>
              <a:t>: Variables defined inside a function have local scope, meaning they are only accessible within that function.</a:t>
            </a:r>
          </a:p>
        </p:txBody>
      </p:sp>
    </p:spTree>
    <p:extLst>
      <p:ext uri="{BB962C8B-B14F-4D97-AF65-F5344CB8AC3E}">
        <p14:creationId xmlns:p14="http://schemas.microsoft.com/office/powerpoint/2010/main" val="11091123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139"/>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Use case of Functions in Python</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
        <p:nvSpPr>
          <p:cNvPr id="6" name="TextBox 5">
            <a:extLst>
              <a:ext uri="{FF2B5EF4-FFF2-40B4-BE49-F238E27FC236}">
                <a16:creationId xmlns:a16="http://schemas.microsoft.com/office/drawing/2014/main" id="{FEA3477F-ADF6-8CC0-D5AB-0E195CB388E5}"/>
              </a:ext>
            </a:extLst>
          </p:cNvPr>
          <p:cNvSpPr txBox="1"/>
          <p:nvPr/>
        </p:nvSpPr>
        <p:spPr>
          <a:xfrm>
            <a:off x="311700" y="978794"/>
            <a:ext cx="8520600" cy="2462213"/>
          </a:xfrm>
          <a:prstGeom prst="rect">
            <a:avLst/>
          </a:prstGeom>
          <a:noFill/>
        </p:spPr>
        <p:txBody>
          <a:bodyPr wrap="square" rtlCol="0">
            <a:spAutoFit/>
          </a:bodyPr>
          <a:lstStyle/>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Problem: Calculate the area of a rectangle.</a:t>
            </a:r>
          </a:p>
          <a:p>
            <a:endPar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Solution:</a:t>
            </a:r>
          </a:p>
          <a:p>
            <a:endPar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AutoNum type="arabicPeriod"/>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Define the function</a:t>
            </a:r>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The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calculate_rectangle_area</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function takes two parameters: 'length' and 'width’. It calculates their product and returns the result.</a:t>
            </a:r>
          </a:p>
          <a:p>
            <a:pPr marL="342900" indent="-342900">
              <a:buAutoNum type="arabicPeriod"/>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Call the function</a:t>
            </a:r>
            <a:br>
              <a:rPr lang="en-IN"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We call the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calculate_rectangle_area</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function with specific arguments (values).</a:t>
            </a:r>
            <a:r>
              <a:rPr lang="en-IN"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The returned value is then stored in a variable and printed.</a:t>
            </a:r>
          </a:p>
          <a:p>
            <a:pPr marL="342900" indent="-342900">
              <a:buAutoNum type="arabicPeriod"/>
            </a:pPr>
            <a:endPar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9621160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139"/>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Use case of Functions in Python</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6" name="TextBox 5">
            <a:extLst>
              <a:ext uri="{FF2B5EF4-FFF2-40B4-BE49-F238E27FC236}">
                <a16:creationId xmlns:a16="http://schemas.microsoft.com/office/drawing/2014/main" id="{FEA3477F-ADF6-8CC0-D5AB-0E195CB388E5}"/>
              </a:ext>
            </a:extLst>
          </p:cNvPr>
          <p:cNvSpPr txBox="1"/>
          <p:nvPr/>
        </p:nvSpPr>
        <p:spPr>
          <a:xfrm>
            <a:off x="311700" y="978794"/>
            <a:ext cx="4157269" cy="2893100"/>
          </a:xfrm>
          <a:prstGeom prst="rect">
            <a:avLst/>
          </a:prstGeom>
          <a:noFill/>
        </p:spPr>
        <p:txBody>
          <a:bodyPr wrap="square" rtlCol="0">
            <a:spAutoFit/>
          </a:bodyPr>
          <a:lstStyle/>
          <a:p>
            <a:r>
              <a:rPr lang="en-IN" b="0" dirty="0">
                <a:solidFill>
                  <a:schemeClr val="tx1"/>
                </a:solidFill>
                <a:effectLst/>
                <a:latin typeface="Google Sans Mono"/>
              </a:rPr>
              <a:t>def </a:t>
            </a:r>
            <a:r>
              <a:rPr lang="en-IN" b="0" dirty="0" err="1">
                <a:solidFill>
                  <a:schemeClr val="tx1"/>
                </a:solidFill>
                <a:effectLst/>
                <a:latin typeface="Google Sans Mono"/>
              </a:rPr>
              <a:t>calculate_rectangle_area</a:t>
            </a:r>
            <a:r>
              <a:rPr lang="en-IN" b="0" dirty="0">
                <a:solidFill>
                  <a:schemeClr val="tx1"/>
                </a:solidFill>
                <a:effectLst/>
                <a:latin typeface="Google Sans Mono"/>
              </a:rPr>
              <a:t>(length, width):</a:t>
            </a:r>
          </a:p>
          <a:p>
            <a:r>
              <a:rPr lang="en-IN" b="0" dirty="0">
                <a:solidFill>
                  <a:schemeClr val="tx1"/>
                </a:solidFill>
                <a:effectLst/>
                <a:latin typeface="Google Sans Mono"/>
              </a:rPr>
              <a:t>  """</a:t>
            </a:r>
          </a:p>
          <a:p>
            <a:r>
              <a:rPr lang="en-IN" b="0" dirty="0">
                <a:solidFill>
                  <a:schemeClr val="tx1"/>
                </a:solidFill>
                <a:effectLst/>
                <a:latin typeface="Google Sans Mono"/>
              </a:rPr>
              <a:t>  This function calculates the area of a rectangle.</a:t>
            </a:r>
          </a:p>
          <a:p>
            <a:endParaRPr lang="en-IN" b="0" dirty="0">
              <a:solidFill>
                <a:schemeClr val="tx1"/>
              </a:solidFill>
              <a:effectLst/>
              <a:latin typeface="Google Sans Mono"/>
            </a:endParaRPr>
          </a:p>
          <a:p>
            <a:r>
              <a:rPr lang="en-IN" b="0" dirty="0">
                <a:solidFill>
                  <a:schemeClr val="tx1"/>
                </a:solidFill>
                <a:effectLst/>
                <a:latin typeface="Google Sans Mono"/>
              </a:rPr>
              <a:t>  Parameters:</a:t>
            </a:r>
          </a:p>
          <a:p>
            <a:r>
              <a:rPr lang="en-IN" b="0" dirty="0">
                <a:solidFill>
                  <a:schemeClr val="tx1"/>
                </a:solidFill>
                <a:effectLst/>
                <a:latin typeface="Google Sans Mono"/>
              </a:rPr>
              <a:t>  length (float or int): The length of the rectangle.</a:t>
            </a:r>
          </a:p>
          <a:p>
            <a:r>
              <a:rPr lang="en-IN" b="0" dirty="0">
                <a:solidFill>
                  <a:schemeClr val="tx1"/>
                </a:solidFill>
                <a:effectLst/>
                <a:latin typeface="Google Sans Mono"/>
              </a:rPr>
              <a:t>  width (float or int): The width of the rectangle.</a:t>
            </a:r>
          </a:p>
          <a:p>
            <a:endParaRPr lang="en-IN" b="0" dirty="0">
              <a:solidFill>
                <a:schemeClr val="tx1"/>
              </a:solidFill>
              <a:effectLst/>
              <a:latin typeface="Google Sans Mono"/>
            </a:endParaRPr>
          </a:p>
          <a:p>
            <a:r>
              <a:rPr lang="en-IN" b="0" dirty="0">
                <a:solidFill>
                  <a:schemeClr val="tx1"/>
                </a:solidFill>
                <a:effectLst/>
                <a:latin typeface="Google Sans Mono"/>
              </a:rPr>
              <a:t>  Returns:</a:t>
            </a:r>
          </a:p>
          <a:p>
            <a:r>
              <a:rPr lang="en-IN" b="0" dirty="0">
                <a:solidFill>
                  <a:schemeClr val="tx1"/>
                </a:solidFill>
                <a:effectLst/>
                <a:latin typeface="Google Sans Mono"/>
              </a:rPr>
              <a:t>  float or int: The calculated area of the rectangle.</a:t>
            </a:r>
          </a:p>
          <a:p>
            <a:r>
              <a:rPr lang="en-IN" b="0" dirty="0">
                <a:solidFill>
                  <a:schemeClr val="tx1"/>
                </a:solidFill>
                <a:effectLst/>
                <a:latin typeface="Google Sans Mono"/>
              </a:rPr>
              <a:t>  """</a:t>
            </a:r>
          </a:p>
          <a:p>
            <a:r>
              <a:rPr lang="en-IN" b="0" dirty="0">
                <a:solidFill>
                  <a:schemeClr val="tx1"/>
                </a:solidFill>
                <a:effectLst/>
                <a:latin typeface="Google Sans Mono"/>
              </a:rPr>
              <a:t>  area = length * width</a:t>
            </a:r>
          </a:p>
          <a:p>
            <a:r>
              <a:rPr lang="en-IN" b="0" dirty="0">
                <a:solidFill>
                  <a:schemeClr val="tx1"/>
                </a:solidFill>
                <a:effectLst/>
                <a:latin typeface="Google Sans Mono"/>
              </a:rPr>
              <a:t>  return area</a:t>
            </a:r>
          </a:p>
        </p:txBody>
      </p:sp>
    </p:spTree>
    <p:extLst>
      <p:ext uri="{BB962C8B-B14F-4D97-AF65-F5344CB8AC3E}">
        <p14:creationId xmlns:p14="http://schemas.microsoft.com/office/powerpoint/2010/main" val="275679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79156" y="147289"/>
            <a:ext cx="3896158"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Datatypes in Python</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pic>
        <p:nvPicPr>
          <p:cNvPr id="1026" name="Picture 2">
            <a:extLst>
              <a:ext uri="{FF2B5EF4-FFF2-40B4-BE49-F238E27FC236}">
                <a16:creationId xmlns:a16="http://schemas.microsoft.com/office/drawing/2014/main" id="{A2951FA3-32E9-BB03-A541-054B7CA54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6144" y="424939"/>
            <a:ext cx="4246807" cy="27546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1B0327-13E8-C660-BE6F-3B46507BF830}"/>
              </a:ext>
            </a:extLst>
          </p:cNvPr>
          <p:cNvSpPr txBox="1"/>
          <p:nvPr/>
        </p:nvSpPr>
        <p:spPr>
          <a:xfrm>
            <a:off x="311700" y="702589"/>
            <a:ext cx="4750751" cy="2677656"/>
          </a:xfrm>
          <a:prstGeom prst="rect">
            <a:avLst/>
          </a:prstGeom>
          <a:noFill/>
        </p:spPr>
        <p:txBody>
          <a:bodyPr wrap="square">
            <a:spAutoFit/>
          </a:bodyPr>
          <a:lstStyle/>
          <a:p>
            <a:r>
              <a:rPr lang="en-IN" b="1" dirty="0"/>
              <a:t>Numeric:</a:t>
            </a:r>
            <a:r>
              <a:rPr lang="en-IN" dirty="0"/>
              <a:t> Represents numerical values. Example: 10, 3.14, 2+3j </a:t>
            </a:r>
          </a:p>
          <a:p>
            <a:r>
              <a:rPr lang="en-IN" b="1" dirty="0"/>
              <a:t>Dictionary:</a:t>
            </a:r>
            <a:r>
              <a:rPr lang="en-IN" dirty="0"/>
              <a:t> A collection of key-value pairs. Example: {"name": "Alice", "age": 30} </a:t>
            </a:r>
          </a:p>
          <a:p>
            <a:r>
              <a:rPr lang="en-IN" b="1" dirty="0"/>
              <a:t>Boolean:</a:t>
            </a:r>
            <a:r>
              <a:rPr lang="en-IN" dirty="0"/>
              <a:t> Represents truth values, either True or False. Example: True, False </a:t>
            </a:r>
          </a:p>
          <a:p>
            <a:r>
              <a:rPr lang="en-IN" b="1" dirty="0"/>
              <a:t>Set:</a:t>
            </a:r>
            <a:r>
              <a:rPr lang="en-IN" dirty="0"/>
              <a:t> An unordered collection of unique elements. Example: {1, 2, 3} </a:t>
            </a:r>
          </a:p>
          <a:p>
            <a:r>
              <a:rPr lang="en-IN" b="1" dirty="0"/>
              <a:t>Sequence:</a:t>
            </a:r>
            <a:r>
              <a:rPr lang="en-IN" dirty="0"/>
              <a:t> An ordered collection of items. Example: [1, 2, 3], "hello", (1, 2) </a:t>
            </a:r>
          </a:p>
          <a:p>
            <a:r>
              <a:rPr lang="en-IN" b="1" dirty="0"/>
              <a:t>Integer:</a:t>
            </a:r>
            <a:r>
              <a:rPr lang="en-IN" dirty="0"/>
              <a:t> Whole numbers without a decimal point. Example: -5, 0, 100 </a:t>
            </a:r>
          </a:p>
        </p:txBody>
      </p:sp>
      <p:sp>
        <p:nvSpPr>
          <p:cNvPr id="6" name="TextBox 5">
            <a:extLst>
              <a:ext uri="{FF2B5EF4-FFF2-40B4-BE49-F238E27FC236}">
                <a16:creationId xmlns:a16="http://schemas.microsoft.com/office/drawing/2014/main" id="{C34386EE-3516-562B-E668-F39B28E078F2}"/>
              </a:ext>
            </a:extLst>
          </p:cNvPr>
          <p:cNvSpPr txBox="1"/>
          <p:nvPr/>
        </p:nvSpPr>
        <p:spPr>
          <a:xfrm>
            <a:off x="311700" y="3278222"/>
            <a:ext cx="7610329" cy="1384995"/>
          </a:xfrm>
          <a:prstGeom prst="rect">
            <a:avLst/>
          </a:prstGeom>
          <a:noFill/>
        </p:spPr>
        <p:txBody>
          <a:bodyPr wrap="square" rtlCol="0">
            <a:spAutoFit/>
          </a:bodyPr>
          <a:lstStyle/>
          <a:p>
            <a:r>
              <a:rPr lang="en-IN" b="1" dirty="0"/>
              <a:t>Float:</a:t>
            </a:r>
            <a:r>
              <a:rPr lang="en-IN" dirty="0"/>
              <a:t> Numbers with a decimal point. Example: 3.14159, -2.7 </a:t>
            </a:r>
            <a:endParaRPr lang="en-IN" b="1" dirty="0"/>
          </a:p>
          <a:p>
            <a:r>
              <a:rPr lang="en-IN" b="1" dirty="0"/>
              <a:t>String:</a:t>
            </a:r>
            <a:r>
              <a:rPr lang="en-IN" dirty="0"/>
              <a:t> An immutable sequence of characters. Example: "world", "Python" </a:t>
            </a:r>
          </a:p>
          <a:p>
            <a:r>
              <a:rPr lang="en-IN" b="1" dirty="0"/>
              <a:t>List:</a:t>
            </a:r>
            <a:r>
              <a:rPr lang="en-IN" dirty="0"/>
              <a:t> A mutable sequence of items. Example: [10, "apple", True] </a:t>
            </a:r>
          </a:p>
          <a:p>
            <a:r>
              <a:rPr lang="en-IN" b="1" dirty="0"/>
              <a:t>Tuple:</a:t>
            </a:r>
            <a:r>
              <a:rPr lang="en-IN" dirty="0"/>
              <a:t> An immutable sequence of items. Example: (4, 5, "banana")</a:t>
            </a:r>
          </a:p>
          <a:p>
            <a:r>
              <a:rPr lang="en-IN" b="1" dirty="0"/>
              <a:t>Complex Number:</a:t>
            </a:r>
            <a:r>
              <a:rPr lang="en-IN" dirty="0"/>
              <a:t> A number with a real and an imaginary part. Example: 1+2j, -0.5-3j </a:t>
            </a:r>
          </a:p>
          <a:p>
            <a:endParaRPr lang="en-US" dirty="0"/>
          </a:p>
        </p:txBody>
      </p:sp>
    </p:spTree>
    <p:extLst>
      <p:ext uri="{BB962C8B-B14F-4D97-AF65-F5344CB8AC3E}">
        <p14:creationId xmlns:p14="http://schemas.microsoft.com/office/powerpoint/2010/main" val="2713787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60651"/>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Use case of Functions in Python</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6" name="TextBox 5">
            <a:extLst>
              <a:ext uri="{FF2B5EF4-FFF2-40B4-BE49-F238E27FC236}">
                <a16:creationId xmlns:a16="http://schemas.microsoft.com/office/drawing/2014/main" id="{FEA3477F-ADF6-8CC0-D5AB-0E195CB388E5}"/>
              </a:ext>
            </a:extLst>
          </p:cNvPr>
          <p:cNvSpPr txBox="1"/>
          <p:nvPr/>
        </p:nvSpPr>
        <p:spPr>
          <a:xfrm>
            <a:off x="311700" y="762400"/>
            <a:ext cx="8520600" cy="3970318"/>
          </a:xfrm>
          <a:prstGeom prst="rect">
            <a:avLst/>
          </a:prstGeom>
          <a:noFill/>
        </p:spPr>
        <p:txBody>
          <a:bodyPr wrap="square" rtlCol="0">
            <a:spAutoFit/>
          </a:bodyPr>
          <a:lstStyle/>
          <a:p>
            <a:r>
              <a:rPr lang="en-IN" b="0" dirty="0">
                <a:solidFill>
                  <a:schemeClr val="tx1"/>
                </a:solidFill>
                <a:effectLst/>
                <a:latin typeface="Google Sans Mono"/>
              </a:rPr>
              <a:t># Example 1: Calculate area for a rectangle with length 10 and width 5</a:t>
            </a:r>
          </a:p>
          <a:p>
            <a:r>
              <a:rPr lang="en-IN" b="0" dirty="0">
                <a:solidFill>
                  <a:schemeClr val="tx1"/>
                </a:solidFill>
                <a:effectLst/>
                <a:latin typeface="Google Sans Mono"/>
              </a:rPr>
              <a:t>rect1_length = 10</a:t>
            </a:r>
          </a:p>
          <a:p>
            <a:r>
              <a:rPr lang="en-IN" b="0" dirty="0">
                <a:solidFill>
                  <a:schemeClr val="tx1"/>
                </a:solidFill>
                <a:effectLst/>
                <a:latin typeface="Google Sans Mono"/>
              </a:rPr>
              <a:t>rect1_width = 5</a:t>
            </a:r>
          </a:p>
          <a:p>
            <a:r>
              <a:rPr lang="en-IN" b="0" dirty="0">
                <a:solidFill>
                  <a:schemeClr val="tx1"/>
                </a:solidFill>
                <a:effectLst/>
                <a:latin typeface="Google Sans Mono"/>
              </a:rPr>
              <a:t>area1 = </a:t>
            </a:r>
            <a:r>
              <a:rPr lang="en-IN" b="0" dirty="0" err="1">
                <a:solidFill>
                  <a:schemeClr val="tx1"/>
                </a:solidFill>
                <a:effectLst/>
                <a:latin typeface="Google Sans Mono"/>
              </a:rPr>
              <a:t>calculate_rectangle_area</a:t>
            </a:r>
            <a:r>
              <a:rPr lang="en-IN" b="0" dirty="0">
                <a:solidFill>
                  <a:schemeClr val="tx1"/>
                </a:solidFill>
                <a:effectLst/>
                <a:latin typeface="Google Sans Mono"/>
              </a:rPr>
              <a:t>(rect1_length, rect1_width)</a:t>
            </a:r>
          </a:p>
          <a:p>
            <a:r>
              <a:rPr lang="en-IN" b="0" dirty="0">
                <a:solidFill>
                  <a:schemeClr val="tx1"/>
                </a:solidFill>
                <a:effectLst/>
                <a:latin typeface="Google Sans Mono"/>
              </a:rPr>
              <a:t>print(</a:t>
            </a:r>
            <a:r>
              <a:rPr lang="en-IN" b="0" dirty="0" err="1">
                <a:solidFill>
                  <a:schemeClr val="tx1"/>
                </a:solidFill>
                <a:effectLst/>
                <a:latin typeface="Google Sans Mono"/>
              </a:rPr>
              <a:t>f"The</a:t>
            </a:r>
            <a:r>
              <a:rPr lang="en-IN" b="0" dirty="0">
                <a:solidFill>
                  <a:schemeClr val="tx1"/>
                </a:solidFill>
                <a:effectLst/>
                <a:latin typeface="Google Sans Mono"/>
              </a:rPr>
              <a:t> area of rectangle 1 (length={rect1_length}, width={rect1_width}) is: {area1}")</a:t>
            </a:r>
          </a:p>
          <a:p>
            <a:endParaRPr lang="en-IN" b="0" dirty="0">
              <a:solidFill>
                <a:schemeClr val="tx1"/>
              </a:solidFill>
              <a:effectLst/>
              <a:latin typeface="Google Sans Mono"/>
            </a:endParaRPr>
          </a:p>
          <a:p>
            <a:r>
              <a:rPr lang="en-IN" b="0" dirty="0">
                <a:solidFill>
                  <a:schemeClr val="tx1"/>
                </a:solidFill>
                <a:effectLst/>
                <a:latin typeface="Google Sans Mono"/>
              </a:rPr>
              <a:t># Example 2: Calculate area for a rectangle with length 7.5 and width 3.2</a:t>
            </a:r>
          </a:p>
          <a:p>
            <a:r>
              <a:rPr lang="en-IN" b="0" dirty="0">
                <a:solidFill>
                  <a:schemeClr val="tx1"/>
                </a:solidFill>
                <a:effectLst/>
                <a:latin typeface="Google Sans Mono"/>
              </a:rPr>
              <a:t>rect2_length = 7.5</a:t>
            </a:r>
          </a:p>
          <a:p>
            <a:r>
              <a:rPr lang="en-IN" b="0" dirty="0">
                <a:solidFill>
                  <a:schemeClr val="tx1"/>
                </a:solidFill>
                <a:effectLst/>
                <a:latin typeface="Google Sans Mono"/>
              </a:rPr>
              <a:t>rect2_width = 3.2</a:t>
            </a:r>
          </a:p>
          <a:p>
            <a:r>
              <a:rPr lang="en-IN" b="0" dirty="0">
                <a:solidFill>
                  <a:schemeClr val="tx1"/>
                </a:solidFill>
                <a:effectLst/>
                <a:latin typeface="Google Sans Mono"/>
              </a:rPr>
              <a:t>area2 = </a:t>
            </a:r>
            <a:r>
              <a:rPr lang="en-IN" b="0" dirty="0" err="1">
                <a:solidFill>
                  <a:schemeClr val="tx1"/>
                </a:solidFill>
                <a:effectLst/>
                <a:latin typeface="Google Sans Mono"/>
              </a:rPr>
              <a:t>calculate_rectangle_area</a:t>
            </a:r>
            <a:r>
              <a:rPr lang="en-IN" b="0" dirty="0">
                <a:solidFill>
                  <a:schemeClr val="tx1"/>
                </a:solidFill>
                <a:effectLst/>
                <a:latin typeface="Google Sans Mono"/>
              </a:rPr>
              <a:t>(rect2_length, rect2_width)</a:t>
            </a:r>
          </a:p>
          <a:p>
            <a:r>
              <a:rPr lang="en-IN" b="0" dirty="0">
                <a:solidFill>
                  <a:schemeClr val="tx1"/>
                </a:solidFill>
                <a:effectLst/>
                <a:latin typeface="Google Sans Mono"/>
              </a:rPr>
              <a:t>print(</a:t>
            </a:r>
            <a:r>
              <a:rPr lang="en-IN" b="0" dirty="0" err="1">
                <a:solidFill>
                  <a:schemeClr val="tx1"/>
                </a:solidFill>
                <a:effectLst/>
                <a:latin typeface="Google Sans Mono"/>
              </a:rPr>
              <a:t>f"The</a:t>
            </a:r>
            <a:r>
              <a:rPr lang="en-IN" b="0" dirty="0">
                <a:solidFill>
                  <a:schemeClr val="tx1"/>
                </a:solidFill>
                <a:effectLst/>
                <a:latin typeface="Google Sans Mono"/>
              </a:rPr>
              <a:t> area of rectangle 2 (length={rect2_length}, width={rect2_width}) is: {area2}")</a:t>
            </a:r>
          </a:p>
          <a:p>
            <a:endParaRPr lang="en-IN" dirty="0">
              <a:solidFill>
                <a:schemeClr val="tx1"/>
              </a:solidFill>
              <a:latin typeface="Google Sans Mono"/>
            </a:endParaRPr>
          </a:p>
          <a:p>
            <a:r>
              <a:rPr lang="en-IN" b="0" u="sng" dirty="0">
                <a:solidFill>
                  <a:schemeClr val="tx1"/>
                </a:solidFill>
                <a:effectLst/>
                <a:latin typeface="Google Sans Mono"/>
              </a:rPr>
              <a:t>Output</a:t>
            </a:r>
          </a:p>
          <a:p>
            <a:endParaRPr lang="en-IN" dirty="0"/>
          </a:p>
          <a:p>
            <a:r>
              <a:rPr lang="en-IN" dirty="0"/>
              <a:t>The area of rectangle 1 (length=10, width=5) is: 50 </a:t>
            </a:r>
          </a:p>
          <a:p>
            <a:r>
              <a:rPr lang="en-IN" dirty="0"/>
              <a:t>The area of rectangle 2 (length=7.5, width=3.2) is: 24.0 </a:t>
            </a:r>
          </a:p>
          <a:p>
            <a:r>
              <a:rPr lang="en-IN" dirty="0"/>
              <a:t>The area of rectangle 3 (length=12, width=8) is: 96</a:t>
            </a:r>
          </a:p>
          <a:p>
            <a:endParaRPr lang="en-IN" b="0" u="sng" dirty="0">
              <a:solidFill>
                <a:schemeClr val="tx1"/>
              </a:solidFill>
              <a:effectLst/>
              <a:latin typeface="Google Sans Mono"/>
            </a:endParaRPr>
          </a:p>
        </p:txBody>
      </p:sp>
    </p:spTree>
    <p:extLst>
      <p:ext uri="{BB962C8B-B14F-4D97-AF65-F5344CB8AC3E}">
        <p14:creationId xmlns:p14="http://schemas.microsoft.com/office/powerpoint/2010/main" val="5471236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Programming Paradigms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6" name="TextBox 5">
            <a:extLst>
              <a:ext uri="{FF2B5EF4-FFF2-40B4-BE49-F238E27FC236}">
                <a16:creationId xmlns:a16="http://schemas.microsoft.com/office/drawing/2014/main" id="{FEA3477F-ADF6-8CC0-D5AB-0E195CB388E5}"/>
              </a:ext>
            </a:extLst>
          </p:cNvPr>
          <p:cNvSpPr txBox="1"/>
          <p:nvPr/>
        </p:nvSpPr>
        <p:spPr>
          <a:xfrm>
            <a:off x="311700" y="1158537"/>
            <a:ext cx="8520600" cy="3108543"/>
          </a:xfrm>
          <a:prstGeom prst="rect">
            <a:avLst/>
          </a:prstGeom>
          <a:noFill/>
        </p:spPr>
        <p:txBody>
          <a:bodyPr wrap="square" rtlCol="0">
            <a:spAutoFit/>
          </a:bodyPr>
          <a:lstStyle/>
          <a:p>
            <a:r>
              <a:rPr lang="en-IN" dirty="0"/>
              <a:t>Programming paradigms are fundamental styles or ways of thinking about how to structure and organize your code. They are not languages themselves, but rather methodologies that languages can support. Understanding them helps you choose the right approach for different problems and write more effective code.</a:t>
            </a:r>
          </a:p>
          <a:p>
            <a:endParaRPr lang="en-IN" b="0" u="sng" dirty="0">
              <a:solidFill>
                <a:schemeClr val="tx1"/>
              </a:solidFill>
              <a:effectLst/>
              <a:latin typeface="Google Sans Mono"/>
            </a:endParaRPr>
          </a:p>
          <a:p>
            <a:pPr marL="342900" indent="-342900">
              <a:buAutoNum type="arabicPeriod"/>
            </a:pPr>
            <a:r>
              <a:rPr lang="en-IN" b="0" i="1" u="sng" dirty="0">
                <a:solidFill>
                  <a:schemeClr val="tx1"/>
                </a:solidFill>
                <a:effectLst/>
                <a:latin typeface="Google Sans Mono"/>
              </a:rPr>
              <a:t>Imperative </a:t>
            </a:r>
            <a:r>
              <a:rPr lang="en-IN" i="1" u="sng" dirty="0">
                <a:solidFill>
                  <a:schemeClr val="tx1"/>
                </a:solidFill>
                <a:latin typeface="Google Sans Mono"/>
              </a:rPr>
              <a:t>Programming</a:t>
            </a:r>
            <a:br>
              <a:rPr lang="en-IN" dirty="0">
                <a:solidFill>
                  <a:schemeClr val="tx1"/>
                </a:solidFill>
                <a:latin typeface="Google Sans Mono"/>
              </a:rPr>
            </a:br>
            <a:r>
              <a:rPr lang="en-IN" dirty="0">
                <a:solidFill>
                  <a:schemeClr val="tx1"/>
                </a:solidFill>
                <a:latin typeface="Google Sans Mono"/>
              </a:rPr>
              <a:t>- Focuses on how to achieve a result by explicitly stating the sequence of steps the program should execute.</a:t>
            </a:r>
            <a:br>
              <a:rPr lang="en-IN" dirty="0">
                <a:solidFill>
                  <a:schemeClr val="tx1"/>
                </a:solidFill>
                <a:latin typeface="Google Sans Mono"/>
              </a:rPr>
            </a:br>
            <a:r>
              <a:rPr lang="en-IN" dirty="0">
                <a:solidFill>
                  <a:schemeClr val="tx1"/>
                </a:solidFill>
                <a:latin typeface="Google Sans Mono"/>
              </a:rPr>
              <a:t>- Uses statements that change a program’s state</a:t>
            </a:r>
            <a:br>
              <a:rPr lang="en-IN" dirty="0">
                <a:solidFill>
                  <a:schemeClr val="tx1"/>
                </a:solidFill>
                <a:latin typeface="Google Sans Mono"/>
              </a:rPr>
            </a:br>
            <a:r>
              <a:rPr lang="en-IN" dirty="0">
                <a:solidFill>
                  <a:schemeClr val="tx1"/>
                </a:solidFill>
                <a:latin typeface="Google Sans Mono"/>
              </a:rPr>
              <a:t>- Emphasizes control flow through loops, conditionals and function cells</a:t>
            </a:r>
          </a:p>
          <a:p>
            <a:pPr marL="342900" indent="-342900">
              <a:buAutoNum type="arabicPeriod"/>
            </a:pPr>
            <a:r>
              <a:rPr lang="en-IN" i="1" u="sng" dirty="0">
                <a:solidFill>
                  <a:schemeClr val="tx1"/>
                </a:solidFill>
                <a:latin typeface="Google Sans Mono"/>
              </a:rPr>
              <a:t>Declarative Programming</a:t>
            </a:r>
            <a:br>
              <a:rPr lang="en-IN" dirty="0">
                <a:solidFill>
                  <a:schemeClr val="tx1"/>
                </a:solidFill>
                <a:latin typeface="Google Sans Mono"/>
              </a:rPr>
            </a:br>
            <a:r>
              <a:rPr lang="en-IN" dirty="0">
                <a:solidFill>
                  <a:schemeClr val="tx1"/>
                </a:solidFill>
                <a:latin typeface="Google Sans Mono"/>
              </a:rPr>
              <a:t>- Focuses on what the program should accomplish without specifying the explicit control flow. The desired outcome is described, and the system flow figures out how to get there</a:t>
            </a:r>
            <a:br>
              <a:rPr lang="en-IN" dirty="0">
                <a:solidFill>
                  <a:schemeClr val="tx1"/>
                </a:solidFill>
                <a:latin typeface="Google Sans Mono"/>
              </a:rPr>
            </a:br>
            <a:r>
              <a:rPr lang="en-IN" dirty="0">
                <a:solidFill>
                  <a:schemeClr val="tx1"/>
                </a:solidFill>
                <a:latin typeface="Google Sans Mono"/>
              </a:rPr>
              <a:t>- Avoids side effects and mutable state</a:t>
            </a:r>
            <a:br>
              <a:rPr lang="en-IN" dirty="0">
                <a:solidFill>
                  <a:schemeClr val="tx1"/>
                </a:solidFill>
                <a:latin typeface="Google Sans Mono"/>
              </a:rPr>
            </a:br>
            <a:r>
              <a:rPr lang="en-IN" dirty="0">
                <a:solidFill>
                  <a:schemeClr val="tx1"/>
                </a:solidFill>
                <a:latin typeface="Google Sans Mono"/>
              </a:rPr>
              <a:t>- Often relies on expressions and transformations</a:t>
            </a:r>
          </a:p>
        </p:txBody>
      </p:sp>
    </p:spTree>
    <p:extLst>
      <p:ext uri="{BB962C8B-B14F-4D97-AF65-F5344CB8AC3E}">
        <p14:creationId xmlns:p14="http://schemas.microsoft.com/office/powerpoint/2010/main" val="1654494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79155" y="147139"/>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Programming Paradigms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6" name="TextBox 5">
            <a:extLst>
              <a:ext uri="{FF2B5EF4-FFF2-40B4-BE49-F238E27FC236}">
                <a16:creationId xmlns:a16="http://schemas.microsoft.com/office/drawing/2014/main" id="{FEA3477F-ADF6-8CC0-D5AB-0E195CB388E5}"/>
              </a:ext>
            </a:extLst>
          </p:cNvPr>
          <p:cNvSpPr txBox="1"/>
          <p:nvPr/>
        </p:nvSpPr>
        <p:spPr>
          <a:xfrm>
            <a:off x="311700" y="1158537"/>
            <a:ext cx="8520600" cy="2893100"/>
          </a:xfrm>
          <a:prstGeom prst="rect">
            <a:avLst/>
          </a:prstGeom>
          <a:noFill/>
        </p:spPr>
        <p:txBody>
          <a:bodyPr wrap="square" rtlCol="0">
            <a:spAutoFit/>
          </a:bodyPr>
          <a:lstStyle/>
          <a:p>
            <a:pPr marL="342900" indent="-342900">
              <a:buFont typeface="+mj-lt"/>
              <a:buAutoNum type="arabicPeriod" startAt="3"/>
            </a:pPr>
            <a:r>
              <a:rPr lang="en-IN" i="1" u="sng" dirty="0">
                <a:solidFill>
                  <a:schemeClr val="tx1"/>
                </a:solidFill>
                <a:latin typeface="Google Sans Mono"/>
              </a:rPr>
              <a:t>Object Oriented Programming</a:t>
            </a:r>
            <a:br>
              <a:rPr lang="en-IN" dirty="0">
                <a:solidFill>
                  <a:schemeClr val="tx1"/>
                </a:solidFill>
                <a:latin typeface="Google Sans Mono"/>
              </a:rPr>
            </a:br>
            <a:r>
              <a:rPr lang="en-IN" dirty="0">
                <a:solidFill>
                  <a:schemeClr val="tx1"/>
                </a:solidFill>
                <a:latin typeface="Google Sans Mono"/>
              </a:rPr>
              <a:t>- Organizes software design around objects which combine data and behaviour into a single unit. It models real world entities</a:t>
            </a:r>
            <a:br>
              <a:rPr lang="en-IN" dirty="0">
                <a:solidFill>
                  <a:schemeClr val="tx1"/>
                </a:solidFill>
                <a:latin typeface="Google Sans Mono"/>
              </a:rPr>
            </a:br>
            <a:r>
              <a:rPr lang="en-IN" dirty="0">
                <a:solidFill>
                  <a:schemeClr val="tx1"/>
                </a:solidFill>
                <a:latin typeface="Google Sans Mono"/>
              </a:rPr>
              <a:t>- </a:t>
            </a:r>
            <a:r>
              <a:rPr lang="en-IN" b="1" dirty="0">
                <a:solidFill>
                  <a:schemeClr val="tx1"/>
                </a:solidFill>
                <a:latin typeface="Google Sans Mono"/>
              </a:rPr>
              <a:t>Encapsulation</a:t>
            </a:r>
            <a:r>
              <a:rPr lang="en-IN" dirty="0">
                <a:solidFill>
                  <a:schemeClr val="tx1"/>
                </a:solidFill>
                <a:latin typeface="Google Sans Mono"/>
              </a:rPr>
              <a:t>: Bundling data and methods that operate on the data within a single unit</a:t>
            </a:r>
            <a:br>
              <a:rPr lang="en-IN" dirty="0">
                <a:solidFill>
                  <a:schemeClr val="tx1"/>
                </a:solidFill>
                <a:latin typeface="Google Sans Mono"/>
              </a:rPr>
            </a:br>
            <a:r>
              <a:rPr lang="en-IN" dirty="0">
                <a:solidFill>
                  <a:schemeClr val="tx1"/>
                </a:solidFill>
                <a:latin typeface="Google Sans Mono"/>
              </a:rPr>
              <a:t>- </a:t>
            </a:r>
            <a:r>
              <a:rPr lang="en-IN" b="1" dirty="0">
                <a:solidFill>
                  <a:schemeClr val="tx1"/>
                </a:solidFill>
                <a:latin typeface="Google Sans Mono"/>
              </a:rPr>
              <a:t>Inheritance: </a:t>
            </a:r>
            <a:r>
              <a:rPr lang="en-IN" dirty="0">
                <a:solidFill>
                  <a:schemeClr val="tx1"/>
                </a:solidFill>
                <a:latin typeface="Google Sans Mono"/>
              </a:rPr>
              <a:t>Allows new classes to inherit properties and behaviours from existing classes</a:t>
            </a:r>
            <a:br>
              <a:rPr lang="en-IN" dirty="0">
                <a:solidFill>
                  <a:schemeClr val="tx1"/>
                </a:solidFill>
                <a:latin typeface="Google Sans Mono"/>
              </a:rPr>
            </a:br>
            <a:r>
              <a:rPr lang="en-IN" dirty="0">
                <a:solidFill>
                  <a:schemeClr val="tx1"/>
                </a:solidFill>
                <a:latin typeface="Google Sans Mono"/>
              </a:rPr>
              <a:t>- </a:t>
            </a:r>
            <a:r>
              <a:rPr lang="en-IN" b="1" dirty="0">
                <a:solidFill>
                  <a:schemeClr val="tx1"/>
                </a:solidFill>
                <a:latin typeface="Google Sans Mono"/>
              </a:rPr>
              <a:t>Polymorphism: </a:t>
            </a:r>
            <a:r>
              <a:rPr lang="en-IN" dirty="0">
                <a:solidFill>
                  <a:schemeClr val="tx1"/>
                </a:solidFill>
                <a:latin typeface="Google Sans Mono"/>
              </a:rPr>
              <a:t>Objects of different classes can be treated as objects of a common type</a:t>
            </a:r>
            <a:br>
              <a:rPr lang="en-IN" dirty="0">
                <a:solidFill>
                  <a:schemeClr val="tx1"/>
                </a:solidFill>
                <a:latin typeface="Google Sans Mono"/>
              </a:rPr>
            </a:br>
            <a:r>
              <a:rPr lang="en-IN" dirty="0">
                <a:solidFill>
                  <a:schemeClr val="tx1"/>
                </a:solidFill>
                <a:latin typeface="Google Sans Mono"/>
              </a:rPr>
              <a:t>- </a:t>
            </a:r>
            <a:r>
              <a:rPr lang="en-IN" b="1" dirty="0">
                <a:solidFill>
                  <a:schemeClr val="tx1"/>
                </a:solidFill>
                <a:latin typeface="Google Sans Mono"/>
              </a:rPr>
              <a:t>Abstraction:</a:t>
            </a:r>
            <a:r>
              <a:rPr lang="en-IN" dirty="0">
                <a:solidFill>
                  <a:schemeClr val="tx1"/>
                </a:solidFill>
                <a:latin typeface="Google Sans Mono"/>
              </a:rPr>
              <a:t> Hiding complex implementation details and showing only essential features</a:t>
            </a:r>
          </a:p>
          <a:p>
            <a:pPr marL="342900" indent="-342900">
              <a:buFont typeface="+mj-lt"/>
              <a:buAutoNum type="arabicPeriod" startAt="3"/>
            </a:pPr>
            <a:r>
              <a:rPr lang="en-IN" i="1" u="sng" dirty="0">
                <a:solidFill>
                  <a:schemeClr val="tx1"/>
                </a:solidFill>
                <a:latin typeface="Google Sans Mono"/>
              </a:rPr>
              <a:t>Event Driven Programming</a:t>
            </a:r>
            <a:br>
              <a:rPr lang="en-IN" dirty="0">
                <a:solidFill>
                  <a:schemeClr val="tx1"/>
                </a:solidFill>
                <a:latin typeface="Google Sans Mono"/>
              </a:rPr>
            </a:br>
            <a:r>
              <a:rPr lang="en-IN" dirty="0">
                <a:solidFill>
                  <a:schemeClr val="tx1"/>
                </a:solidFill>
                <a:latin typeface="Google Sans Mono"/>
              </a:rPr>
              <a:t>- The flow of the program is determined by events (user clicks, key presses, etc.).</a:t>
            </a:r>
            <a:br>
              <a:rPr lang="en-IN" dirty="0">
                <a:solidFill>
                  <a:schemeClr val="tx1"/>
                </a:solidFill>
                <a:latin typeface="Google Sans Mono"/>
              </a:rPr>
            </a:br>
            <a:r>
              <a:rPr lang="en-IN" dirty="0">
                <a:solidFill>
                  <a:schemeClr val="tx1"/>
                </a:solidFill>
                <a:latin typeface="Google Sans Mono"/>
              </a:rPr>
              <a:t>- The program waits for the events and reacts to them</a:t>
            </a:r>
            <a:br>
              <a:rPr lang="en-IN" dirty="0">
                <a:solidFill>
                  <a:schemeClr val="tx1"/>
                </a:solidFill>
                <a:latin typeface="Google Sans Mono"/>
              </a:rPr>
            </a:br>
            <a:r>
              <a:rPr lang="en-IN" dirty="0">
                <a:solidFill>
                  <a:schemeClr val="tx1"/>
                </a:solidFill>
                <a:latin typeface="Google Sans Mono"/>
              </a:rPr>
              <a:t>- Uses event handlers or </a:t>
            </a:r>
            <a:r>
              <a:rPr lang="en-IN" dirty="0" err="1">
                <a:solidFill>
                  <a:schemeClr val="tx1"/>
                </a:solidFill>
                <a:latin typeface="Google Sans Mono"/>
              </a:rPr>
              <a:t>callbacks</a:t>
            </a:r>
            <a:r>
              <a:rPr lang="en-IN" dirty="0">
                <a:solidFill>
                  <a:schemeClr val="tx1"/>
                </a:solidFill>
                <a:latin typeface="Google Sans Mono"/>
              </a:rPr>
              <a:t> that are triggered when a specific event occurs</a:t>
            </a:r>
            <a:br>
              <a:rPr lang="en-IN" dirty="0">
                <a:solidFill>
                  <a:schemeClr val="tx1"/>
                </a:solidFill>
                <a:latin typeface="Google Sans Mono"/>
              </a:rPr>
            </a:br>
            <a:r>
              <a:rPr lang="en-IN" dirty="0">
                <a:solidFill>
                  <a:schemeClr val="tx1"/>
                </a:solidFill>
                <a:latin typeface="Google Sans Mono"/>
              </a:rPr>
              <a:t>- Often used in GUIs, web applications and real time systems</a:t>
            </a:r>
            <a:br>
              <a:rPr lang="en-IN" dirty="0">
                <a:solidFill>
                  <a:schemeClr val="tx1"/>
                </a:solidFill>
                <a:latin typeface="Google Sans Mono"/>
              </a:rPr>
            </a:br>
            <a:endParaRPr lang="en-IN" dirty="0">
              <a:solidFill>
                <a:schemeClr val="tx1"/>
              </a:solidFill>
              <a:latin typeface="Google Sans Mono"/>
            </a:endParaRPr>
          </a:p>
        </p:txBody>
      </p:sp>
    </p:spTree>
    <p:extLst>
      <p:ext uri="{BB962C8B-B14F-4D97-AF65-F5344CB8AC3E}">
        <p14:creationId xmlns:p14="http://schemas.microsoft.com/office/powerpoint/2010/main" val="4035506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0" y="173862"/>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Programming Paradigms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6" name="TextBox 5">
            <a:extLst>
              <a:ext uri="{FF2B5EF4-FFF2-40B4-BE49-F238E27FC236}">
                <a16:creationId xmlns:a16="http://schemas.microsoft.com/office/drawing/2014/main" id="{FEA3477F-ADF6-8CC0-D5AB-0E195CB388E5}"/>
              </a:ext>
            </a:extLst>
          </p:cNvPr>
          <p:cNvSpPr txBox="1"/>
          <p:nvPr/>
        </p:nvSpPr>
        <p:spPr>
          <a:xfrm>
            <a:off x="311700" y="762400"/>
            <a:ext cx="7525094" cy="3323987"/>
          </a:xfrm>
          <a:prstGeom prst="rect">
            <a:avLst/>
          </a:prstGeom>
          <a:noFill/>
        </p:spPr>
        <p:txBody>
          <a:bodyPr wrap="square" rtlCol="0">
            <a:spAutoFit/>
          </a:bodyPr>
          <a:lstStyle/>
          <a:p>
            <a:r>
              <a:rPr lang="en-IN" b="1" dirty="0">
                <a:solidFill>
                  <a:schemeClr val="tx1"/>
                </a:solidFill>
                <a:latin typeface="Google Sans Mono"/>
              </a:rPr>
              <a:t>Problem: Calculating the sum of all numbers in a given list</a:t>
            </a:r>
          </a:p>
          <a:p>
            <a:endParaRPr lang="en-IN" b="1" dirty="0">
              <a:solidFill>
                <a:schemeClr val="tx1"/>
              </a:solidFill>
              <a:latin typeface="Google Sans Mono"/>
            </a:endParaRP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1. Imperative Programming Paradigm </a:t>
            </a:r>
          </a:p>
          <a:p>
            <a:r>
              <a:rPr lang="en-IN"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Focuses on 'how' to achieve the result by explicitly stating steps and managing state.</a:t>
            </a:r>
          </a:p>
          <a:p>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def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sum_imperative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(numbers):</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total = 0 # Initialize a mutable state variable</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for number in numbers: # Explicitly iterate through the list</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total = total + number # Explicitly update the state in each step</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return total</a:t>
            </a:r>
          </a:p>
          <a:p>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my_list_imperative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[1, 2, 3, 4, 5]</a:t>
            </a:r>
          </a:p>
          <a:p>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result_imperative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sum_imperative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my_list_imperative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f"List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my_list_imperative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f"Sum</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(Imperative):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result_imperative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p:txBody>
      </p:sp>
    </p:spTree>
    <p:extLst>
      <p:ext uri="{BB962C8B-B14F-4D97-AF65-F5344CB8AC3E}">
        <p14:creationId xmlns:p14="http://schemas.microsoft.com/office/powerpoint/2010/main" val="3582796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139"/>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Programming Paradigms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6" name="TextBox 5">
            <a:extLst>
              <a:ext uri="{FF2B5EF4-FFF2-40B4-BE49-F238E27FC236}">
                <a16:creationId xmlns:a16="http://schemas.microsoft.com/office/drawing/2014/main" id="{FEA3477F-ADF6-8CC0-D5AB-0E195CB388E5}"/>
              </a:ext>
            </a:extLst>
          </p:cNvPr>
          <p:cNvSpPr txBox="1"/>
          <p:nvPr/>
        </p:nvSpPr>
        <p:spPr>
          <a:xfrm>
            <a:off x="311700" y="762400"/>
            <a:ext cx="7525094" cy="2893100"/>
          </a:xfrm>
          <a:prstGeom prst="rect">
            <a:avLst/>
          </a:prstGeom>
          <a:noFill/>
        </p:spPr>
        <p:txBody>
          <a:bodyPr wrap="square" rtlCol="0">
            <a:spAutoFit/>
          </a:bodyPr>
          <a:lstStyle/>
          <a:p>
            <a:r>
              <a:rPr lang="en-IN"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Problem: Calculating the sum of all numbers in a given list</a:t>
            </a:r>
          </a:p>
          <a:p>
            <a:endParaRPr lang="en-IN"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a:p>
            <a:r>
              <a:rPr lang="en-IN"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2. </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Declarative Paradigm</a:t>
            </a:r>
          </a:p>
          <a:p>
            <a:r>
              <a:rPr lang="en-IN"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Using Python's built-in sum() function (highly declarative)</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D</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eclare 'what' you want (the sum), not 'how' to sum it.</a:t>
            </a:r>
          </a:p>
          <a:p>
            <a:endPar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def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sum_declarative_builtin</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(numbers):</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return sum(numbers)</a:t>
            </a:r>
          </a:p>
          <a:p>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my_list_declarative_builtin</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[10, 20, 30, 40]</a:t>
            </a:r>
          </a:p>
          <a:p>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result_declarative_builtin</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sum_declarative_builtin</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my_list_declarative_builtin</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f"List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my_list_declarative_builtin</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f"Sum</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(Declarative - Built-in sum()):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result_declarative_builtin</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p:txBody>
      </p:sp>
    </p:spTree>
    <p:extLst>
      <p:ext uri="{BB962C8B-B14F-4D97-AF65-F5344CB8AC3E}">
        <p14:creationId xmlns:p14="http://schemas.microsoft.com/office/powerpoint/2010/main" val="1371821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0" y="160651"/>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Programming Paradigms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6" name="TextBox 5">
            <a:extLst>
              <a:ext uri="{FF2B5EF4-FFF2-40B4-BE49-F238E27FC236}">
                <a16:creationId xmlns:a16="http://schemas.microsoft.com/office/drawing/2014/main" id="{FEA3477F-ADF6-8CC0-D5AB-0E195CB388E5}"/>
              </a:ext>
            </a:extLst>
          </p:cNvPr>
          <p:cNvSpPr txBox="1"/>
          <p:nvPr/>
        </p:nvSpPr>
        <p:spPr>
          <a:xfrm>
            <a:off x="311700" y="762400"/>
            <a:ext cx="8520600" cy="3970318"/>
          </a:xfrm>
          <a:prstGeom prst="rect">
            <a:avLst/>
          </a:prstGeom>
          <a:noFill/>
        </p:spPr>
        <p:txBody>
          <a:bodyPr wrap="square" rtlCol="0">
            <a:spAutoFit/>
          </a:bodyPr>
          <a:lstStyle/>
          <a:p>
            <a:r>
              <a:rPr lang="en-IN"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Problem: Calculating the sum of all numbers in a given list</a:t>
            </a:r>
          </a:p>
          <a:p>
            <a:endParaRPr lang="en-IN" b="1"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3. Object-Oriented Programming (OOP) Paradigm </a:t>
            </a:r>
            <a:endParaRPr lang="en-IN"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Organizes code around 'objects' that combine data (attributes) and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behavior</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(methods).</a:t>
            </a:r>
          </a:p>
          <a:p>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class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NumberAggregator</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def __</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init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__(self,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numbers_list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self.numbers</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numbers_list</a:t>
            </a:r>
            <a:endParaRPr lang="en-IN"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endParaRP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def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calculate_sum</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(self):</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total = 0</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for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num</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in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self.numbers</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total +=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num</a:t>
            </a:r>
            <a:endPar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return total</a:t>
            </a:r>
          </a:p>
          <a:p>
            <a:endPar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a:p>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my_numbers_obj</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NumberAggregator</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([100, 200, 300])</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f"Numbers</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in object: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my_numbers_obj.numbers</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result_oop</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my_numbers_obj.calculate_sum</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f"Sum</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(OOP):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result_oop</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p:txBody>
      </p:sp>
    </p:spTree>
    <p:extLst>
      <p:ext uri="{BB962C8B-B14F-4D97-AF65-F5344CB8AC3E}">
        <p14:creationId xmlns:p14="http://schemas.microsoft.com/office/powerpoint/2010/main" val="2112269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207099"/>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Programming Paradigms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
        <p:nvSpPr>
          <p:cNvPr id="6" name="TextBox 5">
            <a:extLst>
              <a:ext uri="{FF2B5EF4-FFF2-40B4-BE49-F238E27FC236}">
                <a16:creationId xmlns:a16="http://schemas.microsoft.com/office/drawing/2014/main" id="{FEA3477F-ADF6-8CC0-D5AB-0E195CB388E5}"/>
              </a:ext>
            </a:extLst>
          </p:cNvPr>
          <p:cNvSpPr txBox="1"/>
          <p:nvPr/>
        </p:nvSpPr>
        <p:spPr>
          <a:xfrm>
            <a:off x="311700" y="943093"/>
            <a:ext cx="8520600" cy="3539430"/>
          </a:xfrm>
          <a:prstGeom prst="rect">
            <a:avLst/>
          </a:prstGeom>
          <a:noFill/>
        </p:spPr>
        <p:txBody>
          <a:bodyPr wrap="square" rtlCol="0">
            <a:spAutoFit/>
          </a:bodyPr>
          <a:lstStyle/>
          <a:p>
            <a:r>
              <a:rPr lang="en-IN"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Problem: Calculating the sum of all numbers in a given list</a:t>
            </a:r>
          </a:p>
          <a:p>
            <a:endParaRPr lang="en-IN" b="1"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a:p>
            <a:r>
              <a:rPr lang="en-IN" b="0" dirty="0">
                <a:solidFill>
                  <a:schemeClr val="tx1"/>
                </a:solidFill>
                <a:effectLst/>
                <a:latin typeface="Google Sans Mono"/>
              </a:rPr>
              <a:t>4. Event-Driven Programming Paradigm (Simulated)</a:t>
            </a:r>
          </a:p>
          <a:p>
            <a:r>
              <a:rPr lang="en-IN" dirty="0">
                <a:solidFill>
                  <a:schemeClr val="tx1"/>
                </a:solidFill>
                <a:latin typeface="Google Sans Mono"/>
              </a:rPr>
              <a:t>     - </a:t>
            </a:r>
            <a:r>
              <a:rPr lang="en-IN" b="0" dirty="0">
                <a:solidFill>
                  <a:schemeClr val="tx1"/>
                </a:solidFill>
                <a:effectLst/>
                <a:latin typeface="Google Sans Mono"/>
              </a:rPr>
              <a:t>The flow is determined by 'events'. Here, a function acts as an 'event handler’</a:t>
            </a:r>
            <a:r>
              <a:rPr lang="en-IN" dirty="0">
                <a:solidFill>
                  <a:schemeClr val="tx1"/>
                </a:solidFill>
                <a:latin typeface="Google Sans Mono"/>
              </a:rPr>
              <a:t> t</a:t>
            </a:r>
            <a:r>
              <a:rPr lang="en-IN" b="0" dirty="0">
                <a:solidFill>
                  <a:schemeClr val="tx1"/>
                </a:solidFill>
                <a:effectLst/>
                <a:latin typeface="Google Sans Mono"/>
              </a:rPr>
              <a:t>hat is triggered by a simulated event (a direct function call).</a:t>
            </a:r>
            <a:endParaRPr lang="en-IN" dirty="0">
              <a:solidFill>
                <a:schemeClr val="tx1"/>
              </a:solidFill>
              <a:latin typeface="Google Sans Mono"/>
            </a:endParaRPr>
          </a:p>
          <a:p>
            <a:r>
              <a:rPr lang="en-IN" b="0" dirty="0">
                <a:solidFill>
                  <a:schemeClr val="tx1"/>
                </a:solidFill>
                <a:effectLst/>
                <a:latin typeface="Google Sans Mono"/>
              </a:rPr>
              <a:t>     - In a real GUI or web app, this would be a button click, data arrival, etc.</a:t>
            </a:r>
          </a:p>
          <a:p>
            <a:endParaRPr lang="en-IN" b="0" dirty="0">
              <a:solidFill>
                <a:schemeClr val="tx1"/>
              </a:solidFill>
              <a:effectLst/>
              <a:latin typeface="Google Sans Mono"/>
            </a:endParaRPr>
          </a:p>
          <a:p>
            <a:r>
              <a:rPr lang="en-IN" b="0" dirty="0">
                <a:solidFill>
                  <a:schemeClr val="tx1"/>
                </a:solidFill>
                <a:effectLst/>
                <a:latin typeface="Google Sans Mono"/>
              </a:rPr>
              <a:t>def </a:t>
            </a:r>
            <a:r>
              <a:rPr lang="en-IN" b="0" dirty="0" err="1">
                <a:solidFill>
                  <a:schemeClr val="tx1"/>
                </a:solidFill>
                <a:effectLst/>
                <a:latin typeface="Google Sans Mono"/>
              </a:rPr>
              <a:t>on_data_received_and_sum</a:t>
            </a:r>
            <a:r>
              <a:rPr lang="en-IN" b="0" dirty="0">
                <a:solidFill>
                  <a:schemeClr val="tx1"/>
                </a:solidFill>
                <a:effectLst/>
                <a:latin typeface="Google Sans Mono"/>
              </a:rPr>
              <a:t>(</a:t>
            </a:r>
            <a:r>
              <a:rPr lang="en-IN" b="0" dirty="0" err="1">
                <a:solidFill>
                  <a:schemeClr val="tx1"/>
                </a:solidFill>
                <a:effectLst/>
                <a:latin typeface="Google Sans Mono"/>
              </a:rPr>
              <a:t>data_payload</a:t>
            </a:r>
            <a:r>
              <a:rPr lang="en-IN" b="0" dirty="0">
                <a:solidFill>
                  <a:schemeClr val="tx1"/>
                </a:solidFill>
                <a:effectLst/>
                <a:latin typeface="Google Sans Mono"/>
              </a:rPr>
              <a:t>):</a:t>
            </a:r>
          </a:p>
          <a:p>
            <a:r>
              <a:rPr lang="en-IN" b="0" dirty="0">
                <a:solidFill>
                  <a:schemeClr val="tx1"/>
                </a:solidFill>
                <a:effectLst/>
                <a:latin typeface="Google Sans Mono"/>
              </a:rPr>
              <a:t>     print(</a:t>
            </a:r>
            <a:r>
              <a:rPr lang="en-IN" b="0" dirty="0" err="1">
                <a:solidFill>
                  <a:schemeClr val="tx1"/>
                </a:solidFill>
                <a:effectLst/>
                <a:latin typeface="Google Sans Mono"/>
              </a:rPr>
              <a:t>f"Event</a:t>
            </a:r>
            <a:r>
              <a:rPr lang="en-IN" b="0" dirty="0">
                <a:solidFill>
                  <a:schemeClr val="tx1"/>
                </a:solidFill>
                <a:effectLst/>
                <a:latin typeface="Google Sans Mono"/>
              </a:rPr>
              <a:t>: '</a:t>
            </a:r>
            <a:r>
              <a:rPr lang="en-IN" b="0" dirty="0" err="1">
                <a:solidFill>
                  <a:schemeClr val="tx1"/>
                </a:solidFill>
                <a:effectLst/>
                <a:latin typeface="Google Sans Mono"/>
              </a:rPr>
              <a:t>data_received</a:t>
            </a:r>
            <a:r>
              <a:rPr lang="en-IN" b="0" dirty="0">
                <a:solidFill>
                  <a:schemeClr val="tx1"/>
                </a:solidFill>
                <a:effectLst/>
                <a:latin typeface="Google Sans Mono"/>
              </a:rPr>
              <a:t>' triggered with payload: {</a:t>
            </a:r>
            <a:r>
              <a:rPr lang="en-IN" b="0" dirty="0" err="1">
                <a:solidFill>
                  <a:schemeClr val="tx1"/>
                </a:solidFill>
                <a:effectLst/>
                <a:latin typeface="Google Sans Mono"/>
              </a:rPr>
              <a:t>data_payload</a:t>
            </a:r>
            <a:r>
              <a:rPr lang="en-IN" b="0" dirty="0">
                <a:solidFill>
                  <a:schemeClr val="tx1"/>
                </a:solidFill>
                <a:effectLst/>
                <a:latin typeface="Google Sans Mono"/>
              </a:rPr>
              <a:t>}")</a:t>
            </a:r>
          </a:p>
          <a:p>
            <a:r>
              <a:rPr lang="en-IN" b="0" dirty="0">
                <a:solidFill>
                  <a:schemeClr val="tx1"/>
                </a:solidFill>
                <a:effectLst/>
                <a:latin typeface="Google Sans Mono"/>
              </a:rPr>
              <a:t>     </a:t>
            </a:r>
            <a:r>
              <a:rPr lang="en-IN" b="0" dirty="0" err="1">
                <a:solidFill>
                  <a:schemeClr val="tx1"/>
                </a:solidFill>
                <a:effectLst/>
                <a:latin typeface="Google Sans Mono"/>
              </a:rPr>
              <a:t>current_sum</a:t>
            </a:r>
            <a:r>
              <a:rPr lang="en-IN" b="0" dirty="0">
                <a:solidFill>
                  <a:schemeClr val="tx1"/>
                </a:solidFill>
                <a:effectLst/>
                <a:latin typeface="Google Sans Mono"/>
              </a:rPr>
              <a:t> = sum(</a:t>
            </a:r>
            <a:r>
              <a:rPr lang="en-IN" b="0" dirty="0" err="1">
                <a:solidFill>
                  <a:schemeClr val="tx1"/>
                </a:solidFill>
                <a:effectLst/>
                <a:latin typeface="Google Sans Mono"/>
              </a:rPr>
              <a:t>data_payload</a:t>
            </a:r>
            <a:r>
              <a:rPr lang="en-IN" b="0" dirty="0">
                <a:solidFill>
                  <a:schemeClr val="tx1"/>
                </a:solidFill>
                <a:effectLst/>
                <a:latin typeface="Google Sans Mono"/>
              </a:rPr>
              <a:t>)</a:t>
            </a:r>
          </a:p>
          <a:p>
            <a:r>
              <a:rPr lang="en-IN" b="0" dirty="0">
                <a:solidFill>
                  <a:schemeClr val="tx1"/>
                </a:solidFill>
                <a:effectLst/>
                <a:latin typeface="Google Sans Mono"/>
              </a:rPr>
              <a:t>     print(</a:t>
            </a:r>
            <a:r>
              <a:rPr lang="en-IN" b="0" dirty="0" err="1">
                <a:solidFill>
                  <a:schemeClr val="tx1"/>
                </a:solidFill>
                <a:effectLst/>
                <a:latin typeface="Google Sans Mono"/>
              </a:rPr>
              <a:t>f"Calculated</a:t>
            </a:r>
            <a:r>
              <a:rPr lang="en-IN" b="0" dirty="0">
                <a:solidFill>
                  <a:schemeClr val="tx1"/>
                </a:solidFill>
                <a:effectLst/>
                <a:latin typeface="Google Sans Mono"/>
              </a:rPr>
              <a:t> sum for this event: {</a:t>
            </a:r>
            <a:r>
              <a:rPr lang="en-IN" b="0" dirty="0" err="1">
                <a:solidFill>
                  <a:schemeClr val="tx1"/>
                </a:solidFill>
                <a:effectLst/>
                <a:latin typeface="Google Sans Mono"/>
              </a:rPr>
              <a:t>current_sum</a:t>
            </a:r>
            <a:r>
              <a:rPr lang="en-IN" b="0" dirty="0">
                <a:solidFill>
                  <a:schemeClr val="tx1"/>
                </a:solidFill>
                <a:effectLst/>
                <a:latin typeface="Google Sans Mono"/>
              </a:rPr>
              <a:t>}")</a:t>
            </a:r>
          </a:p>
          <a:p>
            <a:r>
              <a:rPr lang="en-IN" b="0" dirty="0">
                <a:solidFill>
                  <a:schemeClr val="tx1"/>
                </a:solidFill>
                <a:effectLst/>
                <a:latin typeface="Google Sans Mono"/>
              </a:rPr>
              <a:t>     return </a:t>
            </a:r>
            <a:r>
              <a:rPr lang="en-IN" b="0" dirty="0" err="1">
                <a:solidFill>
                  <a:schemeClr val="tx1"/>
                </a:solidFill>
                <a:effectLst/>
                <a:latin typeface="Google Sans Mono"/>
              </a:rPr>
              <a:t>current_sum</a:t>
            </a:r>
            <a:endParaRPr lang="en-IN" b="0" dirty="0">
              <a:solidFill>
                <a:schemeClr val="tx1"/>
              </a:solidFill>
              <a:effectLst/>
              <a:latin typeface="Google Sans Mono"/>
            </a:endParaRPr>
          </a:p>
          <a:p>
            <a:r>
              <a:rPr lang="en-IN" b="0" dirty="0">
                <a:solidFill>
                  <a:schemeClr val="tx1"/>
                </a:solidFill>
                <a:effectLst/>
                <a:latin typeface="Google Sans Mono"/>
              </a:rPr>
              <a:t>print("Simulating Event 1: New sensor data arrives...")</a:t>
            </a:r>
          </a:p>
          <a:p>
            <a:r>
              <a:rPr lang="en-IN" b="0" dirty="0">
                <a:solidFill>
                  <a:schemeClr val="tx1"/>
                </a:solidFill>
                <a:effectLst/>
                <a:latin typeface="Google Sans Mono"/>
              </a:rPr>
              <a:t>event_data_1 = [5, 10, 15]</a:t>
            </a:r>
          </a:p>
          <a:p>
            <a:r>
              <a:rPr lang="en-IN" b="0" dirty="0">
                <a:solidFill>
                  <a:schemeClr val="tx1"/>
                </a:solidFill>
                <a:effectLst/>
                <a:latin typeface="Google Sans Mono"/>
              </a:rPr>
              <a:t>result_event_1 = </a:t>
            </a:r>
            <a:r>
              <a:rPr lang="en-IN" b="0" dirty="0" err="1">
                <a:solidFill>
                  <a:schemeClr val="tx1"/>
                </a:solidFill>
                <a:effectLst/>
                <a:latin typeface="Google Sans Mono"/>
              </a:rPr>
              <a:t>on_data_received_and_sum</a:t>
            </a:r>
            <a:r>
              <a:rPr lang="en-IN" b="0" dirty="0">
                <a:solidFill>
                  <a:schemeClr val="tx1"/>
                </a:solidFill>
                <a:effectLst/>
                <a:latin typeface="Google Sans Mono"/>
              </a:rPr>
              <a:t>(event_data_1)</a:t>
            </a:r>
          </a:p>
          <a:p>
            <a:r>
              <a:rPr lang="en-IN" b="0" dirty="0">
                <a:solidFill>
                  <a:schemeClr val="tx1"/>
                </a:solidFill>
                <a:effectLst/>
                <a:latin typeface="Google Sans Mono"/>
              </a:rPr>
              <a:t>print(</a:t>
            </a:r>
            <a:r>
              <a:rPr lang="en-IN" b="0" dirty="0" err="1">
                <a:solidFill>
                  <a:schemeClr val="tx1"/>
                </a:solidFill>
                <a:effectLst/>
                <a:latin typeface="Google Sans Mono"/>
              </a:rPr>
              <a:t>f"Event</a:t>
            </a:r>
            <a:r>
              <a:rPr lang="en-IN" b="0" dirty="0">
                <a:solidFill>
                  <a:schemeClr val="tx1"/>
                </a:solidFill>
                <a:effectLst/>
                <a:latin typeface="Google Sans Mono"/>
              </a:rPr>
              <a:t> 1 processing complete. Result: {result_event_1}")</a:t>
            </a:r>
          </a:p>
        </p:txBody>
      </p:sp>
    </p:spTree>
    <p:extLst>
      <p:ext uri="{BB962C8B-B14F-4D97-AF65-F5344CB8AC3E}">
        <p14:creationId xmlns:p14="http://schemas.microsoft.com/office/powerpoint/2010/main" val="4040017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0" y="147139"/>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1" name="Google Shape;131;p16"/>
          <p:cNvSpPr txBox="1">
            <a:spLocks noGrp="1"/>
          </p:cNvSpPr>
          <p:nvPr>
            <p:ph type="body" idx="1"/>
          </p:nvPr>
        </p:nvSpPr>
        <p:spPr>
          <a:xfrm>
            <a:off x="217271" y="804609"/>
            <a:ext cx="8615029" cy="4026336"/>
          </a:xfrm>
          <a:prstGeom prst="rect">
            <a:avLst/>
          </a:prstGeom>
        </p:spPr>
        <p:txBody>
          <a:bodyPr spcFirstLastPara="1" wrap="square" lIns="91425" tIns="91425" rIns="91425" bIns="91425" anchor="t" anchorCtr="0">
            <a:normAutofit/>
          </a:bodyPr>
          <a:lstStyle/>
          <a:p>
            <a:pPr marL="0" indent="0">
              <a:buNone/>
            </a:pPr>
            <a:r>
              <a:rPr lang="en-US" b="1" dirty="0">
                <a:solidFill>
                  <a:schemeClr val="tx1"/>
                </a:solidFill>
              </a:rPr>
              <a:t>Data:</a:t>
            </a:r>
          </a:p>
          <a:p>
            <a:pPr marL="0" indent="0">
              <a:buNone/>
            </a:pPr>
            <a:r>
              <a:rPr lang="en-IN" dirty="0">
                <a:solidFill>
                  <a:schemeClr val="tx1"/>
                </a:solidFill>
              </a:rPr>
              <a:t>Data refers to a collection of facts, figures, observations, measurements, or information that are used as a basis for reasoning, discussion, or calculation</a:t>
            </a:r>
          </a:p>
          <a:p>
            <a:pPr marL="0" indent="0">
              <a:buNone/>
            </a:pPr>
            <a:endParaRPr lang="en-IN" dirty="0">
              <a:solidFill>
                <a:schemeClr val="tx1"/>
              </a:solidFill>
            </a:endParaRPr>
          </a:p>
          <a:p>
            <a:pPr marL="0" indent="0">
              <a:buNone/>
            </a:pPr>
            <a:r>
              <a:rPr lang="en-IN" dirty="0">
                <a:solidFill>
                  <a:schemeClr val="tx1"/>
                </a:solidFill>
              </a:rPr>
              <a:t>Data can broadly be categorised into two categories</a:t>
            </a:r>
          </a:p>
          <a:p>
            <a:pPr marL="400050" indent="-400050">
              <a:buFont typeface="+mj-lt"/>
              <a:buAutoNum type="romanUcPeriod"/>
            </a:pPr>
            <a:r>
              <a:rPr lang="en-IN" dirty="0">
                <a:solidFill>
                  <a:schemeClr val="tx1"/>
                </a:solidFill>
              </a:rPr>
              <a:t>Categorical: Data with distinct categories or groups.</a:t>
            </a:r>
          </a:p>
          <a:p>
            <a:pPr marL="800100" lvl="1" indent="-342900">
              <a:buAutoNum type="arabicPeriod"/>
            </a:pPr>
            <a:r>
              <a:rPr lang="en-IN" dirty="0">
                <a:solidFill>
                  <a:schemeClr val="tx1"/>
                </a:solidFill>
              </a:rPr>
              <a:t>Nominal: Categories with no order. </a:t>
            </a:r>
            <a:r>
              <a:rPr lang="en-IN" dirty="0" err="1">
                <a:solidFill>
                  <a:schemeClr val="tx1"/>
                </a:solidFill>
              </a:rPr>
              <a:t>Eg.</a:t>
            </a:r>
            <a:r>
              <a:rPr lang="en-IN" dirty="0">
                <a:solidFill>
                  <a:schemeClr val="tx1"/>
                </a:solidFill>
              </a:rPr>
              <a:t> Red, Blue, Green</a:t>
            </a:r>
          </a:p>
          <a:p>
            <a:pPr marL="800100" lvl="1" indent="-342900">
              <a:buAutoNum type="arabicPeriod"/>
            </a:pPr>
            <a:r>
              <a:rPr lang="en-IN" dirty="0">
                <a:solidFill>
                  <a:schemeClr val="tx1"/>
                </a:solidFill>
              </a:rPr>
              <a:t>Ordinal: </a:t>
            </a:r>
            <a:r>
              <a:rPr lang="en-IN" dirty="0"/>
              <a:t>Categories with a meaningful order. </a:t>
            </a:r>
            <a:r>
              <a:rPr lang="en-IN" dirty="0" err="1"/>
              <a:t>Eg.</a:t>
            </a:r>
            <a:r>
              <a:rPr lang="en-IN" dirty="0"/>
              <a:t> Secondary School, Senior Secondary School</a:t>
            </a:r>
            <a:endParaRPr lang="en-IN" dirty="0">
              <a:solidFill>
                <a:schemeClr val="tx1"/>
              </a:solidFill>
            </a:endParaRPr>
          </a:p>
          <a:p>
            <a:pPr marL="400050" indent="-400050">
              <a:buFont typeface="+mj-lt"/>
              <a:buAutoNum type="romanUcPeriod"/>
            </a:pPr>
            <a:r>
              <a:rPr lang="en-IN" dirty="0">
                <a:solidFill>
                  <a:schemeClr val="tx1"/>
                </a:solidFill>
              </a:rPr>
              <a:t>Numerical: Data represented by numbers</a:t>
            </a:r>
          </a:p>
          <a:p>
            <a:pPr marL="800100" lvl="1" indent="-342900">
              <a:buFont typeface="+mj-lt"/>
              <a:buAutoNum type="arabicPeriod"/>
            </a:pPr>
            <a:r>
              <a:rPr lang="en-IN" dirty="0">
                <a:solidFill>
                  <a:schemeClr val="tx1"/>
                </a:solidFill>
              </a:rPr>
              <a:t>Discrete: Countable, specific values. </a:t>
            </a:r>
            <a:r>
              <a:rPr lang="en-IN" dirty="0" err="1">
                <a:solidFill>
                  <a:schemeClr val="tx1"/>
                </a:solidFill>
              </a:rPr>
              <a:t>Eg.</a:t>
            </a:r>
            <a:r>
              <a:rPr lang="en-IN" dirty="0">
                <a:solidFill>
                  <a:schemeClr val="tx1"/>
                </a:solidFill>
              </a:rPr>
              <a:t> 5 mangoes, 10 apples</a:t>
            </a:r>
          </a:p>
          <a:p>
            <a:pPr marL="800100" lvl="1" indent="-342900">
              <a:buFont typeface="+mj-lt"/>
              <a:buAutoNum type="arabicPeriod"/>
            </a:pPr>
            <a:r>
              <a:rPr lang="en-IN" dirty="0">
                <a:solidFill>
                  <a:schemeClr val="tx1"/>
                </a:solidFill>
              </a:rPr>
              <a:t>Continuous: Measurable, any value within a range. </a:t>
            </a:r>
            <a:r>
              <a:rPr lang="en-IN" dirty="0" err="1">
                <a:solidFill>
                  <a:schemeClr val="tx1"/>
                </a:solidFill>
              </a:rPr>
              <a:t>Eg.</a:t>
            </a:r>
            <a:r>
              <a:rPr lang="en-IN" dirty="0">
                <a:solidFill>
                  <a:schemeClr val="tx1"/>
                </a:solidFill>
              </a:rPr>
              <a:t> All boys in between 150-170cm height</a:t>
            </a:r>
          </a:p>
          <a:p>
            <a:pPr marL="0" indent="0">
              <a:buNone/>
            </a:pPr>
            <a:endParaRPr lang="en-IN"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extLst>
      <p:ext uri="{BB962C8B-B14F-4D97-AF65-F5344CB8AC3E}">
        <p14:creationId xmlns:p14="http://schemas.microsoft.com/office/powerpoint/2010/main" val="33980104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14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1" name="Google Shape;131;p16"/>
          <p:cNvSpPr txBox="1">
            <a:spLocks noGrp="1"/>
          </p:cNvSpPr>
          <p:nvPr>
            <p:ph type="body" idx="1"/>
          </p:nvPr>
        </p:nvSpPr>
        <p:spPr>
          <a:xfrm>
            <a:off x="217271" y="804609"/>
            <a:ext cx="8615029" cy="4026336"/>
          </a:xfrm>
          <a:prstGeom prst="rect">
            <a:avLst/>
          </a:prstGeom>
        </p:spPr>
        <p:txBody>
          <a:bodyPr spcFirstLastPara="1" wrap="square" lIns="91425" tIns="91425" rIns="91425" bIns="91425" anchor="t" anchorCtr="0">
            <a:normAutofit/>
          </a:bodyPr>
          <a:lstStyle/>
          <a:p>
            <a:pPr marL="0" indent="0">
              <a:buNone/>
            </a:pPr>
            <a:r>
              <a:rPr lang="en-US" b="1" dirty="0">
                <a:solidFill>
                  <a:schemeClr val="tx1"/>
                </a:solidFill>
              </a:rPr>
              <a:t>Sample:</a:t>
            </a:r>
          </a:p>
          <a:p>
            <a:pPr marL="0" indent="0">
              <a:buNone/>
            </a:pPr>
            <a:r>
              <a:rPr lang="en-IN" dirty="0">
                <a:solidFill>
                  <a:schemeClr val="tx1"/>
                </a:solidFill>
              </a:rPr>
              <a:t>A sample is a subset of a larger group (the population) that is selected and studied to make inferences about the entire group. It is a smaller, manageable portion of the population that researchers or analysts collect data from. The goal of studying a sample is to gain insights that can be generalized to the broader population from which the sample was drawn. A good sample is typically representative of the population, meaning it reflects the key characteristics of the larger group.</a:t>
            </a:r>
          </a:p>
          <a:p>
            <a:pPr marL="0" indent="0">
              <a:buNone/>
            </a:pPr>
            <a:endParaRPr lang="en-IN" dirty="0">
              <a:solidFill>
                <a:schemeClr val="tx1"/>
              </a:solidFill>
            </a:endParaRPr>
          </a:p>
          <a:p>
            <a:pPr marL="0" indent="0">
              <a:buNone/>
            </a:pPr>
            <a:r>
              <a:rPr lang="en-IN" b="1" dirty="0">
                <a:solidFill>
                  <a:schemeClr val="tx1"/>
                </a:solidFill>
              </a:rPr>
              <a:t>Population:</a:t>
            </a:r>
          </a:p>
          <a:p>
            <a:pPr marL="0" indent="0">
              <a:buNone/>
            </a:pPr>
            <a:r>
              <a:rPr lang="en-IN" dirty="0">
                <a:solidFill>
                  <a:schemeClr val="tx1"/>
                </a:solidFill>
              </a:rPr>
              <a:t>A population is the entire group of individuals, objects, events, or measurements that are of interest in a particular study or analysis. It is the complete set from which a sample is drawn. The population can be finite (e.g., all the students in a specific school) or infinite (e.g., all possible outcomes of flipping a coin). Researchers often aim to understand characteristics or parameters of the entire population based on the information obtained from studying a representative sample.</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extLst>
      <p:ext uri="{BB962C8B-B14F-4D97-AF65-F5344CB8AC3E}">
        <p14:creationId xmlns:p14="http://schemas.microsoft.com/office/powerpoint/2010/main" val="14927881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14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mc:AlternateContent xmlns:mc="http://schemas.openxmlformats.org/markup-compatibility/2006" xmlns:a14="http://schemas.microsoft.com/office/drawing/2010/main">
        <mc:Choice Requires="a14">
          <p:sp>
            <p:nvSpPr>
              <p:cNvPr id="131" name="Google Shape;131;p16"/>
              <p:cNvSpPr txBox="1">
                <a:spLocks noGrp="1"/>
              </p:cNvSpPr>
              <p:nvPr>
                <p:ph type="body" idx="1"/>
              </p:nvPr>
            </p:nvSpPr>
            <p:spPr>
              <a:xfrm>
                <a:off x="217271" y="804609"/>
                <a:ext cx="8615029" cy="4026336"/>
              </a:xfrm>
              <a:prstGeom prst="rect">
                <a:avLst/>
              </a:prstGeom>
            </p:spPr>
            <p:txBody>
              <a:bodyPr spcFirstLastPara="1" wrap="square" lIns="91425" tIns="91425" rIns="91425" bIns="91425" anchor="t" anchorCtr="0">
                <a:normAutofit fontScale="77500" lnSpcReduction="20000"/>
              </a:bodyPr>
              <a:lstStyle/>
              <a:p>
                <a:pPr marL="0" indent="0">
                  <a:buNone/>
                </a:pPr>
                <a:r>
                  <a:rPr lang="en-IN" b="1" dirty="0">
                    <a:solidFill>
                      <a:schemeClr val="tx1"/>
                    </a:solidFill>
                  </a:rPr>
                  <a:t>Mean:</a:t>
                </a:r>
              </a:p>
              <a:p>
                <a:pPr marL="0" indent="0">
                  <a:buNone/>
                </a:pPr>
                <a:r>
                  <a:rPr lang="en-IN" dirty="0">
                    <a:solidFill>
                      <a:schemeClr val="tx1"/>
                    </a:solidFill>
                  </a:rPr>
                  <a:t>The mean, often referred to as the average, is a fundamental concept in statistics and mathematics. It is a measure of central tendency that represents the typical or central value of a set of numbers.</a:t>
                </a:r>
              </a:p>
              <a:p>
                <a:pPr marL="0" indent="0">
                  <a:buNone/>
                </a:pPr>
                <a:r>
                  <a:rPr lang="en-IN" b="1" dirty="0">
                    <a:solidFill>
                      <a:schemeClr val="tx1"/>
                    </a:solidFill>
                  </a:rPr>
                  <a:t>How it's Calculated:</a:t>
                </a:r>
              </a:p>
              <a:p>
                <a:pPr marL="0" indent="0">
                  <a:buNone/>
                </a:pPr>
                <a:r>
                  <a:rPr lang="en-IN" dirty="0">
                    <a:solidFill>
                      <a:schemeClr val="tx1"/>
                    </a:solidFill>
                  </a:rPr>
                  <a:t>To calculate the mean of a dataset, you sum all the values in the set and then divide by the total number of values in the set.</a:t>
                </a: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𝑀𝑒𝑎𝑛</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𝑆𝑢𝑚</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𝑎𝑙𝑙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𝑣𝑎𝑙𝑢𝑒𝑠</m:t>
                          </m:r>
                        </m:num>
                        <m:den>
                          <m:r>
                            <a:rPr lang="en-US" b="0" i="1" smtClean="0">
                              <a:solidFill>
                                <a:schemeClr val="tx1"/>
                              </a:solidFill>
                              <a:latin typeface="Cambria Math" panose="02040503050406030204" pitchFamily="18" charset="0"/>
                            </a:rPr>
                            <m:t>𝑁𝑢𝑚𝑏𝑒𝑟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𝑎𝑙𝑙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𝑣𝑎𝑙𝑢𝑒𝑠</m:t>
                          </m:r>
                        </m:den>
                      </m:f>
                    </m:oMath>
                  </m:oMathPara>
                </a14:m>
                <a:endParaRPr lang="en-IN" dirty="0">
                  <a:solidFill>
                    <a:schemeClr val="tx1"/>
                  </a:solidFill>
                </a:endParaRPr>
              </a:p>
              <a:p>
                <a:pPr marL="0" indent="0" algn="ctr">
                  <a:buNone/>
                </a:pPr>
                <a:endParaRPr lang="en-IN" dirty="0">
                  <a:solidFill>
                    <a:schemeClr val="tx1"/>
                  </a:solidFill>
                </a:endParaRPr>
              </a:p>
              <a:p>
                <a:pPr marL="0" indent="0" algn="ctr">
                  <a:buNone/>
                </a:pPr>
                <a:r>
                  <a:rPr lang="en-IN" dirty="0">
                    <a:solidFill>
                      <a:schemeClr val="tx1"/>
                    </a:solidFill>
                  </a:rPr>
                  <a:t>It is also denoted as</a:t>
                </a:r>
              </a:p>
              <a:p>
                <a:pPr marL="0" indent="0" algn="ctr">
                  <a:buNone/>
                </a:pPr>
                <a14:m>
                  <m:oMathPara xmlns:m="http://schemas.openxmlformats.org/officeDocument/2006/math">
                    <m:oMathParaPr>
                      <m:jc m:val="centerGroup"/>
                    </m:oMathParaPr>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rPr>
                        <m:t>𝜇</m:t>
                      </m:r>
                      <m:r>
                        <a:rPr lang="en-US" b="0" i="1" smtClean="0">
                          <a:solidFill>
                            <a:schemeClr val="tx1"/>
                          </a:solidFill>
                          <a:latin typeface="Cambria Math" panose="02040503050406030204" pitchFamily="18" charset="0"/>
                          <a:ea typeface="Cambria Math" panose="02040503050406030204" pitchFamily="18" charset="0"/>
                        </a:rPr>
                        <m:t>= </m:t>
                      </m:r>
                      <m:f>
                        <m:fPr>
                          <m:ctrlPr>
                            <a:rPr lang="en-US" b="0" i="1" smtClean="0">
                              <a:solidFill>
                                <a:schemeClr val="tx1"/>
                              </a:solidFill>
                              <a:latin typeface="Cambria Math" panose="02040503050406030204" pitchFamily="18" charset="0"/>
                              <a:ea typeface="Cambria Math" panose="02040503050406030204" pitchFamily="18" charset="0"/>
                            </a:rPr>
                          </m:ctrlPr>
                        </m:fPr>
                        <m:num>
                          <m:nary>
                            <m:naryPr>
                              <m:chr m:val="∑"/>
                              <m:ctrlPr>
                                <a:rPr lang="en-US" b="0" i="1" smtClean="0">
                                  <a:solidFill>
                                    <a:schemeClr val="tx1"/>
                                  </a:solidFill>
                                  <a:latin typeface="Cambria Math" panose="02040503050406030204" pitchFamily="18" charset="0"/>
                                  <a:ea typeface="Cambria Math" panose="02040503050406030204" pitchFamily="18" charset="0"/>
                                </a:rPr>
                              </m:ctrlPr>
                            </m:naryPr>
                            <m:sub>
                              <m:r>
                                <m:rPr>
                                  <m:brk m:alnAt="23"/>
                                </m:rPr>
                                <a:rPr lang="en-US" b="0" i="1" smtClean="0">
                                  <a:solidFill>
                                    <a:schemeClr val="tx1"/>
                                  </a:solidFill>
                                  <a:latin typeface="Cambria Math" panose="02040503050406030204" pitchFamily="18" charset="0"/>
                                  <a:ea typeface="Cambria Math" panose="02040503050406030204" pitchFamily="18" charset="0"/>
                                </a:rPr>
                                <m:t>𝑖</m:t>
                              </m:r>
                              <m:r>
                                <a:rPr lang="en-US" b="0" i="1" smtClean="0">
                                  <a:solidFill>
                                    <a:schemeClr val="tx1"/>
                                  </a:solidFill>
                                  <a:latin typeface="Cambria Math" panose="02040503050406030204" pitchFamily="18" charset="0"/>
                                  <a:ea typeface="Cambria Math" panose="02040503050406030204" pitchFamily="18" charset="0"/>
                                </a:rPr>
                                <m:t>=1</m:t>
                              </m:r>
                            </m:sub>
                            <m:sup>
                              <m:r>
                                <a:rPr lang="en-US" b="0" i="1" smtClean="0">
                                  <a:solidFill>
                                    <a:schemeClr val="tx1"/>
                                  </a:solidFill>
                                  <a:latin typeface="Cambria Math" panose="02040503050406030204" pitchFamily="18" charset="0"/>
                                  <a:ea typeface="Cambria Math" panose="02040503050406030204" pitchFamily="18" charset="0"/>
                                </a:rPr>
                                <m:t>𝑁</m:t>
                              </m:r>
                            </m:sup>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𝑋</m:t>
                                  </m:r>
                                </m:e>
                                <m:sub>
                                  <m:r>
                                    <a:rPr lang="en-US" b="0" i="1" smtClean="0">
                                      <a:solidFill>
                                        <a:schemeClr val="tx1"/>
                                      </a:solidFill>
                                      <a:latin typeface="Cambria Math" panose="02040503050406030204" pitchFamily="18" charset="0"/>
                                      <a:ea typeface="Cambria Math" panose="02040503050406030204" pitchFamily="18" charset="0"/>
                                    </a:rPr>
                                    <m:t>𝑖</m:t>
                                  </m:r>
                                </m:sub>
                              </m:sSub>
                            </m:e>
                          </m:nary>
                        </m:num>
                        <m:den>
                          <m:r>
                            <a:rPr lang="en-US" b="0" i="1" smtClean="0">
                              <a:solidFill>
                                <a:schemeClr val="tx1"/>
                              </a:solidFill>
                              <a:latin typeface="Cambria Math" panose="02040503050406030204" pitchFamily="18" charset="0"/>
                              <a:ea typeface="Cambria Math" panose="02040503050406030204" pitchFamily="18" charset="0"/>
                            </a:rPr>
                            <m:t>𝑁</m:t>
                          </m:r>
                        </m:den>
                      </m:f>
                    </m:oMath>
                  </m:oMathPara>
                </a14:m>
                <a:endParaRPr lang="en-IN"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en-IN"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𝑒𝑎𝑐h</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𝑖𝑛𝑑𝑖𝑣𝑖𝑑𝑢𝑎𝑙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𝑝𝑜𝑖𝑛𝑡</m:t>
                      </m:r>
                    </m:oMath>
                  </m:oMathPara>
                </a14:m>
                <a:endParaRPr lang="en-US" b="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𝑁</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𝑡𝑜𝑡𝑎𝑙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𝑛𝑢𝑚𝑏𝑒𝑟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𝑑𝑎𝑡𝑎</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𝑝𝑜𝑖𝑛𝑡𝑠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𝑝𝑜𝑝𝑢𝑙𝑎𝑡𝑖𝑜𝑛</m:t>
                      </m:r>
                    </m:oMath>
                  </m:oMathPara>
                </a14:m>
                <a:endParaRPr lang="en-IN" dirty="0">
                  <a:solidFill>
                    <a:schemeClr val="tx1"/>
                  </a:solidFill>
                </a:endParaRPr>
              </a:p>
              <a:p>
                <a:pPr marL="0" indent="0" algn="ctr">
                  <a:buNone/>
                </a:pPr>
                <a:endParaRPr lang="en-IN" dirty="0">
                  <a:solidFill>
                    <a:schemeClr val="tx1"/>
                  </a:solidFill>
                </a:endParaRPr>
              </a:p>
              <a:p>
                <a:pPr marL="0" indent="0">
                  <a:buNone/>
                </a:pPr>
                <a:r>
                  <a:rPr lang="en-IN" dirty="0">
                    <a:solidFill>
                      <a:schemeClr val="tx1"/>
                    </a:solidFill>
                  </a:rPr>
                  <a:t>For a dataset 2,4,6,8,10</a:t>
                </a:r>
              </a:p>
              <a:p>
                <a:pPr marL="0" indent="0">
                  <a:buNone/>
                </a:pPr>
                <a:r>
                  <a:rPr lang="en-IN" dirty="0">
                    <a:solidFill>
                      <a:schemeClr val="tx1"/>
                    </a:solidFill>
                  </a:rPr>
                  <a:t>Sum = 30</a:t>
                </a:r>
              </a:p>
              <a:p>
                <a:pPr marL="0" indent="0">
                  <a:buNone/>
                </a:pPr>
                <a:r>
                  <a:rPr lang="en-IN" dirty="0">
                    <a:solidFill>
                      <a:schemeClr val="tx1"/>
                    </a:solidFill>
                  </a:rPr>
                  <a:t>Number of values = 5</a:t>
                </a:r>
              </a:p>
              <a:p>
                <a:pPr marL="0" indent="0">
                  <a:buNone/>
                </a:pPr>
                <a:r>
                  <a:rPr lang="en-IN" dirty="0">
                    <a:solidFill>
                      <a:schemeClr val="tx1"/>
                    </a:solidFill>
                  </a:rPr>
                  <a:t>Mean = </a:t>
                </a:r>
                <a14:m>
                  <m:oMath xmlns:m="http://schemas.openxmlformats.org/officeDocument/2006/math">
                    <m:f>
                      <m:fPr>
                        <m:ctrlPr>
                          <a:rPr lang="en-IN"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30</m:t>
                        </m:r>
                      </m:num>
                      <m:den>
                        <m:r>
                          <a:rPr lang="en-US" b="0" i="1" smtClean="0">
                            <a:solidFill>
                              <a:schemeClr val="tx1"/>
                            </a:solidFill>
                            <a:latin typeface="Cambria Math" panose="02040503050406030204" pitchFamily="18" charset="0"/>
                          </a:rPr>
                          <m:t>5</m:t>
                        </m:r>
                      </m:den>
                    </m:f>
                  </m:oMath>
                </a14:m>
                <a:r>
                  <a:rPr lang="en-IN" dirty="0">
                    <a:solidFill>
                      <a:schemeClr val="tx1"/>
                    </a:solidFill>
                  </a:rPr>
                  <a:t> = 6</a:t>
                </a:r>
              </a:p>
            </p:txBody>
          </p:sp>
        </mc:Choice>
        <mc:Fallback xmlns="">
          <p:sp>
            <p:nvSpPr>
              <p:cNvPr id="131" name="Google Shape;131;p16"/>
              <p:cNvSpPr txBox="1">
                <a:spLocks noGrp="1" noRot="1" noChangeAspect="1" noMove="1" noResize="1" noEditPoints="1" noAdjustHandles="1" noChangeArrowheads="1" noChangeShapeType="1" noTextEdit="1"/>
              </p:cNvSpPr>
              <p:nvPr>
                <p:ph type="body" idx="1"/>
              </p:nvPr>
            </p:nvSpPr>
            <p:spPr>
              <a:xfrm>
                <a:off x="217271" y="804609"/>
                <a:ext cx="8615029" cy="4026336"/>
              </a:xfrm>
              <a:prstGeom prst="rect">
                <a:avLst/>
              </a:prstGeom>
              <a:blipFill>
                <a:blip r:embed="rId3"/>
                <a:stretch>
                  <a:fillRect/>
                </a:stretch>
              </a:blipFill>
            </p:spPr>
            <p:txBody>
              <a:bodyPr/>
              <a:lstStyle/>
              <a:p>
                <a:r>
                  <a:rPr lang="en-US">
                    <a:noFill/>
                  </a:rPr>
                  <a:t> </a:t>
                </a:r>
              </a:p>
            </p:txBody>
          </p:sp>
        </mc:Fallback>
      </mc:AlternateContent>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extLst>
      <p:ext uri="{BB962C8B-B14F-4D97-AF65-F5344CB8AC3E}">
        <p14:creationId xmlns:p14="http://schemas.microsoft.com/office/powerpoint/2010/main" val="3530047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289"/>
            <a:ext cx="3896158"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Datatypes in Python</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3" name="TextBox 2">
            <a:extLst>
              <a:ext uri="{FF2B5EF4-FFF2-40B4-BE49-F238E27FC236}">
                <a16:creationId xmlns:a16="http://schemas.microsoft.com/office/drawing/2014/main" id="{6B6316F1-F42B-DF8E-B736-8955A44376E5}"/>
              </a:ext>
            </a:extLst>
          </p:cNvPr>
          <p:cNvSpPr txBox="1"/>
          <p:nvPr/>
        </p:nvSpPr>
        <p:spPr>
          <a:xfrm>
            <a:off x="386651" y="702589"/>
            <a:ext cx="4634373" cy="3323987"/>
          </a:xfrm>
          <a:prstGeom prst="rect">
            <a:avLst/>
          </a:prstGeom>
          <a:noFill/>
        </p:spPr>
        <p:txBody>
          <a:bodyPr wrap="square">
            <a:spAutoFit/>
          </a:bodyPr>
          <a:lstStyle/>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 Numeric Types ---")</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Integer: Whole numbers (positive, negative, or zero) without a decimal point.</a:t>
            </a:r>
          </a:p>
          <a:p>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my_integer</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10</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f"Value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my_integer</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Type: {type(</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my_integer</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Float: Numbers with a decimal point.</a:t>
            </a:r>
          </a:p>
          <a:p>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my_float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3.14159</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f"Value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my_float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Type: {type(</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my_float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Complex Number: A number with a real and an imaginary part.</a:t>
            </a:r>
          </a:p>
          <a:p>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my_complex</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2 + 3j</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f"Value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my_complex</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Type: {type(</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my_complex</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7" name="TextBox 6">
            <a:extLst>
              <a:ext uri="{FF2B5EF4-FFF2-40B4-BE49-F238E27FC236}">
                <a16:creationId xmlns:a16="http://schemas.microsoft.com/office/drawing/2014/main" id="{76F9E43B-A369-A7D7-DF28-5588E0FC5034}"/>
              </a:ext>
            </a:extLst>
          </p:cNvPr>
          <p:cNvSpPr txBox="1"/>
          <p:nvPr/>
        </p:nvSpPr>
        <p:spPr>
          <a:xfrm>
            <a:off x="5681777" y="2137255"/>
            <a:ext cx="3150523" cy="1169551"/>
          </a:xfrm>
          <a:prstGeom prst="rect">
            <a:avLst/>
          </a:prstGeom>
          <a:noFill/>
        </p:spPr>
        <p:txBody>
          <a:bodyPr wrap="square">
            <a:spAutoFit/>
          </a:bodyPr>
          <a:lstStyle/>
          <a:p>
            <a:r>
              <a:rPr lang="en-IN" dirty="0"/>
              <a:t>--- Numeric Types --- </a:t>
            </a:r>
          </a:p>
          <a:p>
            <a:r>
              <a:rPr lang="en-IN" dirty="0"/>
              <a:t>Value: 10, Type: &lt;class 'int’&gt; </a:t>
            </a:r>
          </a:p>
          <a:p>
            <a:r>
              <a:rPr lang="en-IN" dirty="0"/>
              <a:t>Value: 3.14159, Type: &lt;class 'float'&gt; Value: (2+3j), Type: &lt;class 'complex'&gt;</a:t>
            </a:r>
            <a:endParaRPr lang="en-US" dirty="0"/>
          </a:p>
        </p:txBody>
      </p:sp>
      <p:sp>
        <p:nvSpPr>
          <p:cNvPr id="8" name="TextBox 7">
            <a:extLst>
              <a:ext uri="{FF2B5EF4-FFF2-40B4-BE49-F238E27FC236}">
                <a16:creationId xmlns:a16="http://schemas.microsoft.com/office/drawing/2014/main" id="{904FFC34-E988-FE2F-0D1F-73CC15D81E8E}"/>
              </a:ext>
            </a:extLst>
          </p:cNvPr>
          <p:cNvSpPr txBox="1"/>
          <p:nvPr/>
        </p:nvSpPr>
        <p:spPr>
          <a:xfrm>
            <a:off x="6535366" y="1704787"/>
            <a:ext cx="721672" cy="307777"/>
          </a:xfrm>
          <a:prstGeom prst="rect">
            <a:avLst/>
          </a:prstGeom>
          <a:noFill/>
        </p:spPr>
        <p:txBody>
          <a:bodyPr wrap="none" rtlCol="0">
            <a:spAutoFit/>
          </a:bodyPr>
          <a:lstStyle/>
          <a:p>
            <a:r>
              <a:rPr lang="en-US" u="sng" dirty="0"/>
              <a:t>Output</a:t>
            </a:r>
          </a:p>
        </p:txBody>
      </p:sp>
    </p:spTree>
    <p:extLst>
      <p:ext uri="{BB962C8B-B14F-4D97-AF65-F5344CB8AC3E}">
        <p14:creationId xmlns:p14="http://schemas.microsoft.com/office/powerpoint/2010/main" val="42518853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71659" y="14714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1" name="Google Shape;131;p16"/>
          <p:cNvSpPr txBox="1">
            <a:spLocks noGrp="1"/>
          </p:cNvSpPr>
          <p:nvPr>
            <p:ph type="body" idx="1"/>
          </p:nvPr>
        </p:nvSpPr>
        <p:spPr>
          <a:xfrm>
            <a:off x="217271" y="804609"/>
            <a:ext cx="8615029" cy="4026336"/>
          </a:xfrm>
          <a:prstGeom prst="rect">
            <a:avLst/>
          </a:prstGeom>
        </p:spPr>
        <p:txBody>
          <a:bodyPr spcFirstLastPara="1" wrap="square" lIns="91425" tIns="91425" rIns="91425" bIns="91425" anchor="t" anchorCtr="0">
            <a:normAutofit/>
          </a:bodyPr>
          <a:lstStyle/>
          <a:p>
            <a:pPr marL="0" indent="0">
              <a:buNone/>
            </a:pPr>
            <a:r>
              <a:rPr lang="en-IN" b="1" dirty="0">
                <a:solidFill>
                  <a:schemeClr val="tx1"/>
                </a:solidFill>
              </a:rPr>
              <a:t>Mean:</a:t>
            </a:r>
          </a:p>
          <a:p>
            <a:pPr marL="0" indent="0">
              <a:buNone/>
            </a:pPr>
            <a:r>
              <a:rPr lang="en-US" b="1" dirty="0">
                <a:solidFill>
                  <a:schemeClr val="tx1"/>
                </a:solidFill>
              </a:rPr>
              <a:t>Key Characteristics</a:t>
            </a:r>
          </a:p>
          <a:p>
            <a:pPr marL="0" indent="0">
              <a:buNone/>
            </a:pPr>
            <a:endParaRPr lang="en-US" b="1" dirty="0">
              <a:solidFill>
                <a:schemeClr val="tx1"/>
              </a:solidFill>
            </a:endParaRPr>
          </a:p>
          <a:p>
            <a:pPr marL="0" indent="0">
              <a:buNone/>
            </a:pPr>
            <a:r>
              <a:rPr lang="en-IN" i="1" dirty="0">
                <a:solidFill>
                  <a:schemeClr val="tx1"/>
                </a:solidFill>
              </a:rPr>
              <a:t>- Sensitivity to Outliers</a:t>
            </a:r>
            <a:r>
              <a:rPr lang="en-IN" dirty="0">
                <a:solidFill>
                  <a:schemeClr val="tx1"/>
                </a:solidFill>
              </a:rPr>
              <a:t>: The mean is sensitive to extreme values (outliers) in the dataset. A single very large or very small value can significantly affect the mean.</a:t>
            </a:r>
          </a:p>
          <a:p>
            <a:pPr marL="0" indent="0">
              <a:buNone/>
            </a:pPr>
            <a:endParaRPr lang="en-IN" dirty="0">
              <a:solidFill>
                <a:schemeClr val="tx1"/>
              </a:solidFill>
            </a:endParaRPr>
          </a:p>
          <a:p>
            <a:pPr marL="0" indent="0">
              <a:buNone/>
            </a:pPr>
            <a:r>
              <a:rPr lang="en-IN" i="1" dirty="0">
                <a:solidFill>
                  <a:schemeClr val="tx1"/>
                </a:solidFill>
              </a:rPr>
              <a:t>- Common Use</a:t>
            </a:r>
            <a:r>
              <a:rPr lang="en-IN" dirty="0">
                <a:solidFill>
                  <a:schemeClr val="tx1"/>
                </a:solidFill>
              </a:rPr>
              <a:t>: It is widely used in various fields, including science, economics, finance, and everyday life, to summarize data and understand typical performance or characteristics.</a:t>
            </a:r>
          </a:p>
          <a:p>
            <a:pPr marL="0" indent="0">
              <a:buNone/>
            </a:pPr>
            <a:endParaRPr lang="en-IN" dirty="0">
              <a:solidFill>
                <a:schemeClr val="tx1"/>
              </a:solidFill>
            </a:endParaRPr>
          </a:p>
          <a:p>
            <a:pPr marL="0" indent="0">
              <a:buNone/>
            </a:pPr>
            <a:r>
              <a:rPr lang="en-IN" i="1" dirty="0">
                <a:solidFill>
                  <a:schemeClr val="tx1"/>
                </a:solidFill>
              </a:rPr>
              <a:t>- Types of Mean</a:t>
            </a:r>
            <a:r>
              <a:rPr lang="en-IN" dirty="0">
                <a:solidFill>
                  <a:schemeClr val="tx1"/>
                </a:solidFill>
              </a:rPr>
              <a:t>: While the arithmetic mean is the most common, other types of means exist, such as the geometric mean and harmonic mean, used in specific contexts.</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Tree>
    <p:extLst>
      <p:ext uri="{BB962C8B-B14F-4D97-AF65-F5344CB8AC3E}">
        <p14:creationId xmlns:p14="http://schemas.microsoft.com/office/powerpoint/2010/main" val="3539348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14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1" name="Google Shape;131;p16"/>
          <p:cNvSpPr txBox="1">
            <a:spLocks noGrp="1"/>
          </p:cNvSpPr>
          <p:nvPr>
            <p:ph type="body" idx="1"/>
          </p:nvPr>
        </p:nvSpPr>
        <p:spPr>
          <a:xfrm>
            <a:off x="217271" y="804609"/>
            <a:ext cx="8615029" cy="4026336"/>
          </a:xfrm>
          <a:prstGeom prst="rect">
            <a:avLst/>
          </a:prstGeom>
        </p:spPr>
        <p:txBody>
          <a:bodyPr spcFirstLastPara="1" wrap="square" lIns="91425" tIns="91425" rIns="91425" bIns="91425" anchor="t" anchorCtr="0">
            <a:normAutofit fontScale="85000" lnSpcReduction="10000"/>
          </a:bodyPr>
          <a:lstStyle/>
          <a:p>
            <a:pPr marL="0" indent="0">
              <a:buNone/>
            </a:pPr>
            <a:r>
              <a:rPr lang="en-IN" b="1" dirty="0">
                <a:solidFill>
                  <a:schemeClr val="tx1"/>
                </a:solidFill>
              </a:rPr>
              <a:t>Mode:</a:t>
            </a:r>
          </a:p>
          <a:p>
            <a:pPr marL="0" indent="0">
              <a:buNone/>
            </a:pPr>
            <a:r>
              <a:rPr lang="en-US" dirty="0">
                <a:solidFill>
                  <a:schemeClr val="tx1"/>
                </a:solidFill>
              </a:rPr>
              <a:t>The mode is another measure of central tendency in statistics. It represents the value that appears most frequently in a dataset. Unlike the mean or median, the mode can be used for both numerical and categorical data.</a:t>
            </a:r>
          </a:p>
          <a:p>
            <a:pPr marL="0" indent="0">
              <a:buNone/>
            </a:pPr>
            <a:endParaRPr lang="en-US" dirty="0">
              <a:solidFill>
                <a:schemeClr val="tx1"/>
              </a:solidFill>
            </a:endParaRPr>
          </a:p>
          <a:p>
            <a:pPr marL="0" indent="0">
              <a:buNone/>
            </a:pPr>
            <a:r>
              <a:rPr lang="en-US" b="1" dirty="0">
                <a:solidFill>
                  <a:schemeClr val="tx1"/>
                </a:solidFill>
              </a:rPr>
              <a:t>How it's Determined</a:t>
            </a:r>
            <a:r>
              <a:rPr lang="en-US" dirty="0">
                <a:solidFill>
                  <a:schemeClr val="tx1"/>
                </a:solidFill>
              </a:rPr>
              <a:t>:</a:t>
            </a:r>
          </a:p>
          <a:p>
            <a:pPr marL="0" indent="0">
              <a:buNone/>
            </a:pPr>
            <a:r>
              <a:rPr lang="en-US" dirty="0">
                <a:solidFill>
                  <a:schemeClr val="tx1"/>
                </a:solidFill>
              </a:rPr>
              <a:t>To find the mode, you simply identify the value (or values) that occurs with the highest frequency in the dataset.</a:t>
            </a:r>
          </a:p>
          <a:p>
            <a:pPr marL="0" indent="0">
              <a:buNone/>
            </a:pPr>
            <a:endParaRPr lang="en-US" dirty="0">
              <a:solidFill>
                <a:schemeClr val="tx1"/>
              </a:solidFill>
            </a:endParaRPr>
          </a:p>
          <a:p>
            <a:pPr marL="0" indent="0">
              <a:buNone/>
            </a:pPr>
            <a:r>
              <a:rPr lang="en-US" b="1" dirty="0">
                <a:solidFill>
                  <a:schemeClr val="tx1"/>
                </a:solidFill>
              </a:rPr>
              <a:t>Characteristics</a:t>
            </a:r>
            <a:r>
              <a:rPr lang="en-US" dirty="0">
                <a:solidFill>
                  <a:schemeClr val="tx1"/>
                </a:solidFill>
              </a:rPr>
              <a:t>:</a:t>
            </a:r>
          </a:p>
          <a:p>
            <a:pPr marL="285750" indent="-285750">
              <a:buFontTx/>
              <a:buChar char="-"/>
            </a:pPr>
            <a:r>
              <a:rPr lang="en-US" dirty="0">
                <a:solidFill>
                  <a:schemeClr val="tx1"/>
                </a:solidFill>
              </a:rPr>
              <a:t>A dataset can have:</a:t>
            </a:r>
            <a:br>
              <a:rPr lang="en-US" dirty="0">
                <a:solidFill>
                  <a:schemeClr val="tx1"/>
                </a:solidFill>
              </a:rPr>
            </a:br>
            <a:r>
              <a:rPr lang="en-US" dirty="0">
                <a:solidFill>
                  <a:schemeClr val="tx1"/>
                </a:solidFill>
              </a:rPr>
              <a:t>     </a:t>
            </a:r>
            <a:r>
              <a:rPr lang="en-US" i="1" dirty="0">
                <a:solidFill>
                  <a:schemeClr val="tx1"/>
                </a:solidFill>
              </a:rPr>
              <a:t>No mode</a:t>
            </a:r>
            <a:r>
              <a:rPr lang="en-US" dirty="0">
                <a:solidFill>
                  <a:schemeClr val="tx1"/>
                </a:solidFill>
              </a:rPr>
              <a:t>: If all values appear with the same frequency.</a:t>
            </a:r>
            <a:br>
              <a:rPr lang="en-US" dirty="0">
                <a:solidFill>
                  <a:schemeClr val="tx1"/>
                </a:solidFill>
              </a:rPr>
            </a:br>
            <a:r>
              <a:rPr lang="en-US" dirty="0">
                <a:solidFill>
                  <a:schemeClr val="tx1"/>
                </a:solidFill>
              </a:rPr>
              <a:t>     </a:t>
            </a:r>
            <a:r>
              <a:rPr lang="en-US" i="1" dirty="0">
                <a:solidFill>
                  <a:schemeClr val="tx1"/>
                </a:solidFill>
              </a:rPr>
              <a:t>One mode </a:t>
            </a:r>
            <a:r>
              <a:rPr lang="en-US" dirty="0">
                <a:solidFill>
                  <a:schemeClr val="tx1"/>
                </a:solidFill>
              </a:rPr>
              <a:t>(unimodal): If one value appears most frequently.</a:t>
            </a:r>
            <a:br>
              <a:rPr lang="en-US" dirty="0">
                <a:solidFill>
                  <a:schemeClr val="tx1"/>
                </a:solidFill>
              </a:rPr>
            </a:br>
            <a:r>
              <a:rPr lang="en-US" dirty="0">
                <a:solidFill>
                  <a:schemeClr val="tx1"/>
                </a:solidFill>
              </a:rPr>
              <a:t>     </a:t>
            </a:r>
            <a:r>
              <a:rPr lang="en-US" i="1" dirty="0">
                <a:solidFill>
                  <a:schemeClr val="tx1"/>
                </a:solidFill>
              </a:rPr>
              <a:t>Two modes </a:t>
            </a:r>
            <a:r>
              <a:rPr lang="en-US" dirty="0">
                <a:solidFill>
                  <a:schemeClr val="tx1"/>
                </a:solidFill>
              </a:rPr>
              <a:t>(bimodal): If two values appear with the same highest frequency.</a:t>
            </a:r>
          </a:p>
          <a:p>
            <a:pPr marL="285750" indent="-285750">
              <a:buFontTx/>
              <a:buChar char="-"/>
            </a:pPr>
            <a:r>
              <a:rPr lang="en-US" i="1" dirty="0">
                <a:solidFill>
                  <a:schemeClr val="tx1"/>
                </a:solidFill>
              </a:rPr>
              <a:t>Multiple modes </a:t>
            </a:r>
            <a:r>
              <a:rPr lang="en-US" dirty="0">
                <a:solidFill>
                  <a:schemeClr val="tx1"/>
                </a:solidFill>
              </a:rPr>
              <a:t>(multimodal): If more than two values appear with the same highest frequency.</a:t>
            </a:r>
          </a:p>
          <a:p>
            <a:pPr marL="285750" indent="-285750">
              <a:buFontTx/>
              <a:buChar char="-"/>
            </a:pPr>
            <a:r>
              <a:rPr lang="en-US" i="1" dirty="0">
                <a:solidFill>
                  <a:schemeClr val="tx1"/>
                </a:solidFill>
              </a:rPr>
              <a:t>Not affected by outliers</a:t>
            </a:r>
            <a:r>
              <a:rPr lang="en-US" dirty="0">
                <a:solidFill>
                  <a:schemeClr val="tx1"/>
                </a:solidFill>
              </a:rPr>
              <a:t>: The mode is not influenced by extreme values in the dataset, making it a robust measure for skewed distributions.</a:t>
            </a:r>
          </a:p>
          <a:p>
            <a:pPr marL="285750" indent="-285750">
              <a:buFontTx/>
              <a:buChar char="-"/>
            </a:pPr>
            <a:r>
              <a:rPr lang="en-US" i="1" dirty="0">
                <a:solidFill>
                  <a:schemeClr val="tx1"/>
                </a:solidFill>
              </a:rPr>
              <a:t>Applicable to all data types</a:t>
            </a:r>
            <a:r>
              <a:rPr lang="en-US" dirty="0">
                <a:solidFill>
                  <a:schemeClr val="tx1"/>
                </a:solidFill>
              </a:rPr>
              <a:t>: It's the only measure of central tendency that can be used with nominal (categorical) data.</a:t>
            </a:r>
          </a:p>
          <a:p>
            <a:pPr marL="0" indent="0">
              <a:buNone/>
            </a:pPr>
            <a:endParaRPr lang="en-US" dirty="0">
              <a:solidFill>
                <a:schemeClr val="tx1"/>
              </a:solidFill>
            </a:endParaRPr>
          </a:p>
          <a:p>
            <a:pPr marL="0" indent="0">
              <a:buNone/>
            </a:pPr>
            <a:endParaRPr lang="en-IN"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extLst>
      <p:ext uri="{BB962C8B-B14F-4D97-AF65-F5344CB8AC3E}">
        <p14:creationId xmlns:p14="http://schemas.microsoft.com/office/powerpoint/2010/main" val="373691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139"/>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1" name="Google Shape;131;p16"/>
          <p:cNvSpPr txBox="1">
            <a:spLocks noGrp="1"/>
          </p:cNvSpPr>
          <p:nvPr>
            <p:ph type="body" idx="1"/>
          </p:nvPr>
        </p:nvSpPr>
        <p:spPr>
          <a:xfrm>
            <a:off x="217271" y="804609"/>
            <a:ext cx="8615029" cy="4026336"/>
          </a:xfrm>
          <a:prstGeom prst="rect">
            <a:avLst/>
          </a:prstGeom>
        </p:spPr>
        <p:txBody>
          <a:bodyPr spcFirstLastPara="1" wrap="square" lIns="91425" tIns="91425" rIns="91425" bIns="91425" anchor="t" anchorCtr="0">
            <a:normAutofit lnSpcReduction="10000"/>
          </a:bodyPr>
          <a:lstStyle/>
          <a:p>
            <a:pPr marL="0" indent="0">
              <a:buNone/>
            </a:pPr>
            <a:r>
              <a:rPr lang="en-IN" b="1" dirty="0">
                <a:solidFill>
                  <a:schemeClr val="tx1"/>
                </a:solidFill>
              </a:rPr>
              <a:t>Mode:</a:t>
            </a:r>
          </a:p>
          <a:p>
            <a:pPr marL="0" indent="0">
              <a:buNone/>
            </a:pPr>
            <a:endParaRPr lang="en-US" dirty="0">
              <a:solidFill>
                <a:schemeClr val="tx1"/>
              </a:solidFill>
            </a:endParaRPr>
          </a:p>
          <a:p>
            <a:pPr marL="0" indent="0">
              <a:buNone/>
            </a:pPr>
            <a:r>
              <a:rPr lang="en-US" dirty="0">
                <a:solidFill>
                  <a:schemeClr val="tx1"/>
                </a:solidFill>
              </a:rPr>
              <a:t>Dataset with one mode:</a:t>
            </a:r>
          </a:p>
          <a:p>
            <a:pPr marL="0" indent="0">
              <a:buNone/>
            </a:pPr>
            <a:r>
              <a:rPr lang="en-US" dirty="0">
                <a:solidFill>
                  <a:schemeClr val="tx1"/>
                </a:solidFill>
              </a:rPr>
              <a:t>3,5,7,7,8,9,10</a:t>
            </a:r>
          </a:p>
          <a:p>
            <a:pPr marL="0" indent="0">
              <a:buNone/>
            </a:pPr>
            <a:r>
              <a:rPr lang="en-US" dirty="0">
                <a:solidFill>
                  <a:schemeClr val="tx1"/>
                </a:solidFill>
              </a:rPr>
              <a:t>The value 7 appears twice, which is more than any other value.</a:t>
            </a:r>
          </a:p>
          <a:p>
            <a:pPr marL="0" indent="0">
              <a:buNone/>
            </a:pPr>
            <a:r>
              <a:rPr lang="en-US" dirty="0">
                <a:solidFill>
                  <a:schemeClr val="tx1"/>
                </a:solidFill>
              </a:rPr>
              <a:t>Mode: 7</a:t>
            </a:r>
          </a:p>
          <a:p>
            <a:pPr marL="0" indent="0">
              <a:buNone/>
            </a:pPr>
            <a:endParaRPr lang="en-US" dirty="0">
              <a:solidFill>
                <a:schemeClr val="tx1"/>
              </a:solidFill>
            </a:endParaRPr>
          </a:p>
          <a:p>
            <a:pPr marL="0" indent="0">
              <a:buNone/>
            </a:pPr>
            <a:r>
              <a:rPr lang="en-US" dirty="0">
                <a:solidFill>
                  <a:schemeClr val="tx1"/>
                </a:solidFill>
              </a:rPr>
              <a:t>Dataset with two modes (bimodal):</a:t>
            </a:r>
          </a:p>
          <a:p>
            <a:pPr marL="0" indent="0">
              <a:buNone/>
            </a:pPr>
            <a:r>
              <a:rPr lang="en-US" dirty="0">
                <a:solidFill>
                  <a:schemeClr val="tx1"/>
                </a:solidFill>
              </a:rPr>
              <a:t>1,2,2,3,4,4,5</a:t>
            </a:r>
          </a:p>
          <a:p>
            <a:pPr marL="0" indent="0">
              <a:buNone/>
            </a:pPr>
            <a:r>
              <a:rPr lang="en-US" dirty="0">
                <a:solidFill>
                  <a:schemeClr val="tx1"/>
                </a:solidFill>
              </a:rPr>
              <a:t>The values 2 and 4 both appear twice, which is the highest frequency.</a:t>
            </a:r>
          </a:p>
          <a:p>
            <a:pPr marL="0" indent="0">
              <a:buNone/>
            </a:pPr>
            <a:r>
              <a:rPr lang="en-US" dirty="0">
                <a:solidFill>
                  <a:schemeClr val="tx1"/>
                </a:solidFill>
              </a:rPr>
              <a:t>Modes: 2,4</a:t>
            </a:r>
          </a:p>
          <a:p>
            <a:pPr marL="0" indent="0">
              <a:buNone/>
            </a:pPr>
            <a:endParaRPr lang="en-US" dirty="0">
              <a:solidFill>
                <a:schemeClr val="tx1"/>
              </a:solidFill>
            </a:endParaRPr>
          </a:p>
          <a:p>
            <a:pPr marL="0" indent="0">
              <a:buNone/>
            </a:pPr>
            <a:r>
              <a:rPr lang="en-US" dirty="0">
                <a:solidFill>
                  <a:schemeClr val="tx1"/>
                </a:solidFill>
              </a:rPr>
              <a:t>Dataset with no mode:</a:t>
            </a:r>
          </a:p>
          <a:p>
            <a:pPr marL="0" indent="0">
              <a:buNone/>
            </a:pPr>
            <a:r>
              <a:rPr lang="en-US" dirty="0">
                <a:solidFill>
                  <a:schemeClr val="tx1"/>
                </a:solidFill>
              </a:rPr>
              <a:t>10,20,30,40,50</a:t>
            </a:r>
          </a:p>
          <a:p>
            <a:pPr marL="0" indent="0">
              <a:buNone/>
            </a:pPr>
            <a:r>
              <a:rPr lang="en-US" dirty="0">
                <a:solidFill>
                  <a:schemeClr val="tx1"/>
                </a:solidFill>
              </a:rPr>
              <a:t>Each value appears only once.</a:t>
            </a:r>
          </a:p>
          <a:p>
            <a:pPr marL="0" indent="0">
              <a:buNone/>
            </a:pPr>
            <a:r>
              <a:rPr lang="en-US" dirty="0">
                <a:solidFill>
                  <a:schemeClr val="tx1"/>
                </a:solidFill>
              </a:rPr>
              <a:t>Mode: No mode</a:t>
            </a:r>
          </a:p>
          <a:p>
            <a:pPr marL="0" indent="0">
              <a:buNone/>
            </a:pPr>
            <a:endParaRPr lang="en-IN"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Tree>
    <p:extLst>
      <p:ext uri="{BB962C8B-B14F-4D97-AF65-F5344CB8AC3E}">
        <p14:creationId xmlns:p14="http://schemas.microsoft.com/office/powerpoint/2010/main" val="12029210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1" name="Google Shape;131;p16"/>
          <p:cNvSpPr txBox="1">
            <a:spLocks noGrp="1"/>
          </p:cNvSpPr>
          <p:nvPr>
            <p:ph type="body" idx="1"/>
          </p:nvPr>
        </p:nvSpPr>
        <p:spPr>
          <a:xfrm>
            <a:off x="217271" y="804609"/>
            <a:ext cx="8615029" cy="4026336"/>
          </a:xfrm>
          <a:prstGeom prst="rect">
            <a:avLst/>
          </a:prstGeom>
        </p:spPr>
        <p:txBody>
          <a:bodyPr spcFirstLastPara="1" wrap="square" lIns="91425" tIns="91425" rIns="91425" bIns="91425" anchor="t" anchorCtr="0">
            <a:normAutofit/>
          </a:bodyPr>
          <a:lstStyle/>
          <a:p>
            <a:pPr marL="0" indent="0">
              <a:buNone/>
            </a:pPr>
            <a:r>
              <a:rPr lang="en-IN" b="1" dirty="0">
                <a:solidFill>
                  <a:schemeClr val="tx1"/>
                </a:solidFill>
              </a:rPr>
              <a:t>Median:</a:t>
            </a:r>
            <a:endParaRPr lang="en-US" dirty="0">
              <a:solidFill>
                <a:schemeClr val="tx1"/>
              </a:solidFill>
            </a:endParaRPr>
          </a:p>
          <a:p>
            <a:pPr marL="0" indent="0">
              <a:buNone/>
            </a:pPr>
            <a:r>
              <a:rPr lang="en-US" dirty="0">
                <a:solidFill>
                  <a:schemeClr val="tx1"/>
                </a:solidFill>
              </a:rPr>
              <a:t>The median is another important measure of central tendency in statistics. It represents the middle value in a dataset when the data is arranged in numerical order.</a:t>
            </a:r>
          </a:p>
          <a:p>
            <a:pPr marL="0" indent="0">
              <a:buNone/>
            </a:pPr>
            <a:endParaRPr lang="en-US" dirty="0">
              <a:solidFill>
                <a:schemeClr val="tx1"/>
              </a:solidFill>
            </a:endParaRPr>
          </a:p>
          <a:p>
            <a:pPr marL="0" indent="0">
              <a:buNone/>
            </a:pPr>
            <a:r>
              <a:rPr lang="en-IN" b="1" dirty="0">
                <a:solidFill>
                  <a:schemeClr val="tx1"/>
                </a:solidFill>
              </a:rPr>
              <a:t>How it's determined</a:t>
            </a:r>
            <a:r>
              <a:rPr lang="en-IN" dirty="0">
                <a:solidFill>
                  <a:schemeClr val="tx1"/>
                </a:solidFill>
              </a:rPr>
              <a:t>:</a:t>
            </a:r>
          </a:p>
          <a:p>
            <a:pPr marL="285750" indent="-285750">
              <a:buFontTx/>
              <a:buChar char="-"/>
            </a:pPr>
            <a:r>
              <a:rPr lang="en-IN" dirty="0">
                <a:solidFill>
                  <a:schemeClr val="tx1"/>
                </a:solidFill>
              </a:rPr>
              <a:t>Order the data: Arrange all the values in the dataset from smallest to largest (or largest to smallest).</a:t>
            </a:r>
          </a:p>
          <a:p>
            <a:pPr marL="285750" indent="-285750">
              <a:buFontTx/>
              <a:buChar char="-"/>
            </a:pPr>
            <a:r>
              <a:rPr lang="en-IN" dirty="0">
                <a:solidFill>
                  <a:schemeClr val="tx1"/>
                </a:solidFill>
              </a:rPr>
              <a:t>Find the middle value:</a:t>
            </a:r>
          </a:p>
          <a:p>
            <a:pPr marL="285750" indent="-285750">
              <a:buFontTx/>
              <a:buChar char="-"/>
            </a:pPr>
            <a:r>
              <a:rPr lang="en-IN" dirty="0">
                <a:solidFill>
                  <a:schemeClr val="tx1"/>
                </a:solidFill>
              </a:rPr>
              <a:t>If the number of values is odd: The median is the single middle value.</a:t>
            </a:r>
          </a:p>
          <a:p>
            <a:pPr marL="285750" indent="-285750">
              <a:buFontTx/>
              <a:buChar char="-"/>
            </a:pPr>
            <a:r>
              <a:rPr lang="en-IN" dirty="0">
                <a:solidFill>
                  <a:schemeClr val="tx1"/>
                </a:solidFill>
              </a:rPr>
              <a:t>If the number of values is even: The median is the average (mean) of the two middle values.</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Tree>
    <p:extLst>
      <p:ext uri="{BB962C8B-B14F-4D97-AF65-F5344CB8AC3E}">
        <p14:creationId xmlns:p14="http://schemas.microsoft.com/office/powerpoint/2010/main" val="4221162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1" name="Google Shape;131;p16"/>
          <p:cNvSpPr txBox="1">
            <a:spLocks noGrp="1"/>
          </p:cNvSpPr>
          <p:nvPr>
            <p:ph type="body" idx="1"/>
          </p:nvPr>
        </p:nvSpPr>
        <p:spPr>
          <a:xfrm>
            <a:off x="217271" y="804609"/>
            <a:ext cx="8615029" cy="4026336"/>
          </a:xfrm>
          <a:prstGeom prst="rect">
            <a:avLst/>
          </a:prstGeom>
        </p:spPr>
        <p:txBody>
          <a:bodyPr spcFirstLastPara="1" wrap="square" lIns="91425" tIns="91425" rIns="91425" bIns="91425" anchor="t" anchorCtr="0">
            <a:normAutofit/>
          </a:bodyPr>
          <a:lstStyle/>
          <a:p>
            <a:pPr marL="0" indent="0">
              <a:buNone/>
            </a:pPr>
            <a:r>
              <a:rPr lang="en-IN" b="1" dirty="0">
                <a:solidFill>
                  <a:schemeClr val="tx1"/>
                </a:solidFill>
              </a:rPr>
              <a:t>Median:</a:t>
            </a:r>
            <a:endParaRPr lang="en-US" dirty="0">
              <a:solidFill>
                <a:schemeClr val="tx1"/>
              </a:solidFill>
            </a:endParaRPr>
          </a:p>
          <a:p>
            <a:pPr marL="0" indent="0">
              <a:buNone/>
            </a:pPr>
            <a:r>
              <a:rPr lang="en-US" dirty="0">
                <a:solidFill>
                  <a:schemeClr val="tx1"/>
                </a:solidFill>
              </a:rPr>
              <a:t>The median is another important measure of central tendency in statistics. It represents the middle value in a dataset when the data is arranged in numerical order.</a:t>
            </a:r>
          </a:p>
          <a:p>
            <a:pPr marL="0" indent="0">
              <a:buNone/>
            </a:pPr>
            <a:endParaRPr lang="en-US" dirty="0">
              <a:solidFill>
                <a:schemeClr val="tx1"/>
              </a:solidFill>
            </a:endParaRPr>
          </a:p>
          <a:p>
            <a:pPr marL="0" indent="0">
              <a:buNone/>
            </a:pPr>
            <a:r>
              <a:rPr lang="en-IN" b="1" dirty="0">
                <a:solidFill>
                  <a:schemeClr val="tx1"/>
                </a:solidFill>
              </a:rPr>
              <a:t>How it's determined</a:t>
            </a:r>
            <a:r>
              <a:rPr lang="en-IN" dirty="0">
                <a:solidFill>
                  <a:schemeClr val="tx1"/>
                </a:solidFill>
              </a:rPr>
              <a:t>:</a:t>
            </a:r>
          </a:p>
          <a:p>
            <a:pPr marL="285750" indent="-285750">
              <a:buFontTx/>
              <a:buChar char="-"/>
            </a:pPr>
            <a:r>
              <a:rPr lang="en-IN" dirty="0">
                <a:solidFill>
                  <a:schemeClr val="tx1"/>
                </a:solidFill>
              </a:rPr>
              <a:t>Order the data: Arrange all the values in the dataset from smallest to largest (or largest to smallest).</a:t>
            </a:r>
          </a:p>
          <a:p>
            <a:pPr marL="285750" indent="-285750">
              <a:buFontTx/>
              <a:buChar char="-"/>
            </a:pPr>
            <a:r>
              <a:rPr lang="en-IN" dirty="0">
                <a:solidFill>
                  <a:schemeClr val="tx1"/>
                </a:solidFill>
              </a:rPr>
              <a:t>Find the middle value:</a:t>
            </a:r>
          </a:p>
          <a:p>
            <a:pPr marL="285750" indent="-285750">
              <a:buFontTx/>
              <a:buChar char="-"/>
            </a:pPr>
            <a:r>
              <a:rPr lang="en-IN" dirty="0">
                <a:solidFill>
                  <a:schemeClr val="tx1"/>
                </a:solidFill>
              </a:rPr>
              <a:t>If the number of values is odd: The median is the single middle value.</a:t>
            </a:r>
          </a:p>
          <a:p>
            <a:pPr marL="285750" indent="-285750">
              <a:buFontTx/>
              <a:buChar char="-"/>
            </a:pPr>
            <a:r>
              <a:rPr lang="en-IN" dirty="0">
                <a:solidFill>
                  <a:schemeClr val="tx1"/>
                </a:solidFill>
              </a:rPr>
              <a:t>If the number of values is even: The median is the average (mean) of the two middle values.</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
        <p:nvSpPr>
          <p:cNvPr id="2" name="TextBox 1">
            <a:extLst>
              <a:ext uri="{FF2B5EF4-FFF2-40B4-BE49-F238E27FC236}">
                <a16:creationId xmlns:a16="http://schemas.microsoft.com/office/drawing/2014/main" id="{3298020B-AD93-D54C-AC2F-2D85ACF52C41}"/>
              </a:ext>
            </a:extLst>
          </p:cNvPr>
          <p:cNvSpPr txBox="1"/>
          <p:nvPr/>
        </p:nvSpPr>
        <p:spPr>
          <a:xfrm>
            <a:off x="311700" y="3924553"/>
            <a:ext cx="8214114" cy="523220"/>
          </a:xfrm>
          <a:prstGeom prst="rect">
            <a:avLst/>
          </a:prstGeom>
          <a:noFill/>
        </p:spPr>
        <p:txBody>
          <a:bodyPr wrap="square" rtlCol="0">
            <a:spAutoFit/>
          </a:bodyPr>
          <a:lstStyle/>
          <a:p>
            <a:r>
              <a:rPr lang="en-IN" dirty="0"/>
              <a:t>The median is less affected by extreme outliers compared to the mean, making it a robust measure for skewed distributions.</a:t>
            </a:r>
            <a:endParaRPr lang="en-US" dirty="0"/>
          </a:p>
        </p:txBody>
      </p:sp>
    </p:spTree>
    <p:extLst>
      <p:ext uri="{BB962C8B-B14F-4D97-AF65-F5344CB8AC3E}">
        <p14:creationId xmlns:p14="http://schemas.microsoft.com/office/powerpoint/2010/main" val="4944249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mc:AlternateContent xmlns:mc="http://schemas.openxmlformats.org/markup-compatibility/2006" xmlns:a14="http://schemas.microsoft.com/office/drawing/2010/main">
        <mc:Choice Requires="a14">
          <p:sp>
            <p:nvSpPr>
              <p:cNvPr id="131" name="Google Shape;131;p16"/>
              <p:cNvSpPr txBox="1">
                <a:spLocks noGrp="1"/>
              </p:cNvSpPr>
              <p:nvPr>
                <p:ph type="body" idx="1"/>
              </p:nvPr>
            </p:nvSpPr>
            <p:spPr>
              <a:xfrm>
                <a:off x="217272" y="804609"/>
                <a:ext cx="8430892" cy="4026336"/>
              </a:xfrm>
              <a:prstGeom prst="rect">
                <a:avLst/>
              </a:prstGeom>
            </p:spPr>
            <p:txBody>
              <a:bodyPr spcFirstLastPara="1" wrap="square" lIns="91425" tIns="91425" rIns="91425" bIns="91425" anchor="t" anchorCtr="0">
                <a:normAutofit/>
              </a:bodyPr>
              <a:lstStyle/>
              <a:p>
                <a:pPr marL="0" indent="0">
                  <a:buNone/>
                </a:pPr>
                <a:r>
                  <a:rPr lang="en-IN" b="1" dirty="0">
                    <a:solidFill>
                      <a:schemeClr val="tx1"/>
                    </a:solidFill>
                  </a:rPr>
                  <a:t>Median</a:t>
                </a:r>
              </a:p>
              <a:p>
                <a:pPr marL="0" indent="0">
                  <a:buNone/>
                </a:pPr>
                <a:endParaRPr lang="en-IN" b="1" dirty="0">
                  <a:solidFill>
                    <a:schemeClr val="tx1"/>
                  </a:solidFill>
                </a:endParaRPr>
              </a:p>
              <a:p>
                <a:pPr marL="0" indent="0">
                  <a:buNone/>
                </a:pPr>
                <a:r>
                  <a:rPr lang="en-IN" dirty="0">
                    <a:solidFill>
                      <a:schemeClr val="tx1"/>
                    </a:solidFill>
                  </a:rPr>
                  <a:t>Odd number of values:</a:t>
                </a:r>
              </a:p>
              <a:p>
                <a:pPr marL="0" indent="0">
                  <a:buNone/>
                </a:pPr>
                <a:r>
                  <a:rPr lang="en-IN" dirty="0">
                    <a:solidFill>
                      <a:schemeClr val="tx1"/>
                    </a:solidFill>
                  </a:rPr>
                  <a:t>Dataset: 3,5,7,8,10</a:t>
                </a:r>
              </a:p>
              <a:p>
                <a:pPr marL="0" indent="0">
                  <a:buNone/>
                </a:pPr>
                <a:r>
                  <a:rPr lang="en-IN" dirty="0">
                    <a:solidFill>
                      <a:schemeClr val="tx1"/>
                    </a:solidFill>
                  </a:rPr>
                  <a:t>Ordered: 3,5,7,8,10</a:t>
                </a:r>
              </a:p>
              <a:p>
                <a:pPr marL="0" indent="0">
                  <a:buNone/>
                </a:pPr>
                <a:r>
                  <a:rPr lang="en-IN" dirty="0">
                    <a:solidFill>
                      <a:schemeClr val="tx1"/>
                    </a:solidFill>
                  </a:rPr>
                  <a:t>Median: 7</a:t>
                </a:r>
              </a:p>
              <a:p>
                <a:pPr marL="0" indent="0">
                  <a:buNone/>
                </a:pPr>
                <a:endParaRPr lang="en-IN" dirty="0">
                  <a:solidFill>
                    <a:schemeClr val="tx1"/>
                  </a:solidFill>
                </a:endParaRPr>
              </a:p>
              <a:p>
                <a:pPr marL="0" indent="0">
                  <a:buNone/>
                </a:pPr>
                <a:r>
                  <a:rPr lang="en-IN" dirty="0">
                    <a:solidFill>
                      <a:schemeClr val="tx1"/>
                    </a:solidFill>
                  </a:rPr>
                  <a:t>Even number of values:</a:t>
                </a:r>
              </a:p>
              <a:p>
                <a:pPr marL="0" indent="0">
                  <a:buNone/>
                </a:pPr>
                <a:r>
                  <a:rPr lang="en-IN" dirty="0">
                    <a:solidFill>
                      <a:schemeClr val="tx1"/>
                    </a:solidFill>
                  </a:rPr>
                  <a:t>Dataset: 2,4,6,8,10,12</a:t>
                </a:r>
              </a:p>
              <a:p>
                <a:pPr marL="0" indent="0">
                  <a:buNone/>
                </a:pPr>
                <a:r>
                  <a:rPr lang="en-IN" dirty="0">
                    <a:solidFill>
                      <a:schemeClr val="tx1"/>
                    </a:solidFill>
                  </a:rPr>
                  <a:t>Ordered: 2,4,6,8,10,12</a:t>
                </a:r>
              </a:p>
              <a:p>
                <a:pPr marL="0" indent="0">
                  <a:buNone/>
                </a:pPr>
                <a:r>
                  <a:rPr lang="en-IN" dirty="0">
                    <a:solidFill>
                      <a:schemeClr val="tx1"/>
                    </a:solidFill>
                  </a:rPr>
                  <a:t>Median:</a:t>
                </a:r>
                <a14:m>
                  <m:oMath xmlns:m="http://schemas.openxmlformats.org/officeDocument/2006/math">
                    <m:r>
                      <a:rPr lang="en-US" b="0" i="0" smtClean="0">
                        <a:solidFill>
                          <a:schemeClr val="tx1"/>
                        </a:solidFill>
                        <a:latin typeface="Cambria Math" panose="02040503050406030204" pitchFamily="18" charset="0"/>
                      </a:rPr>
                      <m:t> </m:t>
                    </m:r>
                    <m:f>
                      <m:fPr>
                        <m:ctrlPr>
                          <a:rPr lang="en-IN"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6+8</m:t>
                        </m:r>
                      </m:num>
                      <m:den>
                        <m:r>
                          <a:rPr lang="en-US" b="0" i="1" smtClean="0">
                            <a:solidFill>
                              <a:schemeClr val="tx1"/>
                            </a:solidFill>
                            <a:latin typeface="Cambria Math" panose="02040503050406030204" pitchFamily="18" charset="0"/>
                          </a:rPr>
                          <m:t>2</m:t>
                        </m:r>
                      </m:den>
                    </m:f>
                  </m:oMath>
                </a14:m>
                <a:r>
                  <a:rPr lang="en-IN" dirty="0">
                    <a:solidFill>
                      <a:schemeClr val="tx1"/>
                    </a:solidFill>
                  </a:rPr>
                  <a:t> = 7</a:t>
                </a:r>
              </a:p>
            </p:txBody>
          </p:sp>
        </mc:Choice>
        <mc:Fallback xmlns="">
          <p:sp>
            <p:nvSpPr>
              <p:cNvPr id="131" name="Google Shape;131;p16"/>
              <p:cNvSpPr txBox="1">
                <a:spLocks noGrp="1" noRot="1" noChangeAspect="1" noMove="1" noResize="1" noEditPoints="1" noAdjustHandles="1" noChangeArrowheads="1" noChangeShapeType="1" noTextEdit="1"/>
              </p:cNvSpPr>
              <p:nvPr>
                <p:ph type="body" idx="1"/>
              </p:nvPr>
            </p:nvSpPr>
            <p:spPr>
              <a:xfrm>
                <a:off x="217272" y="804609"/>
                <a:ext cx="8430892" cy="4026336"/>
              </a:xfrm>
              <a:prstGeom prst="rect">
                <a:avLst/>
              </a:prstGeom>
              <a:blipFill>
                <a:blip r:embed="rId3"/>
                <a:stretch>
                  <a:fillRect l="-451"/>
                </a:stretch>
              </a:blipFill>
            </p:spPr>
            <p:txBody>
              <a:bodyPr/>
              <a:lstStyle/>
              <a:p>
                <a:r>
                  <a:rPr lang="en-US">
                    <a:noFill/>
                  </a:rPr>
                  <a:t> </a:t>
                </a:r>
              </a:p>
            </p:txBody>
          </p:sp>
        </mc:Fallback>
      </mc:AlternateContent>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Tree>
    <p:extLst>
      <p:ext uri="{BB962C8B-B14F-4D97-AF65-F5344CB8AC3E}">
        <p14:creationId xmlns:p14="http://schemas.microsoft.com/office/powerpoint/2010/main" val="36995353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mc:AlternateContent xmlns:mc="http://schemas.openxmlformats.org/markup-compatibility/2006" xmlns:a14="http://schemas.microsoft.com/office/drawing/2010/main">
        <mc:Choice Requires="a14">
          <p:sp>
            <p:nvSpPr>
              <p:cNvPr id="131" name="Google Shape;131;p16"/>
              <p:cNvSpPr txBox="1">
                <a:spLocks noGrp="1"/>
              </p:cNvSpPr>
              <p:nvPr>
                <p:ph type="body" idx="1"/>
              </p:nvPr>
            </p:nvSpPr>
            <p:spPr>
              <a:xfrm>
                <a:off x="217272" y="804609"/>
                <a:ext cx="8430892" cy="4026336"/>
              </a:xfrm>
              <a:prstGeom prst="rect">
                <a:avLst/>
              </a:prstGeom>
            </p:spPr>
            <p:txBody>
              <a:bodyPr spcFirstLastPara="1" wrap="square" lIns="91425" tIns="91425" rIns="91425" bIns="91425" anchor="t" anchorCtr="0">
                <a:normAutofit/>
              </a:bodyPr>
              <a:lstStyle/>
              <a:p>
                <a:pPr marL="0" indent="0">
                  <a:buNone/>
                </a:pPr>
                <a:r>
                  <a:rPr lang="en-US" b="1" dirty="0">
                    <a:solidFill>
                      <a:schemeClr val="tx1"/>
                    </a:solidFill>
                  </a:rPr>
                  <a:t>Variance</a:t>
                </a:r>
              </a:p>
              <a:p>
                <a:pPr marL="0" indent="0">
                  <a:buNone/>
                </a:pPr>
                <a:endParaRPr lang="en-IN" b="1" dirty="0">
                  <a:solidFill>
                    <a:schemeClr val="tx1"/>
                  </a:solidFill>
                </a:endParaRPr>
              </a:p>
              <a:p>
                <a:pPr marL="0" indent="0">
                  <a:buNone/>
                </a:pPr>
                <a:r>
                  <a:rPr lang="en-IN" b="1" dirty="0">
                    <a:solidFill>
                      <a:schemeClr val="tx1"/>
                    </a:solidFill>
                  </a:rPr>
                  <a:t>Variance</a:t>
                </a:r>
                <a:r>
                  <a:rPr lang="en-IN" dirty="0">
                    <a:solidFill>
                      <a:schemeClr val="tx1"/>
                    </a:solidFill>
                  </a:rPr>
                  <a:t> is a measure of how spread out a set of data is from its mean. It quantifies the average squared difference of each data point from the mean of the dataset.</a:t>
                </a:r>
              </a:p>
              <a:p>
                <a:pPr marL="0" indent="0">
                  <a:buNone/>
                </a:pPr>
                <a:r>
                  <a:rPr lang="en-IN" dirty="0">
                    <a:solidFill>
                      <a:schemeClr val="tx1"/>
                    </a:solidFill>
                  </a:rPr>
                  <a:t>A high variance indicates that data points are generally far from the mean and from each other, while a low variance indicates that data points are clustered closely around the mean.</a:t>
                </a:r>
              </a:p>
              <a:p>
                <a:pPr marL="0" indent="0">
                  <a:buNone/>
                </a:pPr>
                <a:endParaRPr lang="en-IN"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p>
                        <m:sSupPr>
                          <m:ctrlPr>
                            <a:rPr lang="en-IN" i="1" smtClean="0">
                              <a:solidFill>
                                <a:schemeClr val="tx1"/>
                              </a:solidFill>
                              <a:latin typeface="Cambria Math" panose="02040503050406030204" pitchFamily="18" charset="0"/>
                              <a:ea typeface="Cambria Math" panose="02040503050406030204" pitchFamily="18" charset="0"/>
                            </a:rPr>
                          </m:ctrlPr>
                        </m:sSupPr>
                        <m:e>
                          <m:r>
                            <a:rPr lang="en-IN" i="1">
                              <a:solidFill>
                                <a:schemeClr val="tx1"/>
                              </a:solidFill>
                              <a:latin typeface="Cambria Math" panose="02040503050406030204" pitchFamily="18" charset="0"/>
                              <a:ea typeface="Cambria Math" panose="02040503050406030204" pitchFamily="18" charset="0"/>
                            </a:rPr>
                            <m:t>𝜎</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 </m:t>
                      </m:r>
                      <m:f>
                        <m:fPr>
                          <m:ctrlPr>
                            <a:rPr lang="en-US" b="0" i="1" smtClean="0">
                              <a:solidFill>
                                <a:schemeClr val="tx1"/>
                              </a:solidFill>
                              <a:latin typeface="Cambria Math" panose="02040503050406030204" pitchFamily="18" charset="0"/>
                              <a:ea typeface="Cambria Math" panose="02040503050406030204" pitchFamily="18" charset="0"/>
                            </a:rPr>
                          </m:ctrlPr>
                        </m:fPr>
                        <m:num>
                          <m:nary>
                            <m:naryPr>
                              <m:chr m:val="∑"/>
                              <m:subHide m:val="on"/>
                              <m:supHide m:val="on"/>
                              <m:ctrlPr>
                                <a:rPr lang="en-US" b="0" i="1" smtClean="0">
                                  <a:solidFill>
                                    <a:schemeClr val="tx1"/>
                                  </a:solidFill>
                                  <a:latin typeface="Cambria Math" panose="02040503050406030204" pitchFamily="18" charset="0"/>
                                  <a:ea typeface="Cambria Math" panose="02040503050406030204" pitchFamily="18" charset="0"/>
                                </a:rPr>
                              </m:ctrlPr>
                            </m:naryPr>
                            <m:sub/>
                            <m:sup/>
                            <m:e>
                              <m:sSup>
                                <m:sSupPr>
                                  <m:ctrlPr>
                                    <a:rPr lang="en-US" b="0" i="1" smtClean="0">
                                      <a:solidFill>
                                        <a:schemeClr val="tx1"/>
                                      </a:solidFill>
                                      <a:latin typeface="Cambria Math" panose="02040503050406030204" pitchFamily="18" charset="0"/>
                                      <a:ea typeface="Cambria Math" panose="02040503050406030204" pitchFamily="18" charset="0"/>
                                    </a:rPr>
                                  </m:ctrlPr>
                                </m:sSup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𝑖</m:t>
                                      </m:r>
                                      <m:r>
                                        <a:rPr lang="en-US" i="1">
                                          <a:solidFill>
                                            <a:schemeClr val="tx1"/>
                                          </a:solidFill>
                                          <a:latin typeface="Cambria Math" panose="02040503050406030204" pitchFamily="18" charset="0"/>
                                          <a:ea typeface="Cambria Math" panose="02040503050406030204" pitchFamily="18" charset="0"/>
                                        </a:rPr>
                                        <m:t> − </m:t>
                                      </m:r>
                                      <m:r>
                                        <a:rPr lang="en-US" i="1">
                                          <a:solidFill>
                                            <a:schemeClr val="tx1"/>
                                          </a:solidFill>
                                          <a:latin typeface="Cambria Math" panose="02040503050406030204" pitchFamily="18" charset="0"/>
                                          <a:ea typeface="Cambria Math" panose="02040503050406030204" pitchFamily="18" charset="0"/>
                                        </a:rPr>
                                        <m:t>𝜇</m:t>
                                      </m:r>
                                    </m:sub>
                                  </m:sSub>
                                  <m:r>
                                    <a:rPr lang="en-US" i="1">
                                      <a:solidFill>
                                        <a:schemeClr val="tx1"/>
                                      </a:solidFill>
                                      <a:latin typeface="Cambria Math" panose="02040503050406030204" pitchFamily="18" charset="0"/>
                                      <a:ea typeface="Cambria Math" panose="02040503050406030204" pitchFamily="18" charset="0"/>
                                    </a:rPr>
                                    <m:t>)</m:t>
                                  </m:r>
                                </m:e>
                                <m:sup>
                                  <m:r>
                                    <a:rPr lang="en-US" b="0" i="1" smtClean="0">
                                      <a:solidFill>
                                        <a:schemeClr val="tx1"/>
                                      </a:solidFill>
                                      <a:latin typeface="Cambria Math" panose="02040503050406030204" pitchFamily="18" charset="0"/>
                                      <a:ea typeface="Cambria Math" panose="02040503050406030204" pitchFamily="18" charset="0"/>
                                    </a:rPr>
                                    <m:t>2</m:t>
                                  </m:r>
                                </m:sup>
                              </m:sSup>
                            </m:e>
                          </m:nary>
                        </m:num>
                        <m:den>
                          <m:r>
                            <a:rPr lang="en-US" b="0" i="1" smtClean="0">
                              <a:solidFill>
                                <a:schemeClr val="tx1"/>
                              </a:solidFill>
                              <a:latin typeface="Cambria Math" panose="02040503050406030204" pitchFamily="18" charset="0"/>
                              <a:ea typeface="Cambria Math" panose="02040503050406030204" pitchFamily="18" charset="0"/>
                            </a:rPr>
                            <m:t>𝑁</m:t>
                          </m:r>
                        </m:den>
                      </m:f>
                    </m:oMath>
                  </m:oMathPara>
                </a14:m>
                <a:endParaRPr lang="en-IN" dirty="0">
                  <a:solidFill>
                    <a:schemeClr val="tx1"/>
                  </a:solidFill>
                </a:endParaRPr>
              </a:p>
              <a:p>
                <a:pPr marL="0" indent="0" algn="ctr">
                  <a:buNone/>
                </a:pPr>
                <a:endParaRPr lang="en-IN"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en-IN"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𝑒𝑎𝑐h</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𝑖𝑛𝑑𝑖𝑣𝑖𝑑𝑢𝑎𝑙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𝑝𝑜𝑖𝑛𝑡</m:t>
                      </m:r>
                    </m:oMath>
                  </m:oMathPara>
                </a14:m>
                <a:endParaRPr lang="en-US" b="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rPr>
                        <m:t>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𝑝𝑜𝑝𝑢𝑙𝑎𝑡𝑖𝑜𝑛</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𝑚𝑒𝑎𝑛</m:t>
                      </m:r>
                    </m:oMath>
                  </m:oMathPara>
                </a14:m>
                <a:endParaRPr lang="en-US" b="0" dirty="0">
                  <a:solidFill>
                    <a:schemeClr val="tx1"/>
                  </a:solidFill>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𝑁</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𝑡𝑜𝑡𝑎𝑙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𝑛𝑢𝑚𝑏𝑒𝑟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𝑑𝑎𝑡𝑎</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𝑝𝑜𝑖𝑛𝑡𝑠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𝑝𝑜𝑝𝑢𝑙𝑎𝑡𝑖𝑜𝑛</m:t>
                      </m:r>
                    </m:oMath>
                  </m:oMathPara>
                </a14:m>
                <a:endParaRPr lang="en-IN" dirty="0">
                  <a:solidFill>
                    <a:schemeClr val="tx1"/>
                  </a:solidFill>
                </a:endParaRPr>
              </a:p>
              <a:p>
                <a:pPr marL="0" indent="0">
                  <a:buNone/>
                </a:pPr>
                <a:endParaRPr lang="en-IN" dirty="0">
                  <a:solidFill>
                    <a:schemeClr val="tx1"/>
                  </a:solidFill>
                </a:endParaRPr>
              </a:p>
            </p:txBody>
          </p:sp>
        </mc:Choice>
        <mc:Fallback xmlns="">
          <p:sp>
            <p:nvSpPr>
              <p:cNvPr id="131" name="Google Shape;131;p16"/>
              <p:cNvSpPr txBox="1">
                <a:spLocks noGrp="1" noRot="1" noChangeAspect="1" noMove="1" noResize="1" noEditPoints="1" noAdjustHandles="1" noChangeArrowheads="1" noChangeShapeType="1" noTextEdit="1"/>
              </p:cNvSpPr>
              <p:nvPr>
                <p:ph type="body" idx="1"/>
              </p:nvPr>
            </p:nvSpPr>
            <p:spPr>
              <a:xfrm>
                <a:off x="217272" y="804609"/>
                <a:ext cx="8430892" cy="4026336"/>
              </a:xfrm>
              <a:prstGeom prst="rect">
                <a:avLst/>
              </a:prstGeom>
              <a:blipFill>
                <a:blip r:embed="rId3"/>
                <a:stretch>
                  <a:fillRect l="-451" r="-150"/>
                </a:stretch>
              </a:blipFill>
            </p:spPr>
            <p:txBody>
              <a:bodyPr/>
              <a:lstStyle/>
              <a:p>
                <a:r>
                  <a:rPr lang="en-US">
                    <a:noFill/>
                  </a:rPr>
                  <a:t> </a:t>
                </a:r>
              </a:p>
            </p:txBody>
          </p:sp>
        </mc:Fallback>
      </mc:AlternateContent>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Tree>
    <p:extLst>
      <p:ext uri="{BB962C8B-B14F-4D97-AF65-F5344CB8AC3E}">
        <p14:creationId xmlns:p14="http://schemas.microsoft.com/office/powerpoint/2010/main" val="26733417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mc:AlternateContent xmlns:mc="http://schemas.openxmlformats.org/markup-compatibility/2006" xmlns:a14="http://schemas.microsoft.com/office/drawing/2010/main">
        <mc:Choice Requires="a14">
          <p:sp>
            <p:nvSpPr>
              <p:cNvPr id="131" name="Google Shape;131;p16"/>
              <p:cNvSpPr txBox="1">
                <a:spLocks noGrp="1"/>
              </p:cNvSpPr>
              <p:nvPr>
                <p:ph type="body" idx="1"/>
              </p:nvPr>
            </p:nvSpPr>
            <p:spPr>
              <a:xfrm>
                <a:off x="217272" y="804609"/>
                <a:ext cx="8430892" cy="4026336"/>
              </a:xfrm>
              <a:prstGeom prst="rect">
                <a:avLst/>
              </a:prstGeom>
            </p:spPr>
            <p:txBody>
              <a:bodyPr spcFirstLastPara="1" wrap="square" lIns="91425" tIns="91425" rIns="91425" bIns="91425" anchor="t" anchorCtr="0">
                <a:normAutofit/>
              </a:bodyPr>
              <a:lstStyle/>
              <a:p>
                <a:pPr marL="0" indent="0">
                  <a:buNone/>
                </a:pPr>
                <a:r>
                  <a:rPr lang="en-US" b="1" dirty="0">
                    <a:solidFill>
                      <a:schemeClr val="tx1"/>
                    </a:solidFill>
                  </a:rPr>
                  <a:t>Variance</a:t>
                </a:r>
              </a:p>
              <a:p>
                <a:pPr marL="0" indent="0">
                  <a:buNone/>
                </a:pPr>
                <a:endParaRPr lang="en-IN" b="1" dirty="0">
                  <a:solidFill>
                    <a:schemeClr val="tx1"/>
                  </a:solidFill>
                </a:endParaRPr>
              </a:p>
              <a:p>
                <a:pPr marL="0" indent="0">
                  <a:buNone/>
                </a:pPr>
                <a:r>
                  <a:rPr lang="en-IN" dirty="0">
                    <a:solidFill>
                      <a:schemeClr val="tx1"/>
                    </a:solidFill>
                  </a:rPr>
                  <a:t>For sample variance</a:t>
                </a:r>
              </a:p>
              <a:p>
                <a:pPr marL="0" indent="0">
                  <a:buNone/>
                </a:pPr>
                <a:endParaRPr lang="en-IN"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p>
                        <m:sSupPr>
                          <m:ctrlPr>
                            <a:rPr lang="en-IN" i="1" smtClean="0">
                              <a:solidFill>
                                <a:schemeClr val="tx1"/>
                              </a:solidFill>
                              <a:latin typeface="Cambria Math" panose="02040503050406030204" pitchFamily="18" charset="0"/>
                              <a:ea typeface="Cambria Math" panose="02040503050406030204" pitchFamily="18" charset="0"/>
                            </a:rPr>
                          </m:ctrlPr>
                        </m:sSupPr>
                        <m:e>
                          <m:r>
                            <a:rPr lang="en-US" b="0" i="1" smtClean="0">
                              <a:solidFill>
                                <a:schemeClr val="tx1"/>
                              </a:solidFill>
                              <a:latin typeface="Cambria Math" panose="02040503050406030204" pitchFamily="18" charset="0"/>
                              <a:ea typeface="Cambria Math" panose="02040503050406030204" pitchFamily="18" charset="0"/>
                            </a:rPr>
                            <m:t>𝑠</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 </m:t>
                      </m:r>
                      <m:f>
                        <m:fPr>
                          <m:ctrlPr>
                            <a:rPr lang="en-US" b="0" i="1" smtClean="0">
                              <a:solidFill>
                                <a:schemeClr val="tx1"/>
                              </a:solidFill>
                              <a:latin typeface="Cambria Math" panose="02040503050406030204" pitchFamily="18" charset="0"/>
                              <a:ea typeface="Cambria Math" panose="02040503050406030204" pitchFamily="18" charset="0"/>
                            </a:rPr>
                          </m:ctrlPr>
                        </m:fPr>
                        <m:num>
                          <m:nary>
                            <m:naryPr>
                              <m:chr m:val="∑"/>
                              <m:subHide m:val="on"/>
                              <m:supHide m:val="on"/>
                              <m:ctrlPr>
                                <a:rPr lang="en-US" b="0" i="1" smtClean="0">
                                  <a:solidFill>
                                    <a:schemeClr val="tx1"/>
                                  </a:solidFill>
                                  <a:latin typeface="Cambria Math" panose="02040503050406030204" pitchFamily="18" charset="0"/>
                                  <a:ea typeface="Cambria Math" panose="02040503050406030204" pitchFamily="18" charset="0"/>
                                </a:rPr>
                              </m:ctrlPr>
                            </m:naryPr>
                            <m:sub/>
                            <m:sup/>
                            <m:e>
                              <m:sSup>
                                <m:sSupPr>
                                  <m:ctrlPr>
                                    <a:rPr lang="en-US" b="0" i="1" smtClean="0">
                                      <a:solidFill>
                                        <a:schemeClr val="tx1"/>
                                      </a:solidFill>
                                      <a:latin typeface="Cambria Math" panose="02040503050406030204" pitchFamily="18" charset="0"/>
                                      <a:ea typeface="Cambria Math" panose="02040503050406030204" pitchFamily="18" charset="0"/>
                                    </a:rPr>
                                  </m:ctrlPr>
                                </m:sSupPr>
                                <m:e>
                                  <m:sSub>
                                    <m:sSubPr>
                                      <m:ctrlPr>
                                        <a:rPr lang="en-US" i="1" smtClean="0">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𝑖</m:t>
                                      </m:r>
                                      <m:r>
                                        <a:rPr lang="en-US" i="1">
                                          <a:solidFill>
                                            <a:schemeClr val="tx1"/>
                                          </a:solidFill>
                                          <a:latin typeface="Cambria Math" panose="02040503050406030204" pitchFamily="18" charset="0"/>
                                          <a:ea typeface="Cambria Math" panose="02040503050406030204" pitchFamily="18" charset="0"/>
                                        </a:rPr>
                                        <m:t> </m:t>
                                      </m:r>
                                    </m:sub>
                                  </m:sSub>
                                  <m:r>
                                    <a:rPr lang="en-US" b="0" i="1" smtClean="0">
                                      <a:solidFill>
                                        <a:schemeClr val="tx1"/>
                                      </a:solidFill>
                                      <a:latin typeface="Cambria Math" panose="02040503050406030204" pitchFamily="18" charset="0"/>
                                      <a:ea typeface="Cambria Math" panose="02040503050406030204" pitchFamily="18" charset="0"/>
                                    </a:rPr>
                                    <m:t>−</m:t>
                                  </m:r>
                                  <m:acc>
                                    <m:accPr>
                                      <m:chr m:val="̅"/>
                                      <m:ctrlPr>
                                        <a:rPr lang="en-US" b="0" i="1" smtClean="0">
                                          <a:solidFill>
                                            <a:schemeClr val="tx1"/>
                                          </a:solidFill>
                                          <a:latin typeface="Cambria Math" panose="02040503050406030204" pitchFamily="18" charset="0"/>
                                          <a:ea typeface="Cambria Math" panose="02040503050406030204" pitchFamily="18" charset="0"/>
                                        </a:rPr>
                                      </m:ctrlPr>
                                    </m:accPr>
                                    <m:e>
                                      <m:r>
                                        <a:rPr lang="en-US" b="0" i="1" smtClean="0">
                                          <a:solidFill>
                                            <a:schemeClr val="tx1"/>
                                          </a:solidFill>
                                          <a:latin typeface="Cambria Math" panose="02040503050406030204" pitchFamily="18" charset="0"/>
                                          <a:ea typeface="Cambria Math" panose="02040503050406030204" pitchFamily="18" charset="0"/>
                                        </a:rPr>
                                        <m:t>𝑥</m:t>
                                      </m:r>
                                    </m:e>
                                  </m:acc>
                                  <m:r>
                                    <a:rPr lang="en-US" i="1">
                                      <a:solidFill>
                                        <a:schemeClr val="tx1"/>
                                      </a:solidFill>
                                      <a:latin typeface="Cambria Math" panose="02040503050406030204" pitchFamily="18" charset="0"/>
                                      <a:ea typeface="Cambria Math" panose="02040503050406030204" pitchFamily="18" charset="0"/>
                                    </a:rPr>
                                    <m:t>)</m:t>
                                  </m:r>
                                </m:e>
                                <m:sup>
                                  <m:r>
                                    <a:rPr lang="en-US" b="0" i="1" smtClean="0">
                                      <a:solidFill>
                                        <a:schemeClr val="tx1"/>
                                      </a:solidFill>
                                      <a:latin typeface="Cambria Math" panose="02040503050406030204" pitchFamily="18" charset="0"/>
                                      <a:ea typeface="Cambria Math" panose="02040503050406030204" pitchFamily="18" charset="0"/>
                                    </a:rPr>
                                    <m:t>2</m:t>
                                  </m:r>
                                </m:sup>
                              </m:sSup>
                            </m:e>
                          </m:nary>
                        </m:num>
                        <m:den>
                          <m:r>
                            <a:rPr lang="en-US" b="0" i="1" smtClean="0">
                              <a:solidFill>
                                <a:schemeClr val="tx1"/>
                              </a:solidFill>
                              <a:latin typeface="Cambria Math" panose="02040503050406030204" pitchFamily="18" charset="0"/>
                              <a:ea typeface="Cambria Math" panose="02040503050406030204" pitchFamily="18" charset="0"/>
                            </a:rPr>
                            <m:t>𝑁</m:t>
                          </m:r>
                          <m:r>
                            <a:rPr lang="en-US" b="0" i="1" smtClean="0">
                              <a:solidFill>
                                <a:schemeClr val="tx1"/>
                              </a:solidFill>
                              <a:latin typeface="Cambria Math" panose="02040503050406030204" pitchFamily="18" charset="0"/>
                              <a:ea typeface="Cambria Math" panose="02040503050406030204" pitchFamily="18" charset="0"/>
                            </a:rPr>
                            <m:t>−1</m:t>
                          </m:r>
                        </m:den>
                      </m:f>
                    </m:oMath>
                  </m:oMathPara>
                </a14:m>
                <a:endParaRPr lang="en-IN" dirty="0">
                  <a:solidFill>
                    <a:schemeClr val="tx1"/>
                  </a:solidFill>
                </a:endParaRPr>
              </a:p>
              <a:p>
                <a:pPr marL="0" indent="0" algn="ctr">
                  <a:buNone/>
                </a:pPr>
                <a:endParaRPr lang="en-IN"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en-IN"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𝑒𝑎𝑐h</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𝑖𝑛𝑑𝑖𝑣𝑖𝑑𝑢𝑎𝑙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𝑝𝑜𝑖𝑛𝑡</m:t>
                      </m:r>
                    </m:oMath>
                  </m:oMathPara>
                </a14:m>
                <a:endParaRPr lang="en-US" b="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acc>
                        <m:accPr>
                          <m:chr m:val="̅"/>
                          <m:ctrlPr>
                            <a:rPr lang="en-US" i="1">
                              <a:solidFill>
                                <a:schemeClr val="tx1"/>
                              </a:solidFill>
                              <a:latin typeface="Cambria Math" panose="02040503050406030204" pitchFamily="18" charset="0"/>
                              <a:ea typeface="Cambria Math" panose="02040503050406030204" pitchFamily="18" charset="0"/>
                            </a:rPr>
                          </m:ctrlPr>
                        </m:accPr>
                        <m:e>
                          <m:r>
                            <a:rPr lang="en-US" i="1">
                              <a:solidFill>
                                <a:schemeClr val="tx1"/>
                              </a:solidFill>
                              <a:latin typeface="Cambria Math" panose="02040503050406030204" pitchFamily="18" charset="0"/>
                              <a:ea typeface="Cambria Math" panose="02040503050406030204" pitchFamily="18" charset="0"/>
                            </a:rPr>
                            <m:t>𝑥</m:t>
                          </m:r>
                        </m:e>
                      </m:acc>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𝑠𝑎𝑚𝑝𝑙𝑒</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𝑚𝑒𝑎𝑛</m:t>
                      </m:r>
                    </m:oMath>
                  </m:oMathPara>
                </a14:m>
                <a:endParaRPr lang="en-US" b="0" dirty="0">
                  <a:solidFill>
                    <a:schemeClr val="tx1"/>
                  </a:solidFill>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𝑁</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𝑡𝑜𝑡𝑎𝑙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𝑛𝑢𝑚𝑏𝑒𝑟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𝑑𝑎𝑡𝑎</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𝑝𝑜𝑖𝑛𝑡𝑠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𝑝𝑜𝑝𝑢𝑙𝑎𝑡𝑖𝑜𝑛</m:t>
                      </m:r>
                    </m:oMath>
                  </m:oMathPara>
                </a14:m>
                <a:endParaRPr lang="en-IN" dirty="0">
                  <a:solidFill>
                    <a:schemeClr val="tx1"/>
                  </a:solidFill>
                </a:endParaRPr>
              </a:p>
              <a:p>
                <a:pPr marL="0" indent="0">
                  <a:buNone/>
                </a:pPr>
                <a:endParaRPr lang="en-IN" dirty="0">
                  <a:solidFill>
                    <a:schemeClr val="tx1"/>
                  </a:solidFill>
                </a:endParaRPr>
              </a:p>
            </p:txBody>
          </p:sp>
        </mc:Choice>
        <mc:Fallback xmlns="">
          <p:sp>
            <p:nvSpPr>
              <p:cNvPr id="131" name="Google Shape;131;p16"/>
              <p:cNvSpPr txBox="1">
                <a:spLocks noGrp="1" noRot="1" noChangeAspect="1" noMove="1" noResize="1" noEditPoints="1" noAdjustHandles="1" noChangeArrowheads="1" noChangeShapeType="1" noTextEdit="1"/>
              </p:cNvSpPr>
              <p:nvPr>
                <p:ph type="body" idx="1"/>
              </p:nvPr>
            </p:nvSpPr>
            <p:spPr>
              <a:xfrm>
                <a:off x="217272" y="804609"/>
                <a:ext cx="8430892" cy="4026336"/>
              </a:xfrm>
              <a:prstGeom prst="rect">
                <a:avLst/>
              </a:prstGeom>
              <a:blipFill>
                <a:blip r:embed="rId3"/>
                <a:stretch>
                  <a:fillRect l="-451"/>
                </a:stretch>
              </a:blipFill>
            </p:spPr>
            <p:txBody>
              <a:bodyPr/>
              <a:lstStyle/>
              <a:p>
                <a:r>
                  <a:rPr lang="en-US">
                    <a:noFill/>
                  </a:rPr>
                  <a:t> </a:t>
                </a:r>
              </a:p>
            </p:txBody>
          </p:sp>
        </mc:Fallback>
      </mc:AlternateContent>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Tree>
    <p:extLst>
      <p:ext uri="{BB962C8B-B14F-4D97-AF65-F5344CB8AC3E}">
        <p14:creationId xmlns:p14="http://schemas.microsoft.com/office/powerpoint/2010/main" val="26921772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fontScale="92500" lnSpcReduction="10000"/>
          </a:bodyPr>
          <a:lstStyle/>
          <a:p>
            <a:pPr marL="0" indent="0">
              <a:buNone/>
            </a:pPr>
            <a:r>
              <a:rPr lang="en-IN" b="1" dirty="0">
                <a:solidFill>
                  <a:schemeClr val="tx1"/>
                </a:solidFill>
              </a:rPr>
              <a:t>Variance</a:t>
            </a:r>
          </a:p>
          <a:p>
            <a:pPr marL="0" indent="0">
              <a:buNone/>
            </a:pPr>
            <a:r>
              <a:rPr lang="en-IN" b="1" dirty="0">
                <a:solidFill>
                  <a:schemeClr val="tx1"/>
                </a:solidFill>
              </a:rPr>
              <a:t>Key Characteristics</a:t>
            </a:r>
          </a:p>
          <a:p>
            <a:pPr marL="0" indent="0">
              <a:buNone/>
            </a:pPr>
            <a:endParaRPr lang="en-IN" b="1" dirty="0">
              <a:solidFill>
                <a:schemeClr val="tx1"/>
              </a:solidFill>
            </a:endParaRPr>
          </a:p>
          <a:p>
            <a:pPr marL="342900" indent="-342900">
              <a:buFont typeface="Arial" panose="020B0604020202020204" pitchFamily="34" charset="0"/>
              <a:buChar char="•"/>
            </a:pPr>
            <a:r>
              <a:rPr lang="en-IN" dirty="0">
                <a:solidFill>
                  <a:schemeClr val="tx1"/>
                </a:solidFill>
              </a:rPr>
              <a:t>Measures Spread: Variance quantifies the dispersion or spread of data points around the mean.</a:t>
            </a:r>
          </a:p>
          <a:p>
            <a:pPr marL="342900" indent="-342900">
              <a:buFont typeface="Arial" panose="020B0604020202020204" pitchFamily="34" charset="0"/>
              <a:buChar char="•"/>
            </a:pPr>
            <a:r>
              <a:rPr lang="en-IN" dirty="0">
                <a:solidFill>
                  <a:schemeClr val="tx1"/>
                </a:solidFill>
              </a:rPr>
              <a:t>Squared Differences: It's based on the squared differences from the mean. Squaring ensures that all deviations (both positive and negative) contribute positively to the variance and also penalizes larger deviations more heavily.</a:t>
            </a:r>
          </a:p>
          <a:p>
            <a:pPr marL="342900" indent="-342900">
              <a:buFont typeface="Arial" panose="020B0604020202020204" pitchFamily="34" charset="0"/>
              <a:buChar char="•"/>
            </a:pPr>
            <a:r>
              <a:rPr lang="en-IN" dirty="0">
                <a:solidFill>
                  <a:schemeClr val="tx1"/>
                </a:solidFill>
              </a:rPr>
              <a:t>Units are Squared: The units of variance are the square of the units of the original data. For example, if the data is in meters, the variance will be in square meters. This can make direct interpretation somewhat challenging.</a:t>
            </a:r>
          </a:p>
          <a:p>
            <a:pPr marL="342900" indent="-342900">
              <a:buFont typeface="Arial" panose="020B0604020202020204" pitchFamily="34" charset="0"/>
              <a:buChar char="•"/>
            </a:pPr>
            <a:r>
              <a:rPr lang="en-IN" dirty="0">
                <a:solidFill>
                  <a:schemeClr val="tx1"/>
                </a:solidFill>
              </a:rPr>
              <a:t>Always Non-Negative: Variance is always greater than or equal to zero. A variance of zero indicates that all data points are identical to the mean.</a:t>
            </a:r>
          </a:p>
          <a:p>
            <a:pPr marL="342900" indent="-342900">
              <a:buFont typeface="Arial" panose="020B0604020202020204" pitchFamily="34" charset="0"/>
              <a:buChar char="•"/>
            </a:pPr>
            <a:r>
              <a:rPr lang="en-IN" dirty="0">
                <a:solidFill>
                  <a:schemeClr val="tx1"/>
                </a:solidFill>
              </a:rPr>
              <a:t>Sensitive to Outliers: Similar to the mean, variance is sensitive to outliers. Extreme values can significantly inflate the variance because their squared difference from the mean will be large.</a:t>
            </a:r>
          </a:p>
          <a:p>
            <a:pPr marL="342900" indent="-342900">
              <a:buFont typeface="Arial" panose="020B0604020202020204" pitchFamily="34" charset="0"/>
              <a:buChar char="•"/>
            </a:pPr>
            <a:r>
              <a:rPr lang="en-IN" dirty="0">
                <a:solidFill>
                  <a:schemeClr val="tx1"/>
                </a:solidFill>
              </a:rPr>
              <a:t>Foundation for Standard Deviation: Variance is the square of the standard deviation, another widely used measure of spread. Standard deviation is often preferred for interpretation because it has the same units as the original data.</a:t>
            </a: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Tree>
    <p:extLst>
      <p:ext uri="{BB962C8B-B14F-4D97-AF65-F5344CB8AC3E}">
        <p14:creationId xmlns:p14="http://schemas.microsoft.com/office/powerpoint/2010/main" val="1472089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mc:AlternateContent xmlns:mc="http://schemas.openxmlformats.org/markup-compatibility/2006" xmlns:a14="http://schemas.microsoft.com/office/drawing/2010/main">
        <mc:Choice Requires="a14">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fontScale="70000" lnSpcReduction="20000"/>
              </a:bodyPr>
              <a:lstStyle/>
              <a:p>
                <a:pPr marL="0" indent="0">
                  <a:buNone/>
                </a:pPr>
                <a:r>
                  <a:rPr lang="en-IN" b="1" dirty="0">
                    <a:solidFill>
                      <a:schemeClr val="tx1"/>
                    </a:solidFill>
                  </a:rPr>
                  <a:t>Standard Deviation</a:t>
                </a:r>
              </a:p>
              <a:p>
                <a:pPr marL="285750" indent="-285750">
                  <a:buFontTx/>
                  <a:buChar char="-"/>
                </a:pPr>
                <a:r>
                  <a:rPr lang="en-IN" dirty="0">
                    <a:solidFill>
                      <a:schemeClr val="tx1"/>
                    </a:solidFill>
                  </a:rPr>
                  <a:t>The standard deviation is a widely used measure of the dispersion or spread of a set of data. It indicates, on average, how much each data point deviates from the mean of the dataset.</a:t>
                </a:r>
              </a:p>
              <a:p>
                <a:pPr marL="285750" indent="-285750">
                  <a:buFontTx/>
                  <a:buChar char="-"/>
                </a:pPr>
                <a:r>
                  <a:rPr lang="en-IN" dirty="0">
                    <a:solidFill>
                      <a:schemeClr val="tx1"/>
                    </a:solidFill>
                  </a:rPr>
                  <a:t>It is the square root of the variance. Because variance is expressed in squared units, taking the square root of the variance brings the measure of spread back to the original units of the data, making it more interpretable than variance itself.</a:t>
                </a:r>
              </a:p>
              <a:p>
                <a:pPr marL="0" indent="0">
                  <a:buNone/>
                </a:pPr>
                <a:endParaRPr lang="en-IN" dirty="0">
                  <a:solidFill>
                    <a:schemeClr val="tx1"/>
                  </a:solidFill>
                </a:endParaRPr>
              </a:p>
              <a:p>
                <a:pPr marL="0" indent="0">
                  <a:buNone/>
                </a:pPr>
                <a:r>
                  <a:rPr lang="en-IN" b="1" dirty="0">
                    <a:solidFill>
                      <a:schemeClr val="tx1"/>
                    </a:solidFill>
                  </a:rPr>
                  <a:t>Why is it important?</a:t>
                </a:r>
                <a:endParaRPr lang="en-IN" dirty="0">
                  <a:solidFill>
                    <a:schemeClr val="tx1"/>
                  </a:solidFill>
                </a:endParaRPr>
              </a:p>
              <a:p>
                <a:pPr marL="285750" indent="-285750">
                  <a:buFontTx/>
                  <a:buChar char="-"/>
                </a:pPr>
                <a:r>
                  <a:rPr lang="en-IN" dirty="0">
                    <a:solidFill>
                      <a:schemeClr val="tx1"/>
                    </a:solidFill>
                  </a:rPr>
                  <a:t>A low standard deviation indicates that the data points tend to be very close to the mean (i.e., the data is tightly clustered).</a:t>
                </a:r>
              </a:p>
              <a:p>
                <a:pPr marL="285750" indent="-285750">
                  <a:buFontTx/>
                  <a:buChar char="-"/>
                </a:pPr>
                <a:r>
                  <a:rPr lang="en-IN" dirty="0">
                    <a:solidFill>
                      <a:schemeClr val="tx1"/>
                    </a:solidFill>
                  </a:rPr>
                  <a:t>A high standard deviation indicates that the data points are spread out over a wider range of values (i.e., the data is more dispersed).</a:t>
                </a:r>
              </a:p>
              <a:p>
                <a:pPr marL="285750" indent="-285750">
                  <a:buFontTx/>
                  <a:buChar char="-"/>
                </a:pPr>
                <a:endParaRPr lang="en-IN" dirty="0">
                  <a:solidFill>
                    <a:schemeClr val="tx1"/>
                  </a:solidFill>
                </a:endParaRPr>
              </a:p>
              <a:p>
                <a:pPr marL="0" indent="0">
                  <a:buNone/>
                </a:pPr>
                <a:r>
                  <a:rPr lang="en-IN" b="1" dirty="0">
                    <a:solidFill>
                      <a:schemeClr val="tx1"/>
                    </a:solidFill>
                  </a:rPr>
                  <a:t>How is it calculated?</a:t>
                </a:r>
              </a:p>
              <a:p>
                <a:pPr marL="0" indent="0">
                  <a:buNone/>
                </a:pPr>
                <a14:m>
                  <m:oMathPara xmlns:m="http://schemas.openxmlformats.org/officeDocument/2006/math">
                    <m:oMathParaPr>
                      <m:jc m:val="centerGroup"/>
                    </m:oMathParaPr>
                    <m:oMath xmlns:m="http://schemas.openxmlformats.org/officeDocument/2006/math">
                      <m:r>
                        <a:rPr lang="en-IN" i="1">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𝑃𝑜𝑝𝑢𝑙𝑎𝑡𝑖𝑜𝑛</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𝑆𝑡𝑎𝑛𝑑𝑎𝑟𝑑</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𝐷𝑒𝑣𝑖𝑎𝑡𝑖𝑜𝑛</m:t>
                      </m:r>
                      <m:r>
                        <a:rPr lang="en-US" b="0" i="1" smtClean="0">
                          <a:solidFill>
                            <a:schemeClr val="tx1"/>
                          </a:solidFill>
                          <a:latin typeface="Cambria Math" panose="02040503050406030204" pitchFamily="18" charset="0"/>
                          <a:ea typeface="Cambria Math" panose="02040503050406030204" pitchFamily="18" charset="0"/>
                        </a:rPr>
                        <m:t>) = </m:t>
                      </m:r>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f>
                            <m:fPr>
                              <m:ctrlPr>
                                <a:rPr lang="en-US" i="1">
                                  <a:solidFill>
                                    <a:schemeClr val="tx1"/>
                                  </a:solidFill>
                                  <a:latin typeface="Cambria Math" panose="02040503050406030204" pitchFamily="18" charset="0"/>
                                  <a:ea typeface="Cambria Math" panose="02040503050406030204" pitchFamily="18" charset="0"/>
                                </a:rPr>
                              </m:ctrlPr>
                            </m:fPr>
                            <m:num>
                              <m:nary>
                                <m:naryPr>
                                  <m:chr m:val="∑"/>
                                  <m:subHide m:val="on"/>
                                  <m:supHide m:val="on"/>
                                  <m:ctrlPr>
                                    <a:rPr lang="en-US" i="1">
                                      <a:solidFill>
                                        <a:schemeClr val="tx1"/>
                                      </a:solidFill>
                                      <a:latin typeface="Cambria Math" panose="02040503050406030204" pitchFamily="18" charset="0"/>
                                      <a:ea typeface="Cambria Math" panose="02040503050406030204" pitchFamily="18" charset="0"/>
                                    </a:rPr>
                                  </m:ctrlPr>
                                </m:naryPr>
                                <m:sub/>
                                <m:sup/>
                                <m:e>
                                  <m:sSup>
                                    <m:sSupPr>
                                      <m:ctrlPr>
                                        <a:rPr lang="en-US" i="1">
                                          <a:solidFill>
                                            <a:schemeClr val="tx1"/>
                                          </a:solidFill>
                                          <a:latin typeface="Cambria Math" panose="02040503050406030204" pitchFamily="18" charset="0"/>
                                          <a:ea typeface="Cambria Math" panose="02040503050406030204" pitchFamily="18" charset="0"/>
                                        </a:rPr>
                                      </m:ctrlPr>
                                    </m:sSup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𝑖</m:t>
                                          </m:r>
                                          <m:r>
                                            <a:rPr lang="en-US" i="1">
                                              <a:solidFill>
                                                <a:schemeClr val="tx1"/>
                                              </a:solidFill>
                                              <a:latin typeface="Cambria Math" panose="02040503050406030204" pitchFamily="18" charset="0"/>
                                              <a:ea typeface="Cambria Math" panose="02040503050406030204" pitchFamily="18" charset="0"/>
                                            </a:rPr>
                                            <m:t> − </m:t>
                                          </m:r>
                                          <m:r>
                                            <a:rPr lang="en-US" i="1">
                                              <a:solidFill>
                                                <a:schemeClr val="tx1"/>
                                              </a:solidFill>
                                              <a:latin typeface="Cambria Math" panose="02040503050406030204" pitchFamily="18" charset="0"/>
                                              <a:ea typeface="Cambria Math" panose="02040503050406030204" pitchFamily="18" charset="0"/>
                                            </a:rPr>
                                            <m:t>𝜇</m:t>
                                          </m:r>
                                        </m:sub>
                                      </m:sSub>
                                      <m:r>
                                        <a:rPr lang="en-US" i="1">
                                          <a:solidFill>
                                            <a:schemeClr val="tx1"/>
                                          </a:solidFill>
                                          <a:latin typeface="Cambria Math" panose="02040503050406030204" pitchFamily="18" charset="0"/>
                                          <a:ea typeface="Cambria Math" panose="02040503050406030204" pitchFamily="18" charset="0"/>
                                        </a:rPr>
                                        <m:t>)</m:t>
                                      </m:r>
                                    </m:e>
                                    <m:sup>
                                      <m:r>
                                        <a:rPr lang="en-US" i="1">
                                          <a:solidFill>
                                            <a:schemeClr val="tx1"/>
                                          </a:solidFill>
                                          <a:latin typeface="Cambria Math" panose="02040503050406030204" pitchFamily="18" charset="0"/>
                                          <a:ea typeface="Cambria Math" panose="02040503050406030204" pitchFamily="18" charset="0"/>
                                        </a:rPr>
                                        <m:t>2</m:t>
                                      </m:r>
                                    </m:sup>
                                  </m:sSup>
                                </m:e>
                              </m:nary>
                            </m:num>
                            <m:den>
                              <m:r>
                                <a:rPr lang="en-US" i="1">
                                  <a:solidFill>
                                    <a:schemeClr val="tx1"/>
                                  </a:solidFill>
                                  <a:latin typeface="Cambria Math" panose="02040503050406030204" pitchFamily="18" charset="0"/>
                                  <a:ea typeface="Cambria Math" panose="02040503050406030204" pitchFamily="18" charset="0"/>
                                </a:rPr>
                                <m:t>𝑁</m:t>
                              </m:r>
                            </m:den>
                          </m:f>
                        </m:e>
                      </m:rad>
                    </m:oMath>
                  </m:oMathPara>
                </a14:m>
                <a:endParaRPr lang="en-IN" b="1"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𝑠</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𝑆𝑎𝑚𝑝𝑙𝑒</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𝑆𝑡𝑎𝑛𝑑𝑎𝑟𝑑</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𝐷𝑒𝑣𝑖𝑎𝑡𝑖𝑜𝑛</m:t>
                      </m:r>
                      <m:r>
                        <a:rPr lang="en-US" b="0" i="1" smtClean="0">
                          <a:solidFill>
                            <a:schemeClr val="tx1"/>
                          </a:solidFill>
                          <a:latin typeface="Cambria Math" panose="02040503050406030204" pitchFamily="18" charset="0"/>
                          <a:ea typeface="Cambria Math" panose="02040503050406030204" pitchFamily="18" charset="0"/>
                        </a:rPr>
                        <m:t>) = </m:t>
                      </m:r>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f>
                            <m:fPr>
                              <m:ctrlPr>
                                <a:rPr lang="en-US" i="1">
                                  <a:solidFill>
                                    <a:schemeClr val="tx1"/>
                                  </a:solidFill>
                                  <a:latin typeface="Cambria Math" panose="02040503050406030204" pitchFamily="18" charset="0"/>
                                  <a:ea typeface="Cambria Math" panose="02040503050406030204" pitchFamily="18" charset="0"/>
                                </a:rPr>
                              </m:ctrlPr>
                            </m:fPr>
                            <m:num>
                              <m:nary>
                                <m:naryPr>
                                  <m:chr m:val="∑"/>
                                  <m:subHide m:val="on"/>
                                  <m:supHide m:val="on"/>
                                  <m:ctrlPr>
                                    <a:rPr lang="en-US" i="1">
                                      <a:solidFill>
                                        <a:schemeClr val="tx1"/>
                                      </a:solidFill>
                                      <a:latin typeface="Cambria Math" panose="02040503050406030204" pitchFamily="18" charset="0"/>
                                      <a:ea typeface="Cambria Math" panose="02040503050406030204" pitchFamily="18" charset="0"/>
                                    </a:rPr>
                                  </m:ctrlPr>
                                </m:naryPr>
                                <m:sub/>
                                <m:sup/>
                                <m:e>
                                  <m:sSup>
                                    <m:sSupPr>
                                      <m:ctrlPr>
                                        <a:rPr lang="en-US" i="1">
                                          <a:solidFill>
                                            <a:schemeClr val="tx1"/>
                                          </a:solidFill>
                                          <a:latin typeface="Cambria Math" panose="02040503050406030204" pitchFamily="18" charset="0"/>
                                          <a:ea typeface="Cambria Math" panose="02040503050406030204" pitchFamily="18" charset="0"/>
                                        </a:rPr>
                                      </m:ctrlPr>
                                    </m:sSup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𝑖</m:t>
                                          </m:r>
                                          <m:r>
                                            <a:rPr lang="en-US" i="1">
                                              <a:solidFill>
                                                <a:schemeClr val="tx1"/>
                                              </a:solidFill>
                                              <a:latin typeface="Cambria Math" panose="02040503050406030204" pitchFamily="18" charset="0"/>
                                              <a:ea typeface="Cambria Math" panose="02040503050406030204" pitchFamily="18" charset="0"/>
                                            </a:rPr>
                                            <m:t> </m:t>
                                          </m:r>
                                        </m:sub>
                                      </m:sSub>
                                      <m:r>
                                        <a:rPr lang="en-US" i="1">
                                          <a:solidFill>
                                            <a:schemeClr val="tx1"/>
                                          </a:solidFill>
                                          <a:latin typeface="Cambria Math" panose="02040503050406030204" pitchFamily="18" charset="0"/>
                                          <a:ea typeface="Cambria Math" panose="02040503050406030204" pitchFamily="18" charset="0"/>
                                        </a:rPr>
                                        <m:t>−</m:t>
                                      </m:r>
                                      <m:acc>
                                        <m:accPr>
                                          <m:chr m:val="̅"/>
                                          <m:ctrlPr>
                                            <a:rPr lang="en-US" i="1">
                                              <a:solidFill>
                                                <a:schemeClr val="tx1"/>
                                              </a:solidFill>
                                              <a:latin typeface="Cambria Math" panose="02040503050406030204" pitchFamily="18" charset="0"/>
                                              <a:ea typeface="Cambria Math" panose="02040503050406030204" pitchFamily="18" charset="0"/>
                                            </a:rPr>
                                          </m:ctrlPr>
                                        </m:accPr>
                                        <m:e>
                                          <m:r>
                                            <a:rPr lang="en-US" i="1">
                                              <a:solidFill>
                                                <a:schemeClr val="tx1"/>
                                              </a:solidFill>
                                              <a:latin typeface="Cambria Math" panose="02040503050406030204" pitchFamily="18" charset="0"/>
                                              <a:ea typeface="Cambria Math" panose="02040503050406030204" pitchFamily="18" charset="0"/>
                                            </a:rPr>
                                            <m:t>𝑥</m:t>
                                          </m:r>
                                        </m:e>
                                      </m:acc>
                                      <m:r>
                                        <a:rPr lang="en-US" i="1">
                                          <a:solidFill>
                                            <a:schemeClr val="tx1"/>
                                          </a:solidFill>
                                          <a:latin typeface="Cambria Math" panose="02040503050406030204" pitchFamily="18" charset="0"/>
                                          <a:ea typeface="Cambria Math" panose="02040503050406030204" pitchFamily="18" charset="0"/>
                                        </a:rPr>
                                        <m:t>)</m:t>
                                      </m:r>
                                    </m:e>
                                    <m:sup>
                                      <m:r>
                                        <a:rPr lang="en-US" i="1">
                                          <a:solidFill>
                                            <a:schemeClr val="tx1"/>
                                          </a:solidFill>
                                          <a:latin typeface="Cambria Math" panose="02040503050406030204" pitchFamily="18" charset="0"/>
                                          <a:ea typeface="Cambria Math" panose="02040503050406030204" pitchFamily="18" charset="0"/>
                                        </a:rPr>
                                        <m:t>2</m:t>
                                      </m:r>
                                    </m:sup>
                                  </m:sSup>
                                </m:e>
                              </m:nary>
                            </m:num>
                            <m:den>
                              <m:r>
                                <a:rPr lang="en-US" i="1">
                                  <a:solidFill>
                                    <a:schemeClr val="tx1"/>
                                  </a:solidFill>
                                  <a:latin typeface="Cambria Math" panose="02040503050406030204" pitchFamily="18" charset="0"/>
                                  <a:ea typeface="Cambria Math" panose="02040503050406030204" pitchFamily="18" charset="0"/>
                                </a:rPr>
                                <m:t>𝑁</m:t>
                              </m:r>
                              <m:r>
                                <a:rPr lang="en-US" i="1">
                                  <a:solidFill>
                                    <a:schemeClr val="tx1"/>
                                  </a:solidFill>
                                  <a:latin typeface="Cambria Math" panose="02040503050406030204" pitchFamily="18" charset="0"/>
                                  <a:ea typeface="Cambria Math" panose="02040503050406030204" pitchFamily="18" charset="0"/>
                                </a:rPr>
                                <m:t>−1</m:t>
                              </m:r>
                            </m:den>
                          </m:f>
                        </m:e>
                      </m:rad>
                    </m:oMath>
                  </m:oMathPara>
                </a14:m>
                <a:endParaRPr lang="en-IN" dirty="0">
                  <a:solidFill>
                    <a:schemeClr val="tx1"/>
                  </a:solidFill>
                </a:endParaRPr>
              </a:p>
              <a:p>
                <a:pPr marL="0" indent="0">
                  <a:buNone/>
                </a:pPr>
                <a:endParaRPr lang="en-IN" b="1"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en-IN"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𝑒𝑎𝑐h</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𝑖𝑛𝑑𝑖𝑣𝑖𝑑𝑢𝑎𝑙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𝑝𝑜𝑖𝑛𝑡</m:t>
                      </m:r>
                    </m:oMath>
                  </m:oMathPara>
                </a14:m>
                <a:endParaRPr lang="en-US" b="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rPr>
                        <m:t>𝜇</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𝑝𝑜𝑝𝑢𝑙𝑎𝑡𝑖𝑜𝑛</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𝑚𝑒𝑎𝑛</m:t>
                      </m:r>
                    </m:oMath>
                  </m:oMathPara>
                </a14:m>
                <a:endParaRPr lang="en-US" b="0" dirty="0">
                  <a:solidFill>
                    <a:schemeClr val="tx1"/>
                  </a:solidFill>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𝑁</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𝑡𝑜𝑡𝑎𝑙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𝑛𝑢𝑚𝑏𝑒𝑟</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𝑜𝑓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𝑑𝑎𝑡𝑎</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𝑝𝑜𝑖𝑛𝑡𝑠</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𝑖𝑛</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𝑡h𝑒</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𝑝𝑜𝑝𝑢𝑙𝑎𝑡𝑖𝑜𝑛</m:t>
                      </m:r>
                    </m:oMath>
                  </m:oMathPara>
                </a14:m>
                <a:endParaRPr lang="en-IN"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acc>
                        <m:accPr>
                          <m:chr m:val="̅"/>
                          <m:ctrlPr>
                            <a:rPr lang="en-US" i="1" smtClean="0">
                              <a:solidFill>
                                <a:schemeClr val="tx1"/>
                              </a:solidFill>
                              <a:latin typeface="Cambria Math" panose="02040503050406030204" pitchFamily="18" charset="0"/>
                              <a:ea typeface="Cambria Math" panose="02040503050406030204" pitchFamily="18" charset="0"/>
                            </a:rPr>
                          </m:ctrlPr>
                        </m:accPr>
                        <m:e>
                          <m:r>
                            <a:rPr lang="en-US" i="1">
                              <a:solidFill>
                                <a:schemeClr val="tx1"/>
                              </a:solidFill>
                              <a:latin typeface="Cambria Math" panose="02040503050406030204" pitchFamily="18" charset="0"/>
                              <a:ea typeface="Cambria Math" panose="02040503050406030204" pitchFamily="18" charset="0"/>
                            </a:rPr>
                            <m:t>𝑥</m:t>
                          </m:r>
                        </m:e>
                      </m:acc>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𝑠𝑎𝑚𝑝𝑙𝑒</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𝑚𝑒𝑎𝑛</m:t>
                      </m:r>
                    </m:oMath>
                  </m:oMathPara>
                </a14:m>
                <a:endParaRPr lang="en-US" b="0" dirty="0">
                  <a:solidFill>
                    <a:schemeClr val="tx1"/>
                  </a:solidFill>
                  <a:ea typeface="Cambria Math" panose="02040503050406030204" pitchFamily="18" charset="0"/>
                </a:endParaRPr>
              </a:p>
              <a:p>
                <a:pPr marL="0" indent="0" algn="ctr">
                  <a:buNone/>
                </a:pPr>
                <a:endParaRPr lang="en-IN" dirty="0">
                  <a:solidFill>
                    <a:schemeClr val="tx1"/>
                  </a:solidFill>
                </a:endParaRPr>
              </a:p>
              <a:p>
                <a:pPr marL="0" indent="0">
                  <a:buNone/>
                </a:pPr>
                <a:endParaRPr lang="en-IN" b="1" dirty="0">
                  <a:solidFill>
                    <a:schemeClr val="tx1"/>
                  </a:solidFill>
                </a:endParaRPr>
              </a:p>
            </p:txBody>
          </p:sp>
        </mc:Choice>
        <mc:Fallback xmlns="">
          <p:sp>
            <p:nvSpPr>
              <p:cNvPr id="131" name="Google Shape;131;p16"/>
              <p:cNvSpPr txBox="1">
                <a:spLocks noGrp="1" noRot="1" noChangeAspect="1" noMove="1" noResize="1" noEditPoints="1" noAdjustHandles="1" noChangeArrowheads="1" noChangeShapeType="1" noTextEdit="1"/>
              </p:cNvSpPr>
              <p:nvPr>
                <p:ph type="body" idx="1"/>
              </p:nvPr>
            </p:nvSpPr>
            <p:spPr>
              <a:xfrm>
                <a:off x="217272" y="804609"/>
                <a:ext cx="8803886" cy="4026336"/>
              </a:xfrm>
              <a:prstGeom prst="rect">
                <a:avLst/>
              </a:prstGeom>
              <a:blipFill>
                <a:blip r:embed="rId3"/>
                <a:stretch>
                  <a:fillRect l="-288" r="-144"/>
                </a:stretch>
              </a:blipFill>
            </p:spPr>
            <p:txBody>
              <a:bodyPr/>
              <a:lstStyle/>
              <a:p>
                <a:r>
                  <a:rPr lang="en-US">
                    <a:noFill/>
                  </a:rPr>
                  <a:t> </a:t>
                </a:r>
              </a:p>
            </p:txBody>
          </p:sp>
        </mc:Fallback>
      </mc:AlternateContent>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extLst>
      <p:ext uri="{BB962C8B-B14F-4D97-AF65-F5344CB8AC3E}">
        <p14:creationId xmlns:p14="http://schemas.microsoft.com/office/powerpoint/2010/main" val="418279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86651" y="147289"/>
            <a:ext cx="3896158"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Datatypes in Python</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3" name="TextBox 2">
            <a:extLst>
              <a:ext uri="{FF2B5EF4-FFF2-40B4-BE49-F238E27FC236}">
                <a16:creationId xmlns:a16="http://schemas.microsoft.com/office/drawing/2014/main" id="{6B6316F1-F42B-DF8E-B736-8955A44376E5}"/>
              </a:ext>
            </a:extLst>
          </p:cNvPr>
          <p:cNvSpPr txBox="1"/>
          <p:nvPr/>
        </p:nvSpPr>
        <p:spPr>
          <a:xfrm>
            <a:off x="222866" y="702589"/>
            <a:ext cx="4730416" cy="3108543"/>
          </a:xfrm>
          <a:prstGeom prst="rect">
            <a:avLst/>
          </a:prstGeom>
          <a:noFill/>
        </p:spPr>
        <p:txBody>
          <a:bodyPr wrap="square">
            <a:spAutoFit/>
          </a:bodyPr>
          <a:lstStyle/>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print("\n--- Sequence Types ---")</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String: An immutable sequence of characters.</a:t>
            </a:r>
          </a:p>
          <a:p>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my_string</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"Hello, Python!"</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f"Value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my_string</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Type: {type(</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my_string</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List: A mutable (changeable) ordered sequence of items.</a:t>
            </a:r>
          </a:p>
          <a:p>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[1, "apple", True, 3.5]</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f"Value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Type: {type(</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my_list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Tuple: An immutable (unchangeable) ordered sequence of items.</a:t>
            </a:r>
          </a:p>
          <a:p>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my_tuple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(10, "banana", False)</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f"Value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my_tuple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Type: {type(</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my_tuple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2" name="TextBox 1">
            <a:extLst>
              <a:ext uri="{FF2B5EF4-FFF2-40B4-BE49-F238E27FC236}">
                <a16:creationId xmlns:a16="http://schemas.microsoft.com/office/drawing/2014/main" id="{9003CB08-CCAD-EF45-51DC-48D0F5E4BB2C}"/>
              </a:ext>
            </a:extLst>
          </p:cNvPr>
          <p:cNvSpPr txBox="1"/>
          <p:nvPr/>
        </p:nvSpPr>
        <p:spPr>
          <a:xfrm>
            <a:off x="5435801" y="2185526"/>
            <a:ext cx="3239071" cy="1600438"/>
          </a:xfrm>
          <a:prstGeom prst="rect">
            <a:avLst/>
          </a:prstGeom>
          <a:noFill/>
        </p:spPr>
        <p:txBody>
          <a:bodyPr wrap="square" rtlCol="0">
            <a:spAutoFit/>
          </a:bodyPr>
          <a:lstStyle/>
          <a:p>
            <a:r>
              <a:rPr lang="en-IN" dirty="0"/>
              <a:t>--- Sequence Types --- </a:t>
            </a:r>
          </a:p>
          <a:p>
            <a:r>
              <a:rPr lang="en-IN" dirty="0"/>
              <a:t>Value: 'Hello, Python!', Type: &lt;class 'str’&gt; </a:t>
            </a:r>
          </a:p>
          <a:p>
            <a:r>
              <a:rPr lang="en-IN" dirty="0"/>
              <a:t>Value: [1, 'apple', True, 3.5], Type: &lt;class 'list’&gt; </a:t>
            </a:r>
          </a:p>
          <a:p>
            <a:r>
              <a:rPr lang="en-IN" dirty="0"/>
              <a:t>Value: (10, 'banana', False), Type: &lt;class 'tuple'&gt;</a:t>
            </a:r>
            <a:endParaRPr lang="en-US" dirty="0"/>
          </a:p>
        </p:txBody>
      </p:sp>
      <p:sp>
        <p:nvSpPr>
          <p:cNvPr id="4" name="TextBox 3">
            <a:extLst>
              <a:ext uri="{FF2B5EF4-FFF2-40B4-BE49-F238E27FC236}">
                <a16:creationId xmlns:a16="http://schemas.microsoft.com/office/drawing/2014/main" id="{0C5F96CD-E2BC-E121-6339-45F7E538BE19}"/>
              </a:ext>
            </a:extLst>
          </p:cNvPr>
          <p:cNvSpPr txBox="1"/>
          <p:nvPr/>
        </p:nvSpPr>
        <p:spPr>
          <a:xfrm>
            <a:off x="6217920" y="1812897"/>
            <a:ext cx="721672" cy="307777"/>
          </a:xfrm>
          <a:prstGeom prst="rect">
            <a:avLst/>
          </a:prstGeom>
          <a:noFill/>
        </p:spPr>
        <p:txBody>
          <a:bodyPr wrap="none" rtlCol="0">
            <a:spAutoFit/>
          </a:bodyPr>
          <a:lstStyle/>
          <a:p>
            <a:r>
              <a:rPr lang="en-US" u="sng" dirty="0"/>
              <a:t>Output</a:t>
            </a:r>
          </a:p>
        </p:txBody>
      </p:sp>
    </p:spTree>
    <p:extLst>
      <p:ext uri="{BB962C8B-B14F-4D97-AF65-F5344CB8AC3E}">
        <p14:creationId xmlns:p14="http://schemas.microsoft.com/office/powerpoint/2010/main" val="41331490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a:bodyPr>
          <a:lstStyle/>
          <a:p>
            <a:pPr marL="0" indent="0">
              <a:buNone/>
            </a:pPr>
            <a:r>
              <a:rPr lang="en-IN" b="1" dirty="0">
                <a:solidFill>
                  <a:schemeClr val="tx1"/>
                </a:solidFill>
              </a:rPr>
              <a:t>Standard Deviation</a:t>
            </a:r>
          </a:p>
          <a:p>
            <a:pPr marL="0" indent="0">
              <a:buNone/>
            </a:pPr>
            <a:r>
              <a:rPr lang="en-IN" b="1" dirty="0">
                <a:solidFill>
                  <a:schemeClr val="tx1"/>
                </a:solidFill>
              </a:rPr>
              <a:t>Key Characteristics of Standard Deviation:</a:t>
            </a:r>
          </a:p>
          <a:p>
            <a:pPr marL="0" indent="0">
              <a:buNone/>
            </a:pPr>
            <a:r>
              <a:rPr lang="en-IN" dirty="0">
                <a:solidFill>
                  <a:schemeClr val="tx1"/>
                </a:solidFill>
              </a:rPr>
              <a:t>- </a:t>
            </a:r>
            <a:r>
              <a:rPr lang="en-IN" i="1" dirty="0">
                <a:solidFill>
                  <a:schemeClr val="tx1"/>
                </a:solidFill>
              </a:rPr>
              <a:t>Measures Average Deviation</a:t>
            </a:r>
            <a:r>
              <a:rPr lang="en-IN" dirty="0">
                <a:solidFill>
                  <a:schemeClr val="tx1"/>
                </a:solidFill>
              </a:rPr>
              <a:t>: It provides a typical measure of how far individual observations are from the mean.</a:t>
            </a:r>
          </a:p>
          <a:p>
            <a:pPr marL="0" indent="0">
              <a:buNone/>
            </a:pPr>
            <a:r>
              <a:rPr lang="en-IN" dirty="0">
                <a:solidFill>
                  <a:schemeClr val="tx1"/>
                </a:solidFill>
              </a:rPr>
              <a:t>- </a:t>
            </a:r>
            <a:r>
              <a:rPr lang="en-IN" i="1" dirty="0">
                <a:solidFill>
                  <a:schemeClr val="tx1"/>
                </a:solidFill>
              </a:rPr>
              <a:t>Same Units as Data</a:t>
            </a:r>
            <a:r>
              <a:rPr lang="en-IN" dirty="0">
                <a:solidFill>
                  <a:schemeClr val="tx1"/>
                </a:solidFill>
              </a:rPr>
              <a:t>: Unlike variance, standard deviation is expressed in the same units as the original data, making it easier to understand and compare with the mean.</a:t>
            </a:r>
          </a:p>
          <a:p>
            <a:pPr marL="0" indent="0">
              <a:buNone/>
            </a:pPr>
            <a:r>
              <a:rPr lang="en-IN" dirty="0">
                <a:solidFill>
                  <a:schemeClr val="tx1"/>
                </a:solidFill>
              </a:rPr>
              <a:t>- </a:t>
            </a:r>
            <a:r>
              <a:rPr lang="en-IN" i="1" dirty="0">
                <a:solidFill>
                  <a:schemeClr val="tx1"/>
                </a:solidFill>
              </a:rPr>
              <a:t>Always Non-Negative</a:t>
            </a:r>
            <a:r>
              <a:rPr lang="en-IN" dirty="0">
                <a:solidFill>
                  <a:schemeClr val="tx1"/>
                </a:solidFill>
              </a:rPr>
              <a:t>: Like variance, standard deviation cannot be negative. A standard deviation of zero means all data points are identical and equal to the mean.</a:t>
            </a:r>
          </a:p>
          <a:p>
            <a:pPr marL="0" indent="0">
              <a:buNone/>
            </a:pPr>
            <a:r>
              <a:rPr lang="en-IN" dirty="0">
                <a:solidFill>
                  <a:schemeClr val="tx1"/>
                </a:solidFill>
              </a:rPr>
              <a:t>- </a:t>
            </a:r>
            <a:r>
              <a:rPr lang="en-IN" i="1" dirty="0">
                <a:solidFill>
                  <a:schemeClr val="tx1"/>
                </a:solidFill>
              </a:rPr>
              <a:t>Sensitive to Outliers</a:t>
            </a:r>
            <a:r>
              <a:rPr lang="en-IN" dirty="0">
                <a:solidFill>
                  <a:schemeClr val="tx1"/>
                </a:solidFill>
              </a:rPr>
              <a:t>: Because it's derived from variance, standard deviation is also sensitive to extreme values (outliers).</a:t>
            </a:r>
          </a:p>
          <a:p>
            <a:pPr marL="0" indent="0">
              <a:buNone/>
            </a:pPr>
            <a:r>
              <a:rPr lang="en-IN" dirty="0">
                <a:solidFill>
                  <a:schemeClr val="tx1"/>
                </a:solidFill>
              </a:rPr>
              <a:t>- </a:t>
            </a:r>
            <a:r>
              <a:rPr lang="en-IN" i="1" dirty="0">
                <a:solidFill>
                  <a:schemeClr val="tx1"/>
                </a:solidFill>
              </a:rPr>
              <a:t>Widely Used</a:t>
            </a:r>
            <a:r>
              <a:rPr lang="en-IN" dirty="0">
                <a:solidFill>
                  <a:schemeClr val="tx1"/>
                </a:solidFill>
              </a:rPr>
              <a:t>: It's one of the most common measures of variability and is fundamental in many statistical analyses, including hypothesis testing and confidence intervals.</a:t>
            </a:r>
          </a:p>
          <a:p>
            <a:pPr marL="0" indent="0">
              <a:buNone/>
            </a:pPr>
            <a:endParaRPr lang="en-IN" b="1"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Tree>
    <p:extLst>
      <p:ext uri="{BB962C8B-B14F-4D97-AF65-F5344CB8AC3E}">
        <p14:creationId xmlns:p14="http://schemas.microsoft.com/office/powerpoint/2010/main" val="8646971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mc:AlternateContent xmlns:mc="http://schemas.openxmlformats.org/markup-compatibility/2006" xmlns:a14="http://schemas.microsoft.com/office/drawing/2010/main">
        <mc:Choice Requires="a14">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fontScale="92500" lnSpcReduction="20000"/>
              </a:bodyPr>
              <a:lstStyle/>
              <a:p>
                <a:pPr marL="0" indent="0">
                  <a:buNone/>
                </a:pPr>
                <a:r>
                  <a:rPr lang="en-IN" b="1" dirty="0">
                    <a:solidFill>
                      <a:schemeClr val="tx1"/>
                    </a:solidFill>
                  </a:rPr>
                  <a:t>Variance and Standard Deviation</a:t>
                </a:r>
              </a:p>
              <a:p>
                <a:pPr marL="0" indent="0">
                  <a:buNone/>
                </a:pPr>
                <a:r>
                  <a:rPr lang="en-IN" b="1" dirty="0">
                    <a:solidFill>
                      <a:schemeClr val="tx1"/>
                    </a:solidFill>
                  </a:rPr>
                  <a:t>Example</a:t>
                </a:r>
              </a:p>
              <a:p>
                <a:pPr marL="0" indent="0">
                  <a:buNone/>
                </a:pPr>
                <a:endParaRPr lang="en-IN" b="1" dirty="0">
                  <a:solidFill>
                    <a:schemeClr val="tx1"/>
                  </a:solidFill>
                </a:endParaRPr>
              </a:p>
              <a:p>
                <a:pPr marL="0" indent="0">
                  <a:buNone/>
                </a:pPr>
                <a:r>
                  <a:rPr lang="en-IN" dirty="0">
                    <a:solidFill>
                      <a:schemeClr val="tx1"/>
                    </a:solidFill>
                  </a:rPr>
                  <a:t>Consider the dataset of heights: </a:t>
                </a:r>
                <a:r>
                  <a:rPr lang="en-IN" dirty="0"/>
                  <a:t>160cm , 165cm , 170cm , 175cm, 180cm</a:t>
                </a:r>
              </a:p>
              <a:p>
                <a:pPr marL="0" indent="0">
                  <a:buNone/>
                </a:pPr>
                <a:endParaRPr lang="en-IN" dirty="0">
                  <a:solidFill>
                    <a:schemeClr val="tx1"/>
                  </a:solidFill>
                </a:endParaRPr>
              </a:p>
              <a:p>
                <a:pPr marL="0" indent="0">
                  <a:buNone/>
                </a:pPr>
                <a:r>
                  <a:rPr lang="en-IN" dirty="0">
                    <a:solidFill>
                      <a:schemeClr val="tx1"/>
                    </a:solidFill>
                  </a:rPr>
                  <a:t>Step 1: Calculate the mean</a:t>
                </a:r>
              </a:p>
              <a:p>
                <a:pPr marL="0" indent="0">
                  <a:buNone/>
                </a:pPr>
                <a:endParaRPr lang="en-IN" dirty="0">
                  <a:solidFill>
                    <a:schemeClr val="tx1"/>
                  </a:solidFill>
                </a:endParaRPr>
              </a:p>
              <a:p>
                <a:pPr marL="0" indent="0">
                  <a:buNone/>
                </a:pP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rPr>
                      <m:t>𝜇</m:t>
                    </m:r>
                    <m:r>
                      <a:rPr lang="en-US" b="0" i="1" smtClean="0">
                        <a:solidFill>
                          <a:schemeClr val="tx1"/>
                        </a:solidFill>
                        <a:latin typeface="Cambria Math" panose="02040503050406030204" pitchFamily="18" charset="0"/>
                        <a:ea typeface="Cambria Math" panose="02040503050406030204" pitchFamily="18" charset="0"/>
                      </a:rPr>
                      <m:t>= </m:t>
                    </m:r>
                    <m:f>
                      <m:fPr>
                        <m:ctrlPr>
                          <a:rPr lang="en-US" b="0" i="1" smtClean="0">
                            <a:solidFill>
                              <a:schemeClr val="tx1"/>
                            </a:solidFill>
                            <a:latin typeface="Cambria Math" panose="02040503050406030204" pitchFamily="18" charset="0"/>
                            <a:ea typeface="Cambria Math" panose="02040503050406030204" pitchFamily="18" charset="0"/>
                          </a:rPr>
                        </m:ctrlPr>
                      </m:fPr>
                      <m:num>
                        <m:r>
                          <a:rPr lang="en-US" b="0" i="1" smtClean="0">
                            <a:solidFill>
                              <a:schemeClr val="tx1"/>
                            </a:solidFill>
                            <a:latin typeface="Cambria Math" panose="02040503050406030204" pitchFamily="18" charset="0"/>
                            <a:ea typeface="Cambria Math" panose="02040503050406030204" pitchFamily="18" charset="0"/>
                          </a:rPr>
                          <m:t>160+165+170+175+180</m:t>
                        </m:r>
                      </m:num>
                      <m:den>
                        <m:r>
                          <a:rPr lang="en-US" b="0" i="1" smtClean="0">
                            <a:solidFill>
                              <a:schemeClr val="tx1"/>
                            </a:solidFill>
                            <a:latin typeface="Cambria Math" panose="02040503050406030204" pitchFamily="18" charset="0"/>
                            <a:ea typeface="Cambria Math" panose="02040503050406030204" pitchFamily="18" charset="0"/>
                          </a:rPr>
                          <m:t>5</m:t>
                        </m:r>
                      </m:den>
                    </m:f>
                  </m:oMath>
                </a14:m>
                <a:r>
                  <a:rPr lang="en-IN" dirty="0">
                    <a:solidFill>
                      <a:schemeClr val="tx1"/>
                    </a:solidFill>
                  </a:rPr>
                  <a:t> = 170cm</a:t>
                </a:r>
              </a:p>
              <a:p>
                <a:pPr marL="0" indent="0">
                  <a:buNone/>
                </a:pPr>
                <a:r>
                  <a:rPr lang="en-IN" dirty="0">
                    <a:solidFill>
                      <a:schemeClr val="tx1"/>
                    </a:solidFill>
                  </a:rPr>
                  <a:t>Step 2: Calculate the squared difference and compute their sum</a:t>
                </a:r>
              </a:p>
              <a:p>
                <a:pPr marL="0" indent="0">
                  <a:buNone/>
                </a:pPr>
                <a14:m>
                  <m:oMath xmlns:m="http://schemas.openxmlformats.org/officeDocument/2006/math">
                    <m:sSup>
                      <m:sSupPr>
                        <m:ctrlPr>
                          <a:rPr lang="en-IN" i="1" smtClean="0">
                            <a:solidFill>
                              <a:schemeClr val="tx1"/>
                            </a:solidFill>
                            <a:latin typeface="Cambria Math" panose="02040503050406030204" pitchFamily="18" charset="0"/>
                          </a:rPr>
                        </m:ctrlPr>
                      </m:sSupPr>
                      <m:e>
                        <m:nary>
                          <m:naryPr>
                            <m:chr m:val="∑"/>
                            <m:subHide m:val="on"/>
                            <m:supHide m:val="on"/>
                            <m:ctrlPr>
                              <a:rPr lang="en-IN" i="1">
                                <a:solidFill>
                                  <a:schemeClr val="tx1"/>
                                </a:solidFill>
                                <a:latin typeface="Cambria Math" panose="02040503050406030204" pitchFamily="18" charset="0"/>
                              </a:rPr>
                            </m:ctrlPr>
                          </m:naryPr>
                          <m:sub/>
                          <m:sup/>
                          <m:e>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 − </m:t>
                            </m:r>
                          </m:e>
                        </m:nary>
                        <m:r>
                          <m:rPr>
                            <m:nor/>
                          </m:rPr>
                          <a:rPr lang="en-IN" dirty="0">
                            <a:solidFill>
                              <a:schemeClr val="tx1"/>
                            </a:solidFill>
                            <a:ea typeface="Cambria Math" panose="02040503050406030204" pitchFamily="18" charset="0"/>
                          </a:rPr>
                          <m:t> </m:t>
                        </m:r>
                        <m:r>
                          <a:rPr lang="en-IN" i="1">
                            <a:solidFill>
                              <a:schemeClr val="tx1"/>
                            </a:solidFill>
                            <a:latin typeface="Cambria Math" panose="02040503050406030204" pitchFamily="18" charset="0"/>
                            <a:ea typeface="Cambria Math" panose="02040503050406030204" pitchFamily="18" charset="0"/>
                          </a:rPr>
                          <m:t>𝜇</m:t>
                        </m:r>
                        <m:r>
                          <m:rPr>
                            <m:nor/>
                          </m:rPr>
                          <a:rPr lang="en-IN" dirty="0">
                            <a:solidFill>
                              <a:schemeClr val="tx1"/>
                            </a:solidFill>
                          </a:rPr>
                          <m:t>)</m:t>
                        </m:r>
                      </m:e>
                      <m:sup>
                        <m:r>
                          <a:rPr lang="en-US" b="0" i="1" smtClean="0">
                            <a:solidFill>
                              <a:schemeClr val="tx1"/>
                            </a:solidFill>
                            <a:latin typeface="Cambria Math" panose="02040503050406030204" pitchFamily="18" charset="0"/>
                          </a:rPr>
                          <m:t>2</m:t>
                        </m:r>
                      </m:sup>
                    </m:sSup>
                  </m:oMath>
                </a14:m>
                <a:r>
                  <a:rPr lang="en-IN" dirty="0">
                    <a:solidFill>
                      <a:schemeClr val="tx1"/>
                    </a:solidFill>
                  </a:rPr>
                  <a:t> = </a:t>
                </a:r>
                <a14:m>
                  <m:oMath xmlns:m="http://schemas.openxmlformats.org/officeDocument/2006/math">
                    <m:sSup>
                      <m:sSupPr>
                        <m:ctrlPr>
                          <a:rPr lang="en-IN" i="1" dirty="0" smtClean="0">
                            <a:solidFill>
                              <a:schemeClr val="tx1"/>
                            </a:solidFill>
                            <a:latin typeface="Cambria Math" panose="02040503050406030204" pitchFamily="18" charset="0"/>
                          </a:rPr>
                        </m:ctrlPr>
                      </m:sSupPr>
                      <m:e>
                        <m:r>
                          <a:rPr lang="en-IN" i="1" dirty="0">
                            <a:solidFill>
                              <a:schemeClr val="tx1"/>
                            </a:solidFill>
                            <a:latin typeface="Cambria Math" panose="02040503050406030204" pitchFamily="18" charset="0"/>
                          </a:rPr>
                          <m:t>(160−170)</m:t>
                        </m:r>
                        <m:r>
                          <m:rPr>
                            <m:nor/>
                          </m:rPr>
                          <a:rPr lang="en-IN" dirty="0">
                            <a:solidFill>
                              <a:schemeClr val="tx1"/>
                            </a:solidFill>
                          </a:rPr>
                          <m:t> </m:t>
                        </m:r>
                      </m:e>
                      <m:sup>
                        <m:r>
                          <a:rPr lang="en-US" b="0" i="1" dirty="0" smtClean="0">
                            <a:solidFill>
                              <a:schemeClr val="tx1"/>
                            </a:solidFill>
                            <a:latin typeface="Cambria Math" panose="02040503050406030204" pitchFamily="18" charset="0"/>
                          </a:rPr>
                          <m:t>2</m:t>
                        </m:r>
                      </m:sup>
                    </m:sSup>
                    <m:r>
                      <a:rPr lang="en-US" b="0" i="1" dirty="0" smtClean="0">
                        <a:solidFill>
                          <a:schemeClr val="tx1"/>
                        </a:solidFill>
                        <a:latin typeface="Cambria Math" panose="02040503050406030204" pitchFamily="18" charset="0"/>
                      </a:rPr>
                      <m:t>+ </m:t>
                    </m:r>
                    <m:sSup>
                      <m:sSupPr>
                        <m:ctrlPr>
                          <a:rPr lang="en-IN" i="1" dirty="0">
                            <a:solidFill>
                              <a:schemeClr val="tx1"/>
                            </a:solidFill>
                            <a:latin typeface="Cambria Math" panose="02040503050406030204" pitchFamily="18" charset="0"/>
                          </a:rPr>
                        </m:ctrlPr>
                      </m:sSupPr>
                      <m:e>
                        <m:r>
                          <a:rPr lang="en-IN" i="1" dirty="0">
                            <a:solidFill>
                              <a:schemeClr val="tx1"/>
                            </a:solidFill>
                            <a:latin typeface="Cambria Math" panose="02040503050406030204" pitchFamily="18" charset="0"/>
                          </a:rPr>
                          <m:t>(16</m:t>
                        </m:r>
                        <m:r>
                          <a:rPr lang="en-US" b="0" i="1" dirty="0" smtClean="0">
                            <a:solidFill>
                              <a:schemeClr val="tx1"/>
                            </a:solidFill>
                            <a:latin typeface="Cambria Math" panose="02040503050406030204" pitchFamily="18" charset="0"/>
                          </a:rPr>
                          <m:t>5</m:t>
                        </m:r>
                        <m:r>
                          <a:rPr lang="en-IN" i="1" dirty="0">
                            <a:solidFill>
                              <a:schemeClr val="tx1"/>
                            </a:solidFill>
                            <a:latin typeface="Cambria Math" panose="02040503050406030204" pitchFamily="18" charset="0"/>
                          </a:rPr>
                          <m:t>−170)</m:t>
                        </m:r>
                        <m:r>
                          <m:rPr>
                            <m:nor/>
                          </m:rPr>
                          <a:rPr lang="en-IN" dirty="0">
                            <a:solidFill>
                              <a:schemeClr val="tx1"/>
                            </a:solidFill>
                          </a:rPr>
                          <m:t> </m:t>
                        </m:r>
                      </m:e>
                      <m:sup>
                        <m:r>
                          <a:rPr lang="en-US" i="1" dirty="0">
                            <a:solidFill>
                              <a:schemeClr val="tx1"/>
                            </a:solidFill>
                            <a:latin typeface="Cambria Math" panose="02040503050406030204" pitchFamily="18" charset="0"/>
                          </a:rPr>
                          <m:t>2</m:t>
                        </m:r>
                      </m:sup>
                    </m:sSup>
                  </m:oMath>
                </a14:m>
                <a:r>
                  <a:rPr lang="en-IN" dirty="0">
                    <a:solidFill>
                      <a:schemeClr val="tx1"/>
                    </a:solidFill>
                  </a:rPr>
                  <a:t> + </a:t>
                </a:r>
                <a14:m>
                  <m:oMath xmlns:m="http://schemas.openxmlformats.org/officeDocument/2006/math">
                    <m:sSup>
                      <m:sSupPr>
                        <m:ctrlPr>
                          <a:rPr lang="en-IN" i="1" dirty="0">
                            <a:solidFill>
                              <a:schemeClr val="tx1"/>
                            </a:solidFill>
                            <a:latin typeface="Cambria Math" panose="02040503050406030204" pitchFamily="18" charset="0"/>
                          </a:rPr>
                        </m:ctrlPr>
                      </m:sSupPr>
                      <m:e>
                        <m:r>
                          <a:rPr lang="en-IN" i="1" dirty="0">
                            <a:solidFill>
                              <a:schemeClr val="tx1"/>
                            </a:solidFill>
                            <a:latin typeface="Cambria Math" panose="02040503050406030204" pitchFamily="18" charset="0"/>
                          </a:rPr>
                          <m:t>(1</m:t>
                        </m:r>
                        <m:r>
                          <a:rPr lang="en-US" b="0" i="1" dirty="0" smtClean="0">
                            <a:solidFill>
                              <a:schemeClr val="tx1"/>
                            </a:solidFill>
                            <a:latin typeface="Cambria Math" panose="02040503050406030204" pitchFamily="18" charset="0"/>
                          </a:rPr>
                          <m:t>7</m:t>
                        </m:r>
                        <m:r>
                          <a:rPr lang="en-IN" i="1" dirty="0">
                            <a:solidFill>
                              <a:schemeClr val="tx1"/>
                            </a:solidFill>
                            <a:latin typeface="Cambria Math" panose="02040503050406030204" pitchFamily="18" charset="0"/>
                          </a:rPr>
                          <m:t>0−170)</m:t>
                        </m:r>
                        <m:r>
                          <m:rPr>
                            <m:nor/>
                          </m:rPr>
                          <a:rPr lang="en-IN" dirty="0">
                            <a:solidFill>
                              <a:schemeClr val="tx1"/>
                            </a:solidFill>
                          </a:rPr>
                          <m:t> </m:t>
                        </m:r>
                      </m:e>
                      <m:sup>
                        <m:r>
                          <a:rPr lang="en-US" i="1" dirty="0">
                            <a:solidFill>
                              <a:schemeClr val="tx1"/>
                            </a:solidFill>
                            <a:latin typeface="Cambria Math" panose="02040503050406030204" pitchFamily="18" charset="0"/>
                          </a:rPr>
                          <m:t>2</m:t>
                        </m:r>
                      </m:sup>
                    </m:sSup>
                  </m:oMath>
                </a14:m>
                <a:r>
                  <a:rPr lang="en-IN" dirty="0">
                    <a:solidFill>
                      <a:schemeClr val="tx1"/>
                    </a:solidFill>
                  </a:rPr>
                  <a:t> + </a:t>
                </a:r>
                <a14:m>
                  <m:oMath xmlns:m="http://schemas.openxmlformats.org/officeDocument/2006/math">
                    <m:sSup>
                      <m:sSupPr>
                        <m:ctrlPr>
                          <a:rPr lang="en-IN" i="1" dirty="0">
                            <a:solidFill>
                              <a:schemeClr val="tx1"/>
                            </a:solidFill>
                            <a:latin typeface="Cambria Math" panose="02040503050406030204" pitchFamily="18" charset="0"/>
                          </a:rPr>
                        </m:ctrlPr>
                      </m:sSupPr>
                      <m:e>
                        <m:r>
                          <a:rPr lang="en-IN" i="1" dirty="0">
                            <a:solidFill>
                              <a:schemeClr val="tx1"/>
                            </a:solidFill>
                            <a:latin typeface="Cambria Math" panose="02040503050406030204" pitchFamily="18" charset="0"/>
                          </a:rPr>
                          <m:t>(1</m:t>
                        </m:r>
                        <m:r>
                          <a:rPr lang="en-US" b="0" i="1" dirty="0" smtClean="0">
                            <a:solidFill>
                              <a:schemeClr val="tx1"/>
                            </a:solidFill>
                            <a:latin typeface="Cambria Math" panose="02040503050406030204" pitchFamily="18" charset="0"/>
                          </a:rPr>
                          <m:t>75</m:t>
                        </m:r>
                        <m:r>
                          <a:rPr lang="en-IN" i="1" dirty="0">
                            <a:solidFill>
                              <a:schemeClr val="tx1"/>
                            </a:solidFill>
                            <a:latin typeface="Cambria Math" panose="02040503050406030204" pitchFamily="18" charset="0"/>
                          </a:rPr>
                          <m:t>−170)</m:t>
                        </m:r>
                        <m:r>
                          <m:rPr>
                            <m:nor/>
                          </m:rPr>
                          <a:rPr lang="en-IN" dirty="0">
                            <a:solidFill>
                              <a:schemeClr val="tx1"/>
                            </a:solidFill>
                          </a:rPr>
                          <m:t> </m:t>
                        </m:r>
                      </m:e>
                      <m:sup>
                        <m:r>
                          <a:rPr lang="en-US" i="1" dirty="0">
                            <a:solidFill>
                              <a:schemeClr val="tx1"/>
                            </a:solidFill>
                            <a:latin typeface="Cambria Math" panose="02040503050406030204" pitchFamily="18" charset="0"/>
                          </a:rPr>
                          <m:t>2</m:t>
                        </m:r>
                      </m:sup>
                    </m:sSup>
                  </m:oMath>
                </a14:m>
                <a:r>
                  <a:rPr lang="en-IN" dirty="0">
                    <a:solidFill>
                      <a:schemeClr val="tx1"/>
                    </a:solidFill>
                  </a:rPr>
                  <a:t> + </a:t>
                </a:r>
                <a14:m>
                  <m:oMath xmlns:m="http://schemas.openxmlformats.org/officeDocument/2006/math">
                    <m:sSup>
                      <m:sSupPr>
                        <m:ctrlPr>
                          <a:rPr lang="en-IN" i="1" dirty="0">
                            <a:solidFill>
                              <a:schemeClr val="tx1"/>
                            </a:solidFill>
                            <a:latin typeface="Cambria Math" panose="02040503050406030204" pitchFamily="18" charset="0"/>
                          </a:rPr>
                        </m:ctrlPr>
                      </m:sSupPr>
                      <m:e>
                        <m:r>
                          <a:rPr lang="en-IN" i="1" dirty="0">
                            <a:solidFill>
                              <a:schemeClr val="tx1"/>
                            </a:solidFill>
                            <a:latin typeface="Cambria Math" panose="02040503050406030204" pitchFamily="18" charset="0"/>
                          </a:rPr>
                          <m:t>(1</m:t>
                        </m:r>
                        <m:r>
                          <a:rPr lang="en-US" b="0" i="1" dirty="0" smtClean="0">
                            <a:solidFill>
                              <a:schemeClr val="tx1"/>
                            </a:solidFill>
                            <a:latin typeface="Cambria Math" panose="02040503050406030204" pitchFamily="18" charset="0"/>
                          </a:rPr>
                          <m:t>8</m:t>
                        </m:r>
                        <m:r>
                          <a:rPr lang="en-IN" i="1" dirty="0">
                            <a:solidFill>
                              <a:schemeClr val="tx1"/>
                            </a:solidFill>
                            <a:latin typeface="Cambria Math" panose="02040503050406030204" pitchFamily="18" charset="0"/>
                          </a:rPr>
                          <m:t>0−170)</m:t>
                        </m:r>
                        <m:r>
                          <m:rPr>
                            <m:nor/>
                          </m:rPr>
                          <a:rPr lang="en-IN" dirty="0">
                            <a:solidFill>
                              <a:schemeClr val="tx1"/>
                            </a:solidFill>
                          </a:rPr>
                          <m:t> </m:t>
                        </m:r>
                      </m:e>
                      <m:sup>
                        <m:r>
                          <a:rPr lang="en-US" i="1" dirty="0">
                            <a:solidFill>
                              <a:schemeClr val="tx1"/>
                            </a:solidFill>
                            <a:latin typeface="Cambria Math" panose="02040503050406030204" pitchFamily="18" charset="0"/>
                          </a:rPr>
                          <m:t>2</m:t>
                        </m:r>
                      </m:sup>
                    </m:sSup>
                  </m:oMath>
                </a14:m>
                <a:r>
                  <a:rPr lang="en-IN" dirty="0">
                    <a:solidFill>
                      <a:schemeClr val="tx1"/>
                    </a:solidFill>
                  </a:rPr>
                  <a:t> = 250</a:t>
                </a:r>
              </a:p>
              <a:p>
                <a:pPr marL="0" indent="0">
                  <a:buNone/>
                </a:pPr>
                <a:endParaRPr lang="en-IN" dirty="0">
                  <a:solidFill>
                    <a:schemeClr val="tx1"/>
                  </a:solidFill>
                </a:endParaRPr>
              </a:p>
              <a:p>
                <a:pPr marL="0" indent="0">
                  <a:buNone/>
                </a:pPr>
                <a:r>
                  <a:rPr lang="en-IN" dirty="0">
                    <a:solidFill>
                      <a:schemeClr val="tx1"/>
                    </a:solidFill>
                  </a:rPr>
                  <a:t>Step 3: Compute Variance</a:t>
                </a:r>
              </a:p>
              <a:p>
                <a:pPr marL="0" indent="0">
                  <a:buNone/>
                </a:pPr>
                <a14:m>
                  <m:oMathPara xmlns:m="http://schemas.openxmlformats.org/officeDocument/2006/math">
                    <m:oMathParaPr>
                      <m:jc m:val="centerGroup"/>
                    </m:oMathParaPr>
                    <m:oMath xmlns:m="http://schemas.openxmlformats.org/officeDocument/2006/math">
                      <m:sSup>
                        <m:sSupPr>
                          <m:ctrlPr>
                            <a:rPr lang="en-IN" i="1" smtClean="0">
                              <a:solidFill>
                                <a:schemeClr val="tx1"/>
                              </a:solidFill>
                              <a:latin typeface="Cambria Math" panose="02040503050406030204" pitchFamily="18" charset="0"/>
                              <a:ea typeface="Cambria Math" panose="02040503050406030204" pitchFamily="18" charset="0"/>
                            </a:rPr>
                          </m:ctrlPr>
                        </m:sSupPr>
                        <m:e>
                          <m:r>
                            <a:rPr lang="en-IN" i="1">
                              <a:solidFill>
                                <a:schemeClr val="tx1"/>
                              </a:solidFill>
                              <a:latin typeface="Cambria Math" panose="02040503050406030204" pitchFamily="18" charset="0"/>
                              <a:ea typeface="Cambria Math" panose="02040503050406030204" pitchFamily="18" charset="0"/>
                            </a:rPr>
                            <m:t>𝜎</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 </m:t>
                      </m:r>
                      <m:f>
                        <m:fPr>
                          <m:ctrlPr>
                            <a:rPr lang="en-US" b="0" i="1" smtClean="0">
                              <a:solidFill>
                                <a:schemeClr val="tx1"/>
                              </a:solidFill>
                              <a:latin typeface="Cambria Math" panose="02040503050406030204" pitchFamily="18" charset="0"/>
                              <a:ea typeface="Cambria Math" panose="02040503050406030204" pitchFamily="18" charset="0"/>
                            </a:rPr>
                          </m:ctrlPr>
                        </m:fPr>
                        <m:num>
                          <m:nary>
                            <m:naryPr>
                              <m:chr m:val="∑"/>
                              <m:subHide m:val="on"/>
                              <m:supHide m:val="on"/>
                              <m:ctrlPr>
                                <a:rPr lang="en-US" b="0" i="1" smtClean="0">
                                  <a:solidFill>
                                    <a:schemeClr val="tx1"/>
                                  </a:solidFill>
                                  <a:latin typeface="Cambria Math" panose="02040503050406030204" pitchFamily="18" charset="0"/>
                                  <a:ea typeface="Cambria Math" panose="02040503050406030204" pitchFamily="18" charset="0"/>
                                </a:rPr>
                              </m:ctrlPr>
                            </m:naryPr>
                            <m:sub/>
                            <m:sup/>
                            <m:e>
                              <m:sSup>
                                <m:sSupPr>
                                  <m:ctrlPr>
                                    <a:rPr lang="en-US" b="0" i="1" smtClean="0">
                                      <a:solidFill>
                                        <a:schemeClr val="tx1"/>
                                      </a:solidFill>
                                      <a:latin typeface="Cambria Math" panose="02040503050406030204" pitchFamily="18" charset="0"/>
                                      <a:ea typeface="Cambria Math" panose="02040503050406030204" pitchFamily="18" charset="0"/>
                                    </a:rPr>
                                  </m:ctrlPr>
                                </m:sSupPr>
                                <m:e>
                                  <m:sSub>
                                    <m:sSubPr>
                                      <m:ctrlPr>
                                        <a:rPr lang="en-US" i="1">
                                          <a:solidFill>
                                            <a:schemeClr val="tx1"/>
                                          </a:solidFill>
                                          <a:latin typeface="Cambria Math" panose="02040503050406030204" pitchFamily="18" charset="0"/>
                                          <a:ea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𝑥</m:t>
                                      </m:r>
                                    </m:e>
                                    <m:sub>
                                      <m:r>
                                        <a:rPr lang="en-US" i="1">
                                          <a:solidFill>
                                            <a:schemeClr val="tx1"/>
                                          </a:solidFill>
                                          <a:latin typeface="Cambria Math" panose="02040503050406030204" pitchFamily="18" charset="0"/>
                                          <a:ea typeface="Cambria Math" panose="02040503050406030204" pitchFamily="18" charset="0"/>
                                        </a:rPr>
                                        <m:t>𝑖</m:t>
                                      </m:r>
                                      <m:r>
                                        <a:rPr lang="en-US" i="1">
                                          <a:solidFill>
                                            <a:schemeClr val="tx1"/>
                                          </a:solidFill>
                                          <a:latin typeface="Cambria Math" panose="02040503050406030204" pitchFamily="18" charset="0"/>
                                          <a:ea typeface="Cambria Math" panose="02040503050406030204" pitchFamily="18" charset="0"/>
                                        </a:rPr>
                                        <m:t> − </m:t>
                                      </m:r>
                                      <m:r>
                                        <a:rPr lang="en-US" i="1">
                                          <a:solidFill>
                                            <a:schemeClr val="tx1"/>
                                          </a:solidFill>
                                          <a:latin typeface="Cambria Math" panose="02040503050406030204" pitchFamily="18" charset="0"/>
                                          <a:ea typeface="Cambria Math" panose="02040503050406030204" pitchFamily="18" charset="0"/>
                                        </a:rPr>
                                        <m:t>𝜇</m:t>
                                      </m:r>
                                    </m:sub>
                                  </m:sSub>
                                  <m:r>
                                    <a:rPr lang="en-US" i="1">
                                      <a:solidFill>
                                        <a:schemeClr val="tx1"/>
                                      </a:solidFill>
                                      <a:latin typeface="Cambria Math" panose="02040503050406030204" pitchFamily="18" charset="0"/>
                                      <a:ea typeface="Cambria Math" panose="02040503050406030204" pitchFamily="18" charset="0"/>
                                    </a:rPr>
                                    <m:t>)</m:t>
                                  </m:r>
                                </m:e>
                                <m:sup>
                                  <m:r>
                                    <a:rPr lang="en-US" b="0" i="1" smtClean="0">
                                      <a:solidFill>
                                        <a:schemeClr val="tx1"/>
                                      </a:solidFill>
                                      <a:latin typeface="Cambria Math" panose="02040503050406030204" pitchFamily="18" charset="0"/>
                                      <a:ea typeface="Cambria Math" panose="02040503050406030204" pitchFamily="18" charset="0"/>
                                    </a:rPr>
                                    <m:t>2</m:t>
                                  </m:r>
                                </m:sup>
                              </m:sSup>
                            </m:e>
                          </m:nary>
                        </m:num>
                        <m:den>
                          <m:r>
                            <a:rPr lang="en-US" b="0" i="1" smtClean="0">
                              <a:solidFill>
                                <a:schemeClr val="tx1"/>
                              </a:solidFill>
                              <a:latin typeface="Cambria Math" panose="02040503050406030204" pitchFamily="18" charset="0"/>
                              <a:ea typeface="Cambria Math" panose="02040503050406030204" pitchFamily="18" charset="0"/>
                            </a:rPr>
                            <m:t>𝑁</m:t>
                          </m:r>
                        </m:den>
                      </m:f>
                    </m:oMath>
                  </m:oMathPara>
                </a14:m>
                <a:endParaRPr lang="en-IN" dirty="0">
                  <a:solidFill>
                    <a:schemeClr val="tx1"/>
                  </a:solidFill>
                </a:endParaRPr>
              </a:p>
              <a:p>
                <a:pPr marL="0" indent="0">
                  <a:buNone/>
                </a:pPr>
                <a:r>
                  <a:rPr lang="en-IN" dirty="0">
                    <a:solidFill>
                      <a:schemeClr val="tx1"/>
                    </a:solidFill>
                  </a:rPr>
                  <a:t>				      = </a:t>
                </a:r>
                <a14:m>
                  <m:oMath xmlns:m="http://schemas.openxmlformats.org/officeDocument/2006/math">
                    <m:f>
                      <m:fPr>
                        <m:ctrlPr>
                          <a:rPr lang="en-IN"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250</m:t>
                        </m:r>
                      </m:num>
                      <m:den>
                        <m:r>
                          <a:rPr lang="en-US" b="0" i="1" smtClean="0">
                            <a:solidFill>
                              <a:schemeClr val="tx1"/>
                            </a:solidFill>
                            <a:latin typeface="Cambria Math" panose="02040503050406030204" pitchFamily="18" charset="0"/>
                          </a:rPr>
                          <m:t>5</m:t>
                        </m:r>
                      </m:den>
                    </m:f>
                    <m:r>
                      <a:rPr lang="en-US" b="0" i="1" smtClean="0">
                        <a:solidFill>
                          <a:schemeClr val="tx1"/>
                        </a:solidFill>
                        <a:latin typeface="Cambria Math" panose="02040503050406030204" pitchFamily="18" charset="0"/>
                      </a:rPr>
                      <m:t>=50</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𝑐𝑚</m:t>
                        </m:r>
                      </m:e>
                      <m:sup>
                        <m:r>
                          <a:rPr lang="en-US" b="0" i="1" smtClean="0">
                            <a:solidFill>
                              <a:schemeClr val="tx1"/>
                            </a:solidFill>
                            <a:latin typeface="Cambria Math" panose="02040503050406030204" pitchFamily="18" charset="0"/>
                          </a:rPr>
                          <m:t>2</m:t>
                        </m:r>
                      </m:sup>
                    </m:sSup>
                    <m:r>
                      <a:rPr lang="en-US" b="0" i="0" smtClean="0">
                        <a:solidFill>
                          <a:schemeClr val="tx1"/>
                        </a:solidFill>
                        <a:latin typeface="Cambria Math" panose="02040503050406030204" pitchFamily="18" charset="0"/>
                      </a:rPr>
                      <m:t> </m:t>
                    </m:r>
                  </m:oMath>
                </a14:m>
                <a:endParaRPr lang="en-IN" dirty="0">
                  <a:solidFill>
                    <a:schemeClr val="tx1"/>
                  </a:solidFill>
                </a:endParaRPr>
              </a:p>
              <a:p>
                <a:pPr marL="0" indent="0">
                  <a:buNone/>
                </a:pPr>
                <a:r>
                  <a:rPr lang="en-IN" dirty="0">
                    <a:solidFill>
                      <a:schemeClr val="tx1"/>
                    </a:solidFill>
                  </a:rPr>
                  <a:t>Step 4: Compute Standard Deviation</a:t>
                </a:r>
              </a:p>
              <a:p>
                <a:pPr marL="0" indent="0" algn="ctr">
                  <a:buNone/>
                </a:pP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 </m:t>
                    </m:r>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r>
                          <a:rPr lang="en-US" b="0" i="1" smtClean="0">
                            <a:solidFill>
                              <a:schemeClr val="tx1"/>
                            </a:solidFill>
                            <a:latin typeface="Cambria Math" panose="02040503050406030204" pitchFamily="18" charset="0"/>
                            <a:ea typeface="Cambria Math" panose="02040503050406030204" pitchFamily="18" charset="0"/>
                          </a:rPr>
                          <m:t>50</m:t>
                        </m:r>
                      </m:e>
                    </m:rad>
                    <m:r>
                      <a:rPr lang="en-US" b="0" i="1" smtClean="0">
                        <a:solidFill>
                          <a:schemeClr val="tx1"/>
                        </a:solidFill>
                        <a:latin typeface="Cambria Math" panose="02040503050406030204" pitchFamily="18" charset="0"/>
                        <a:ea typeface="Cambria Math" panose="02040503050406030204" pitchFamily="18" charset="0"/>
                      </a:rPr>
                      <m:t>=7.071 </m:t>
                    </m:r>
                    <m:r>
                      <a:rPr lang="en-US" b="0" i="1" smtClean="0">
                        <a:solidFill>
                          <a:schemeClr val="tx1"/>
                        </a:solidFill>
                        <a:latin typeface="Cambria Math" panose="02040503050406030204" pitchFamily="18" charset="0"/>
                        <a:ea typeface="Cambria Math" panose="02040503050406030204" pitchFamily="18" charset="0"/>
                      </a:rPr>
                      <m:t>𝑐𝑚</m:t>
                    </m:r>
                  </m:oMath>
                </a14:m>
                <a:r>
                  <a:rPr lang="en-IN" dirty="0">
                    <a:solidFill>
                      <a:schemeClr val="tx1"/>
                    </a:solidFill>
                  </a:rPr>
                  <a:t>  </a:t>
                </a:r>
              </a:p>
              <a:p>
                <a:pPr marL="0" indent="0">
                  <a:buNone/>
                </a:pPr>
                <a:endParaRPr lang="en-IN" dirty="0">
                  <a:solidFill>
                    <a:schemeClr val="tx1"/>
                  </a:solidFill>
                </a:endParaRPr>
              </a:p>
              <a:p>
                <a:pPr marL="0" indent="0">
                  <a:buNone/>
                </a:pPr>
                <a:endParaRPr lang="en-IN" dirty="0">
                  <a:solidFill>
                    <a:schemeClr val="tx1"/>
                  </a:solidFill>
                </a:endParaRPr>
              </a:p>
              <a:p>
                <a:pPr marL="0" indent="0">
                  <a:buNone/>
                </a:pPr>
                <a:endParaRPr lang="en-IN" dirty="0">
                  <a:solidFill>
                    <a:schemeClr val="tx1"/>
                  </a:solidFill>
                </a:endParaRPr>
              </a:p>
            </p:txBody>
          </p:sp>
        </mc:Choice>
        <mc:Fallback xmlns="">
          <p:sp>
            <p:nvSpPr>
              <p:cNvPr id="131" name="Google Shape;131;p16"/>
              <p:cNvSpPr txBox="1">
                <a:spLocks noGrp="1" noRot="1" noChangeAspect="1" noMove="1" noResize="1" noEditPoints="1" noAdjustHandles="1" noChangeArrowheads="1" noChangeShapeType="1" noTextEdit="1"/>
              </p:cNvSpPr>
              <p:nvPr>
                <p:ph type="body" idx="1"/>
              </p:nvPr>
            </p:nvSpPr>
            <p:spPr>
              <a:xfrm>
                <a:off x="217272" y="804609"/>
                <a:ext cx="8803886" cy="4026336"/>
              </a:xfrm>
              <a:prstGeom prst="rect">
                <a:avLst/>
              </a:prstGeom>
              <a:blipFill>
                <a:blip r:embed="rId3"/>
                <a:stretch>
                  <a:fillRect l="-2738"/>
                </a:stretch>
              </a:blipFill>
            </p:spPr>
            <p:txBody>
              <a:bodyPr/>
              <a:lstStyle/>
              <a:p>
                <a:r>
                  <a:rPr lang="en-US">
                    <a:noFill/>
                  </a:rPr>
                  <a:t> </a:t>
                </a:r>
              </a:p>
            </p:txBody>
          </p:sp>
        </mc:Fallback>
      </mc:AlternateContent>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Tree>
    <p:extLst>
      <p:ext uri="{BB962C8B-B14F-4D97-AF65-F5344CB8AC3E}">
        <p14:creationId xmlns:p14="http://schemas.microsoft.com/office/powerpoint/2010/main" val="18219114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a:bodyPr>
          <a:lstStyle/>
          <a:p>
            <a:pPr marL="0" indent="0">
              <a:buNone/>
            </a:pPr>
            <a:r>
              <a:rPr lang="en-US" b="1" dirty="0">
                <a:solidFill>
                  <a:schemeClr val="tx1"/>
                </a:solidFill>
              </a:rPr>
              <a:t>Random Variable:</a:t>
            </a:r>
            <a:endParaRPr lang="en-IN" dirty="0">
              <a:solidFill>
                <a:schemeClr val="tx1"/>
              </a:solidFill>
            </a:endParaRPr>
          </a:p>
          <a:p>
            <a:pPr marL="0" indent="0">
              <a:buNone/>
            </a:pPr>
            <a:r>
              <a:rPr lang="en-IN" dirty="0">
                <a:solidFill>
                  <a:schemeClr val="tx1"/>
                </a:solidFill>
              </a:rPr>
              <a:t>A random variable is a variable whose value is a numerical outcome of a random phenomenon. It's a way to map the outcomes of a random experiment to numbers.</a:t>
            </a:r>
          </a:p>
          <a:p>
            <a:pPr marL="0" indent="0">
              <a:buNone/>
            </a:pPr>
            <a:endParaRPr lang="en-IN" dirty="0">
              <a:solidFill>
                <a:schemeClr val="tx1"/>
              </a:solidFill>
            </a:endParaRPr>
          </a:p>
          <a:p>
            <a:pPr marL="0" indent="0">
              <a:buNone/>
            </a:pPr>
            <a:r>
              <a:rPr lang="en-IN" dirty="0">
                <a:solidFill>
                  <a:schemeClr val="tx1"/>
                </a:solidFill>
              </a:rPr>
              <a:t>Consider the random experiment of flipping a fair coin twice. The sample space (all possible outcomes) is {HH, HT, TH, TT}.</a:t>
            </a:r>
          </a:p>
          <a:p>
            <a:pPr marL="0" indent="0">
              <a:buNone/>
            </a:pPr>
            <a:endParaRPr lang="en-IN" dirty="0">
              <a:solidFill>
                <a:schemeClr val="tx1"/>
              </a:solidFill>
            </a:endParaRPr>
          </a:p>
          <a:p>
            <a:pPr marL="0" indent="0">
              <a:buNone/>
            </a:pPr>
            <a:r>
              <a:rPr lang="en-IN" dirty="0">
                <a:solidFill>
                  <a:schemeClr val="tx1"/>
                </a:solidFill>
              </a:rPr>
              <a:t>We can define a random variable, let's call it (X), as the number of heads obtained. The mapping would be:</a:t>
            </a:r>
          </a:p>
          <a:p>
            <a:pPr marL="0" indent="0">
              <a:buNone/>
            </a:pPr>
            <a:endParaRPr lang="en-IN" dirty="0">
              <a:solidFill>
                <a:schemeClr val="tx1"/>
              </a:solidFill>
            </a:endParaRPr>
          </a:p>
          <a:p>
            <a:pPr marL="0" indent="0">
              <a:buNone/>
            </a:pPr>
            <a:r>
              <a:rPr lang="en-IN" dirty="0">
                <a:solidFill>
                  <a:schemeClr val="tx1"/>
                </a:solidFill>
              </a:rPr>
              <a:t>Outcome HH is mapped to (X = 2)</a:t>
            </a:r>
          </a:p>
          <a:p>
            <a:pPr marL="0" indent="0">
              <a:buNone/>
            </a:pPr>
            <a:r>
              <a:rPr lang="en-IN" dirty="0">
                <a:solidFill>
                  <a:schemeClr val="tx1"/>
                </a:solidFill>
              </a:rPr>
              <a:t>Outcome HT is mapped to (X = 1)</a:t>
            </a:r>
          </a:p>
          <a:p>
            <a:pPr marL="0" indent="0">
              <a:buNone/>
            </a:pPr>
            <a:r>
              <a:rPr lang="en-IN" dirty="0">
                <a:solidFill>
                  <a:schemeClr val="tx1"/>
                </a:solidFill>
              </a:rPr>
              <a:t>Outcome TH is mapped to (X = 1)</a:t>
            </a:r>
          </a:p>
          <a:p>
            <a:pPr marL="0" indent="0">
              <a:buNone/>
            </a:pPr>
            <a:r>
              <a:rPr lang="en-IN" dirty="0">
                <a:solidFill>
                  <a:schemeClr val="tx1"/>
                </a:solidFill>
              </a:rPr>
              <a:t>Outcome TT is mapped to (X = 0)</a:t>
            </a:r>
          </a:p>
          <a:p>
            <a:pPr marL="0" indent="0">
              <a:buNone/>
            </a:pPr>
            <a:endParaRPr lang="en-IN" dirty="0">
              <a:solidFill>
                <a:schemeClr val="tx1"/>
              </a:solidFill>
            </a:endParaRPr>
          </a:p>
          <a:p>
            <a:pPr marL="0" indent="0">
              <a:buNone/>
            </a:pPr>
            <a:endParaRPr lang="en-IN"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extLst>
      <p:ext uri="{BB962C8B-B14F-4D97-AF65-F5344CB8AC3E}">
        <p14:creationId xmlns:p14="http://schemas.microsoft.com/office/powerpoint/2010/main" val="24304070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a:bodyPr>
          <a:lstStyle/>
          <a:p>
            <a:pPr marL="0" indent="0">
              <a:buNone/>
            </a:pPr>
            <a:r>
              <a:rPr lang="en-US" b="1" dirty="0">
                <a:solidFill>
                  <a:schemeClr val="tx1"/>
                </a:solidFill>
              </a:rPr>
              <a:t>Characteristics of Random Variable:</a:t>
            </a:r>
            <a:endParaRPr lang="en-IN" dirty="0">
              <a:solidFill>
                <a:schemeClr val="tx1"/>
              </a:solidFill>
            </a:endParaRPr>
          </a:p>
          <a:p>
            <a:pPr marL="285750" indent="-285750">
              <a:buFont typeface="Arial" panose="020B0604020202020204" pitchFamily="34" charset="0"/>
              <a:buChar char="•"/>
            </a:pPr>
            <a:r>
              <a:rPr lang="en-IN" dirty="0">
                <a:solidFill>
                  <a:schemeClr val="tx1"/>
                </a:solidFill>
              </a:rPr>
              <a:t>Takes numerical values from random phenomena.</a:t>
            </a:r>
          </a:p>
          <a:p>
            <a:pPr marL="285750" indent="-285750">
              <a:buFont typeface="Arial" panose="020B0604020202020204" pitchFamily="34" charset="0"/>
              <a:buChar char="•"/>
            </a:pPr>
            <a:r>
              <a:rPr lang="en-IN" dirty="0">
                <a:solidFill>
                  <a:schemeClr val="tx1"/>
                </a:solidFill>
              </a:rPr>
              <a:t>Each value has an associated probability distribution.</a:t>
            </a:r>
          </a:p>
          <a:p>
            <a:pPr marL="285750" indent="-285750">
              <a:buFont typeface="Arial" panose="020B0604020202020204" pitchFamily="34" charset="0"/>
              <a:buChar char="•"/>
            </a:pPr>
            <a:r>
              <a:rPr lang="en-IN" dirty="0">
                <a:solidFill>
                  <a:schemeClr val="tx1"/>
                </a:solidFill>
              </a:rPr>
              <a:t>Maps sample space outcomes to real numbers.</a:t>
            </a:r>
          </a:p>
          <a:p>
            <a:pPr marL="285750" indent="-285750">
              <a:buFont typeface="Arial" panose="020B0604020202020204" pitchFamily="34" charset="0"/>
              <a:buChar char="•"/>
            </a:pPr>
            <a:r>
              <a:rPr lang="en-IN" dirty="0">
                <a:solidFill>
                  <a:schemeClr val="tx1"/>
                </a:solidFill>
              </a:rPr>
              <a:t>Can be discrete (countable values) or continuous (range of values).</a:t>
            </a:r>
          </a:p>
          <a:p>
            <a:pPr marL="285750" indent="-285750">
              <a:buFont typeface="Arial" panose="020B0604020202020204" pitchFamily="34" charset="0"/>
              <a:buChar char="•"/>
            </a:pPr>
            <a:r>
              <a:rPr lang="en-IN" dirty="0">
                <a:solidFill>
                  <a:schemeClr val="tx1"/>
                </a:solidFill>
              </a:rPr>
              <a:t>Has a mean (expected value) representing the average.</a:t>
            </a:r>
          </a:p>
          <a:p>
            <a:pPr marL="285750" indent="-285750">
              <a:buFont typeface="Arial" panose="020B0604020202020204" pitchFamily="34" charset="0"/>
              <a:buChar char="•"/>
            </a:pPr>
            <a:r>
              <a:rPr lang="en-IN" dirty="0">
                <a:solidFill>
                  <a:schemeClr val="tx1"/>
                </a:solidFill>
              </a:rPr>
              <a:t>Has variance/standard deviation measuring data spread.</a:t>
            </a:r>
          </a:p>
          <a:p>
            <a:pPr marL="285750" indent="-285750">
              <a:buFont typeface="Arial" panose="020B0604020202020204" pitchFamily="34" charset="0"/>
              <a:buChar char="•"/>
            </a:pPr>
            <a:r>
              <a:rPr lang="en-IN" dirty="0">
                <a:solidFill>
                  <a:schemeClr val="tx1"/>
                </a:solidFill>
              </a:rPr>
              <a:t>Can be independent of other random variables.</a:t>
            </a:r>
          </a:p>
          <a:p>
            <a:pPr marL="0" indent="0">
              <a:buNone/>
            </a:pPr>
            <a:endParaRPr lang="en-IN"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Tree>
    <p:extLst>
      <p:ext uri="{BB962C8B-B14F-4D97-AF65-F5344CB8AC3E}">
        <p14:creationId xmlns:p14="http://schemas.microsoft.com/office/powerpoint/2010/main" val="7643745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a:bodyPr>
          <a:lstStyle/>
          <a:p>
            <a:pPr marL="0" indent="0">
              <a:buNone/>
            </a:pPr>
            <a:r>
              <a:rPr lang="en-US" b="1" dirty="0">
                <a:solidFill>
                  <a:schemeClr val="tx1"/>
                </a:solidFill>
              </a:rPr>
              <a:t>Types of Random Variable</a:t>
            </a:r>
          </a:p>
          <a:p>
            <a:pPr marL="285750" indent="-285750">
              <a:buFontTx/>
              <a:buChar char="-"/>
            </a:pPr>
            <a:r>
              <a:rPr lang="en-IN" i="1" dirty="0">
                <a:solidFill>
                  <a:schemeClr val="tx1"/>
                </a:solidFill>
              </a:rPr>
              <a:t>Discrete Random Variable</a:t>
            </a:r>
            <a:r>
              <a:rPr lang="en-IN" dirty="0">
                <a:solidFill>
                  <a:schemeClr val="tx1"/>
                </a:solidFill>
              </a:rPr>
              <a:t>: A variable that can only take on a finite number of distinct values or a countably infinite number of distinct values (meaning the values can be listed, even if the list goes on forever).</a:t>
            </a:r>
          </a:p>
          <a:p>
            <a:pPr marL="285750" indent="-285750">
              <a:buFontTx/>
              <a:buChar char="-"/>
            </a:pPr>
            <a:r>
              <a:rPr lang="en-IN" i="1" dirty="0">
                <a:solidFill>
                  <a:schemeClr val="tx1"/>
                </a:solidFill>
              </a:rPr>
              <a:t>Continuous Random Variable</a:t>
            </a:r>
            <a:r>
              <a:rPr lang="en-IN" dirty="0">
                <a:solidFill>
                  <a:schemeClr val="tx1"/>
                </a:solidFill>
              </a:rPr>
              <a:t>: A variable that can take on any value within a given range or interval on the real number line.</a:t>
            </a:r>
          </a:p>
          <a:p>
            <a:pPr marL="285750" indent="-285750">
              <a:buFontTx/>
              <a:buChar char="-"/>
            </a:pPr>
            <a:r>
              <a:rPr lang="en-IN" i="1" dirty="0">
                <a:solidFill>
                  <a:schemeClr val="tx1"/>
                </a:solidFill>
              </a:rPr>
              <a:t>Categorical Random Variable</a:t>
            </a:r>
            <a:r>
              <a:rPr lang="en-IN" dirty="0">
                <a:solidFill>
                  <a:schemeClr val="tx1"/>
                </a:solidFill>
              </a:rPr>
              <a:t>: A variable whose values are categories or labels (though these are often numerically encoded for analysis).</a:t>
            </a:r>
          </a:p>
          <a:p>
            <a:pPr marL="285750" indent="-285750">
              <a:buFontTx/>
              <a:buChar char="-"/>
            </a:pPr>
            <a:r>
              <a:rPr lang="en-IN" i="1" dirty="0">
                <a:solidFill>
                  <a:schemeClr val="tx1"/>
                </a:solidFill>
              </a:rPr>
              <a:t>Multivariate Random Variable (or Random Vector): </a:t>
            </a:r>
            <a:r>
              <a:rPr lang="en-IN" dirty="0">
                <a:solidFill>
                  <a:schemeClr val="tx1"/>
                </a:solidFill>
              </a:rPr>
              <a:t>A collection of two or more random variables defined on the same sample space, representing multiple outcomes of a random phenomenon simultaneously.</a:t>
            </a:r>
          </a:p>
          <a:p>
            <a:pPr marL="0" indent="0">
              <a:buNone/>
            </a:pPr>
            <a:endParaRPr lang="en-IN"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extLst>
      <p:ext uri="{BB962C8B-B14F-4D97-AF65-F5344CB8AC3E}">
        <p14:creationId xmlns:p14="http://schemas.microsoft.com/office/powerpoint/2010/main" val="14393235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a:bodyPr>
          <a:lstStyle/>
          <a:p>
            <a:pPr marL="0" indent="0">
              <a:buNone/>
            </a:pPr>
            <a:r>
              <a:rPr lang="en-US" b="1" dirty="0">
                <a:solidFill>
                  <a:schemeClr val="tx1"/>
                </a:solidFill>
              </a:rPr>
              <a:t>Examples of Random Variable</a:t>
            </a:r>
          </a:p>
          <a:p>
            <a:pPr marL="285750" indent="-285750">
              <a:buFontTx/>
              <a:buChar char="-"/>
            </a:pPr>
            <a:r>
              <a:rPr lang="en-IN" i="1" dirty="0">
                <a:solidFill>
                  <a:schemeClr val="tx1"/>
                </a:solidFill>
              </a:rPr>
              <a:t>Discrete Random Variable: The number of heads obtained when flipping a coin 3 times (possible values: 0, 1, 2, 3).</a:t>
            </a:r>
          </a:p>
          <a:p>
            <a:pPr marL="285750" indent="-285750">
              <a:buFontTx/>
              <a:buChar char="-"/>
            </a:pPr>
            <a:r>
              <a:rPr lang="en-IN" i="1" dirty="0">
                <a:solidFill>
                  <a:schemeClr val="tx1"/>
                </a:solidFill>
              </a:rPr>
              <a:t>Continuous Random Variable: The height of a randomly selected adult male (can take on any value within a certain range, e.g., 1.5 meters to 2.1 meters).</a:t>
            </a:r>
          </a:p>
          <a:p>
            <a:pPr marL="285750" indent="-285750">
              <a:buFontTx/>
              <a:buChar char="-"/>
            </a:pPr>
            <a:r>
              <a:rPr lang="en-IN" i="1" dirty="0">
                <a:solidFill>
                  <a:schemeClr val="tx1"/>
                </a:solidFill>
              </a:rPr>
              <a:t>Categorical Random Variable: The blood type of a randomly selected person (possible values: A, B, AB, O).</a:t>
            </a:r>
          </a:p>
          <a:p>
            <a:pPr marL="285750" indent="-285750">
              <a:buFontTx/>
              <a:buChar char="-"/>
            </a:pPr>
            <a:r>
              <a:rPr lang="en-IN" i="1" dirty="0">
                <a:solidFill>
                  <a:schemeClr val="tx1"/>
                </a:solidFill>
              </a:rPr>
              <a:t>Multivariate Random Variable (or Random Vector): Consider selecting a student at random and observing their height and weight. The random variable would be a pair (Height, Weight), e.g., (1.75 meters, 70 kg).</a:t>
            </a:r>
            <a:endParaRPr lang="en-IN"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Tree>
    <p:extLst>
      <p:ext uri="{BB962C8B-B14F-4D97-AF65-F5344CB8AC3E}">
        <p14:creationId xmlns:p14="http://schemas.microsoft.com/office/powerpoint/2010/main" val="42880254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mc:AlternateContent xmlns:mc="http://schemas.openxmlformats.org/markup-compatibility/2006" xmlns:a14="http://schemas.microsoft.com/office/drawing/2010/main">
        <mc:Choice Requires="a14">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a:bodyPr>
              <a:lstStyle/>
              <a:p>
                <a:pPr marL="0" indent="0">
                  <a:buNone/>
                </a:pPr>
                <a:r>
                  <a:rPr lang="en-IN" b="1" dirty="0">
                    <a:solidFill>
                      <a:schemeClr val="tx1"/>
                    </a:solidFill>
                  </a:rPr>
                  <a:t>Expectation</a:t>
                </a:r>
              </a:p>
              <a:p>
                <a:pPr marL="0" indent="0">
                  <a:buNone/>
                </a:pPr>
                <a:endParaRPr lang="en-IN" b="1" dirty="0">
                  <a:solidFill>
                    <a:schemeClr val="tx1"/>
                  </a:solidFill>
                </a:endParaRPr>
              </a:p>
              <a:p>
                <a:pPr marL="0" indent="0">
                  <a:buNone/>
                </a:pPr>
                <a:r>
                  <a:rPr lang="en-IN" b="1" dirty="0">
                    <a:solidFill>
                      <a:schemeClr val="tx1"/>
                    </a:solidFill>
                  </a:rPr>
                  <a:t>Expectation</a:t>
                </a:r>
                <a:r>
                  <a:rPr lang="en-IN" dirty="0">
                    <a:solidFill>
                      <a:schemeClr val="tx1"/>
                    </a:solidFill>
                  </a:rPr>
                  <a:t>, also known as the </a:t>
                </a:r>
                <a:r>
                  <a:rPr lang="en-IN" b="1" dirty="0">
                    <a:solidFill>
                      <a:schemeClr val="tx1"/>
                    </a:solidFill>
                  </a:rPr>
                  <a:t>Expected Value</a:t>
                </a:r>
                <a:r>
                  <a:rPr lang="en-IN" dirty="0">
                    <a:solidFill>
                      <a:schemeClr val="tx1"/>
                    </a:solidFill>
                  </a:rPr>
                  <a:t>, </a:t>
                </a:r>
                <a:r>
                  <a:rPr lang="en-IN" b="1" dirty="0">
                    <a:solidFill>
                      <a:schemeClr val="tx1"/>
                    </a:solidFill>
                  </a:rPr>
                  <a:t>Mean</a:t>
                </a:r>
                <a:r>
                  <a:rPr lang="en-IN" dirty="0">
                    <a:solidFill>
                      <a:schemeClr val="tx1"/>
                    </a:solidFill>
                  </a:rPr>
                  <a:t>, or </a:t>
                </a:r>
                <a:r>
                  <a:rPr lang="en-IN" b="1" dirty="0">
                    <a:solidFill>
                      <a:schemeClr val="tx1"/>
                    </a:solidFill>
                  </a:rPr>
                  <a:t>First Moment</a:t>
                </a:r>
                <a:r>
                  <a:rPr lang="en-IN" dirty="0">
                    <a:solidFill>
                      <a:schemeClr val="tx1"/>
                    </a:solidFill>
                  </a:rPr>
                  <a:t>, of a random variable is a fundamental concept that represents the average value we would expect to observe if we repeated a random experiment many times. It's a measure of the central tendency of the probability distribution of the random variable.</a:t>
                </a:r>
              </a:p>
              <a:p>
                <a:pPr marL="0" indent="0">
                  <a:buNone/>
                </a:pPr>
                <a:endParaRPr lang="en-IN" dirty="0">
                  <a:solidFill>
                    <a:schemeClr val="tx1"/>
                  </a:solidFill>
                </a:endParaRPr>
              </a:p>
              <a:p>
                <a:pPr marL="0" indent="0">
                  <a:buNone/>
                </a:pPr>
                <a:r>
                  <a:rPr lang="en-IN" dirty="0">
                    <a:solidFill>
                      <a:schemeClr val="tx1"/>
                    </a:solidFill>
                  </a:rPr>
                  <a:t>For Discrete</a:t>
                </a:r>
              </a:p>
              <a:p>
                <a:pPr marL="0" indent="0">
                  <a:buNone/>
                </a:pPr>
                <a14:m>
                  <m:oMath xmlns:m="http://schemas.openxmlformats.org/officeDocument/2006/math">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𝑋</m:t>
                        </m:r>
                      </m:e>
                    </m:d>
                    <m:r>
                      <a:rPr lang="en-US" b="0" i="1" smtClean="0">
                        <a:solidFill>
                          <a:schemeClr val="tx1"/>
                        </a:solidFill>
                        <a:latin typeface="Cambria Math" panose="02040503050406030204" pitchFamily="18" charset="0"/>
                      </a:rPr>
                      <m:t>= </m:t>
                    </m:r>
                    <m:nary>
                      <m:naryPr>
                        <m:chr m:val="∑"/>
                        <m:supHide m:val="on"/>
                        <m:ctrlPr>
                          <a:rPr lang="en-US" b="0" i="1" smtClean="0">
                            <a:solidFill>
                              <a:schemeClr val="tx1"/>
                            </a:solidFill>
                            <a:latin typeface="Cambria Math" panose="02040503050406030204" pitchFamily="18" charset="0"/>
                          </a:rPr>
                        </m:ctrlPr>
                      </m:naryPr>
                      <m:sub>
                        <m:r>
                          <m:rPr>
                            <m:brk m:alnAt="7"/>
                          </m:rPr>
                          <a:rPr lang="en-US" b="0" i="1" smtClean="0">
                            <a:solidFill>
                              <a:schemeClr val="tx1"/>
                            </a:solidFill>
                            <a:latin typeface="Cambria Math" panose="02040503050406030204" pitchFamily="18" charset="0"/>
                          </a:rPr>
                          <m:t>𝑖</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𝑋</m:t>
                        </m:r>
                        <m:r>
                          <a:rPr lang="en-US" b="0" i="1" smtClean="0">
                            <a:solidFill>
                              <a:schemeClr val="tx1"/>
                            </a:solidFill>
                            <a:latin typeface="Cambria Math" panose="02040503050406030204" pitchFamily="18" charset="0"/>
                          </a:rPr>
                          <m:t>= </m:t>
                        </m:r>
                      </m:e>
                    </m:nary>
                  </m:oMath>
                </a14:m>
                <a:r>
                  <a:rPr lang="en-US"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𝑖</m:t>
                        </m:r>
                      </m:sub>
                    </m:sSub>
                  </m:oMath>
                </a14:m>
                <a:r>
                  <a:rPr lang="en-IN" dirty="0">
                    <a:solidFill>
                      <a:schemeClr val="tx1"/>
                    </a:solidFill>
                  </a:rPr>
                  <a:t>)</a:t>
                </a:r>
              </a:p>
              <a:p>
                <a:pPr marL="0" indent="0">
                  <a:buNone/>
                </a:pPr>
                <a:endParaRPr lang="en-IN" dirty="0">
                  <a:solidFill>
                    <a:schemeClr val="tx1"/>
                  </a:solidFill>
                </a:endParaRPr>
              </a:p>
              <a:p>
                <a:pPr marL="0" indent="0">
                  <a:buNone/>
                </a:pPr>
                <a:r>
                  <a:rPr lang="en-IN" dirty="0">
                    <a:solidFill>
                      <a:schemeClr val="tx1"/>
                    </a:solidFill>
                  </a:rPr>
                  <a:t>For Continuous</a:t>
                </a:r>
              </a:p>
              <a:p>
                <a:pPr marL="0" indent="0">
                  <a:buNone/>
                </a:pPr>
                <a:r>
                  <a:rPr lang="en-IN" dirty="0">
                    <a:solidFill>
                      <a:schemeClr val="tx1"/>
                    </a:solidFill>
                  </a:rPr>
                  <a:t>E[X] = </a:t>
                </a:r>
                <a14:m>
                  <m:oMath xmlns:m="http://schemas.openxmlformats.org/officeDocument/2006/math">
                    <m:nary>
                      <m:naryPr>
                        <m:ctrlPr>
                          <a:rPr lang="en-IN"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m:t>
                        </m:r>
                      </m:sub>
                      <m:sup>
                        <m:r>
                          <a:rPr lang="en-IN" i="1" smtClean="0">
                            <a:solidFill>
                              <a:schemeClr val="tx1"/>
                            </a:solidFill>
                            <a:latin typeface="Cambria Math" panose="02040503050406030204" pitchFamily="18" charset="0"/>
                            <a:ea typeface="Cambria Math" panose="02040503050406030204" pitchFamily="18" charset="0"/>
                          </a:rPr>
                          <m:t>∞</m:t>
                        </m:r>
                      </m:sup>
                      <m:e>
                        <m:r>
                          <a:rPr lang="en-US" b="0" i="1" smtClean="0">
                            <a:solidFill>
                              <a:schemeClr val="tx1"/>
                            </a:solidFill>
                            <a:latin typeface="Cambria Math" panose="02040503050406030204" pitchFamily="18" charset="0"/>
                          </a:rPr>
                          <m:t>𝑥𝑓</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𝑥</m:t>
                            </m:r>
                          </m:e>
                        </m:d>
                        <m:r>
                          <a:rPr lang="en-US" b="0" i="1" smtClean="0">
                            <a:solidFill>
                              <a:schemeClr val="tx1"/>
                            </a:solidFill>
                            <a:latin typeface="Cambria Math" panose="02040503050406030204" pitchFamily="18" charset="0"/>
                          </a:rPr>
                          <m:t>𝑑𝑥</m:t>
                        </m:r>
                      </m:e>
                    </m:nary>
                  </m:oMath>
                </a14:m>
                <a:endParaRPr lang="en-IN" dirty="0">
                  <a:solidFill>
                    <a:schemeClr val="tx1"/>
                  </a:solidFill>
                </a:endParaRPr>
              </a:p>
            </p:txBody>
          </p:sp>
        </mc:Choice>
        <mc:Fallback xmlns="">
          <p:sp>
            <p:nvSpPr>
              <p:cNvPr id="131" name="Google Shape;131;p16"/>
              <p:cNvSpPr txBox="1">
                <a:spLocks noGrp="1" noRot="1" noChangeAspect="1" noMove="1" noResize="1" noEditPoints="1" noAdjustHandles="1" noChangeArrowheads="1" noChangeShapeType="1" noTextEdit="1"/>
              </p:cNvSpPr>
              <p:nvPr>
                <p:ph type="body" idx="1"/>
              </p:nvPr>
            </p:nvSpPr>
            <p:spPr>
              <a:xfrm>
                <a:off x="217272" y="804609"/>
                <a:ext cx="8803886" cy="4026336"/>
              </a:xfrm>
              <a:prstGeom prst="rect">
                <a:avLst/>
              </a:prstGeom>
              <a:blipFill>
                <a:blip r:embed="rId3"/>
                <a:stretch>
                  <a:fillRect l="-432"/>
                </a:stretch>
              </a:blipFill>
            </p:spPr>
            <p:txBody>
              <a:bodyPr/>
              <a:lstStyle/>
              <a:p>
                <a:r>
                  <a:rPr lang="en-US">
                    <a:noFill/>
                  </a:rPr>
                  <a:t> </a:t>
                </a:r>
              </a:p>
            </p:txBody>
          </p:sp>
        </mc:Fallback>
      </mc:AlternateContent>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spTree>
    <p:extLst>
      <p:ext uri="{BB962C8B-B14F-4D97-AF65-F5344CB8AC3E}">
        <p14:creationId xmlns:p14="http://schemas.microsoft.com/office/powerpoint/2010/main" val="21829028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fontScale="92500" lnSpcReduction="10000"/>
          </a:bodyPr>
          <a:lstStyle/>
          <a:p>
            <a:pPr marL="0" indent="0">
              <a:buNone/>
            </a:pPr>
            <a:r>
              <a:rPr lang="en-IN" b="1" dirty="0">
                <a:solidFill>
                  <a:schemeClr val="tx1"/>
                </a:solidFill>
              </a:rPr>
              <a:t>Expectation</a:t>
            </a:r>
          </a:p>
          <a:p>
            <a:pPr marL="0" indent="0">
              <a:buNone/>
            </a:pPr>
            <a:endParaRPr lang="en-IN" b="1" dirty="0">
              <a:solidFill>
                <a:schemeClr val="tx1"/>
              </a:solidFill>
            </a:endParaRPr>
          </a:p>
          <a:p>
            <a:pPr marL="0" indent="0">
              <a:buNone/>
            </a:pPr>
            <a:r>
              <a:rPr lang="en-US" dirty="0">
                <a:solidFill>
                  <a:schemeClr val="tx1"/>
                </a:solidFill>
              </a:rPr>
              <a:t>Key Characteristics</a:t>
            </a:r>
          </a:p>
          <a:p>
            <a:pPr marL="342900" indent="-342900">
              <a:buFont typeface="+mj-lt"/>
              <a:buAutoNum type="arabicPeriod"/>
            </a:pPr>
            <a:r>
              <a:rPr lang="en-US" dirty="0">
                <a:solidFill>
                  <a:schemeClr val="tx1"/>
                </a:solidFill>
              </a:rPr>
              <a:t>Linearity:</a:t>
            </a:r>
            <a:r>
              <a:rPr lang="en-IN" dirty="0">
                <a:solidFill>
                  <a:schemeClr val="tx1"/>
                </a:solidFill>
              </a:rPr>
              <a:t> </a:t>
            </a:r>
            <a:br>
              <a:rPr lang="en-IN" dirty="0">
                <a:solidFill>
                  <a:schemeClr val="tx1"/>
                </a:solidFill>
              </a:rPr>
            </a:br>
            <a:r>
              <a:rPr lang="en-IN" dirty="0">
                <a:solidFill>
                  <a:schemeClr val="tx1"/>
                </a:solidFill>
              </a:rPr>
              <a:t>For any random variables X and Y, and constants a and b: E[</a:t>
            </a:r>
            <a:r>
              <a:rPr lang="en-IN" dirty="0" err="1">
                <a:solidFill>
                  <a:schemeClr val="tx1"/>
                </a:solidFill>
              </a:rPr>
              <a:t>aX+bY</a:t>
            </a:r>
            <a:r>
              <a:rPr lang="en-IN" dirty="0">
                <a:solidFill>
                  <a:schemeClr val="tx1"/>
                </a:solidFill>
              </a:rPr>
              <a:t>]=</a:t>
            </a:r>
            <a:r>
              <a:rPr lang="en-IN" dirty="0" err="1">
                <a:solidFill>
                  <a:schemeClr val="tx1"/>
                </a:solidFill>
              </a:rPr>
              <a:t>aE</a:t>
            </a:r>
            <a:r>
              <a:rPr lang="en-IN" dirty="0">
                <a:solidFill>
                  <a:schemeClr val="tx1"/>
                </a:solidFill>
              </a:rPr>
              <a:t>[X]+</a:t>
            </a:r>
            <a:r>
              <a:rPr lang="en-IN" dirty="0" err="1">
                <a:solidFill>
                  <a:schemeClr val="tx1"/>
                </a:solidFill>
              </a:rPr>
              <a:t>bE</a:t>
            </a:r>
            <a:r>
              <a:rPr lang="en-IN" dirty="0">
                <a:solidFill>
                  <a:schemeClr val="tx1"/>
                </a:solidFill>
              </a:rPr>
              <a:t>[Y]</a:t>
            </a:r>
          </a:p>
          <a:p>
            <a:pPr marL="342900" indent="-342900">
              <a:buFont typeface="+mj-lt"/>
              <a:buAutoNum type="arabicPeriod"/>
            </a:pPr>
            <a:r>
              <a:rPr lang="en-IN" dirty="0">
                <a:solidFill>
                  <a:schemeClr val="tx1"/>
                </a:solidFill>
              </a:rPr>
              <a:t>Expectation of a constant:</a:t>
            </a:r>
            <a:br>
              <a:rPr lang="en-IN" dirty="0">
                <a:solidFill>
                  <a:schemeClr val="tx1"/>
                </a:solidFill>
              </a:rPr>
            </a:br>
            <a:r>
              <a:rPr lang="en-IN" dirty="0">
                <a:solidFill>
                  <a:schemeClr val="tx1"/>
                </a:solidFill>
              </a:rPr>
              <a:t>Expectation of a constant is the constant itself E[c]=c</a:t>
            </a:r>
          </a:p>
          <a:p>
            <a:pPr marL="342900" indent="-342900">
              <a:buFont typeface="+mj-lt"/>
              <a:buAutoNum type="arabicPeriod"/>
            </a:pPr>
            <a:r>
              <a:rPr lang="en-IN" dirty="0">
                <a:solidFill>
                  <a:schemeClr val="tx1"/>
                </a:solidFill>
              </a:rPr>
              <a:t>Scaler Multiplication:</a:t>
            </a:r>
            <a:br>
              <a:rPr lang="en-IN" dirty="0">
                <a:solidFill>
                  <a:schemeClr val="tx1"/>
                </a:solidFill>
              </a:rPr>
            </a:br>
            <a:r>
              <a:rPr lang="en-IN" dirty="0">
                <a:solidFill>
                  <a:schemeClr val="tx1"/>
                </a:solidFill>
              </a:rPr>
              <a:t>For a constant c and a random variable X: E[</a:t>
            </a:r>
            <a:r>
              <a:rPr lang="en-IN" dirty="0" err="1">
                <a:solidFill>
                  <a:schemeClr val="tx1"/>
                </a:solidFill>
              </a:rPr>
              <a:t>cX</a:t>
            </a:r>
            <a:r>
              <a:rPr lang="en-IN" dirty="0">
                <a:solidFill>
                  <a:schemeClr val="tx1"/>
                </a:solidFill>
              </a:rPr>
              <a:t>]=</a:t>
            </a:r>
            <a:r>
              <a:rPr lang="en-IN" dirty="0" err="1">
                <a:solidFill>
                  <a:schemeClr val="tx1"/>
                </a:solidFill>
              </a:rPr>
              <a:t>cE</a:t>
            </a:r>
            <a:r>
              <a:rPr lang="en-IN" dirty="0">
                <a:solidFill>
                  <a:schemeClr val="tx1"/>
                </a:solidFill>
              </a:rPr>
              <a:t>[X]</a:t>
            </a:r>
          </a:p>
          <a:p>
            <a:pPr marL="342900" indent="-342900">
              <a:buFont typeface="+mj-lt"/>
              <a:buAutoNum type="arabicPeriod"/>
            </a:pPr>
            <a:r>
              <a:rPr lang="en-IN" dirty="0">
                <a:solidFill>
                  <a:schemeClr val="tx1"/>
                </a:solidFill>
              </a:rPr>
              <a:t>Addition of a constant: </a:t>
            </a:r>
            <a:br>
              <a:rPr lang="en-IN" dirty="0">
                <a:solidFill>
                  <a:schemeClr val="tx1"/>
                </a:solidFill>
              </a:rPr>
            </a:br>
            <a:r>
              <a:rPr lang="en-IN" dirty="0">
                <a:solidFill>
                  <a:schemeClr val="tx1"/>
                </a:solidFill>
              </a:rPr>
              <a:t>For a constant ‘c’ and a random variable X: E[</a:t>
            </a:r>
            <a:r>
              <a:rPr lang="en-IN" dirty="0" err="1">
                <a:solidFill>
                  <a:schemeClr val="tx1"/>
                </a:solidFill>
              </a:rPr>
              <a:t>X+c</a:t>
            </a:r>
            <a:r>
              <a:rPr lang="en-IN" dirty="0">
                <a:solidFill>
                  <a:schemeClr val="tx1"/>
                </a:solidFill>
              </a:rPr>
              <a:t>]=E[X]+c</a:t>
            </a:r>
          </a:p>
          <a:p>
            <a:pPr marL="342900" indent="-342900">
              <a:buFont typeface="+mj-lt"/>
              <a:buAutoNum type="arabicPeriod"/>
            </a:pPr>
            <a:r>
              <a:rPr lang="en-IN" dirty="0">
                <a:solidFill>
                  <a:schemeClr val="tx1"/>
                </a:solidFill>
              </a:rPr>
              <a:t>Monotonicity</a:t>
            </a:r>
            <a:br>
              <a:rPr lang="en-IN" dirty="0">
                <a:solidFill>
                  <a:schemeClr val="tx1"/>
                </a:solidFill>
              </a:rPr>
            </a:br>
            <a:r>
              <a:rPr lang="en-IN" dirty="0">
                <a:solidFill>
                  <a:schemeClr val="tx1"/>
                </a:solidFill>
              </a:rPr>
              <a:t>If a random variable X is always less than or equal to another random variable Y (X≤Y), then their expected values maintain the same inequality : </a:t>
            </a:r>
            <a:r>
              <a:rPr lang="en-IN" dirty="0">
                <a:effectLst/>
              </a:rPr>
              <a:t>If</a:t>
            </a:r>
            <a:r>
              <a:rPr lang="en-IN" dirty="0"/>
              <a:t> </a:t>
            </a:r>
            <a:r>
              <a:rPr lang="en-IN" dirty="0">
                <a:effectLst/>
              </a:rPr>
              <a:t>P</a:t>
            </a:r>
            <a:r>
              <a:rPr lang="en-IN" dirty="0"/>
              <a:t>(</a:t>
            </a:r>
            <a:r>
              <a:rPr lang="en-IN" dirty="0">
                <a:effectLst/>
              </a:rPr>
              <a:t>X</a:t>
            </a:r>
            <a:r>
              <a:rPr lang="en-IN" dirty="0"/>
              <a:t>≤</a:t>
            </a:r>
            <a:r>
              <a:rPr lang="en-IN" dirty="0">
                <a:effectLst/>
              </a:rPr>
              <a:t>Y</a:t>
            </a:r>
            <a:r>
              <a:rPr lang="en-IN" dirty="0"/>
              <a:t>)=1, then </a:t>
            </a:r>
            <a:r>
              <a:rPr lang="en-IN" dirty="0">
                <a:effectLst/>
              </a:rPr>
              <a:t>E</a:t>
            </a:r>
            <a:r>
              <a:rPr lang="en-IN" dirty="0"/>
              <a:t>[</a:t>
            </a:r>
            <a:r>
              <a:rPr lang="en-IN" dirty="0">
                <a:effectLst/>
              </a:rPr>
              <a:t>X</a:t>
            </a:r>
            <a:r>
              <a:rPr lang="en-IN" dirty="0"/>
              <a:t>]≤</a:t>
            </a:r>
            <a:r>
              <a:rPr lang="en-IN" dirty="0">
                <a:effectLst/>
              </a:rPr>
              <a:t>E</a:t>
            </a:r>
            <a:r>
              <a:rPr lang="en-IN" dirty="0"/>
              <a:t>[</a:t>
            </a:r>
            <a:r>
              <a:rPr lang="en-IN" dirty="0">
                <a:effectLst/>
              </a:rPr>
              <a:t>Y</a:t>
            </a:r>
            <a:r>
              <a:rPr lang="en-IN" dirty="0"/>
              <a:t>]</a:t>
            </a:r>
          </a:p>
          <a:p>
            <a:pPr marL="342900" indent="-342900">
              <a:buFont typeface="+mj-lt"/>
              <a:buAutoNum type="arabicPeriod"/>
            </a:pPr>
            <a:r>
              <a:rPr lang="en-IN" dirty="0">
                <a:solidFill>
                  <a:schemeClr val="tx1"/>
                </a:solidFill>
              </a:rPr>
              <a:t>Non Negativity: If a random variable X is always non-negative (X≥0), then its expected value is also non-negative</a:t>
            </a:r>
            <a:br>
              <a:rPr lang="en-IN" dirty="0">
                <a:solidFill>
                  <a:schemeClr val="tx1"/>
                </a:solidFill>
              </a:rPr>
            </a:br>
            <a:endParaRPr lang="en-IN" dirty="0">
              <a:solidFill>
                <a:schemeClr val="tx1"/>
              </a:solidFill>
            </a:endParaRPr>
          </a:p>
          <a:p>
            <a:pPr marL="342900" indent="-342900">
              <a:buFont typeface="+mj-lt"/>
              <a:buAutoNum type="arabicPeriod"/>
            </a:pPr>
            <a:endParaRPr lang="en-IN"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spTree>
    <p:extLst>
      <p:ext uri="{BB962C8B-B14F-4D97-AF65-F5344CB8AC3E}">
        <p14:creationId xmlns:p14="http://schemas.microsoft.com/office/powerpoint/2010/main" val="901583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mc:AlternateContent xmlns:mc="http://schemas.openxmlformats.org/markup-compatibility/2006" xmlns:a14="http://schemas.microsoft.com/office/drawing/2010/main">
        <mc:Choice Requires="a14">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a:bodyPr>
              <a:lstStyle/>
              <a:p>
                <a:pPr marL="0" indent="0">
                  <a:buNone/>
                </a:pPr>
                <a:r>
                  <a:rPr lang="en-IN" b="1" dirty="0">
                    <a:solidFill>
                      <a:schemeClr val="tx1"/>
                    </a:solidFill>
                  </a:rPr>
                  <a:t>Variance</a:t>
                </a:r>
              </a:p>
              <a:p>
                <a:pPr marL="0" indent="0">
                  <a:buNone/>
                </a:pPr>
                <a:endParaRPr lang="en-IN" b="1" dirty="0">
                  <a:solidFill>
                    <a:schemeClr val="tx1"/>
                  </a:solidFill>
                </a:endParaRPr>
              </a:p>
              <a:p>
                <a:pPr marL="0" indent="0">
                  <a:buNone/>
                </a:pPr>
                <a:r>
                  <a:rPr lang="en-IN" dirty="0">
                    <a:solidFill>
                      <a:schemeClr val="tx1"/>
                    </a:solidFill>
                  </a:rPr>
                  <a:t>In case of random variables, variables can be expressed as</a:t>
                </a:r>
              </a:p>
              <a:p>
                <a:pPr marL="0" indent="0">
                  <a:buNone/>
                </a:pPr>
                <a:r>
                  <a:rPr lang="en-IN" dirty="0">
                    <a:solidFill>
                      <a:schemeClr val="tx1"/>
                    </a:solidFill>
                  </a:rPr>
                  <a:t>	</a:t>
                </a:r>
                <a14:m>
                  <m:oMath xmlns:m="http://schemas.openxmlformats.org/officeDocument/2006/math">
                    <m:r>
                      <m:rPr>
                        <m:sty m:val="p"/>
                      </m:rPr>
                      <a:rPr lang="en-US" b="0" i="0" smtClean="0">
                        <a:solidFill>
                          <a:schemeClr val="tx1"/>
                        </a:solidFill>
                        <a:latin typeface="Cambria Math" panose="02040503050406030204" pitchFamily="18" charset="0"/>
                      </a:rPr>
                      <m:t>Var</m:t>
                    </m:r>
                    <m:d>
                      <m:dPr>
                        <m:ctrlPr>
                          <a:rPr lang="en-US" b="0" i="1" smtClean="0">
                            <a:solidFill>
                              <a:schemeClr val="tx1"/>
                            </a:solidFill>
                            <a:latin typeface="Cambria Math" panose="02040503050406030204" pitchFamily="18" charset="0"/>
                          </a:rPr>
                        </m:ctrlPr>
                      </m:dPr>
                      <m:e>
                        <m:r>
                          <m:rPr>
                            <m:sty m:val="p"/>
                          </m:rPr>
                          <a:rPr lang="en-US" b="0" i="0" smtClean="0">
                            <a:solidFill>
                              <a:schemeClr val="tx1"/>
                            </a:solidFill>
                            <a:latin typeface="Cambria Math" panose="02040503050406030204" pitchFamily="18" charset="0"/>
                          </a:rPr>
                          <m:t>X</m:t>
                        </m:r>
                      </m:e>
                    </m:d>
                    <m:r>
                      <m:rPr>
                        <m:sty m:val="p"/>
                      </m:rPr>
                      <a:rPr lang="en-US" b="0" i="0" smtClean="0">
                        <a:solidFill>
                          <a:schemeClr val="tx1"/>
                        </a:solidFill>
                        <a:latin typeface="Cambria Math" panose="02040503050406030204" pitchFamily="18" charset="0"/>
                      </a:rPr>
                      <m:t>or</m:t>
                    </m:r>
                    <m:r>
                      <a:rPr lang="en-US" b="0" i="0" smtClean="0">
                        <a:solidFill>
                          <a:schemeClr val="tx1"/>
                        </a:solidFill>
                        <a:latin typeface="Cambria Math" panose="02040503050406030204" pitchFamily="18" charset="0"/>
                      </a:rPr>
                      <m:t> </m:t>
                    </m:r>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ea typeface="Cambria Math" panose="02040503050406030204" pitchFamily="18" charset="0"/>
                          </a:rPr>
                          <m:t>𝜎</m:t>
                        </m:r>
                      </m:e>
                      <m:sup>
                        <m:r>
                          <a:rPr lang="en-US" b="0" i="1" smtClean="0">
                            <a:solidFill>
                              <a:schemeClr val="tx1"/>
                            </a:solidFill>
                            <a:latin typeface="Cambria Math" panose="02040503050406030204" pitchFamily="18" charset="0"/>
                          </a:rPr>
                          <m:t>2</m:t>
                        </m:r>
                      </m:sup>
                    </m:sSup>
                    <m:r>
                      <a:rPr lang="en-US" b="0" i="0"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𝐸</m:t>
                    </m:r>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𝑋</m:t>
                            </m:r>
                          </m:e>
                          <m:sup>
                            <m:r>
                              <a:rPr lang="en-US" b="0" i="1" smtClean="0">
                                <a:solidFill>
                                  <a:schemeClr val="tx1"/>
                                </a:solidFill>
                                <a:latin typeface="Cambria Math" panose="02040503050406030204" pitchFamily="18" charset="0"/>
                              </a:rPr>
                              <m:t>2</m:t>
                            </m:r>
                          </m:sup>
                        </m:sSup>
                      </m:e>
                    </m:d>
                    <m:r>
                      <a:rPr lang="en-US" b="0" i="1" smtClean="0">
                        <a:solidFill>
                          <a:schemeClr val="tx1"/>
                        </a:solidFill>
                        <a:latin typeface="Cambria Math" panose="02040503050406030204" pitchFamily="18" charset="0"/>
                      </a:rPr>
                      <m:t> −</m:t>
                    </m:r>
                    <m:sSup>
                      <m:sSupPr>
                        <m:ctrlPr>
                          <a:rPr lang="en-US" b="0" i="1" smtClean="0">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𝐸</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𝑋</m:t>
                            </m:r>
                          </m:e>
                        </m:d>
                        <m:r>
                          <a:rPr lang="en-US" i="1">
                            <a:solidFill>
                              <a:schemeClr val="tx1"/>
                            </a:solidFill>
                            <a:latin typeface="Cambria Math" panose="02040503050406030204" pitchFamily="18" charset="0"/>
                          </a:rPr>
                          <m:t>]</m:t>
                        </m:r>
                      </m:e>
                      <m:sup>
                        <m:r>
                          <a:rPr lang="en-US" b="0" i="1" smtClean="0">
                            <a:solidFill>
                              <a:schemeClr val="tx1"/>
                            </a:solidFill>
                            <a:latin typeface="Cambria Math" panose="02040503050406030204" pitchFamily="18" charset="0"/>
                          </a:rPr>
                          <m:t>2</m:t>
                        </m:r>
                      </m:sup>
                    </m:sSup>
                    <m:r>
                      <a:rPr lang="en-US" b="0" i="1" smtClean="0">
                        <a:solidFill>
                          <a:schemeClr val="tx1"/>
                        </a:solidFill>
                        <a:latin typeface="Cambria Math" panose="02040503050406030204" pitchFamily="18" charset="0"/>
                      </a:rPr>
                      <m:t> </m:t>
                    </m:r>
                  </m:oMath>
                </a14:m>
                <a:br>
                  <a:rPr lang="en-IN" dirty="0">
                    <a:solidFill>
                      <a:schemeClr val="tx1"/>
                    </a:solidFill>
                  </a:rPr>
                </a:br>
                <a:endParaRPr lang="en-IN" dirty="0">
                  <a:solidFill>
                    <a:schemeClr val="tx1"/>
                  </a:solidFill>
                </a:endParaRPr>
              </a:p>
              <a:p>
                <a:pPr marL="0" indent="0">
                  <a:buNone/>
                </a:pPr>
                <a:r>
                  <a:rPr lang="en-IN" dirty="0">
                    <a:solidFill>
                      <a:schemeClr val="tx1"/>
                    </a:solidFill>
                  </a:rPr>
                  <a:t>- It measures the spread or dispersion of the random variable's probability distribution.</a:t>
                </a:r>
              </a:p>
              <a:p>
                <a:pPr marL="0" indent="0">
                  <a:buNone/>
                </a:pPr>
                <a:r>
                  <a:rPr lang="en-IN" dirty="0">
                    <a:solidFill>
                      <a:schemeClr val="tx1"/>
                    </a:solidFill>
                  </a:rPr>
                  <a:t>- It is the expected value of the squared difference between the random variable and its mean.</a:t>
                </a:r>
              </a:p>
              <a:p>
                <a:pPr marL="0" indent="0">
                  <a:buNone/>
                </a:pPr>
                <a:r>
                  <a:rPr lang="en-IN" dirty="0">
                    <a:solidFill>
                      <a:schemeClr val="tx1"/>
                    </a:solidFill>
                  </a:rPr>
                  <a:t>- Variance is always non-negative; a variance of zero implies the random variable is a constant.</a:t>
                </a:r>
              </a:p>
              <a:p>
                <a:pPr marL="0" indent="0">
                  <a:buNone/>
                </a:pPr>
                <a:r>
                  <a:rPr lang="en-IN" dirty="0">
                    <a:solidFill>
                      <a:schemeClr val="tx1"/>
                    </a:solidFill>
                  </a:rPr>
                  <a:t>- Its units are the square of the units of the random variable.</a:t>
                </a:r>
              </a:p>
              <a:p>
                <a:pPr marL="285750" indent="-285750">
                  <a:buFontTx/>
                  <a:buChar char="-"/>
                </a:pPr>
                <a:r>
                  <a:rPr lang="en-IN" dirty="0">
                    <a:solidFill>
                      <a:schemeClr val="tx1"/>
                    </a:solidFill>
                  </a:rPr>
                  <a:t>It is sensitive to extreme values or outliers in the distribution.</a:t>
                </a:r>
              </a:p>
              <a:p>
                <a:pPr marL="285750" indent="-285750">
                  <a:buFontTx/>
                  <a:buChar char="-"/>
                </a:pPr>
                <a:endParaRPr lang="en-IN" dirty="0">
                  <a:solidFill>
                    <a:schemeClr val="tx1"/>
                  </a:solidFill>
                </a:endParaRPr>
              </a:p>
              <a:p>
                <a:pPr marL="0" indent="0">
                  <a:buNone/>
                </a:pPr>
                <a:r>
                  <a:rPr lang="en-IN" b="1" dirty="0">
                    <a:solidFill>
                      <a:schemeClr val="tx1"/>
                    </a:solidFill>
                  </a:rPr>
                  <a:t>Standard Deviation</a:t>
                </a:r>
              </a:p>
              <a:p>
                <a:pPr marL="0" indent="0">
                  <a:buNone/>
                </a:pPr>
                <a:r>
                  <a:rPr lang="en-IN" dirty="0">
                    <a:solidFill>
                      <a:schemeClr val="tx1"/>
                    </a:solidFill>
                  </a:rPr>
                  <a:t>	</a:t>
                </a:r>
                <a14:m>
                  <m:oMath xmlns:m="http://schemas.openxmlformats.org/officeDocument/2006/math">
                    <m:r>
                      <a:rPr lang="en-IN" i="1" smtClean="0">
                        <a:solidFill>
                          <a:schemeClr val="tx1"/>
                        </a:solidFill>
                        <a:latin typeface="Cambria Math" panose="02040503050406030204" pitchFamily="18" charset="0"/>
                        <a:ea typeface="Cambria Math" panose="02040503050406030204" pitchFamily="18" charset="0"/>
                      </a:rPr>
                      <m:t>𝜎</m:t>
                    </m:r>
                    <m:r>
                      <a:rPr lang="en-US" b="0" i="1" smtClean="0">
                        <a:solidFill>
                          <a:schemeClr val="tx1"/>
                        </a:solidFill>
                        <a:latin typeface="Cambria Math" panose="02040503050406030204" pitchFamily="18" charset="0"/>
                        <a:ea typeface="Cambria Math" panose="02040503050406030204" pitchFamily="18" charset="0"/>
                      </a:rPr>
                      <m:t>= </m:t>
                    </m:r>
                    <m:rad>
                      <m:radPr>
                        <m:degHide m:val="on"/>
                        <m:ctrlPr>
                          <a:rPr lang="en-US" b="0" i="1" smtClean="0">
                            <a:solidFill>
                              <a:schemeClr val="tx1"/>
                            </a:solidFill>
                            <a:latin typeface="Cambria Math" panose="02040503050406030204" pitchFamily="18" charset="0"/>
                            <a:ea typeface="Cambria Math" panose="02040503050406030204" pitchFamily="18" charset="0"/>
                          </a:rPr>
                        </m:ctrlPr>
                      </m:radPr>
                      <m:deg/>
                      <m:e>
                        <m:r>
                          <a:rPr lang="en-US" b="0" i="1" smtClean="0">
                            <a:solidFill>
                              <a:schemeClr val="tx1"/>
                            </a:solidFill>
                            <a:latin typeface="Cambria Math" panose="02040503050406030204" pitchFamily="18" charset="0"/>
                            <a:ea typeface="Cambria Math" panose="02040503050406030204" pitchFamily="18" charset="0"/>
                          </a:rPr>
                          <m:t>𝑉𝑎𝑟</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𝑋</m:t>
                        </m:r>
                        <m:r>
                          <a:rPr lang="en-US" b="0" i="1" smtClean="0">
                            <a:solidFill>
                              <a:schemeClr val="tx1"/>
                            </a:solidFill>
                            <a:latin typeface="Cambria Math" panose="02040503050406030204" pitchFamily="18" charset="0"/>
                            <a:ea typeface="Cambria Math" panose="02040503050406030204" pitchFamily="18" charset="0"/>
                          </a:rPr>
                          <m:t>)</m:t>
                        </m:r>
                      </m:e>
                    </m:rad>
                  </m:oMath>
                </a14:m>
                <a:endParaRPr lang="en-IN" dirty="0">
                  <a:solidFill>
                    <a:schemeClr val="tx1"/>
                  </a:solidFill>
                </a:endParaRPr>
              </a:p>
            </p:txBody>
          </p:sp>
        </mc:Choice>
        <mc:Fallback xmlns="">
          <p:sp>
            <p:nvSpPr>
              <p:cNvPr id="131" name="Google Shape;131;p16"/>
              <p:cNvSpPr txBox="1">
                <a:spLocks noGrp="1" noRot="1" noChangeAspect="1" noMove="1" noResize="1" noEditPoints="1" noAdjustHandles="1" noChangeArrowheads="1" noChangeShapeType="1" noTextEdit="1"/>
              </p:cNvSpPr>
              <p:nvPr>
                <p:ph type="body" idx="1"/>
              </p:nvPr>
            </p:nvSpPr>
            <p:spPr>
              <a:xfrm>
                <a:off x="217272" y="804609"/>
                <a:ext cx="8803886" cy="4026336"/>
              </a:xfrm>
              <a:prstGeom prst="rect">
                <a:avLst/>
              </a:prstGeom>
              <a:blipFill>
                <a:blip r:embed="rId3"/>
                <a:stretch>
                  <a:fillRect l="-432"/>
                </a:stretch>
              </a:blipFill>
            </p:spPr>
            <p:txBody>
              <a:bodyPr/>
              <a:lstStyle/>
              <a:p>
                <a:r>
                  <a:rPr lang="en-US">
                    <a:noFill/>
                  </a:rPr>
                  <a:t> </a:t>
                </a:r>
              </a:p>
            </p:txBody>
          </p:sp>
        </mc:Fallback>
      </mc:AlternateContent>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spTree>
    <p:extLst>
      <p:ext uri="{BB962C8B-B14F-4D97-AF65-F5344CB8AC3E}">
        <p14:creationId xmlns:p14="http://schemas.microsoft.com/office/powerpoint/2010/main" val="40891594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fontScale="92500" lnSpcReduction="10000"/>
          </a:bodyPr>
          <a:lstStyle/>
          <a:p>
            <a:pPr marL="0" indent="0">
              <a:buNone/>
            </a:pPr>
            <a:r>
              <a:rPr lang="en-IN" b="1" dirty="0">
                <a:solidFill>
                  <a:schemeClr val="tx1"/>
                </a:solidFill>
              </a:rPr>
              <a:t>Covariance</a:t>
            </a:r>
          </a:p>
          <a:p>
            <a:pPr marL="0" indent="0">
              <a:buNone/>
            </a:pPr>
            <a:endParaRPr lang="en-IN" b="1" dirty="0">
              <a:solidFill>
                <a:schemeClr val="tx1"/>
              </a:solidFill>
            </a:endParaRPr>
          </a:p>
          <a:p>
            <a:pPr marL="0" indent="0">
              <a:buNone/>
            </a:pPr>
            <a:r>
              <a:rPr lang="en-IN" b="1" dirty="0">
                <a:solidFill>
                  <a:schemeClr val="tx1"/>
                </a:solidFill>
              </a:rPr>
              <a:t>Covariance</a:t>
            </a:r>
            <a:r>
              <a:rPr lang="en-IN" dirty="0">
                <a:solidFill>
                  <a:schemeClr val="tx1"/>
                </a:solidFill>
              </a:rPr>
              <a:t> is a measure of the joint variability of two random variables. It quantifies the degree to which two variables change together. In simpler terms, it tells us whether an increase in one variable tends to be associated with an increase or a decrease in the other variable.</a:t>
            </a:r>
          </a:p>
          <a:p>
            <a:pPr marL="0" indent="0">
              <a:buNone/>
            </a:pPr>
            <a:endParaRPr lang="en-IN" dirty="0">
              <a:solidFill>
                <a:schemeClr val="tx1"/>
              </a:solidFill>
            </a:endParaRPr>
          </a:p>
          <a:p>
            <a:pPr marL="0" indent="0">
              <a:buNone/>
            </a:pPr>
            <a:r>
              <a:rPr lang="en-IN" dirty="0" err="1">
                <a:solidFill>
                  <a:schemeClr val="tx1"/>
                </a:solidFill>
              </a:rPr>
              <a:t>Cov</a:t>
            </a:r>
            <a:r>
              <a:rPr lang="en-IN" dirty="0">
                <a:solidFill>
                  <a:schemeClr val="tx1"/>
                </a:solidFill>
              </a:rPr>
              <a:t>(X,Y) = E[XY] – E[X]E[Y]</a:t>
            </a:r>
          </a:p>
          <a:p>
            <a:pPr marL="0" indent="0">
              <a:buNone/>
            </a:pPr>
            <a:endParaRPr lang="en-IN" dirty="0">
              <a:solidFill>
                <a:schemeClr val="tx1"/>
              </a:solidFill>
            </a:endParaRPr>
          </a:p>
          <a:p>
            <a:pPr marL="285750" indent="-285750">
              <a:buFontTx/>
              <a:buChar char="-"/>
            </a:pPr>
            <a:r>
              <a:rPr lang="en-IN" i="1" dirty="0">
                <a:solidFill>
                  <a:schemeClr val="tx1"/>
                </a:solidFill>
              </a:rPr>
              <a:t>Positive Covariance (</a:t>
            </a:r>
            <a:r>
              <a:rPr lang="en-IN" i="1" dirty="0" err="1">
                <a:solidFill>
                  <a:schemeClr val="tx1"/>
                </a:solidFill>
              </a:rPr>
              <a:t>Cov</a:t>
            </a:r>
            <a:r>
              <a:rPr lang="en-IN" i="1" dirty="0">
                <a:solidFill>
                  <a:schemeClr val="tx1"/>
                </a:solidFill>
              </a:rPr>
              <a:t>(X,Y)&gt;0): </a:t>
            </a:r>
            <a:r>
              <a:rPr lang="en-IN" dirty="0">
                <a:solidFill>
                  <a:schemeClr val="tx1"/>
                </a:solidFill>
              </a:rPr>
              <a:t>Indicates that X and Y tend to increase or decrease together.</a:t>
            </a:r>
          </a:p>
          <a:p>
            <a:pPr marL="285750" indent="-285750">
              <a:buFontTx/>
              <a:buChar char="-"/>
            </a:pPr>
            <a:r>
              <a:rPr lang="en-IN" i="1" dirty="0">
                <a:solidFill>
                  <a:schemeClr val="tx1"/>
                </a:solidFill>
              </a:rPr>
              <a:t>Negative Covariance (</a:t>
            </a:r>
            <a:r>
              <a:rPr lang="en-IN" i="1" dirty="0" err="1">
                <a:solidFill>
                  <a:schemeClr val="tx1"/>
                </a:solidFill>
              </a:rPr>
              <a:t>Cov</a:t>
            </a:r>
            <a:r>
              <a:rPr lang="en-IN" i="1" dirty="0">
                <a:solidFill>
                  <a:schemeClr val="tx1"/>
                </a:solidFill>
              </a:rPr>
              <a:t>(X,Y)&lt;0): </a:t>
            </a:r>
            <a:r>
              <a:rPr lang="en-IN" dirty="0">
                <a:solidFill>
                  <a:schemeClr val="tx1"/>
                </a:solidFill>
              </a:rPr>
              <a:t>Indicates that as X increases, Y tends to decrease, and vice versa (an inverse relationship).</a:t>
            </a:r>
          </a:p>
          <a:p>
            <a:pPr marL="285750" indent="-285750">
              <a:buFontTx/>
              <a:buChar char="-"/>
            </a:pPr>
            <a:r>
              <a:rPr lang="en-IN" i="1" dirty="0">
                <a:solidFill>
                  <a:schemeClr val="tx1"/>
                </a:solidFill>
              </a:rPr>
              <a:t>Zero Covariance (</a:t>
            </a:r>
            <a:r>
              <a:rPr lang="en-IN" i="1" dirty="0" err="1">
                <a:solidFill>
                  <a:schemeClr val="tx1"/>
                </a:solidFill>
              </a:rPr>
              <a:t>Cov</a:t>
            </a:r>
            <a:r>
              <a:rPr lang="en-IN" i="1" dirty="0">
                <a:solidFill>
                  <a:schemeClr val="tx1"/>
                </a:solidFill>
              </a:rPr>
              <a:t>(X,Y)=0): </a:t>
            </a:r>
            <a:r>
              <a:rPr lang="en-IN" dirty="0">
                <a:solidFill>
                  <a:schemeClr val="tx1"/>
                </a:solidFill>
              </a:rPr>
              <a:t>Suggests no linear relationship between X and Y. However, it's crucial to note that zero covariance does not imply independence; there might still be a non-linear relationship</a:t>
            </a:r>
          </a:p>
          <a:p>
            <a:pPr marL="0" indent="0">
              <a:buNone/>
            </a:pPr>
            <a:endParaRPr lang="en-IN" dirty="0">
              <a:solidFill>
                <a:schemeClr val="tx1"/>
              </a:solidFill>
            </a:endParaRPr>
          </a:p>
          <a:p>
            <a:pPr marL="0" indent="0">
              <a:buNone/>
            </a:pPr>
            <a:r>
              <a:rPr lang="en-IN" dirty="0">
                <a:solidFill>
                  <a:schemeClr val="tx1"/>
                </a:solidFill>
              </a:rPr>
              <a:t>The magnitude of the covariance is not easily interpretable as it depends on the units of X and Y. A large covariance doesn't necessarily mean a strong relationship, and a small covariance doesn't necessarily mean a weak relationship</a:t>
            </a:r>
          </a:p>
          <a:p>
            <a:pPr marL="285750" indent="-285750">
              <a:buFontTx/>
              <a:buChar char="-"/>
            </a:pPr>
            <a:endParaRPr lang="en-IN" dirty="0">
              <a:solidFill>
                <a:schemeClr val="tx1"/>
              </a:solidFill>
            </a:endParaRPr>
          </a:p>
        </p:txBody>
      </p:sp>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spTree>
    <p:extLst>
      <p:ext uri="{BB962C8B-B14F-4D97-AF65-F5344CB8AC3E}">
        <p14:creationId xmlns:p14="http://schemas.microsoft.com/office/powerpoint/2010/main" val="1049664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73188" y="147289"/>
            <a:ext cx="3896158"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Datatypes in Python</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3" name="TextBox 2">
            <a:extLst>
              <a:ext uri="{FF2B5EF4-FFF2-40B4-BE49-F238E27FC236}">
                <a16:creationId xmlns:a16="http://schemas.microsoft.com/office/drawing/2014/main" id="{6B6316F1-F42B-DF8E-B736-8955A44376E5}"/>
              </a:ext>
            </a:extLst>
          </p:cNvPr>
          <p:cNvSpPr txBox="1"/>
          <p:nvPr/>
        </p:nvSpPr>
        <p:spPr>
          <a:xfrm>
            <a:off x="311700" y="1143164"/>
            <a:ext cx="3957646" cy="2893100"/>
          </a:xfrm>
          <a:prstGeom prst="rect">
            <a:avLst/>
          </a:prstGeom>
          <a:noFill/>
        </p:spPr>
        <p:txBody>
          <a:bodyPr wrap="square">
            <a:spAutoFit/>
          </a:bodyPr>
          <a:lstStyle/>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print("\n--- Set Types ---")</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Set: An unordered collection of unique elements.</a:t>
            </a:r>
          </a:p>
          <a:p>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my_set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{1, 2, 3, 2, 1} # Duplicates are automatically removed</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f"Value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my_set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Type: {type(</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my_set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b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b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print("\n--- Mapping Types ---")</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Dictionary: A collection of key-value pairs.</a:t>
            </a:r>
          </a:p>
          <a:p>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my_dictionary</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 {"name": "Alice", "age": 30, "city": "New York"}</a:t>
            </a:r>
          </a:p>
          <a:p>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print(</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f"Value</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my_dictionary</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Type: {type(</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my_dictionary</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2" name="TextBox 1">
            <a:extLst>
              <a:ext uri="{FF2B5EF4-FFF2-40B4-BE49-F238E27FC236}">
                <a16:creationId xmlns:a16="http://schemas.microsoft.com/office/drawing/2014/main" id="{92B2ACB2-1F9C-B62D-BBF6-F60B43BCDD17}"/>
              </a:ext>
            </a:extLst>
          </p:cNvPr>
          <p:cNvSpPr txBox="1"/>
          <p:nvPr/>
        </p:nvSpPr>
        <p:spPr>
          <a:xfrm>
            <a:off x="4874656" y="1938271"/>
            <a:ext cx="4043964" cy="1169551"/>
          </a:xfrm>
          <a:prstGeom prst="rect">
            <a:avLst/>
          </a:prstGeom>
          <a:noFill/>
        </p:spPr>
        <p:txBody>
          <a:bodyPr wrap="square" rtlCol="0">
            <a:spAutoFit/>
          </a:bodyPr>
          <a:lstStyle/>
          <a:p>
            <a:r>
              <a:rPr lang="en-IN" dirty="0"/>
              <a:t>--- Set Types --- </a:t>
            </a:r>
          </a:p>
          <a:p>
            <a:r>
              <a:rPr lang="en-IN" dirty="0"/>
              <a:t>Value: {1, 2, 3}, Type: &lt;class 'set’&gt; </a:t>
            </a:r>
          </a:p>
          <a:p>
            <a:r>
              <a:rPr lang="en-IN" dirty="0"/>
              <a:t>--- Mapping Types --- </a:t>
            </a:r>
          </a:p>
          <a:p>
            <a:r>
              <a:rPr lang="en-IN" dirty="0"/>
              <a:t>Value: {'name': 'Alice', 'age': 30, 'city': 'New York'}, Type: &lt;class '</a:t>
            </a:r>
            <a:r>
              <a:rPr lang="en-IN" dirty="0" err="1"/>
              <a:t>dict</a:t>
            </a:r>
            <a:r>
              <a:rPr lang="en-IN" dirty="0"/>
              <a:t>'&gt;</a:t>
            </a:r>
            <a:endParaRPr lang="en-US" dirty="0"/>
          </a:p>
        </p:txBody>
      </p:sp>
      <p:sp>
        <p:nvSpPr>
          <p:cNvPr id="4" name="TextBox 3">
            <a:extLst>
              <a:ext uri="{FF2B5EF4-FFF2-40B4-BE49-F238E27FC236}">
                <a16:creationId xmlns:a16="http://schemas.microsoft.com/office/drawing/2014/main" id="{F77A2CA9-B3E1-C090-A8AF-C105E084B73A}"/>
              </a:ext>
            </a:extLst>
          </p:cNvPr>
          <p:cNvSpPr txBox="1"/>
          <p:nvPr/>
        </p:nvSpPr>
        <p:spPr>
          <a:xfrm>
            <a:off x="5795493" y="1545465"/>
            <a:ext cx="721672" cy="307777"/>
          </a:xfrm>
          <a:prstGeom prst="rect">
            <a:avLst/>
          </a:prstGeom>
          <a:noFill/>
        </p:spPr>
        <p:txBody>
          <a:bodyPr wrap="none" rtlCol="0">
            <a:spAutoFit/>
          </a:bodyPr>
          <a:lstStyle/>
          <a:p>
            <a:r>
              <a:rPr lang="en-US" u="sng" dirty="0"/>
              <a:t>Output</a:t>
            </a:r>
          </a:p>
        </p:txBody>
      </p:sp>
    </p:spTree>
    <p:extLst>
      <p:ext uri="{BB962C8B-B14F-4D97-AF65-F5344CB8AC3E}">
        <p14:creationId xmlns:p14="http://schemas.microsoft.com/office/powerpoint/2010/main" val="18710289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a:bodyPr>
          <a:lstStyle/>
          <a:p>
            <a:pPr marL="0" indent="0">
              <a:buNone/>
            </a:pPr>
            <a:r>
              <a:rPr lang="en-IN" b="1" dirty="0">
                <a:solidFill>
                  <a:schemeClr val="tx1"/>
                </a:solidFill>
              </a:rPr>
              <a:t>Covariance</a:t>
            </a:r>
          </a:p>
          <a:p>
            <a:pPr marL="0" indent="0">
              <a:buNone/>
            </a:pPr>
            <a:r>
              <a:rPr lang="en-IN" b="1" dirty="0">
                <a:solidFill>
                  <a:schemeClr val="tx1"/>
                </a:solidFill>
              </a:rPr>
              <a:t>Key Characteristics</a:t>
            </a:r>
          </a:p>
          <a:p>
            <a:pPr marL="342900" indent="-342900">
              <a:buAutoNum type="arabicPeriod"/>
            </a:pPr>
            <a:r>
              <a:rPr lang="en-IN" dirty="0">
                <a:solidFill>
                  <a:schemeClr val="tx1"/>
                </a:solidFill>
              </a:rPr>
              <a:t>Symmetry:</a:t>
            </a:r>
            <a:br>
              <a:rPr lang="en-IN" dirty="0">
                <a:solidFill>
                  <a:schemeClr val="tx1"/>
                </a:solidFill>
              </a:rPr>
            </a:br>
            <a:r>
              <a:rPr lang="en-IN" dirty="0" err="1">
                <a:solidFill>
                  <a:schemeClr val="tx1"/>
                </a:solidFill>
              </a:rPr>
              <a:t>Cov</a:t>
            </a:r>
            <a:r>
              <a:rPr lang="en-IN" dirty="0">
                <a:solidFill>
                  <a:schemeClr val="tx1"/>
                </a:solidFill>
              </a:rPr>
              <a:t>(X,Y) = </a:t>
            </a:r>
            <a:r>
              <a:rPr lang="en-IN" dirty="0" err="1">
                <a:solidFill>
                  <a:schemeClr val="tx1"/>
                </a:solidFill>
              </a:rPr>
              <a:t>Cov</a:t>
            </a:r>
            <a:r>
              <a:rPr lang="en-IN" dirty="0">
                <a:solidFill>
                  <a:schemeClr val="tx1"/>
                </a:solidFill>
              </a:rPr>
              <a:t>(Y,X)</a:t>
            </a:r>
          </a:p>
          <a:p>
            <a:pPr marL="342900" indent="-342900">
              <a:buAutoNum type="arabicPeriod"/>
            </a:pPr>
            <a:r>
              <a:rPr lang="en-IN" dirty="0">
                <a:solidFill>
                  <a:schemeClr val="tx1"/>
                </a:solidFill>
              </a:rPr>
              <a:t>The covariance of a random variable with a constant is always zero because a constant has no variability, i.e., </a:t>
            </a:r>
            <a:r>
              <a:rPr lang="en-IN" dirty="0" err="1">
                <a:solidFill>
                  <a:schemeClr val="tx1"/>
                </a:solidFill>
              </a:rPr>
              <a:t>Cov</a:t>
            </a:r>
            <a:r>
              <a:rPr lang="en-IN" dirty="0">
                <a:solidFill>
                  <a:schemeClr val="tx1"/>
                </a:solidFill>
              </a:rPr>
              <a:t>(</a:t>
            </a:r>
            <a:r>
              <a:rPr lang="en-IN" dirty="0" err="1">
                <a:solidFill>
                  <a:schemeClr val="tx1"/>
                </a:solidFill>
              </a:rPr>
              <a:t>X,c</a:t>
            </a:r>
            <a:r>
              <a:rPr lang="en-IN" dirty="0">
                <a:solidFill>
                  <a:schemeClr val="tx1"/>
                </a:solidFill>
              </a:rPr>
              <a:t>)=0</a:t>
            </a:r>
          </a:p>
          <a:p>
            <a:pPr marL="342900" indent="-342900">
              <a:buAutoNum type="arabicPeriod"/>
            </a:pPr>
            <a:r>
              <a:rPr lang="en-IN" dirty="0">
                <a:solidFill>
                  <a:schemeClr val="tx1"/>
                </a:solidFill>
              </a:rPr>
              <a:t>Linear Transformation</a:t>
            </a:r>
            <a:br>
              <a:rPr lang="en-IN" dirty="0">
                <a:solidFill>
                  <a:schemeClr val="tx1"/>
                </a:solidFill>
              </a:rPr>
            </a:br>
            <a:r>
              <a:rPr lang="en-IN" dirty="0" err="1">
                <a:solidFill>
                  <a:schemeClr val="tx1"/>
                </a:solidFill>
              </a:rPr>
              <a:t>Cov</a:t>
            </a:r>
            <a:r>
              <a:rPr lang="en-IN" dirty="0">
                <a:solidFill>
                  <a:schemeClr val="tx1"/>
                </a:solidFill>
              </a:rPr>
              <a:t>(</a:t>
            </a:r>
            <a:r>
              <a:rPr lang="en-IN" dirty="0" err="1">
                <a:solidFill>
                  <a:schemeClr val="tx1"/>
                </a:solidFill>
              </a:rPr>
              <a:t>aX,Y</a:t>
            </a:r>
            <a:r>
              <a:rPr lang="en-IN" dirty="0">
                <a:solidFill>
                  <a:schemeClr val="tx1"/>
                </a:solidFill>
              </a:rPr>
              <a:t>)=</a:t>
            </a:r>
            <a:r>
              <a:rPr lang="en-IN" dirty="0" err="1">
                <a:solidFill>
                  <a:schemeClr val="tx1"/>
                </a:solidFill>
              </a:rPr>
              <a:t>aCov</a:t>
            </a:r>
            <a:r>
              <a:rPr lang="en-IN" dirty="0">
                <a:solidFill>
                  <a:schemeClr val="tx1"/>
                </a:solidFill>
              </a:rPr>
              <a:t>(X,Y)</a:t>
            </a:r>
            <a:br>
              <a:rPr lang="en-IN" dirty="0">
                <a:solidFill>
                  <a:schemeClr val="tx1"/>
                </a:solidFill>
              </a:rPr>
            </a:br>
            <a:r>
              <a:rPr lang="en-IN" dirty="0" err="1">
                <a:solidFill>
                  <a:schemeClr val="tx1"/>
                </a:solidFill>
              </a:rPr>
              <a:t>Cov</a:t>
            </a:r>
            <a:r>
              <a:rPr lang="en-IN" dirty="0">
                <a:solidFill>
                  <a:schemeClr val="tx1"/>
                </a:solidFill>
              </a:rPr>
              <a:t>(</a:t>
            </a:r>
            <a:r>
              <a:rPr lang="en-IN" dirty="0" err="1">
                <a:solidFill>
                  <a:schemeClr val="tx1"/>
                </a:solidFill>
              </a:rPr>
              <a:t>X+a,Y</a:t>
            </a:r>
            <a:r>
              <a:rPr lang="en-IN" dirty="0">
                <a:solidFill>
                  <a:schemeClr val="tx1"/>
                </a:solidFill>
              </a:rPr>
              <a:t>)=</a:t>
            </a:r>
            <a:r>
              <a:rPr lang="en-IN" dirty="0" err="1">
                <a:solidFill>
                  <a:schemeClr val="tx1"/>
                </a:solidFill>
              </a:rPr>
              <a:t>Cov</a:t>
            </a:r>
            <a:r>
              <a:rPr lang="en-IN" dirty="0">
                <a:solidFill>
                  <a:schemeClr val="tx1"/>
                </a:solidFill>
              </a:rPr>
              <a:t>(X,Y)</a:t>
            </a:r>
            <a:br>
              <a:rPr lang="en-IN" dirty="0">
                <a:solidFill>
                  <a:schemeClr val="tx1"/>
                </a:solidFill>
              </a:rPr>
            </a:br>
            <a:r>
              <a:rPr lang="en-IN" dirty="0" err="1">
                <a:solidFill>
                  <a:schemeClr val="tx1"/>
                </a:solidFill>
              </a:rPr>
              <a:t>Cov</a:t>
            </a:r>
            <a:r>
              <a:rPr lang="en-IN" dirty="0">
                <a:solidFill>
                  <a:schemeClr val="tx1"/>
                </a:solidFill>
              </a:rPr>
              <a:t>(</a:t>
            </a:r>
            <a:r>
              <a:rPr lang="en-IN" dirty="0" err="1">
                <a:solidFill>
                  <a:schemeClr val="tx1"/>
                </a:solidFill>
              </a:rPr>
              <a:t>aX+b,cY+d</a:t>
            </a:r>
            <a:r>
              <a:rPr lang="en-IN" dirty="0">
                <a:solidFill>
                  <a:schemeClr val="tx1"/>
                </a:solidFill>
              </a:rPr>
              <a:t>)=</a:t>
            </a:r>
            <a:r>
              <a:rPr lang="en-IN" dirty="0" err="1">
                <a:solidFill>
                  <a:schemeClr val="tx1"/>
                </a:solidFill>
              </a:rPr>
              <a:t>acCov</a:t>
            </a:r>
            <a:r>
              <a:rPr lang="en-IN" dirty="0">
                <a:solidFill>
                  <a:schemeClr val="tx1"/>
                </a:solidFill>
              </a:rPr>
              <a:t>(X,Y)</a:t>
            </a:r>
          </a:p>
          <a:p>
            <a:pPr marL="342900" indent="-342900">
              <a:buAutoNum type="arabicPeriod"/>
            </a:pPr>
            <a:r>
              <a:rPr lang="en-IN" dirty="0">
                <a:solidFill>
                  <a:schemeClr val="tx1"/>
                </a:solidFill>
              </a:rPr>
              <a:t>The covariance of a random variable with itself is its variance</a:t>
            </a:r>
          </a:p>
          <a:p>
            <a:pPr marL="285750" indent="-285750">
              <a:buFontTx/>
              <a:buChar char="-"/>
            </a:pPr>
            <a:endParaRPr lang="en-IN" dirty="0">
              <a:solidFill>
                <a:schemeClr val="tx1"/>
              </a:solidFill>
            </a:endParaRPr>
          </a:p>
        </p:txBody>
      </p:sp>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spTree>
    <p:extLst>
      <p:ext uri="{BB962C8B-B14F-4D97-AF65-F5344CB8AC3E}">
        <p14:creationId xmlns:p14="http://schemas.microsoft.com/office/powerpoint/2010/main" val="7982998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a:bodyPr>
              <a:lstStyle/>
              <a:p>
                <a:pPr marL="0" indent="0">
                  <a:buNone/>
                </a:pPr>
                <a:r>
                  <a:rPr lang="en-IN" b="1" dirty="0">
                    <a:solidFill>
                      <a:schemeClr val="tx1"/>
                    </a:solidFill>
                  </a:rPr>
                  <a:t>Correlation</a:t>
                </a:r>
              </a:p>
              <a:p>
                <a:pPr marL="0" indent="0">
                  <a:buNone/>
                </a:pPr>
                <a:r>
                  <a:rPr lang="en-IN" dirty="0">
                    <a:solidFill>
                      <a:schemeClr val="tx1"/>
                    </a:solidFill>
                  </a:rPr>
                  <a:t>Correlation is a statistical measure that expresses the extent to which two variables are linearly related, meaning they change together at a constant rate. It quantifies both the strength and the direction of this linear association. Correlation does not imply causation</a:t>
                </a:r>
                <a:r>
                  <a:rPr lang="en-IN" b="1" dirty="0">
                    <a:solidFill>
                      <a:schemeClr val="tx1"/>
                    </a:solidFill>
                  </a:rPr>
                  <a:t>.</a:t>
                </a:r>
              </a:p>
              <a:p>
                <a:pPr marL="0" indent="0">
                  <a:buNone/>
                </a:pPr>
                <a:endParaRPr lang="en-IN" b="1" dirty="0">
                  <a:solidFill>
                    <a:schemeClr val="tx1"/>
                  </a:solidFill>
                </a:endParaRPr>
              </a:p>
              <a:p>
                <a:pPr marL="0" indent="0">
                  <a:buNone/>
                </a:pPr>
                <a:r>
                  <a:rPr lang="en-IN" dirty="0">
                    <a:solidFill>
                      <a:schemeClr val="tx1"/>
                    </a:solidFill>
                  </a:rPr>
                  <a:t>The result of a correlation is a value called the correlation coefficient, which ranges between -1 and +1</a:t>
                </a:r>
              </a:p>
              <a:p>
                <a:pPr marL="0" indent="0">
                  <a:buNone/>
                </a:pPr>
                <a:endParaRPr lang="en-IN"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en-IN" i="1" smtClean="0">
                              <a:solidFill>
                                <a:schemeClr val="tx1"/>
                              </a:solidFill>
                              <a:latin typeface="Cambria Math" panose="02040503050406030204" pitchFamily="18" charset="0"/>
                            </a:rPr>
                          </m:ctrlPr>
                        </m:sSubPr>
                        <m:e>
                          <m:r>
                            <a:rPr lang="en-IN" i="1" smtClean="0">
                              <a:solidFill>
                                <a:schemeClr val="tx1"/>
                              </a:solidFill>
                              <a:latin typeface="Cambria Math" panose="02040503050406030204" pitchFamily="18" charset="0"/>
                              <a:ea typeface="Cambria Math" panose="02040503050406030204" pitchFamily="18" charset="0"/>
                            </a:rPr>
                            <m:t>𝜌</m:t>
                          </m:r>
                        </m:e>
                        <m:sub>
                          <m:r>
                            <a:rPr lang="en-US" b="0" i="1" smtClean="0">
                              <a:solidFill>
                                <a:schemeClr val="tx1"/>
                              </a:solidFill>
                              <a:latin typeface="Cambria Math" panose="02040503050406030204" pitchFamily="18" charset="0"/>
                            </a:rPr>
                            <m:t>𝑥𝑦</m:t>
                          </m:r>
                        </m:sub>
                      </m:sSub>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i="1">
                              <a:solidFill>
                                <a:schemeClr val="tx1"/>
                              </a:solidFill>
                              <a:latin typeface="Cambria Math" panose="02040503050406030204" pitchFamily="18" charset="0"/>
                            </a:rPr>
                            <m:t>𝐶𝑜𝑣</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𝑋</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𝑌</m:t>
                          </m:r>
                          <m:r>
                            <a:rPr lang="en-US" i="1">
                              <a:solidFill>
                                <a:schemeClr val="tx1"/>
                              </a:solidFill>
                              <a:latin typeface="Cambria Math" panose="02040503050406030204" pitchFamily="18" charset="0"/>
                            </a:rPr>
                            <m:t>)</m:t>
                          </m:r>
                        </m:num>
                        <m:den>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𝜎</m:t>
                              </m:r>
                            </m:e>
                            <m:sub>
                              <m:r>
                                <a:rPr lang="en-US" b="0" i="1" smtClean="0">
                                  <a:solidFill>
                                    <a:schemeClr val="tx1"/>
                                  </a:solidFill>
                                  <a:latin typeface="Cambria Math" panose="02040503050406030204" pitchFamily="18" charset="0"/>
                                </a:rPr>
                                <m:t>𝑥</m:t>
                              </m:r>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ea typeface="Cambria Math" panose="02040503050406030204" pitchFamily="18" charset="0"/>
                                </a:rPr>
                                <m:t>𝜎</m:t>
                              </m:r>
                            </m:e>
                            <m:sub>
                              <m:r>
                                <a:rPr lang="en-US" b="0" i="1" smtClean="0">
                                  <a:solidFill>
                                    <a:schemeClr val="tx1"/>
                                  </a:solidFill>
                                  <a:latin typeface="Cambria Math" panose="02040503050406030204" pitchFamily="18" charset="0"/>
                                  <a:ea typeface="Cambria Math" panose="02040503050406030204" pitchFamily="18" charset="0"/>
                                </a:rPr>
                                <m:t>𝑦</m:t>
                              </m:r>
                            </m:sub>
                          </m:sSub>
                        </m:den>
                      </m:f>
                    </m:oMath>
                  </m:oMathPara>
                </a14:m>
                <a:endParaRPr lang="en-IN" dirty="0">
                  <a:solidFill>
                    <a:schemeClr val="tx1"/>
                  </a:solidFill>
                </a:endParaRPr>
              </a:p>
            </p:txBody>
          </p:sp>
        </mc:Choice>
        <mc:Fallback xmlns="">
          <p:sp>
            <p:nvSpPr>
              <p:cNvPr id="131" name="Google Shape;131;p16"/>
              <p:cNvSpPr txBox="1">
                <a:spLocks noGrp="1" noRot="1" noChangeAspect="1" noMove="1" noResize="1" noEditPoints="1" noAdjustHandles="1" noChangeArrowheads="1" noChangeShapeType="1" noTextEdit="1"/>
              </p:cNvSpPr>
              <p:nvPr>
                <p:ph type="body" idx="1"/>
              </p:nvPr>
            </p:nvSpPr>
            <p:spPr>
              <a:xfrm>
                <a:off x="217272" y="804609"/>
                <a:ext cx="8803886" cy="4026336"/>
              </a:xfrm>
              <a:prstGeom prst="rect">
                <a:avLst/>
              </a:prstGeom>
              <a:blipFill>
                <a:blip r:embed="rId3"/>
                <a:stretch>
                  <a:fillRect l="-432"/>
                </a:stretch>
              </a:blipFill>
            </p:spPr>
            <p:txBody>
              <a:bodyPr/>
              <a:lstStyle/>
              <a:p>
                <a:r>
                  <a:rPr lang="en-US">
                    <a:noFill/>
                  </a:rPr>
                  <a:t> </a:t>
                </a:r>
              </a:p>
            </p:txBody>
          </p:sp>
        </mc:Fallback>
      </mc:AlternateContent>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B1C4991-19B7-1026-D296-72E88070D6CE}"/>
                  </a:ext>
                </a:extLst>
              </p:cNvPr>
              <p:cNvSpPr txBox="1"/>
              <p:nvPr/>
            </p:nvSpPr>
            <p:spPr>
              <a:xfrm>
                <a:off x="3052294" y="3770595"/>
                <a:ext cx="334818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𝑠𝑡𝑎𝑛𝑑𝑎𝑟𝑑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𝑑𝑒𝑣𝑖𝑎𝑡𝑖𝑜𝑛</m:t>
                      </m:r>
                    </m:oMath>
                  </m:oMathPara>
                </a14:m>
                <a:endParaRPr lang="en-US" dirty="0"/>
              </a:p>
              <a:p>
                <a:r>
                  <a:rPr lang="en-US" dirty="0" err="1"/>
                  <a:t>Cov</a:t>
                </a:r>
                <a:r>
                  <a:rPr lang="en-US" dirty="0"/>
                  <a:t>(X,Y) is the covariance of X and Y</a:t>
                </a:r>
              </a:p>
            </p:txBody>
          </p:sp>
        </mc:Choice>
        <mc:Fallback xmlns="">
          <p:sp>
            <p:nvSpPr>
              <p:cNvPr id="2" name="TextBox 1">
                <a:extLst>
                  <a:ext uri="{FF2B5EF4-FFF2-40B4-BE49-F238E27FC236}">
                    <a16:creationId xmlns:a16="http://schemas.microsoft.com/office/drawing/2014/main" id="{AB1C4991-19B7-1026-D296-72E88070D6CE}"/>
                  </a:ext>
                </a:extLst>
              </p:cNvPr>
              <p:cNvSpPr txBox="1">
                <a:spLocks noRot="1" noChangeAspect="1" noMove="1" noResize="1" noEditPoints="1" noAdjustHandles="1" noChangeArrowheads="1" noChangeShapeType="1" noTextEdit="1"/>
              </p:cNvSpPr>
              <p:nvPr/>
            </p:nvSpPr>
            <p:spPr>
              <a:xfrm>
                <a:off x="3052294" y="3770595"/>
                <a:ext cx="3348180" cy="523220"/>
              </a:xfrm>
              <a:prstGeom prst="rect">
                <a:avLst/>
              </a:prstGeom>
              <a:blipFill>
                <a:blip r:embed="rId4"/>
                <a:stretch>
                  <a:fillRect l="-755" b="-12195"/>
                </a:stretch>
              </a:blipFill>
            </p:spPr>
            <p:txBody>
              <a:bodyPr/>
              <a:lstStyle/>
              <a:p>
                <a:r>
                  <a:rPr lang="en-US">
                    <a:noFill/>
                  </a:rPr>
                  <a:t> </a:t>
                </a:r>
              </a:p>
            </p:txBody>
          </p:sp>
        </mc:Fallback>
      </mc:AlternateContent>
    </p:spTree>
    <p:extLst>
      <p:ext uri="{BB962C8B-B14F-4D97-AF65-F5344CB8AC3E}">
        <p14:creationId xmlns:p14="http://schemas.microsoft.com/office/powerpoint/2010/main" val="16833893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a:bodyPr>
          <a:lstStyle/>
          <a:p>
            <a:pPr marL="0" indent="0">
              <a:buNone/>
            </a:pPr>
            <a:r>
              <a:rPr lang="en-IN" b="1" dirty="0">
                <a:solidFill>
                  <a:schemeClr val="tx1"/>
                </a:solidFill>
              </a:rPr>
              <a:t>Problem 1</a:t>
            </a:r>
          </a:p>
          <a:p>
            <a:pPr marL="0" indent="0">
              <a:buNone/>
            </a:pPr>
            <a:r>
              <a:rPr lang="en-IN" dirty="0">
                <a:solidFill>
                  <a:schemeClr val="tx1"/>
                </a:solidFill>
              </a:rPr>
              <a:t>Consider the dataset:</a:t>
            </a:r>
          </a:p>
          <a:p>
            <a:pPr marL="0" indent="0">
              <a:buNone/>
            </a:pPr>
            <a:endParaRPr lang="en-IN" dirty="0">
              <a:solidFill>
                <a:schemeClr val="tx1"/>
              </a:solidFill>
            </a:endParaRPr>
          </a:p>
        </p:txBody>
      </p:sp>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72</a:t>
            </a:fld>
            <a:endParaRPr/>
          </a:p>
        </p:txBody>
      </p:sp>
      <p:graphicFrame>
        <p:nvGraphicFramePr>
          <p:cNvPr id="2" name="Table 2">
            <a:extLst>
              <a:ext uri="{FF2B5EF4-FFF2-40B4-BE49-F238E27FC236}">
                <a16:creationId xmlns:a16="http://schemas.microsoft.com/office/drawing/2014/main" id="{F3349453-BD31-A03C-41E0-10B9A92F6CB4}"/>
              </a:ext>
            </a:extLst>
          </p:cNvPr>
          <p:cNvGraphicFramePr>
            <a:graphicFrameLocks noGrp="1"/>
          </p:cNvGraphicFramePr>
          <p:nvPr>
            <p:extLst>
              <p:ext uri="{D42A27DB-BD31-4B8C-83A1-F6EECF244321}">
                <p14:modId xmlns:p14="http://schemas.microsoft.com/office/powerpoint/2010/main" val="3333125662"/>
              </p:ext>
            </p:extLst>
          </p:nvPr>
        </p:nvGraphicFramePr>
        <p:xfrm>
          <a:off x="525889" y="1644650"/>
          <a:ext cx="1425260" cy="1854200"/>
        </p:xfrm>
        <a:graphic>
          <a:graphicData uri="http://schemas.openxmlformats.org/drawingml/2006/table">
            <a:tbl>
              <a:tblPr firstRow="1" bandRow="1">
                <a:tableStyleId>{D806A02D-9255-4416-AC49-59535D0934EA}</a:tableStyleId>
              </a:tblPr>
              <a:tblGrid>
                <a:gridCol w="351155">
                  <a:extLst>
                    <a:ext uri="{9D8B030D-6E8A-4147-A177-3AD203B41FA5}">
                      <a16:colId xmlns:a16="http://schemas.microsoft.com/office/drawing/2014/main" val="3013123996"/>
                    </a:ext>
                  </a:extLst>
                </a:gridCol>
                <a:gridCol w="351155">
                  <a:extLst>
                    <a:ext uri="{9D8B030D-6E8A-4147-A177-3AD203B41FA5}">
                      <a16:colId xmlns:a16="http://schemas.microsoft.com/office/drawing/2014/main" val="1571202653"/>
                    </a:ext>
                  </a:extLst>
                </a:gridCol>
                <a:gridCol w="722950">
                  <a:extLst>
                    <a:ext uri="{9D8B030D-6E8A-4147-A177-3AD203B41FA5}">
                      <a16:colId xmlns:a16="http://schemas.microsoft.com/office/drawing/2014/main" val="4098045118"/>
                    </a:ext>
                  </a:extLst>
                </a:gridCol>
              </a:tblGrid>
              <a:tr h="370840">
                <a:tc>
                  <a:txBody>
                    <a:bodyPr/>
                    <a:lstStyle/>
                    <a:p>
                      <a:r>
                        <a:rPr lang="en-US" dirty="0"/>
                        <a:t>X</a:t>
                      </a:r>
                    </a:p>
                  </a:txBody>
                  <a:tcPr/>
                </a:tc>
                <a:tc>
                  <a:txBody>
                    <a:bodyPr/>
                    <a:lstStyle/>
                    <a:p>
                      <a:r>
                        <a:rPr lang="en-US" dirty="0"/>
                        <a:t>Y</a:t>
                      </a:r>
                    </a:p>
                  </a:txBody>
                  <a:tcPr/>
                </a:tc>
                <a:tc>
                  <a:txBody>
                    <a:bodyPr/>
                    <a:lstStyle/>
                    <a:p>
                      <a:r>
                        <a:rPr lang="en-US" dirty="0"/>
                        <a:t>P(X,Y)</a:t>
                      </a:r>
                    </a:p>
                  </a:txBody>
                  <a:tcPr/>
                </a:tc>
                <a:extLst>
                  <a:ext uri="{0D108BD9-81ED-4DB2-BD59-A6C34878D82A}">
                    <a16:rowId xmlns:a16="http://schemas.microsoft.com/office/drawing/2014/main" val="1072907727"/>
                  </a:ext>
                </a:extLst>
              </a:tr>
              <a:tr h="370840">
                <a:tc>
                  <a:txBody>
                    <a:bodyPr/>
                    <a:lstStyle/>
                    <a:p>
                      <a:r>
                        <a:rPr lang="en-US" dirty="0"/>
                        <a:t>0</a:t>
                      </a:r>
                    </a:p>
                  </a:txBody>
                  <a:tcPr/>
                </a:tc>
                <a:tc>
                  <a:txBody>
                    <a:bodyPr/>
                    <a:lstStyle/>
                    <a:p>
                      <a:r>
                        <a:rPr lang="en-US" dirty="0"/>
                        <a:t>0</a:t>
                      </a:r>
                    </a:p>
                  </a:txBody>
                  <a:tcPr/>
                </a:tc>
                <a:tc>
                  <a:txBody>
                    <a:bodyPr/>
                    <a:lstStyle/>
                    <a:p>
                      <a:r>
                        <a:rPr lang="en-US" dirty="0"/>
                        <a:t>0.2</a:t>
                      </a:r>
                    </a:p>
                  </a:txBody>
                  <a:tcPr/>
                </a:tc>
                <a:extLst>
                  <a:ext uri="{0D108BD9-81ED-4DB2-BD59-A6C34878D82A}">
                    <a16:rowId xmlns:a16="http://schemas.microsoft.com/office/drawing/2014/main" val="130131071"/>
                  </a:ext>
                </a:extLst>
              </a:tr>
              <a:tr h="370840">
                <a:tc>
                  <a:txBody>
                    <a:bodyPr/>
                    <a:lstStyle/>
                    <a:p>
                      <a:r>
                        <a:rPr lang="en-US" dirty="0"/>
                        <a:t>0</a:t>
                      </a:r>
                    </a:p>
                  </a:txBody>
                  <a:tcPr/>
                </a:tc>
                <a:tc>
                  <a:txBody>
                    <a:bodyPr/>
                    <a:lstStyle/>
                    <a:p>
                      <a:r>
                        <a:rPr lang="en-US" dirty="0"/>
                        <a:t>1</a:t>
                      </a:r>
                    </a:p>
                  </a:txBody>
                  <a:tcPr/>
                </a:tc>
                <a:tc>
                  <a:txBody>
                    <a:bodyPr/>
                    <a:lstStyle/>
                    <a:p>
                      <a:r>
                        <a:rPr lang="en-US" dirty="0"/>
                        <a:t>0.1</a:t>
                      </a:r>
                    </a:p>
                  </a:txBody>
                  <a:tcPr/>
                </a:tc>
                <a:extLst>
                  <a:ext uri="{0D108BD9-81ED-4DB2-BD59-A6C34878D82A}">
                    <a16:rowId xmlns:a16="http://schemas.microsoft.com/office/drawing/2014/main" val="1017121646"/>
                  </a:ext>
                </a:extLst>
              </a:tr>
              <a:tr h="370840">
                <a:tc>
                  <a:txBody>
                    <a:bodyPr/>
                    <a:lstStyle/>
                    <a:p>
                      <a:r>
                        <a:rPr lang="en-US" dirty="0"/>
                        <a:t>1</a:t>
                      </a:r>
                    </a:p>
                  </a:txBody>
                  <a:tcPr/>
                </a:tc>
                <a:tc>
                  <a:txBody>
                    <a:bodyPr/>
                    <a:lstStyle/>
                    <a:p>
                      <a:r>
                        <a:rPr lang="en-US" dirty="0"/>
                        <a:t>0</a:t>
                      </a:r>
                    </a:p>
                  </a:txBody>
                  <a:tcPr/>
                </a:tc>
                <a:tc>
                  <a:txBody>
                    <a:bodyPr/>
                    <a:lstStyle/>
                    <a:p>
                      <a:r>
                        <a:rPr lang="en-US" dirty="0"/>
                        <a:t>0.3</a:t>
                      </a:r>
                    </a:p>
                  </a:txBody>
                  <a:tcPr/>
                </a:tc>
                <a:extLst>
                  <a:ext uri="{0D108BD9-81ED-4DB2-BD59-A6C34878D82A}">
                    <a16:rowId xmlns:a16="http://schemas.microsoft.com/office/drawing/2014/main" val="3577270370"/>
                  </a:ext>
                </a:extLst>
              </a:tr>
              <a:tr h="370840">
                <a:tc>
                  <a:txBody>
                    <a:bodyPr/>
                    <a:lstStyle/>
                    <a:p>
                      <a:r>
                        <a:rPr lang="en-US" dirty="0"/>
                        <a:t>1</a:t>
                      </a:r>
                    </a:p>
                  </a:txBody>
                  <a:tcPr/>
                </a:tc>
                <a:tc>
                  <a:txBody>
                    <a:bodyPr/>
                    <a:lstStyle/>
                    <a:p>
                      <a:r>
                        <a:rPr lang="en-US" dirty="0"/>
                        <a:t>1</a:t>
                      </a:r>
                    </a:p>
                  </a:txBody>
                  <a:tcPr/>
                </a:tc>
                <a:tc>
                  <a:txBody>
                    <a:bodyPr/>
                    <a:lstStyle/>
                    <a:p>
                      <a:r>
                        <a:rPr lang="en-US" dirty="0"/>
                        <a:t>0.4</a:t>
                      </a:r>
                    </a:p>
                  </a:txBody>
                  <a:tcPr/>
                </a:tc>
                <a:extLst>
                  <a:ext uri="{0D108BD9-81ED-4DB2-BD59-A6C34878D82A}">
                    <a16:rowId xmlns:a16="http://schemas.microsoft.com/office/drawing/2014/main" val="577392897"/>
                  </a:ext>
                </a:extLst>
              </a:tr>
            </a:tbl>
          </a:graphicData>
        </a:graphic>
      </p:graphicFrame>
      <p:sp>
        <p:nvSpPr>
          <p:cNvPr id="3" name="TextBox 2">
            <a:extLst>
              <a:ext uri="{FF2B5EF4-FFF2-40B4-BE49-F238E27FC236}">
                <a16:creationId xmlns:a16="http://schemas.microsoft.com/office/drawing/2014/main" id="{4AB3C0CD-6980-8A49-66CF-377C08D495CD}"/>
              </a:ext>
            </a:extLst>
          </p:cNvPr>
          <p:cNvSpPr txBox="1"/>
          <p:nvPr/>
        </p:nvSpPr>
        <p:spPr>
          <a:xfrm>
            <a:off x="3090930" y="2034862"/>
            <a:ext cx="5145110" cy="954107"/>
          </a:xfrm>
          <a:prstGeom prst="rect">
            <a:avLst/>
          </a:prstGeom>
          <a:noFill/>
        </p:spPr>
        <p:txBody>
          <a:bodyPr wrap="square" rtlCol="0">
            <a:spAutoFit/>
          </a:bodyPr>
          <a:lstStyle/>
          <a:p>
            <a:r>
              <a:rPr lang="en-US" dirty="0"/>
              <a:t>Questions:</a:t>
            </a:r>
          </a:p>
          <a:p>
            <a:r>
              <a:rPr lang="en-US" dirty="0"/>
              <a:t>a) The expected value of X and the expected value of Y.</a:t>
            </a:r>
          </a:p>
          <a:p>
            <a:r>
              <a:rPr lang="en-US" dirty="0"/>
              <a:t>b) The covariance of X and Y</a:t>
            </a:r>
          </a:p>
          <a:p>
            <a:r>
              <a:rPr lang="en-US" dirty="0"/>
              <a:t>c) The correlation coefficient between X and Y</a:t>
            </a:r>
          </a:p>
        </p:txBody>
      </p:sp>
    </p:spTree>
    <p:extLst>
      <p:ext uri="{BB962C8B-B14F-4D97-AF65-F5344CB8AC3E}">
        <p14:creationId xmlns:p14="http://schemas.microsoft.com/office/powerpoint/2010/main" val="4829784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a:bodyPr>
          <a:lstStyle/>
          <a:p>
            <a:pPr marL="0" indent="0">
              <a:buNone/>
            </a:pPr>
            <a:r>
              <a:rPr lang="en-IN" b="1" dirty="0">
                <a:solidFill>
                  <a:schemeClr val="tx1"/>
                </a:solidFill>
              </a:rPr>
              <a:t>Problem 1</a:t>
            </a:r>
          </a:p>
          <a:p>
            <a:pPr marL="0" indent="0">
              <a:buNone/>
            </a:pPr>
            <a:r>
              <a:rPr lang="en-IN" dirty="0">
                <a:solidFill>
                  <a:schemeClr val="tx1"/>
                </a:solidFill>
              </a:rPr>
              <a:t>Consider the dataset:</a:t>
            </a:r>
          </a:p>
          <a:p>
            <a:pPr marL="0" indent="0">
              <a:buNone/>
            </a:pPr>
            <a:endParaRPr lang="en-IN" dirty="0">
              <a:solidFill>
                <a:schemeClr val="tx1"/>
              </a:solidFill>
            </a:endParaRPr>
          </a:p>
        </p:txBody>
      </p:sp>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73</a:t>
            </a:fld>
            <a:endParaRPr/>
          </a:p>
        </p:txBody>
      </p:sp>
      <p:graphicFrame>
        <p:nvGraphicFramePr>
          <p:cNvPr id="2" name="Table 2">
            <a:extLst>
              <a:ext uri="{FF2B5EF4-FFF2-40B4-BE49-F238E27FC236}">
                <a16:creationId xmlns:a16="http://schemas.microsoft.com/office/drawing/2014/main" id="{F3349453-BD31-A03C-41E0-10B9A92F6CB4}"/>
              </a:ext>
            </a:extLst>
          </p:cNvPr>
          <p:cNvGraphicFramePr>
            <a:graphicFrameLocks noGrp="1"/>
          </p:cNvGraphicFramePr>
          <p:nvPr/>
        </p:nvGraphicFramePr>
        <p:xfrm>
          <a:off x="525889" y="1644650"/>
          <a:ext cx="1425260" cy="1854200"/>
        </p:xfrm>
        <a:graphic>
          <a:graphicData uri="http://schemas.openxmlformats.org/drawingml/2006/table">
            <a:tbl>
              <a:tblPr firstRow="1" bandRow="1">
                <a:tableStyleId>{D806A02D-9255-4416-AC49-59535D0934EA}</a:tableStyleId>
              </a:tblPr>
              <a:tblGrid>
                <a:gridCol w="351155">
                  <a:extLst>
                    <a:ext uri="{9D8B030D-6E8A-4147-A177-3AD203B41FA5}">
                      <a16:colId xmlns:a16="http://schemas.microsoft.com/office/drawing/2014/main" val="3013123996"/>
                    </a:ext>
                  </a:extLst>
                </a:gridCol>
                <a:gridCol w="351155">
                  <a:extLst>
                    <a:ext uri="{9D8B030D-6E8A-4147-A177-3AD203B41FA5}">
                      <a16:colId xmlns:a16="http://schemas.microsoft.com/office/drawing/2014/main" val="1571202653"/>
                    </a:ext>
                  </a:extLst>
                </a:gridCol>
                <a:gridCol w="722950">
                  <a:extLst>
                    <a:ext uri="{9D8B030D-6E8A-4147-A177-3AD203B41FA5}">
                      <a16:colId xmlns:a16="http://schemas.microsoft.com/office/drawing/2014/main" val="4098045118"/>
                    </a:ext>
                  </a:extLst>
                </a:gridCol>
              </a:tblGrid>
              <a:tr h="370840">
                <a:tc>
                  <a:txBody>
                    <a:bodyPr/>
                    <a:lstStyle/>
                    <a:p>
                      <a:r>
                        <a:rPr lang="en-US" dirty="0"/>
                        <a:t>X</a:t>
                      </a:r>
                    </a:p>
                  </a:txBody>
                  <a:tcPr/>
                </a:tc>
                <a:tc>
                  <a:txBody>
                    <a:bodyPr/>
                    <a:lstStyle/>
                    <a:p>
                      <a:r>
                        <a:rPr lang="en-US" dirty="0"/>
                        <a:t>Y</a:t>
                      </a:r>
                    </a:p>
                  </a:txBody>
                  <a:tcPr/>
                </a:tc>
                <a:tc>
                  <a:txBody>
                    <a:bodyPr/>
                    <a:lstStyle/>
                    <a:p>
                      <a:r>
                        <a:rPr lang="en-US" dirty="0"/>
                        <a:t>P(X,Y)</a:t>
                      </a:r>
                    </a:p>
                  </a:txBody>
                  <a:tcPr/>
                </a:tc>
                <a:extLst>
                  <a:ext uri="{0D108BD9-81ED-4DB2-BD59-A6C34878D82A}">
                    <a16:rowId xmlns:a16="http://schemas.microsoft.com/office/drawing/2014/main" val="1072907727"/>
                  </a:ext>
                </a:extLst>
              </a:tr>
              <a:tr h="370840">
                <a:tc>
                  <a:txBody>
                    <a:bodyPr/>
                    <a:lstStyle/>
                    <a:p>
                      <a:r>
                        <a:rPr lang="en-US" dirty="0"/>
                        <a:t>0</a:t>
                      </a:r>
                    </a:p>
                  </a:txBody>
                  <a:tcPr/>
                </a:tc>
                <a:tc>
                  <a:txBody>
                    <a:bodyPr/>
                    <a:lstStyle/>
                    <a:p>
                      <a:r>
                        <a:rPr lang="en-US" dirty="0"/>
                        <a:t>0</a:t>
                      </a:r>
                    </a:p>
                  </a:txBody>
                  <a:tcPr/>
                </a:tc>
                <a:tc>
                  <a:txBody>
                    <a:bodyPr/>
                    <a:lstStyle/>
                    <a:p>
                      <a:r>
                        <a:rPr lang="en-US" dirty="0"/>
                        <a:t>0.2</a:t>
                      </a:r>
                    </a:p>
                  </a:txBody>
                  <a:tcPr/>
                </a:tc>
                <a:extLst>
                  <a:ext uri="{0D108BD9-81ED-4DB2-BD59-A6C34878D82A}">
                    <a16:rowId xmlns:a16="http://schemas.microsoft.com/office/drawing/2014/main" val="130131071"/>
                  </a:ext>
                </a:extLst>
              </a:tr>
              <a:tr h="370840">
                <a:tc>
                  <a:txBody>
                    <a:bodyPr/>
                    <a:lstStyle/>
                    <a:p>
                      <a:r>
                        <a:rPr lang="en-US" dirty="0"/>
                        <a:t>0</a:t>
                      </a:r>
                    </a:p>
                  </a:txBody>
                  <a:tcPr/>
                </a:tc>
                <a:tc>
                  <a:txBody>
                    <a:bodyPr/>
                    <a:lstStyle/>
                    <a:p>
                      <a:r>
                        <a:rPr lang="en-US" dirty="0"/>
                        <a:t>1</a:t>
                      </a:r>
                    </a:p>
                  </a:txBody>
                  <a:tcPr/>
                </a:tc>
                <a:tc>
                  <a:txBody>
                    <a:bodyPr/>
                    <a:lstStyle/>
                    <a:p>
                      <a:r>
                        <a:rPr lang="en-US" dirty="0"/>
                        <a:t>0.1</a:t>
                      </a:r>
                    </a:p>
                  </a:txBody>
                  <a:tcPr/>
                </a:tc>
                <a:extLst>
                  <a:ext uri="{0D108BD9-81ED-4DB2-BD59-A6C34878D82A}">
                    <a16:rowId xmlns:a16="http://schemas.microsoft.com/office/drawing/2014/main" val="1017121646"/>
                  </a:ext>
                </a:extLst>
              </a:tr>
              <a:tr h="370840">
                <a:tc>
                  <a:txBody>
                    <a:bodyPr/>
                    <a:lstStyle/>
                    <a:p>
                      <a:r>
                        <a:rPr lang="en-US" dirty="0"/>
                        <a:t>1</a:t>
                      </a:r>
                    </a:p>
                  </a:txBody>
                  <a:tcPr/>
                </a:tc>
                <a:tc>
                  <a:txBody>
                    <a:bodyPr/>
                    <a:lstStyle/>
                    <a:p>
                      <a:r>
                        <a:rPr lang="en-US" dirty="0"/>
                        <a:t>0</a:t>
                      </a:r>
                    </a:p>
                  </a:txBody>
                  <a:tcPr/>
                </a:tc>
                <a:tc>
                  <a:txBody>
                    <a:bodyPr/>
                    <a:lstStyle/>
                    <a:p>
                      <a:r>
                        <a:rPr lang="en-US" dirty="0"/>
                        <a:t>0.3</a:t>
                      </a:r>
                    </a:p>
                  </a:txBody>
                  <a:tcPr/>
                </a:tc>
                <a:extLst>
                  <a:ext uri="{0D108BD9-81ED-4DB2-BD59-A6C34878D82A}">
                    <a16:rowId xmlns:a16="http://schemas.microsoft.com/office/drawing/2014/main" val="3577270370"/>
                  </a:ext>
                </a:extLst>
              </a:tr>
              <a:tr h="370840">
                <a:tc>
                  <a:txBody>
                    <a:bodyPr/>
                    <a:lstStyle/>
                    <a:p>
                      <a:r>
                        <a:rPr lang="en-US" dirty="0"/>
                        <a:t>1</a:t>
                      </a:r>
                    </a:p>
                  </a:txBody>
                  <a:tcPr/>
                </a:tc>
                <a:tc>
                  <a:txBody>
                    <a:bodyPr/>
                    <a:lstStyle/>
                    <a:p>
                      <a:r>
                        <a:rPr lang="en-US" dirty="0"/>
                        <a:t>1</a:t>
                      </a:r>
                    </a:p>
                  </a:txBody>
                  <a:tcPr/>
                </a:tc>
                <a:tc>
                  <a:txBody>
                    <a:bodyPr/>
                    <a:lstStyle/>
                    <a:p>
                      <a:r>
                        <a:rPr lang="en-US" dirty="0"/>
                        <a:t>0.4</a:t>
                      </a:r>
                    </a:p>
                  </a:txBody>
                  <a:tcPr/>
                </a:tc>
                <a:extLst>
                  <a:ext uri="{0D108BD9-81ED-4DB2-BD59-A6C34878D82A}">
                    <a16:rowId xmlns:a16="http://schemas.microsoft.com/office/drawing/2014/main" val="577392897"/>
                  </a:ext>
                </a:extLst>
              </a:tr>
            </a:tbl>
          </a:graphicData>
        </a:graphic>
      </p:graphicFrame>
      <p:sp>
        <p:nvSpPr>
          <p:cNvPr id="5" name="TextBox 4">
            <a:extLst>
              <a:ext uri="{FF2B5EF4-FFF2-40B4-BE49-F238E27FC236}">
                <a16:creationId xmlns:a16="http://schemas.microsoft.com/office/drawing/2014/main" id="{C9583E77-1049-B2B3-30C0-A2EFEDF1EF32}"/>
              </a:ext>
            </a:extLst>
          </p:cNvPr>
          <p:cNvSpPr txBox="1"/>
          <p:nvPr/>
        </p:nvSpPr>
        <p:spPr>
          <a:xfrm>
            <a:off x="2550016" y="1100331"/>
            <a:ext cx="5492839" cy="307777"/>
          </a:xfrm>
          <a:prstGeom prst="rect">
            <a:avLst/>
          </a:prstGeom>
          <a:noFill/>
        </p:spPr>
        <p:txBody>
          <a:bodyPr wrap="square">
            <a:spAutoFit/>
          </a:bodyPr>
          <a:lstStyle/>
          <a:p>
            <a:r>
              <a:rPr lang="en-US" dirty="0"/>
              <a:t>a) The expected value of X and the expected value of 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FD3CE9-81EC-A6E2-1E07-99AFAC3E850C}"/>
                  </a:ext>
                </a:extLst>
              </p:cNvPr>
              <p:cNvSpPr txBox="1"/>
              <p:nvPr/>
            </p:nvSpPr>
            <p:spPr>
              <a:xfrm>
                <a:off x="2859110" y="1506828"/>
                <a:ext cx="3050900" cy="1385379"/>
              </a:xfrm>
              <a:prstGeom prst="rect">
                <a:avLst/>
              </a:prstGeom>
              <a:noFill/>
            </p:spPr>
            <p:txBody>
              <a:bodyPr wrap="none" rtlCol="0">
                <a:spAutoFit/>
              </a:bodyPr>
              <a:lstStyle/>
              <a:p>
                <a14:m>
                  <m:oMath xmlns:m="http://schemas.openxmlformats.org/officeDocument/2006/math">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𝑋</m:t>
                        </m:r>
                      </m:e>
                    </m:d>
                    <m:r>
                      <a:rPr lang="en-US" b="0" i="1" smtClean="0">
                        <a:solidFill>
                          <a:schemeClr val="tx1"/>
                        </a:solidFill>
                        <a:latin typeface="Cambria Math" panose="02040503050406030204" pitchFamily="18" charset="0"/>
                      </a:rPr>
                      <m:t>= </m:t>
                    </m:r>
                    <m:nary>
                      <m:naryPr>
                        <m:chr m:val="∑"/>
                        <m:supHide m:val="on"/>
                        <m:ctrlPr>
                          <a:rPr lang="en-US" b="0" i="1" smtClean="0">
                            <a:solidFill>
                              <a:schemeClr val="tx1"/>
                            </a:solidFill>
                            <a:latin typeface="Cambria Math" panose="02040503050406030204" pitchFamily="18" charset="0"/>
                          </a:rPr>
                        </m:ctrlPr>
                      </m:naryPr>
                      <m:sub>
                        <m:r>
                          <m:rPr>
                            <m:brk m:alnAt="7"/>
                          </m:rPr>
                          <a:rPr lang="en-US" b="0" i="1" smtClean="0">
                            <a:solidFill>
                              <a:schemeClr val="tx1"/>
                            </a:solidFill>
                            <a:latin typeface="Cambria Math" panose="02040503050406030204" pitchFamily="18" charset="0"/>
                          </a:rPr>
                          <m:t>𝑖</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𝑋</m:t>
                        </m:r>
                        <m:r>
                          <a:rPr lang="en-US" b="0" i="1" smtClean="0">
                            <a:solidFill>
                              <a:schemeClr val="tx1"/>
                            </a:solidFill>
                            <a:latin typeface="Cambria Math" panose="02040503050406030204" pitchFamily="18" charset="0"/>
                          </a:rPr>
                          <m:t>= </m:t>
                        </m:r>
                      </m:e>
                    </m:nary>
                  </m:oMath>
                </a14:m>
                <a:r>
                  <a:rPr lang="en-US"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𝑖</m:t>
                        </m:r>
                      </m:sub>
                    </m:sSub>
                  </m:oMath>
                </a14:m>
                <a:r>
                  <a:rPr lang="en-IN" dirty="0">
                    <a:solidFill>
                      <a:schemeClr val="tx1"/>
                    </a:solidFill>
                  </a:rPr>
                  <a:t>)</a:t>
                </a:r>
              </a:p>
              <a:p>
                <a:r>
                  <a:rPr lang="en-IN" dirty="0">
                    <a:solidFill>
                      <a:schemeClr val="tx1"/>
                    </a:solidFill>
                  </a:rPr>
                  <a:t>         = </a:t>
                </a:r>
                <a14:m>
                  <m:oMath xmlns:m="http://schemas.openxmlformats.org/officeDocument/2006/math">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𝑃</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𝑋</m:t>
                        </m:r>
                        <m:r>
                          <a:rPr lang="en-US" b="0" i="1" smtClean="0">
                            <a:solidFill>
                              <a:schemeClr val="tx1"/>
                            </a:solidFill>
                            <a:latin typeface="Cambria Math" panose="02040503050406030204" pitchFamily="18" charset="0"/>
                            <a:ea typeface="Cambria Math" panose="02040503050406030204" pitchFamily="18" charset="0"/>
                          </a:rPr>
                          <m:t>=0</m:t>
                        </m:r>
                      </m:e>
                    </m:d>
                    <m:r>
                      <a:rPr lang="en-US" b="0" i="1" smtClean="0">
                        <a:solidFill>
                          <a:schemeClr val="tx1"/>
                        </a:solidFill>
                        <a:latin typeface="Cambria Math" panose="02040503050406030204" pitchFamily="18" charset="0"/>
                        <a:ea typeface="Cambria Math" panose="02040503050406030204" pitchFamily="18" charset="0"/>
                      </a:rPr>
                      <m:t>+1 × </m:t>
                    </m:r>
                    <m:r>
                      <a:rPr lang="en-US" b="0" i="1" smtClean="0">
                        <a:solidFill>
                          <a:schemeClr val="tx1"/>
                        </a:solidFill>
                        <a:latin typeface="Cambria Math" panose="02040503050406030204" pitchFamily="18" charset="0"/>
                        <a:ea typeface="Cambria Math" panose="02040503050406030204" pitchFamily="18" charset="0"/>
                      </a:rPr>
                      <m:t>𝑃</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𝑋</m:t>
                        </m:r>
                        <m:r>
                          <a:rPr lang="en-US" b="0" i="1" smtClean="0">
                            <a:solidFill>
                              <a:schemeClr val="tx1"/>
                            </a:solidFill>
                            <a:latin typeface="Cambria Math" panose="02040503050406030204" pitchFamily="18" charset="0"/>
                            <a:ea typeface="Cambria Math" panose="02040503050406030204" pitchFamily="18" charset="0"/>
                          </a:rPr>
                          <m:t>=1</m:t>
                        </m:r>
                      </m:e>
                    </m:d>
                  </m:oMath>
                </a14:m>
                <a:endParaRPr lang="en-US" b="0" dirty="0">
                  <a:solidFill>
                    <a:schemeClr val="tx1"/>
                  </a:solidFill>
                  <a:ea typeface="Cambria Math" panose="02040503050406030204" pitchFamily="18" charset="0"/>
                </a:endParaRPr>
              </a:p>
              <a:p>
                <a:r>
                  <a:rPr lang="en-IN" dirty="0">
                    <a:solidFill>
                      <a:schemeClr val="tx1"/>
                    </a:solidFill>
                  </a:rPr>
                  <a:t>         = 0.7</a:t>
                </a:r>
              </a:p>
              <a:p>
                <a:r>
                  <a:rPr lang="en-IN" dirty="0">
                    <a:solidFill>
                      <a:schemeClr val="tx1"/>
                    </a:solidFill>
                  </a:rPr>
                  <a:t>E[Y] </a:t>
                </a:r>
                <a14:m>
                  <m:oMath xmlns:m="http://schemas.openxmlformats.org/officeDocument/2006/math">
                    <m:r>
                      <a:rPr lang="en-US" b="0" i="1" smtClean="0">
                        <a:solidFill>
                          <a:schemeClr val="tx1"/>
                        </a:solidFill>
                        <a:latin typeface="Cambria Math" panose="02040503050406030204" pitchFamily="18" charset="0"/>
                      </a:rPr>
                      <m:t>= </m:t>
                    </m:r>
                    <m:nary>
                      <m:naryPr>
                        <m:chr m:val="∑"/>
                        <m:supHide m:val="on"/>
                        <m:ctrlPr>
                          <a:rPr lang="en-US" b="0" i="1" smtClean="0">
                            <a:solidFill>
                              <a:schemeClr val="tx1"/>
                            </a:solidFill>
                            <a:latin typeface="Cambria Math" panose="02040503050406030204" pitchFamily="18" charset="0"/>
                          </a:rPr>
                        </m:ctrlPr>
                      </m:naryPr>
                      <m:sub>
                        <m:r>
                          <m:rPr>
                            <m:brk m:alnAt="7"/>
                          </m:rPr>
                          <a:rPr lang="en-US" b="0" i="1" smtClean="0">
                            <a:solidFill>
                              <a:schemeClr val="tx1"/>
                            </a:solidFill>
                            <a:latin typeface="Cambria Math" panose="02040503050406030204" pitchFamily="18" charset="0"/>
                          </a:rPr>
                          <m:t>𝑖</m:t>
                        </m:r>
                      </m:sub>
                      <m:sup/>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𝑌</m:t>
                        </m:r>
                        <m:r>
                          <a:rPr lang="en-US" b="0" i="1" smtClean="0">
                            <a:solidFill>
                              <a:schemeClr val="tx1"/>
                            </a:solidFill>
                            <a:latin typeface="Cambria Math" panose="02040503050406030204" pitchFamily="18" charset="0"/>
                          </a:rPr>
                          <m:t>= </m:t>
                        </m:r>
                      </m:e>
                    </m:nary>
                  </m:oMath>
                </a14:m>
                <a:r>
                  <a:rPr lang="en-US"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𝑖</m:t>
                        </m:r>
                      </m:sub>
                    </m:sSub>
                  </m:oMath>
                </a14:m>
                <a:r>
                  <a:rPr lang="en-IN" dirty="0">
                    <a:solidFill>
                      <a:schemeClr val="tx1"/>
                    </a:solidFill>
                  </a:rPr>
                  <a:t>)</a:t>
                </a:r>
              </a:p>
              <a:p>
                <a:r>
                  <a:rPr lang="en-IN" dirty="0">
                    <a:solidFill>
                      <a:schemeClr val="tx1"/>
                    </a:solidFill>
                  </a:rPr>
                  <a:t>         = </a:t>
                </a:r>
                <a14:m>
                  <m:oMath xmlns:m="http://schemas.openxmlformats.org/officeDocument/2006/math">
                    <m:r>
                      <a:rPr lang="en-US" b="0" i="1" smtClean="0">
                        <a:solidFill>
                          <a:schemeClr val="tx1"/>
                        </a:solidFill>
                        <a:latin typeface="Cambria Math" panose="02040503050406030204" pitchFamily="18" charset="0"/>
                      </a:rPr>
                      <m:t>0 </m:t>
                    </m:r>
                    <m:r>
                      <a:rPr lang="en-US" b="0" i="1" smtClean="0">
                        <a:solidFill>
                          <a:schemeClr val="tx1"/>
                        </a:solidFill>
                        <a:latin typeface="Cambria Math" panose="02040503050406030204" pitchFamily="18" charset="0"/>
                        <a:ea typeface="Cambria Math" panose="02040503050406030204" pitchFamily="18" charset="0"/>
                      </a:rPr>
                      <m:t>× </m:t>
                    </m:r>
                    <m:r>
                      <a:rPr lang="en-US" b="0" i="1" smtClean="0">
                        <a:solidFill>
                          <a:schemeClr val="tx1"/>
                        </a:solidFill>
                        <a:latin typeface="Cambria Math" panose="02040503050406030204" pitchFamily="18" charset="0"/>
                        <a:ea typeface="Cambria Math" panose="02040503050406030204" pitchFamily="18" charset="0"/>
                      </a:rPr>
                      <m:t>𝑃</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𝑌</m:t>
                        </m:r>
                        <m:r>
                          <a:rPr lang="en-US" b="0" i="1" smtClean="0">
                            <a:solidFill>
                              <a:schemeClr val="tx1"/>
                            </a:solidFill>
                            <a:latin typeface="Cambria Math" panose="02040503050406030204" pitchFamily="18" charset="0"/>
                            <a:ea typeface="Cambria Math" panose="02040503050406030204" pitchFamily="18" charset="0"/>
                          </a:rPr>
                          <m:t>=0</m:t>
                        </m:r>
                      </m:e>
                    </m:d>
                    <m:r>
                      <a:rPr lang="en-US" b="0" i="1" smtClean="0">
                        <a:solidFill>
                          <a:schemeClr val="tx1"/>
                        </a:solidFill>
                        <a:latin typeface="Cambria Math" panose="02040503050406030204" pitchFamily="18" charset="0"/>
                        <a:ea typeface="Cambria Math" panose="02040503050406030204" pitchFamily="18" charset="0"/>
                      </a:rPr>
                      <m:t>+1 × </m:t>
                    </m:r>
                    <m:r>
                      <a:rPr lang="en-US" b="0" i="1" smtClean="0">
                        <a:solidFill>
                          <a:schemeClr val="tx1"/>
                        </a:solidFill>
                        <a:latin typeface="Cambria Math" panose="02040503050406030204" pitchFamily="18" charset="0"/>
                        <a:ea typeface="Cambria Math" panose="02040503050406030204" pitchFamily="18" charset="0"/>
                      </a:rPr>
                      <m:t>𝑃</m:t>
                    </m:r>
                    <m:d>
                      <m:dPr>
                        <m:ctrlPr>
                          <a:rPr lang="en-US" b="0" i="1" smtClean="0">
                            <a:solidFill>
                              <a:schemeClr val="tx1"/>
                            </a:solidFill>
                            <a:latin typeface="Cambria Math" panose="02040503050406030204" pitchFamily="18" charset="0"/>
                            <a:ea typeface="Cambria Math" panose="02040503050406030204" pitchFamily="18" charset="0"/>
                          </a:rPr>
                        </m:ctrlPr>
                      </m:dPr>
                      <m:e>
                        <m:r>
                          <a:rPr lang="en-US" b="0" i="1" smtClean="0">
                            <a:solidFill>
                              <a:schemeClr val="tx1"/>
                            </a:solidFill>
                            <a:latin typeface="Cambria Math" panose="02040503050406030204" pitchFamily="18" charset="0"/>
                            <a:ea typeface="Cambria Math" panose="02040503050406030204" pitchFamily="18" charset="0"/>
                          </a:rPr>
                          <m:t>𝑌</m:t>
                        </m:r>
                        <m:r>
                          <a:rPr lang="en-US" b="0" i="1" smtClean="0">
                            <a:solidFill>
                              <a:schemeClr val="tx1"/>
                            </a:solidFill>
                            <a:latin typeface="Cambria Math" panose="02040503050406030204" pitchFamily="18" charset="0"/>
                            <a:ea typeface="Cambria Math" panose="02040503050406030204" pitchFamily="18" charset="0"/>
                          </a:rPr>
                          <m:t>=1</m:t>
                        </m:r>
                      </m:e>
                    </m:d>
                  </m:oMath>
                </a14:m>
                <a:endParaRPr lang="en-IN" dirty="0">
                  <a:solidFill>
                    <a:schemeClr val="tx1"/>
                  </a:solidFill>
                </a:endParaRPr>
              </a:p>
              <a:p>
                <a:r>
                  <a:rPr lang="en-IN" dirty="0">
                    <a:solidFill>
                      <a:schemeClr val="tx1"/>
                    </a:solidFill>
                  </a:rPr>
                  <a:t>         = 0.5</a:t>
                </a:r>
              </a:p>
            </p:txBody>
          </p:sp>
        </mc:Choice>
        <mc:Fallback xmlns="">
          <p:sp>
            <p:nvSpPr>
              <p:cNvPr id="6" name="TextBox 5">
                <a:extLst>
                  <a:ext uri="{FF2B5EF4-FFF2-40B4-BE49-F238E27FC236}">
                    <a16:creationId xmlns:a16="http://schemas.microsoft.com/office/drawing/2014/main" id="{48FD3CE9-81EC-A6E2-1E07-99AFAC3E850C}"/>
                  </a:ext>
                </a:extLst>
              </p:cNvPr>
              <p:cNvSpPr txBox="1">
                <a:spLocks noRot="1" noChangeAspect="1" noMove="1" noResize="1" noEditPoints="1" noAdjustHandles="1" noChangeArrowheads="1" noChangeShapeType="1" noTextEdit="1"/>
              </p:cNvSpPr>
              <p:nvPr/>
            </p:nvSpPr>
            <p:spPr>
              <a:xfrm>
                <a:off x="2859110" y="1506828"/>
                <a:ext cx="3050900" cy="1385379"/>
              </a:xfrm>
              <a:prstGeom prst="rect">
                <a:avLst/>
              </a:prstGeom>
              <a:blipFill>
                <a:blip r:embed="rId3"/>
                <a:stretch>
                  <a:fillRect l="-830" t="-23636" b="-636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BA9F22E-7236-2039-216A-48D8FFEE2AB1}"/>
              </a:ext>
            </a:extLst>
          </p:cNvPr>
          <p:cNvSpPr txBox="1"/>
          <p:nvPr/>
        </p:nvSpPr>
        <p:spPr>
          <a:xfrm>
            <a:off x="2550016" y="3015214"/>
            <a:ext cx="5492839" cy="307777"/>
          </a:xfrm>
          <a:prstGeom prst="rect">
            <a:avLst/>
          </a:prstGeom>
          <a:noFill/>
        </p:spPr>
        <p:txBody>
          <a:bodyPr wrap="square">
            <a:spAutoFit/>
          </a:bodyPr>
          <a:lstStyle/>
          <a:p>
            <a:r>
              <a:rPr lang="en-US" dirty="0"/>
              <a:t>b) The covariance of X and Y</a:t>
            </a:r>
          </a:p>
        </p:txBody>
      </p:sp>
      <p:sp>
        <p:nvSpPr>
          <p:cNvPr id="9" name="TextBox 8">
            <a:extLst>
              <a:ext uri="{FF2B5EF4-FFF2-40B4-BE49-F238E27FC236}">
                <a16:creationId xmlns:a16="http://schemas.microsoft.com/office/drawing/2014/main" id="{44E444AB-FD10-B344-B5D8-3B6F0C887284}"/>
              </a:ext>
            </a:extLst>
          </p:cNvPr>
          <p:cNvSpPr txBox="1"/>
          <p:nvPr/>
        </p:nvSpPr>
        <p:spPr>
          <a:xfrm>
            <a:off x="2550016" y="3445998"/>
            <a:ext cx="2454518" cy="307777"/>
          </a:xfrm>
          <a:prstGeom prst="rect">
            <a:avLst/>
          </a:prstGeom>
          <a:noFill/>
        </p:spPr>
        <p:txBody>
          <a:bodyPr wrap="none" rtlCol="0">
            <a:spAutoFit/>
          </a:bodyPr>
          <a:lstStyle/>
          <a:p>
            <a:r>
              <a:rPr lang="en-IN" dirty="0" err="1">
                <a:solidFill>
                  <a:schemeClr val="tx1"/>
                </a:solidFill>
              </a:rPr>
              <a:t>Cov</a:t>
            </a:r>
            <a:r>
              <a:rPr lang="en-IN" dirty="0">
                <a:solidFill>
                  <a:schemeClr val="tx1"/>
                </a:solidFill>
              </a:rPr>
              <a:t>(X,Y) = E[XY] – E[X]E[Y]</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BC6ACAB-7DDD-DF75-A85E-22076D4C6AB9}"/>
                  </a:ext>
                </a:extLst>
              </p:cNvPr>
              <p:cNvSpPr txBox="1"/>
              <p:nvPr/>
            </p:nvSpPr>
            <p:spPr>
              <a:xfrm>
                <a:off x="2548223" y="3856993"/>
                <a:ext cx="6618928" cy="523413"/>
              </a:xfrm>
              <a:prstGeom prst="rect">
                <a:avLst/>
              </a:prstGeom>
              <a:noFill/>
            </p:spPr>
            <p:txBody>
              <a:bodyPr wrap="none" rtlCol="0">
                <a:spAutoFit/>
              </a:bodyPr>
              <a:lstStyle/>
              <a:p>
                <a:r>
                  <a:rPr lang="en-US" dirty="0"/>
                  <a:t>E[X,Y] = </a:t>
                </a:r>
                <a14:m>
                  <m:oMath xmlns:m="http://schemas.openxmlformats.org/officeDocument/2006/math">
                    <m:nary>
                      <m:naryPr>
                        <m:chr m:val="∑"/>
                        <m:supHide m:val="on"/>
                        <m:ctrlPr>
                          <a:rPr lang="en-US" b="0" i="1" smtClean="0">
                            <a:solidFill>
                              <a:schemeClr val="tx1"/>
                            </a:solidFill>
                            <a:latin typeface="Cambria Math" panose="02040503050406030204" pitchFamily="18" charset="0"/>
                          </a:rPr>
                        </m:ctrlPr>
                      </m:naryPr>
                      <m:sub>
                        <m:r>
                          <m:rPr>
                            <m:brk m:alnAt="7"/>
                          </m:rPr>
                          <a:rPr lang="en-US" b="0" i="1" smtClean="0">
                            <a:solidFill>
                              <a:schemeClr val="tx1"/>
                            </a:solidFill>
                            <a:latin typeface="Cambria Math" panose="02040503050406030204" pitchFamily="18" charset="0"/>
                          </a:rPr>
                          <m:t>𝑖</m:t>
                        </m:r>
                      </m:sub>
                      <m:sup/>
                      <m:e>
                        <m:sSub>
                          <m:sSubPr>
                            <m:ctrlPr>
                              <a:rPr lang="en-US" b="0" i="1" smtClean="0">
                                <a:solidFill>
                                  <a:schemeClr val="tx1"/>
                                </a:solidFill>
                                <a:latin typeface="Cambria Math" panose="02040503050406030204" pitchFamily="18" charset="0"/>
                              </a:rPr>
                            </m:ctrlPr>
                          </m:sSub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𝑌</m:t>
                        </m:r>
                        <m:r>
                          <a:rPr lang="en-US" b="0" i="1" smtClean="0">
                            <a:solidFill>
                              <a:schemeClr val="tx1"/>
                            </a:solidFill>
                            <a:latin typeface="Cambria Math" panose="02040503050406030204" pitchFamily="18" charset="0"/>
                          </a:rPr>
                          <m:t>= </m:t>
                        </m:r>
                      </m:e>
                    </m:nary>
                  </m:oMath>
                </a14:m>
                <a:r>
                  <a:rPr lang="en-US"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i="1">
                            <a:solidFill>
                              <a:schemeClr val="tx1"/>
                            </a:solidFill>
                            <a:latin typeface="Cambria Math" panose="02040503050406030204" pitchFamily="18" charset="0"/>
                          </a:rPr>
                          <m:t>𝑖</m:t>
                        </m:r>
                      </m:sub>
                    </m:sSub>
                  </m:oMath>
                </a14:m>
                <a:r>
                  <a:rPr lang="en-IN" dirty="0">
                    <a:solidFill>
                      <a:schemeClr val="tx1"/>
                    </a:solidFill>
                  </a:rPr>
                  <a:t>)</a:t>
                </a:r>
                <a:r>
                  <a:rPr lang="en-US" dirty="0">
                    <a:solidFill>
                      <a:schemeClr val="tx1"/>
                    </a:solidFill>
                  </a:rPr>
                  <a:t> </a:t>
                </a:r>
                <a14:m>
                  <m:oMath xmlns:m="http://schemas.openxmlformats.org/officeDocument/2006/math">
                    <m:r>
                      <a:rPr lang="en-US" i="1">
                        <a:solidFill>
                          <a:schemeClr val="tx1"/>
                        </a:solidFill>
                        <a:latin typeface="Cambria Math" panose="02040503050406030204" pitchFamily="18" charset="0"/>
                      </a:rPr>
                      <m:t>𝑃</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𝑋</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𝑥</m:t>
                        </m:r>
                      </m:e>
                      <m:sub>
                        <m:r>
                          <a:rPr lang="en-US" i="1">
                            <a:solidFill>
                              <a:schemeClr val="tx1"/>
                            </a:solidFill>
                            <a:latin typeface="Cambria Math" panose="02040503050406030204" pitchFamily="18" charset="0"/>
                          </a:rPr>
                          <m:t>𝑖</m:t>
                        </m:r>
                      </m:sub>
                    </m:sSub>
                  </m:oMath>
                </a14:m>
                <a:r>
                  <a:rPr lang="en-IN" dirty="0">
                    <a:solidFill>
                      <a:schemeClr val="tx1"/>
                    </a:solidFill>
                  </a:rPr>
                  <a:t>) = </a:t>
                </a:r>
                <a:r>
                  <a:rPr lang="en-IN" dirty="0"/>
                  <a:t>(0×0×0.2)+(0×1×0.1)+(1×0×0.3)+(1×1×0.4)</a:t>
                </a:r>
                <a:endParaRPr lang="en-IN" dirty="0">
                  <a:solidFill>
                    <a:schemeClr val="tx1"/>
                  </a:solidFill>
                </a:endParaRPr>
              </a:p>
              <a:p>
                <a:endParaRPr lang="en-US" dirty="0"/>
              </a:p>
            </p:txBody>
          </p:sp>
        </mc:Choice>
        <mc:Fallback xmlns="">
          <p:sp>
            <p:nvSpPr>
              <p:cNvPr id="10" name="TextBox 9">
                <a:extLst>
                  <a:ext uri="{FF2B5EF4-FFF2-40B4-BE49-F238E27FC236}">
                    <a16:creationId xmlns:a16="http://schemas.microsoft.com/office/drawing/2014/main" id="{9BC6ACAB-7DDD-DF75-A85E-22076D4C6AB9}"/>
                  </a:ext>
                </a:extLst>
              </p:cNvPr>
              <p:cNvSpPr txBox="1">
                <a:spLocks noRot="1" noChangeAspect="1" noMove="1" noResize="1" noEditPoints="1" noAdjustHandles="1" noChangeArrowheads="1" noChangeShapeType="1" noTextEdit="1"/>
              </p:cNvSpPr>
              <p:nvPr/>
            </p:nvSpPr>
            <p:spPr>
              <a:xfrm>
                <a:off x="2548223" y="3856993"/>
                <a:ext cx="6618928" cy="523413"/>
              </a:xfrm>
              <a:prstGeom prst="rect">
                <a:avLst/>
              </a:prstGeom>
              <a:blipFill>
                <a:blip r:embed="rId4"/>
                <a:stretch>
                  <a:fillRect l="-192" t="-60465" b="-5581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B5AA002-C7D1-3304-087C-BC214E0F819B}"/>
              </a:ext>
            </a:extLst>
          </p:cNvPr>
          <p:cNvSpPr txBox="1"/>
          <p:nvPr/>
        </p:nvSpPr>
        <p:spPr>
          <a:xfrm>
            <a:off x="2548223" y="4214034"/>
            <a:ext cx="2462534" cy="307777"/>
          </a:xfrm>
          <a:prstGeom prst="rect">
            <a:avLst/>
          </a:prstGeom>
          <a:noFill/>
        </p:spPr>
        <p:txBody>
          <a:bodyPr wrap="none" rtlCol="0">
            <a:spAutoFit/>
          </a:bodyPr>
          <a:lstStyle/>
          <a:p>
            <a:r>
              <a:rPr lang="en-US" dirty="0" err="1"/>
              <a:t>Cov</a:t>
            </a:r>
            <a:r>
              <a:rPr lang="en-US" dirty="0"/>
              <a:t>(X,Y) = 0.4 – 0.35 = 0.05</a:t>
            </a:r>
          </a:p>
        </p:txBody>
      </p:sp>
    </p:spTree>
    <p:extLst>
      <p:ext uri="{BB962C8B-B14F-4D97-AF65-F5344CB8AC3E}">
        <p14:creationId xmlns:p14="http://schemas.microsoft.com/office/powerpoint/2010/main" val="23265724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74</a:t>
            </a:fld>
            <a:endParaRPr/>
          </a:p>
        </p:txBody>
      </p:sp>
      <p:sp>
        <p:nvSpPr>
          <p:cNvPr id="9" name="TextBox 8">
            <a:extLst>
              <a:ext uri="{FF2B5EF4-FFF2-40B4-BE49-F238E27FC236}">
                <a16:creationId xmlns:a16="http://schemas.microsoft.com/office/drawing/2014/main" id="{6F8910D1-86D6-5444-4003-A710C48A0BBB}"/>
              </a:ext>
            </a:extLst>
          </p:cNvPr>
          <p:cNvSpPr txBox="1"/>
          <p:nvPr/>
        </p:nvSpPr>
        <p:spPr>
          <a:xfrm>
            <a:off x="386080" y="934720"/>
            <a:ext cx="8086378" cy="3754874"/>
          </a:xfrm>
          <a:prstGeom prst="rect">
            <a:avLst/>
          </a:prstGeom>
          <a:noFill/>
        </p:spPr>
        <p:txBody>
          <a:bodyPr wrap="squar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data = [12, 15, 12, 15, 18, 21, 15, 17, 18, 20]</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 Function to calculate Mean</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def </a:t>
            </a:r>
            <a:r>
              <a:rPr lang="en-US" dirty="0" err="1">
                <a:latin typeface="Helvetica Neue" panose="02000503000000020004" pitchFamily="2" charset="0"/>
                <a:ea typeface="Helvetica Neue" panose="02000503000000020004" pitchFamily="2" charset="0"/>
                <a:cs typeface="Helvetica Neue" panose="02000503000000020004" pitchFamily="2" charset="0"/>
              </a:rPr>
              <a:t>calculate_mean</a:t>
            </a:r>
            <a:r>
              <a:rPr lang="en-US" dirty="0">
                <a:latin typeface="Helvetica Neue" panose="02000503000000020004" pitchFamily="2" charset="0"/>
                <a:ea typeface="Helvetica Neue" panose="02000503000000020004" pitchFamily="2" charset="0"/>
                <a:cs typeface="Helvetica Neue" panose="02000503000000020004" pitchFamily="2" charset="0"/>
              </a:rPr>
              <a:t>(data):</a:t>
            </a:r>
          </a:p>
          <a:p>
            <a:r>
              <a:rPr lang="en-US" dirty="0">
                <a:latin typeface="Helvetica Neue" panose="02000503000000020004" pitchFamily="2" charset="0"/>
                <a:ea typeface="Helvetica Neue" panose="02000503000000020004" pitchFamily="2" charset="0"/>
                <a:cs typeface="Helvetica Neue" panose="02000503000000020004" pitchFamily="2" charset="0"/>
              </a:rPr>
              <a:t>    return sum(data) / </a:t>
            </a:r>
            <a:r>
              <a:rPr lang="en-US" dirty="0" err="1">
                <a:latin typeface="Helvetica Neue" panose="02000503000000020004" pitchFamily="2" charset="0"/>
                <a:ea typeface="Helvetica Neue" panose="02000503000000020004" pitchFamily="2" charset="0"/>
                <a:cs typeface="Helvetica Neue" panose="02000503000000020004" pitchFamily="2" charset="0"/>
              </a:rPr>
              <a:t>len</a:t>
            </a:r>
            <a:r>
              <a:rPr lang="en-US" dirty="0">
                <a:latin typeface="Helvetica Neue" panose="02000503000000020004" pitchFamily="2" charset="0"/>
                <a:ea typeface="Helvetica Neue" panose="02000503000000020004" pitchFamily="2" charset="0"/>
                <a:cs typeface="Helvetica Neue" panose="02000503000000020004" pitchFamily="2" charset="0"/>
              </a:rPr>
              <a:t>(data)</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 Function to calculate Median</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def </a:t>
            </a:r>
            <a:r>
              <a:rPr lang="en-US" dirty="0" err="1">
                <a:latin typeface="Helvetica Neue" panose="02000503000000020004" pitchFamily="2" charset="0"/>
                <a:ea typeface="Helvetica Neue" panose="02000503000000020004" pitchFamily="2" charset="0"/>
                <a:cs typeface="Helvetica Neue" panose="02000503000000020004" pitchFamily="2" charset="0"/>
              </a:rPr>
              <a:t>calculate_median</a:t>
            </a:r>
            <a:r>
              <a:rPr lang="en-US" dirty="0">
                <a:latin typeface="Helvetica Neue" panose="02000503000000020004" pitchFamily="2" charset="0"/>
                <a:ea typeface="Helvetica Neue" panose="02000503000000020004" pitchFamily="2" charset="0"/>
                <a:cs typeface="Helvetica Neue" panose="02000503000000020004" pitchFamily="2" charset="0"/>
              </a:rPr>
              <a:t>(data):</a:t>
            </a:r>
          </a:p>
          <a:p>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sorted_data</a:t>
            </a:r>
            <a:r>
              <a:rPr lang="en-US" dirty="0">
                <a:latin typeface="Helvetica Neue" panose="02000503000000020004" pitchFamily="2" charset="0"/>
                <a:ea typeface="Helvetica Neue" panose="02000503000000020004" pitchFamily="2" charset="0"/>
                <a:cs typeface="Helvetica Neue" panose="02000503000000020004" pitchFamily="2" charset="0"/>
              </a:rPr>
              <a:t> = sorted(data)</a:t>
            </a:r>
          </a:p>
          <a:p>
            <a:r>
              <a:rPr lang="en-US" dirty="0">
                <a:latin typeface="Helvetica Neue" panose="02000503000000020004" pitchFamily="2" charset="0"/>
                <a:ea typeface="Helvetica Neue" panose="02000503000000020004" pitchFamily="2" charset="0"/>
                <a:cs typeface="Helvetica Neue" panose="02000503000000020004" pitchFamily="2" charset="0"/>
              </a:rPr>
              <a:t>    n = </a:t>
            </a:r>
            <a:r>
              <a:rPr lang="en-US" dirty="0" err="1">
                <a:latin typeface="Helvetica Neue" panose="02000503000000020004" pitchFamily="2" charset="0"/>
                <a:ea typeface="Helvetica Neue" panose="02000503000000020004" pitchFamily="2" charset="0"/>
                <a:cs typeface="Helvetica Neue" panose="02000503000000020004" pitchFamily="2" charset="0"/>
              </a:rPr>
              <a:t>len</a:t>
            </a:r>
            <a:r>
              <a:rPr lang="en-US" dirty="0">
                <a:latin typeface="Helvetica Neue" panose="02000503000000020004" pitchFamily="2" charset="0"/>
                <a:ea typeface="Helvetica Neue" panose="02000503000000020004" pitchFamily="2" charset="0"/>
                <a:cs typeface="Helvetica Neue" panose="02000503000000020004" pitchFamily="2" charset="0"/>
              </a:rPr>
              <a:t>(</a:t>
            </a:r>
            <a:r>
              <a:rPr lang="en-US" dirty="0" err="1">
                <a:latin typeface="Helvetica Neue" panose="02000503000000020004" pitchFamily="2" charset="0"/>
                <a:ea typeface="Helvetica Neue" panose="02000503000000020004" pitchFamily="2" charset="0"/>
                <a:cs typeface="Helvetica Neue" panose="02000503000000020004" pitchFamily="2" charset="0"/>
              </a:rPr>
              <a:t>sorted_data</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r>
              <a:rPr lang="en-US" dirty="0">
                <a:latin typeface="Helvetica Neue" panose="02000503000000020004" pitchFamily="2" charset="0"/>
                <a:ea typeface="Helvetica Neue" panose="02000503000000020004" pitchFamily="2" charset="0"/>
                <a:cs typeface="Helvetica Neue" panose="02000503000000020004" pitchFamily="2" charset="0"/>
              </a:rPr>
              <a:t>    mid = n // 2</a:t>
            </a:r>
          </a:p>
          <a:p>
            <a:r>
              <a:rPr lang="en-US" dirty="0">
                <a:latin typeface="Helvetica Neue" panose="02000503000000020004" pitchFamily="2" charset="0"/>
                <a:ea typeface="Helvetica Neue" panose="02000503000000020004" pitchFamily="2" charset="0"/>
                <a:cs typeface="Helvetica Neue" panose="02000503000000020004" pitchFamily="2" charset="0"/>
              </a:rPr>
              <a:t>    if n % 2 == 0:</a:t>
            </a:r>
          </a:p>
          <a:p>
            <a:r>
              <a:rPr lang="en-US" dirty="0">
                <a:latin typeface="Helvetica Neue" panose="02000503000000020004" pitchFamily="2" charset="0"/>
                <a:ea typeface="Helvetica Neue" panose="02000503000000020004" pitchFamily="2" charset="0"/>
                <a:cs typeface="Helvetica Neue" panose="02000503000000020004" pitchFamily="2" charset="0"/>
              </a:rPr>
              <a:t>        return (</a:t>
            </a:r>
            <a:r>
              <a:rPr lang="en-US" dirty="0" err="1">
                <a:latin typeface="Helvetica Neue" panose="02000503000000020004" pitchFamily="2" charset="0"/>
                <a:ea typeface="Helvetica Neue" panose="02000503000000020004" pitchFamily="2" charset="0"/>
                <a:cs typeface="Helvetica Neue" panose="02000503000000020004" pitchFamily="2" charset="0"/>
              </a:rPr>
              <a:t>sorted_data</a:t>
            </a:r>
            <a:r>
              <a:rPr lang="en-US" dirty="0">
                <a:latin typeface="Helvetica Neue" panose="02000503000000020004" pitchFamily="2" charset="0"/>
                <a:ea typeface="Helvetica Neue" panose="02000503000000020004" pitchFamily="2" charset="0"/>
                <a:cs typeface="Helvetica Neue" panose="02000503000000020004" pitchFamily="2" charset="0"/>
              </a:rPr>
              <a:t>[mid - 1] + </a:t>
            </a:r>
            <a:r>
              <a:rPr lang="en-US" dirty="0" err="1">
                <a:latin typeface="Helvetica Neue" panose="02000503000000020004" pitchFamily="2" charset="0"/>
                <a:ea typeface="Helvetica Neue" panose="02000503000000020004" pitchFamily="2" charset="0"/>
                <a:cs typeface="Helvetica Neue" panose="02000503000000020004" pitchFamily="2" charset="0"/>
              </a:rPr>
              <a:t>sorted_data</a:t>
            </a:r>
            <a:r>
              <a:rPr lang="en-US" dirty="0">
                <a:latin typeface="Helvetica Neue" panose="02000503000000020004" pitchFamily="2" charset="0"/>
                <a:ea typeface="Helvetica Neue" panose="02000503000000020004" pitchFamily="2" charset="0"/>
                <a:cs typeface="Helvetica Neue" panose="02000503000000020004" pitchFamily="2" charset="0"/>
              </a:rPr>
              <a:t>[mid]) / 2</a:t>
            </a:r>
          </a:p>
          <a:p>
            <a:r>
              <a:rPr lang="en-US" dirty="0">
                <a:latin typeface="Helvetica Neue" panose="02000503000000020004" pitchFamily="2" charset="0"/>
                <a:ea typeface="Helvetica Neue" panose="02000503000000020004" pitchFamily="2" charset="0"/>
                <a:cs typeface="Helvetica Neue" panose="02000503000000020004" pitchFamily="2" charset="0"/>
              </a:rPr>
              <a:t>    else:</a:t>
            </a:r>
          </a:p>
          <a:p>
            <a:r>
              <a:rPr lang="en-US" dirty="0">
                <a:latin typeface="Helvetica Neue" panose="02000503000000020004" pitchFamily="2" charset="0"/>
                <a:ea typeface="Helvetica Neue" panose="02000503000000020004" pitchFamily="2" charset="0"/>
                <a:cs typeface="Helvetica Neue" panose="02000503000000020004" pitchFamily="2" charset="0"/>
              </a:rPr>
              <a:t>        return </a:t>
            </a:r>
            <a:r>
              <a:rPr lang="en-US" dirty="0" err="1">
                <a:latin typeface="Helvetica Neue" panose="02000503000000020004" pitchFamily="2" charset="0"/>
                <a:ea typeface="Helvetica Neue" panose="02000503000000020004" pitchFamily="2" charset="0"/>
                <a:cs typeface="Helvetica Neue" panose="02000503000000020004" pitchFamily="2" charset="0"/>
              </a:rPr>
              <a:t>sorted_data</a:t>
            </a:r>
            <a:r>
              <a:rPr lang="en-US" dirty="0">
                <a:latin typeface="Helvetica Neue" panose="02000503000000020004" pitchFamily="2" charset="0"/>
                <a:ea typeface="Helvetica Neue" panose="02000503000000020004" pitchFamily="2" charset="0"/>
                <a:cs typeface="Helvetica Neue" panose="02000503000000020004" pitchFamily="2" charset="0"/>
              </a:rPr>
              <a:t>[mid]</a:t>
            </a:r>
          </a:p>
        </p:txBody>
      </p:sp>
    </p:spTree>
    <p:extLst>
      <p:ext uri="{BB962C8B-B14F-4D97-AF65-F5344CB8AC3E}">
        <p14:creationId xmlns:p14="http://schemas.microsoft.com/office/powerpoint/2010/main" val="15950573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75</a:t>
            </a:fld>
            <a:endParaRPr/>
          </a:p>
        </p:txBody>
      </p:sp>
      <p:sp>
        <p:nvSpPr>
          <p:cNvPr id="9" name="TextBox 8">
            <a:extLst>
              <a:ext uri="{FF2B5EF4-FFF2-40B4-BE49-F238E27FC236}">
                <a16:creationId xmlns:a16="http://schemas.microsoft.com/office/drawing/2014/main" id="{6F8910D1-86D6-5444-4003-A710C48A0BBB}"/>
              </a:ext>
            </a:extLst>
          </p:cNvPr>
          <p:cNvSpPr txBox="1"/>
          <p:nvPr/>
        </p:nvSpPr>
        <p:spPr>
          <a:xfrm>
            <a:off x="386080" y="762400"/>
            <a:ext cx="8086378" cy="3970318"/>
          </a:xfrm>
          <a:prstGeom prst="rect">
            <a:avLst/>
          </a:prstGeom>
          <a:noFill/>
        </p:spPr>
        <p:txBody>
          <a:bodyPr wrap="squar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 Function to calculate Mode</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def </a:t>
            </a:r>
            <a:r>
              <a:rPr lang="en-US" dirty="0" err="1">
                <a:latin typeface="Helvetica Neue" panose="02000503000000020004" pitchFamily="2" charset="0"/>
                <a:ea typeface="Helvetica Neue" panose="02000503000000020004" pitchFamily="2" charset="0"/>
                <a:cs typeface="Helvetica Neue" panose="02000503000000020004" pitchFamily="2" charset="0"/>
              </a:rPr>
              <a:t>calculate_mode</a:t>
            </a:r>
            <a:r>
              <a:rPr lang="en-US" dirty="0">
                <a:latin typeface="Helvetica Neue" panose="02000503000000020004" pitchFamily="2" charset="0"/>
                <a:ea typeface="Helvetica Neue" panose="02000503000000020004" pitchFamily="2" charset="0"/>
                <a:cs typeface="Helvetica Neue" panose="02000503000000020004" pitchFamily="2" charset="0"/>
              </a:rPr>
              <a:t>(data):</a:t>
            </a:r>
          </a:p>
          <a:p>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freq</a:t>
            </a:r>
            <a:r>
              <a:rPr lang="en-US" dirty="0">
                <a:latin typeface="Helvetica Neue" panose="02000503000000020004" pitchFamily="2" charset="0"/>
                <a:ea typeface="Helvetica Neue" panose="02000503000000020004" pitchFamily="2" charset="0"/>
                <a:cs typeface="Helvetica Neue" panose="02000503000000020004" pitchFamily="2" charset="0"/>
              </a:rPr>
              <a:t> = {}</a:t>
            </a:r>
          </a:p>
          <a:p>
            <a:r>
              <a:rPr lang="en-US" dirty="0">
                <a:latin typeface="Helvetica Neue" panose="02000503000000020004" pitchFamily="2" charset="0"/>
                <a:ea typeface="Helvetica Neue" panose="02000503000000020004" pitchFamily="2" charset="0"/>
                <a:cs typeface="Helvetica Neue" panose="02000503000000020004" pitchFamily="2" charset="0"/>
              </a:rPr>
              <a:t>    for num in data:</a:t>
            </a:r>
          </a:p>
          <a:p>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freq</a:t>
            </a:r>
            <a:r>
              <a:rPr lang="en-US" dirty="0">
                <a:latin typeface="Helvetica Neue" panose="02000503000000020004" pitchFamily="2" charset="0"/>
                <a:ea typeface="Helvetica Neue" panose="02000503000000020004" pitchFamily="2" charset="0"/>
                <a:cs typeface="Helvetica Neue" panose="02000503000000020004" pitchFamily="2" charset="0"/>
              </a:rPr>
              <a:t>[num] = </a:t>
            </a:r>
            <a:r>
              <a:rPr lang="en-US" dirty="0" err="1">
                <a:latin typeface="Helvetica Neue" panose="02000503000000020004" pitchFamily="2" charset="0"/>
                <a:ea typeface="Helvetica Neue" panose="02000503000000020004" pitchFamily="2" charset="0"/>
                <a:cs typeface="Helvetica Neue" panose="02000503000000020004" pitchFamily="2" charset="0"/>
              </a:rPr>
              <a:t>freq.get</a:t>
            </a:r>
            <a:r>
              <a:rPr lang="en-US" dirty="0">
                <a:latin typeface="Helvetica Neue" panose="02000503000000020004" pitchFamily="2" charset="0"/>
                <a:ea typeface="Helvetica Neue" panose="02000503000000020004" pitchFamily="2" charset="0"/>
                <a:cs typeface="Helvetica Neue" panose="02000503000000020004" pitchFamily="2" charset="0"/>
              </a:rPr>
              <a:t>(num, 0) + 1</a:t>
            </a:r>
          </a:p>
          <a:p>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max_freq</a:t>
            </a:r>
            <a:r>
              <a:rPr lang="en-US" dirty="0">
                <a:latin typeface="Helvetica Neue" panose="02000503000000020004" pitchFamily="2" charset="0"/>
                <a:ea typeface="Helvetica Neue" panose="02000503000000020004" pitchFamily="2" charset="0"/>
                <a:cs typeface="Helvetica Neue" panose="02000503000000020004" pitchFamily="2" charset="0"/>
              </a:rPr>
              <a:t> = max(</a:t>
            </a:r>
            <a:r>
              <a:rPr lang="en-US" dirty="0" err="1">
                <a:latin typeface="Helvetica Neue" panose="02000503000000020004" pitchFamily="2" charset="0"/>
                <a:ea typeface="Helvetica Neue" panose="02000503000000020004" pitchFamily="2" charset="0"/>
                <a:cs typeface="Helvetica Neue" panose="02000503000000020004" pitchFamily="2" charset="0"/>
              </a:rPr>
              <a:t>freq.values</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r>
              <a:rPr lang="en-US" dirty="0">
                <a:latin typeface="Helvetica Neue" panose="02000503000000020004" pitchFamily="2" charset="0"/>
                <a:ea typeface="Helvetica Neue" panose="02000503000000020004" pitchFamily="2" charset="0"/>
                <a:cs typeface="Helvetica Neue" panose="02000503000000020004" pitchFamily="2" charset="0"/>
              </a:rPr>
              <a:t>    modes = [key for key, </a:t>
            </a:r>
            <a:r>
              <a:rPr lang="en-US" dirty="0" err="1">
                <a:latin typeface="Helvetica Neue" panose="02000503000000020004" pitchFamily="2" charset="0"/>
                <a:ea typeface="Helvetica Neue" panose="02000503000000020004" pitchFamily="2" charset="0"/>
                <a:cs typeface="Helvetica Neue" panose="02000503000000020004" pitchFamily="2" charset="0"/>
              </a:rPr>
              <a:t>val</a:t>
            </a:r>
            <a:r>
              <a:rPr lang="en-US" dirty="0">
                <a:latin typeface="Helvetica Neue" panose="02000503000000020004" pitchFamily="2" charset="0"/>
                <a:ea typeface="Helvetica Neue" panose="02000503000000020004" pitchFamily="2" charset="0"/>
                <a:cs typeface="Helvetica Neue" panose="02000503000000020004" pitchFamily="2" charset="0"/>
              </a:rPr>
              <a:t> in </a:t>
            </a:r>
            <a:r>
              <a:rPr lang="en-US" dirty="0" err="1">
                <a:latin typeface="Helvetica Neue" panose="02000503000000020004" pitchFamily="2" charset="0"/>
                <a:ea typeface="Helvetica Neue" panose="02000503000000020004" pitchFamily="2" charset="0"/>
                <a:cs typeface="Helvetica Neue" panose="02000503000000020004" pitchFamily="2" charset="0"/>
              </a:rPr>
              <a:t>freq.items</a:t>
            </a:r>
            <a:r>
              <a:rPr lang="en-US" dirty="0">
                <a:latin typeface="Helvetica Neue" panose="02000503000000020004" pitchFamily="2" charset="0"/>
                <a:ea typeface="Helvetica Neue" panose="02000503000000020004" pitchFamily="2" charset="0"/>
                <a:cs typeface="Helvetica Neue" panose="02000503000000020004" pitchFamily="2" charset="0"/>
              </a:rPr>
              <a:t>() if </a:t>
            </a:r>
            <a:r>
              <a:rPr lang="en-US" dirty="0" err="1">
                <a:latin typeface="Helvetica Neue" panose="02000503000000020004" pitchFamily="2" charset="0"/>
                <a:ea typeface="Helvetica Neue" panose="02000503000000020004" pitchFamily="2" charset="0"/>
                <a:cs typeface="Helvetica Neue" panose="02000503000000020004" pitchFamily="2" charset="0"/>
              </a:rPr>
              <a:t>val</a:t>
            </a:r>
            <a:r>
              <a:rPr lang="en-US" dirty="0">
                <a:latin typeface="Helvetica Neue" panose="02000503000000020004" pitchFamily="2" charset="0"/>
                <a:ea typeface="Helvetica Neue" panose="02000503000000020004" pitchFamily="2" charset="0"/>
                <a:cs typeface="Helvetica Neue" panose="02000503000000020004" pitchFamily="2" charset="0"/>
              </a:rPr>
              <a:t> == </a:t>
            </a:r>
            <a:r>
              <a:rPr lang="en-US" dirty="0" err="1">
                <a:latin typeface="Helvetica Neue" panose="02000503000000020004" pitchFamily="2" charset="0"/>
                <a:ea typeface="Helvetica Neue" panose="02000503000000020004" pitchFamily="2" charset="0"/>
                <a:cs typeface="Helvetica Neue" panose="02000503000000020004" pitchFamily="2" charset="0"/>
              </a:rPr>
              <a:t>max_freq</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r>
              <a:rPr lang="en-US" dirty="0">
                <a:latin typeface="Helvetica Neue" panose="02000503000000020004" pitchFamily="2" charset="0"/>
                <a:ea typeface="Helvetica Neue" panose="02000503000000020004" pitchFamily="2" charset="0"/>
                <a:cs typeface="Helvetica Neue" panose="02000503000000020004" pitchFamily="2" charset="0"/>
              </a:rPr>
              <a:t>    if </a:t>
            </a:r>
            <a:r>
              <a:rPr lang="en-US" dirty="0" err="1">
                <a:latin typeface="Helvetica Neue" panose="02000503000000020004" pitchFamily="2" charset="0"/>
                <a:ea typeface="Helvetica Neue" panose="02000503000000020004" pitchFamily="2" charset="0"/>
                <a:cs typeface="Helvetica Neue" panose="02000503000000020004" pitchFamily="2" charset="0"/>
              </a:rPr>
              <a:t>len</a:t>
            </a:r>
            <a:r>
              <a:rPr lang="en-US" dirty="0">
                <a:latin typeface="Helvetica Neue" panose="02000503000000020004" pitchFamily="2" charset="0"/>
                <a:ea typeface="Helvetica Neue" panose="02000503000000020004" pitchFamily="2" charset="0"/>
                <a:cs typeface="Helvetica Neue" panose="02000503000000020004" pitchFamily="2" charset="0"/>
              </a:rPr>
              <a:t>(modes) == </a:t>
            </a:r>
            <a:r>
              <a:rPr lang="en-US" dirty="0" err="1">
                <a:latin typeface="Helvetica Neue" panose="02000503000000020004" pitchFamily="2" charset="0"/>
                <a:ea typeface="Helvetica Neue" panose="02000503000000020004" pitchFamily="2" charset="0"/>
                <a:cs typeface="Helvetica Neue" panose="02000503000000020004" pitchFamily="2" charset="0"/>
              </a:rPr>
              <a:t>len</a:t>
            </a:r>
            <a:r>
              <a:rPr lang="en-US" dirty="0">
                <a:latin typeface="Helvetica Neue" panose="02000503000000020004" pitchFamily="2" charset="0"/>
                <a:ea typeface="Helvetica Neue" panose="02000503000000020004" pitchFamily="2" charset="0"/>
                <a:cs typeface="Helvetica Neue" panose="02000503000000020004" pitchFamily="2" charset="0"/>
              </a:rPr>
              <a:t>(</a:t>
            </a:r>
            <a:r>
              <a:rPr lang="en-US" dirty="0" err="1">
                <a:latin typeface="Helvetica Neue" panose="02000503000000020004" pitchFamily="2" charset="0"/>
                <a:ea typeface="Helvetica Neue" panose="02000503000000020004" pitchFamily="2" charset="0"/>
                <a:cs typeface="Helvetica Neue" panose="02000503000000020004" pitchFamily="2" charset="0"/>
              </a:rPr>
              <a:t>freq</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r>
              <a:rPr lang="en-US" dirty="0">
                <a:latin typeface="Helvetica Neue" panose="02000503000000020004" pitchFamily="2" charset="0"/>
                <a:ea typeface="Helvetica Neue" panose="02000503000000020004" pitchFamily="2" charset="0"/>
                <a:cs typeface="Helvetica Neue" panose="02000503000000020004" pitchFamily="2" charset="0"/>
              </a:rPr>
              <a:t>        return "No mode"</a:t>
            </a:r>
          </a:p>
          <a:p>
            <a:r>
              <a:rPr lang="en-US" dirty="0">
                <a:latin typeface="Helvetica Neue" panose="02000503000000020004" pitchFamily="2" charset="0"/>
                <a:ea typeface="Helvetica Neue" panose="02000503000000020004" pitchFamily="2" charset="0"/>
                <a:cs typeface="Helvetica Neue" panose="02000503000000020004" pitchFamily="2" charset="0"/>
              </a:rPr>
              <a:t>    return modes</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 Function to calculate Variance</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def </a:t>
            </a:r>
            <a:r>
              <a:rPr lang="en-US" dirty="0" err="1">
                <a:latin typeface="Helvetica Neue" panose="02000503000000020004" pitchFamily="2" charset="0"/>
                <a:ea typeface="Helvetica Neue" panose="02000503000000020004" pitchFamily="2" charset="0"/>
                <a:cs typeface="Helvetica Neue" panose="02000503000000020004" pitchFamily="2" charset="0"/>
              </a:rPr>
              <a:t>calculate_variance</a:t>
            </a:r>
            <a:r>
              <a:rPr lang="en-US" dirty="0">
                <a:latin typeface="Helvetica Neue" panose="02000503000000020004" pitchFamily="2" charset="0"/>
                <a:ea typeface="Helvetica Neue" panose="02000503000000020004" pitchFamily="2" charset="0"/>
                <a:cs typeface="Helvetica Neue" panose="02000503000000020004" pitchFamily="2" charset="0"/>
              </a:rPr>
              <a:t>(data):</a:t>
            </a:r>
          </a:p>
          <a:p>
            <a:r>
              <a:rPr lang="en-US" dirty="0">
                <a:latin typeface="Helvetica Neue" panose="02000503000000020004" pitchFamily="2" charset="0"/>
                <a:ea typeface="Helvetica Neue" panose="02000503000000020004" pitchFamily="2" charset="0"/>
                <a:cs typeface="Helvetica Neue" panose="02000503000000020004" pitchFamily="2" charset="0"/>
              </a:rPr>
              <a:t>    mean = </a:t>
            </a:r>
            <a:r>
              <a:rPr lang="en-US" dirty="0" err="1">
                <a:latin typeface="Helvetica Neue" panose="02000503000000020004" pitchFamily="2" charset="0"/>
                <a:ea typeface="Helvetica Neue" panose="02000503000000020004" pitchFamily="2" charset="0"/>
                <a:cs typeface="Helvetica Neue" panose="02000503000000020004" pitchFamily="2" charset="0"/>
              </a:rPr>
              <a:t>calculate_mean</a:t>
            </a:r>
            <a:r>
              <a:rPr lang="en-US" dirty="0">
                <a:latin typeface="Helvetica Neue" panose="02000503000000020004" pitchFamily="2" charset="0"/>
                <a:ea typeface="Helvetica Neue" panose="02000503000000020004" pitchFamily="2" charset="0"/>
                <a:cs typeface="Helvetica Neue" panose="02000503000000020004" pitchFamily="2" charset="0"/>
              </a:rPr>
              <a:t>(data)</a:t>
            </a:r>
          </a:p>
          <a:p>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squared_diffs</a:t>
            </a:r>
            <a:r>
              <a:rPr lang="en-US" dirty="0">
                <a:latin typeface="Helvetica Neue" panose="02000503000000020004" pitchFamily="2" charset="0"/>
                <a:ea typeface="Helvetica Neue" panose="02000503000000020004" pitchFamily="2" charset="0"/>
                <a:cs typeface="Helvetica Neue" panose="02000503000000020004" pitchFamily="2" charset="0"/>
              </a:rPr>
              <a:t> = [(x - mean) ** 2 for x in data]</a:t>
            </a:r>
          </a:p>
          <a:p>
            <a:r>
              <a:rPr lang="en-US" dirty="0">
                <a:latin typeface="Helvetica Neue" panose="02000503000000020004" pitchFamily="2" charset="0"/>
                <a:ea typeface="Helvetica Neue" panose="02000503000000020004" pitchFamily="2" charset="0"/>
                <a:cs typeface="Helvetica Neue" panose="02000503000000020004" pitchFamily="2" charset="0"/>
              </a:rPr>
              <a:t>    return sum(</a:t>
            </a:r>
            <a:r>
              <a:rPr lang="en-US" dirty="0" err="1">
                <a:latin typeface="Helvetica Neue" panose="02000503000000020004" pitchFamily="2" charset="0"/>
                <a:ea typeface="Helvetica Neue" panose="02000503000000020004" pitchFamily="2" charset="0"/>
                <a:cs typeface="Helvetica Neue" panose="02000503000000020004" pitchFamily="2" charset="0"/>
              </a:rPr>
              <a:t>squared_diffs</a:t>
            </a:r>
            <a:r>
              <a:rPr lang="en-US" dirty="0">
                <a:latin typeface="Helvetica Neue" panose="02000503000000020004" pitchFamily="2" charset="0"/>
                <a:ea typeface="Helvetica Neue" panose="02000503000000020004" pitchFamily="2" charset="0"/>
                <a:cs typeface="Helvetica Neue" panose="02000503000000020004" pitchFamily="2" charset="0"/>
              </a:rPr>
              <a:t>) / </a:t>
            </a:r>
            <a:r>
              <a:rPr lang="en-US" dirty="0" err="1">
                <a:latin typeface="Helvetica Neue" panose="02000503000000020004" pitchFamily="2" charset="0"/>
                <a:ea typeface="Helvetica Neue" panose="02000503000000020004" pitchFamily="2" charset="0"/>
                <a:cs typeface="Helvetica Neue" panose="02000503000000020004" pitchFamily="2" charset="0"/>
              </a:rPr>
              <a:t>len</a:t>
            </a:r>
            <a:r>
              <a:rPr lang="en-US" dirty="0">
                <a:latin typeface="Helvetica Neue" panose="02000503000000020004" pitchFamily="2" charset="0"/>
                <a:ea typeface="Helvetica Neue" panose="02000503000000020004" pitchFamily="2" charset="0"/>
                <a:cs typeface="Helvetica Neue" panose="02000503000000020004" pitchFamily="2" charset="0"/>
              </a:rPr>
              <a:t>(data)</a:t>
            </a:r>
          </a:p>
        </p:txBody>
      </p:sp>
    </p:spTree>
    <p:extLst>
      <p:ext uri="{BB962C8B-B14F-4D97-AF65-F5344CB8AC3E}">
        <p14:creationId xmlns:p14="http://schemas.microsoft.com/office/powerpoint/2010/main" val="1697408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76</a:t>
            </a:fld>
            <a:endParaRPr/>
          </a:p>
        </p:txBody>
      </p:sp>
      <p:sp>
        <p:nvSpPr>
          <p:cNvPr id="9" name="TextBox 8">
            <a:extLst>
              <a:ext uri="{FF2B5EF4-FFF2-40B4-BE49-F238E27FC236}">
                <a16:creationId xmlns:a16="http://schemas.microsoft.com/office/drawing/2014/main" id="{6F8910D1-86D6-5444-4003-A710C48A0BBB}"/>
              </a:ext>
            </a:extLst>
          </p:cNvPr>
          <p:cNvSpPr txBox="1"/>
          <p:nvPr/>
        </p:nvSpPr>
        <p:spPr>
          <a:xfrm>
            <a:off x="386080" y="762400"/>
            <a:ext cx="8086378" cy="3108543"/>
          </a:xfrm>
          <a:prstGeom prst="rect">
            <a:avLst/>
          </a:prstGeom>
          <a:noFill/>
        </p:spPr>
        <p:txBody>
          <a:bodyPr wrap="squar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 Function to calculate Standard Deviation</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def </a:t>
            </a:r>
            <a:r>
              <a:rPr lang="en-US" dirty="0" err="1">
                <a:latin typeface="Helvetica Neue" panose="02000503000000020004" pitchFamily="2" charset="0"/>
                <a:ea typeface="Helvetica Neue" panose="02000503000000020004" pitchFamily="2" charset="0"/>
                <a:cs typeface="Helvetica Neue" panose="02000503000000020004" pitchFamily="2" charset="0"/>
              </a:rPr>
              <a:t>calculate_std_deviation</a:t>
            </a:r>
            <a:r>
              <a:rPr lang="en-US" dirty="0">
                <a:latin typeface="Helvetica Neue" panose="02000503000000020004" pitchFamily="2" charset="0"/>
                <a:ea typeface="Helvetica Neue" panose="02000503000000020004" pitchFamily="2" charset="0"/>
                <a:cs typeface="Helvetica Neue" panose="02000503000000020004" pitchFamily="2" charset="0"/>
              </a:rPr>
              <a:t>(data):</a:t>
            </a:r>
          </a:p>
          <a:p>
            <a:r>
              <a:rPr lang="en-US" dirty="0">
                <a:latin typeface="Helvetica Neue" panose="02000503000000020004" pitchFamily="2" charset="0"/>
                <a:ea typeface="Helvetica Neue" panose="02000503000000020004" pitchFamily="2" charset="0"/>
                <a:cs typeface="Helvetica Neue" panose="02000503000000020004" pitchFamily="2" charset="0"/>
              </a:rPr>
              <a:t>    variance = </a:t>
            </a:r>
            <a:r>
              <a:rPr lang="en-US" dirty="0" err="1">
                <a:latin typeface="Helvetica Neue" panose="02000503000000020004" pitchFamily="2" charset="0"/>
                <a:ea typeface="Helvetica Neue" panose="02000503000000020004" pitchFamily="2" charset="0"/>
                <a:cs typeface="Helvetica Neue" panose="02000503000000020004" pitchFamily="2" charset="0"/>
              </a:rPr>
              <a:t>calculate_variance</a:t>
            </a:r>
            <a:r>
              <a:rPr lang="en-US" dirty="0">
                <a:latin typeface="Helvetica Neue" panose="02000503000000020004" pitchFamily="2" charset="0"/>
                <a:ea typeface="Helvetica Neue" panose="02000503000000020004" pitchFamily="2" charset="0"/>
                <a:cs typeface="Helvetica Neue" panose="02000503000000020004" pitchFamily="2" charset="0"/>
              </a:rPr>
              <a:t>(data)</a:t>
            </a:r>
          </a:p>
          <a:p>
            <a:r>
              <a:rPr lang="en-US" dirty="0">
                <a:latin typeface="Helvetica Neue" panose="02000503000000020004" pitchFamily="2" charset="0"/>
                <a:ea typeface="Helvetica Neue" panose="02000503000000020004" pitchFamily="2" charset="0"/>
                <a:cs typeface="Helvetica Neue" panose="02000503000000020004" pitchFamily="2" charset="0"/>
              </a:rPr>
              <a:t>    return variance ** 0.5</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 Calculating all statistics</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mean = </a:t>
            </a:r>
            <a:r>
              <a:rPr lang="en-US" dirty="0" err="1">
                <a:latin typeface="Helvetica Neue" panose="02000503000000020004" pitchFamily="2" charset="0"/>
                <a:ea typeface="Helvetica Neue" panose="02000503000000020004" pitchFamily="2" charset="0"/>
                <a:cs typeface="Helvetica Neue" panose="02000503000000020004" pitchFamily="2" charset="0"/>
              </a:rPr>
              <a:t>calculate_mean</a:t>
            </a:r>
            <a:r>
              <a:rPr lang="en-US" dirty="0">
                <a:latin typeface="Helvetica Neue" panose="02000503000000020004" pitchFamily="2" charset="0"/>
                <a:ea typeface="Helvetica Neue" panose="02000503000000020004" pitchFamily="2" charset="0"/>
                <a:cs typeface="Helvetica Neue" panose="02000503000000020004" pitchFamily="2" charset="0"/>
              </a:rPr>
              <a:t>(data)</a:t>
            </a:r>
          </a:p>
          <a:p>
            <a:r>
              <a:rPr lang="en-US" dirty="0">
                <a:latin typeface="Helvetica Neue" panose="02000503000000020004" pitchFamily="2" charset="0"/>
                <a:ea typeface="Helvetica Neue" panose="02000503000000020004" pitchFamily="2" charset="0"/>
                <a:cs typeface="Helvetica Neue" panose="02000503000000020004" pitchFamily="2" charset="0"/>
              </a:rPr>
              <a:t>median = </a:t>
            </a:r>
            <a:r>
              <a:rPr lang="en-US" dirty="0" err="1">
                <a:latin typeface="Helvetica Neue" panose="02000503000000020004" pitchFamily="2" charset="0"/>
                <a:ea typeface="Helvetica Neue" panose="02000503000000020004" pitchFamily="2" charset="0"/>
                <a:cs typeface="Helvetica Neue" panose="02000503000000020004" pitchFamily="2" charset="0"/>
              </a:rPr>
              <a:t>calculate_median</a:t>
            </a:r>
            <a:r>
              <a:rPr lang="en-US" dirty="0">
                <a:latin typeface="Helvetica Neue" panose="02000503000000020004" pitchFamily="2" charset="0"/>
                <a:ea typeface="Helvetica Neue" panose="02000503000000020004" pitchFamily="2" charset="0"/>
                <a:cs typeface="Helvetica Neue" panose="02000503000000020004" pitchFamily="2" charset="0"/>
              </a:rPr>
              <a:t>(data)</a:t>
            </a:r>
          </a:p>
          <a:p>
            <a:r>
              <a:rPr lang="en-US" dirty="0">
                <a:latin typeface="Helvetica Neue" panose="02000503000000020004" pitchFamily="2" charset="0"/>
                <a:ea typeface="Helvetica Neue" panose="02000503000000020004" pitchFamily="2" charset="0"/>
                <a:cs typeface="Helvetica Neue" panose="02000503000000020004" pitchFamily="2" charset="0"/>
              </a:rPr>
              <a:t>mode = </a:t>
            </a:r>
            <a:r>
              <a:rPr lang="en-US" dirty="0" err="1">
                <a:latin typeface="Helvetica Neue" panose="02000503000000020004" pitchFamily="2" charset="0"/>
                <a:ea typeface="Helvetica Neue" panose="02000503000000020004" pitchFamily="2" charset="0"/>
                <a:cs typeface="Helvetica Neue" panose="02000503000000020004" pitchFamily="2" charset="0"/>
              </a:rPr>
              <a:t>calculate_mode</a:t>
            </a:r>
            <a:r>
              <a:rPr lang="en-US" dirty="0">
                <a:latin typeface="Helvetica Neue" panose="02000503000000020004" pitchFamily="2" charset="0"/>
                <a:ea typeface="Helvetica Neue" panose="02000503000000020004" pitchFamily="2" charset="0"/>
                <a:cs typeface="Helvetica Neue" panose="02000503000000020004" pitchFamily="2" charset="0"/>
              </a:rPr>
              <a:t>(data)</a:t>
            </a:r>
          </a:p>
          <a:p>
            <a:r>
              <a:rPr lang="en-US" dirty="0">
                <a:latin typeface="Helvetica Neue" panose="02000503000000020004" pitchFamily="2" charset="0"/>
                <a:ea typeface="Helvetica Neue" panose="02000503000000020004" pitchFamily="2" charset="0"/>
                <a:cs typeface="Helvetica Neue" panose="02000503000000020004" pitchFamily="2" charset="0"/>
              </a:rPr>
              <a:t>variance = </a:t>
            </a:r>
            <a:r>
              <a:rPr lang="en-US" dirty="0" err="1">
                <a:latin typeface="Helvetica Neue" panose="02000503000000020004" pitchFamily="2" charset="0"/>
                <a:ea typeface="Helvetica Neue" panose="02000503000000020004" pitchFamily="2" charset="0"/>
                <a:cs typeface="Helvetica Neue" panose="02000503000000020004" pitchFamily="2" charset="0"/>
              </a:rPr>
              <a:t>calculate_variance</a:t>
            </a:r>
            <a:r>
              <a:rPr lang="en-US" dirty="0">
                <a:latin typeface="Helvetica Neue" panose="02000503000000020004" pitchFamily="2" charset="0"/>
                <a:ea typeface="Helvetica Neue" panose="02000503000000020004" pitchFamily="2" charset="0"/>
                <a:cs typeface="Helvetica Neue" panose="02000503000000020004" pitchFamily="2" charset="0"/>
              </a:rPr>
              <a:t>(data)</a:t>
            </a:r>
          </a:p>
          <a:p>
            <a:r>
              <a:rPr lang="en-US" dirty="0" err="1">
                <a:latin typeface="Helvetica Neue" panose="02000503000000020004" pitchFamily="2" charset="0"/>
                <a:ea typeface="Helvetica Neue" panose="02000503000000020004" pitchFamily="2" charset="0"/>
                <a:cs typeface="Helvetica Neue" panose="02000503000000020004" pitchFamily="2" charset="0"/>
              </a:rPr>
              <a:t>std_dev</a:t>
            </a:r>
            <a:r>
              <a:rPr lang="en-US" dirty="0">
                <a:latin typeface="Helvetica Neue" panose="02000503000000020004" pitchFamily="2" charset="0"/>
                <a:ea typeface="Helvetica Neue" panose="02000503000000020004" pitchFamily="2" charset="0"/>
                <a:cs typeface="Helvetica Neue" panose="02000503000000020004" pitchFamily="2" charset="0"/>
              </a:rPr>
              <a:t> = </a:t>
            </a:r>
            <a:r>
              <a:rPr lang="en-US" dirty="0" err="1">
                <a:latin typeface="Helvetica Neue" panose="02000503000000020004" pitchFamily="2" charset="0"/>
                <a:ea typeface="Helvetica Neue" panose="02000503000000020004" pitchFamily="2" charset="0"/>
                <a:cs typeface="Helvetica Neue" panose="02000503000000020004" pitchFamily="2" charset="0"/>
              </a:rPr>
              <a:t>calculate_std_deviation</a:t>
            </a:r>
            <a:r>
              <a:rPr lang="en-US" dirty="0">
                <a:latin typeface="Helvetica Neue" panose="02000503000000020004" pitchFamily="2" charset="0"/>
                <a:ea typeface="Helvetica Neue" panose="02000503000000020004" pitchFamily="2" charset="0"/>
                <a:cs typeface="Helvetica Neue" panose="02000503000000020004" pitchFamily="2" charset="0"/>
              </a:rPr>
              <a:t>(data)</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2298607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77</a:t>
            </a:fld>
            <a:endParaRPr/>
          </a:p>
        </p:txBody>
      </p:sp>
      <p:sp>
        <p:nvSpPr>
          <p:cNvPr id="9" name="TextBox 8">
            <a:extLst>
              <a:ext uri="{FF2B5EF4-FFF2-40B4-BE49-F238E27FC236}">
                <a16:creationId xmlns:a16="http://schemas.microsoft.com/office/drawing/2014/main" id="{6F8910D1-86D6-5444-4003-A710C48A0BBB}"/>
              </a:ext>
            </a:extLst>
          </p:cNvPr>
          <p:cNvSpPr txBox="1"/>
          <p:nvPr/>
        </p:nvSpPr>
        <p:spPr>
          <a:xfrm>
            <a:off x="386080" y="762400"/>
            <a:ext cx="8086378" cy="1600438"/>
          </a:xfrm>
          <a:prstGeom prst="rect">
            <a:avLst/>
          </a:prstGeom>
          <a:noFill/>
        </p:spPr>
        <p:txBody>
          <a:bodyPr wrap="squar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 Display results</a:t>
            </a:r>
          </a:p>
          <a:p>
            <a:r>
              <a:rPr lang="en-US" dirty="0">
                <a:latin typeface="Helvetica Neue" panose="02000503000000020004" pitchFamily="2" charset="0"/>
                <a:ea typeface="Helvetica Neue" panose="02000503000000020004" pitchFamily="2" charset="0"/>
                <a:cs typeface="Helvetica Neue" panose="02000503000000020004" pitchFamily="2" charset="0"/>
              </a:rPr>
              <a:t>print("Dataset:", data)</a:t>
            </a:r>
          </a:p>
          <a:p>
            <a:r>
              <a:rPr lang="en-US" dirty="0">
                <a:latin typeface="Helvetica Neue" panose="02000503000000020004" pitchFamily="2" charset="0"/>
                <a:ea typeface="Helvetica Neue" panose="02000503000000020004" pitchFamily="2" charset="0"/>
                <a:cs typeface="Helvetica Neue" panose="02000503000000020004" pitchFamily="2" charset="0"/>
              </a:rPr>
              <a:t>print("Mean:", mean)</a:t>
            </a:r>
          </a:p>
          <a:p>
            <a:r>
              <a:rPr lang="en-US" dirty="0">
                <a:latin typeface="Helvetica Neue" panose="02000503000000020004" pitchFamily="2" charset="0"/>
                <a:ea typeface="Helvetica Neue" panose="02000503000000020004" pitchFamily="2" charset="0"/>
                <a:cs typeface="Helvetica Neue" panose="02000503000000020004" pitchFamily="2" charset="0"/>
              </a:rPr>
              <a:t>print("Median:", median)</a:t>
            </a:r>
          </a:p>
          <a:p>
            <a:r>
              <a:rPr lang="en-US" dirty="0">
                <a:latin typeface="Helvetica Neue" panose="02000503000000020004" pitchFamily="2" charset="0"/>
                <a:ea typeface="Helvetica Neue" panose="02000503000000020004" pitchFamily="2" charset="0"/>
                <a:cs typeface="Helvetica Neue" panose="02000503000000020004" pitchFamily="2" charset="0"/>
              </a:rPr>
              <a:t>print("Mode:", mode)</a:t>
            </a:r>
          </a:p>
          <a:p>
            <a:r>
              <a:rPr lang="en-US" dirty="0">
                <a:latin typeface="Helvetica Neue" panose="02000503000000020004" pitchFamily="2" charset="0"/>
                <a:ea typeface="Helvetica Neue" panose="02000503000000020004" pitchFamily="2" charset="0"/>
                <a:cs typeface="Helvetica Neue" panose="02000503000000020004" pitchFamily="2" charset="0"/>
              </a:rPr>
              <a:t>print("Variance:", variance)</a:t>
            </a:r>
          </a:p>
          <a:p>
            <a:r>
              <a:rPr lang="en-US" dirty="0">
                <a:latin typeface="Helvetica Neue" panose="02000503000000020004" pitchFamily="2" charset="0"/>
                <a:ea typeface="Helvetica Neue" panose="02000503000000020004" pitchFamily="2" charset="0"/>
                <a:cs typeface="Helvetica Neue" panose="02000503000000020004" pitchFamily="2" charset="0"/>
              </a:rPr>
              <a:t>print("Standard Deviation:", </a:t>
            </a:r>
            <a:r>
              <a:rPr lang="en-US" dirty="0" err="1">
                <a:latin typeface="Helvetica Neue" panose="02000503000000020004" pitchFamily="2" charset="0"/>
                <a:ea typeface="Helvetica Neue" panose="02000503000000020004" pitchFamily="2" charset="0"/>
                <a:cs typeface="Helvetica Neue" panose="02000503000000020004" pitchFamily="2" charset="0"/>
              </a:rPr>
              <a:t>std_dev</a:t>
            </a:r>
            <a:r>
              <a:rPr lang="en-US"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2" name="TextBox 1">
            <a:extLst>
              <a:ext uri="{FF2B5EF4-FFF2-40B4-BE49-F238E27FC236}">
                <a16:creationId xmlns:a16="http://schemas.microsoft.com/office/drawing/2014/main" id="{9F1D732A-288B-E56C-ED5F-680CB4D02D49}"/>
              </a:ext>
            </a:extLst>
          </p:cNvPr>
          <p:cNvSpPr txBox="1"/>
          <p:nvPr/>
        </p:nvSpPr>
        <p:spPr>
          <a:xfrm>
            <a:off x="4572000" y="762400"/>
            <a:ext cx="3882794" cy="1600438"/>
          </a:xfrm>
          <a:prstGeom prst="rect">
            <a:avLst/>
          </a:prstGeom>
          <a:noFill/>
        </p:spPr>
        <p:txBody>
          <a:bodyPr wrap="none" rtlCol="0">
            <a:spAutoFit/>
          </a:bodyPr>
          <a:lstStyle/>
          <a:p>
            <a:r>
              <a:rPr lang="en-US" b="1" dirty="0"/>
              <a:t>Output</a:t>
            </a:r>
          </a:p>
          <a:p>
            <a:r>
              <a:rPr lang="en-US" dirty="0"/>
              <a:t>Dataset: [12, 15, 12, 15, 18, 21, 15, 17, 18, 20]</a:t>
            </a:r>
          </a:p>
          <a:p>
            <a:r>
              <a:rPr lang="en-US" dirty="0"/>
              <a:t>Mean: 16.3</a:t>
            </a:r>
          </a:p>
          <a:p>
            <a:r>
              <a:rPr lang="en-US" dirty="0"/>
              <a:t>Median: 16.5</a:t>
            </a:r>
          </a:p>
          <a:p>
            <a:r>
              <a:rPr lang="en-US" dirty="0"/>
              <a:t>Mode: [15]</a:t>
            </a:r>
          </a:p>
          <a:p>
            <a:r>
              <a:rPr lang="en-US" dirty="0"/>
              <a:t>Variance: 8.609999999999998</a:t>
            </a:r>
          </a:p>
          <a:p>
            <a:r>
              <a:rPr lang="en-US" dirty="0"/>
              <a:t>Standard Deviation: 2.9325756597230376</a:t>
            </a:r>
          </a:p>
        </p:txBody>
      </p:sp>
    </p:spTree>
    <p:extLst>
      <p:ext uri="{BB962C8B-B14F-4D97-AF65-F5344CB8AC3E}">
        <p14:creationId xmlns:p14="http://schemas.microsoft.com/office/powerpoint/2010/main" val="13110946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78</a:t>
            </a:fld>
            <a:endParaRPr/>
          </a:p>
        </p:txBody>
      </p:sp>
      <p:sp>
        <p:nvSpPr>
          <p:cNvPr id="9" name="TextBox 8">
            <a:extLst>
              <a:ext uri="{FF2B5EF4-FFF2-40B4-BE49-F238E27FC236}">
                <a16:creationId xmlns:a16="http://schemas.microsoft.com/office/drawing/2014/main" id="{6F8910D1-86D6-5444-4003-A710C48A0BBB}"/>
              </a:ext>
            </a:extLst>
          </p:cNvPr>
          <p:cNvSpPr txBox="1"/>
          <p:nvPr/>
        </p:nvSpPr>
        <p:spPr>
          <a:xfrm>
            <a:off x="386080" y="762400"/>
            <a:ext cx="8086378" cy="4185761"/>
          </a:xfrm>
          <a:prstGeom prst="rect">
            <a:avLst/>
          </a:prstGeom>
          <a:noFill/>
        </p:spPr>
        <p:txBody>
          <a:bodyPr wrap="squar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#Joint Probability Data</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err="1">
                <a:latin typeface="Helvetica Neue" panose="02000503000000020004" pitchFamily="2" charset="0"/>
                <a:ea typeface="Helvetica Neue" panose="02000503000000020004" pitchFamily="2" charset="0"/>
                <a:cs typeface="Helvetica Neue" panose="02000503000000020004" pitchFamily="2" charset="0"/>
              </a:rPr>
              <a:t>joint_prob</a:t>
            </a:r>
            <a:r>
              <a:rPr lang="en-US" dirty="0">
                <a:latin typeface="Helvetica Neue" panose="02000503000000020004" pitchFamily="2" charset="0"/>
                <a:ea typeface="Helvetica Neue" panose="02000503000000020004" pitchFamily="2" charset="0"/>
                <a:cs typeface="Helvetica Neue" panose="02000503000000020004" pitchFamily="2" charset="0"/>
              </a:rPr>
              <a:t> = {</a:t>
            </a:r>
          </a:p>
          <a:p>
            <a:r>
              <a:rPr lang="en-US" dirty="0">
                <a:latin typeface="Helvetica Neue" panose="02000503000000020004" pitchFamily="2" charset="0"/>
                <a:ea typeface="Helvetica Neue" panose="02000503000000020004" pitchFamily="2" charset="0"/>
                <a:cs typeface="Helvetica Neue" panose="02000503000000020004" pitchFamily="2" charset="0"/>
              </a:rPr>
              <a:t>    (1, 2): 0.10,</a:t>
            </a:r>
          </a:p>
          <a:p>
            <a:r>
              <a:rPr lang="en-US" dirty="0">
                <a:latin typeface="Helvetica Neue" panose="02000503000000020004" pitchFamily="2" charset="0"/>
                <a:ea typeface="Helvetica Neue" panose="02000503000000020004" pitchFamily="2" charset="0"/>
                <a:cs typeface="Helvetica Neue" panose="02000503000000020004" pitchFamily="2" charset="0"/>
              </a:rPr>
              <a:t>    (1, 3): 0.15,</a:t>
            </a:r>
          </a:p>
          <a:p>
            <a:r>
              <a:rPr lang="en-US" dirty="0">
                <a:latin typeface="Helvetica Neue" panose="02000503000000020004" pitchFamily="2" charset="0"/>
                <a:ea typeface="Helvetica Neue" panose="02000503000000020004" pitchFamily="2" charset="0"/>
                <a:cs typeface="Helvetica Neue" panose="02000503000000020004" pitchFamily="2" charset="0"/>
              </a:rPr>
              <a:t>    (2, 2): 0.20,</a:t>
            </a:r>
          </a:p>
          <a:p>
            <a:r>
              <a:rPr lang="en-US" dirty="0">
                <a:latin typeface="Helvetica Neue" panose="02000503000000020004" pitchFamily="2" charset="0"/>
                <a:ea typeface="Helvetica Neue" panose="02000503000000020004" pitchFamily="2" charset="0"/>
                <a:cs typeface="Helvetica Neue" panose="02000503000000020004" pitchFamily="2" charset="0"/>
              </a:rPr>
              <a:t>    (2, 3): 0.25,</a:t>
            </a:r>
          </a:p>
          <a:p>
            <a:r>
              <a:rPr lang="en-US" dirty="0">
                <a:latin typeface="Helvetica Neue" panose="02000503000000020004" pitchFamily="2" charset="0"/>
                <a:ea typeface="Helvetica Neue" panose="02000503000000020004" pitchFamily="2" charset="0"/>
                <a:cs typeface="Helvetica Neue" panose="02000503000000020004" pitchFamily="2" charset="0"/>
              </a:rPr>
              <a:t>    (3, 2): 0.10,</a:t>
            </a:r>
          </a:p>
          <a:p>
            <a:r>
              <a:rPr lang="en-US" dirty="0">
                <a:latin typeface="Helvetica Neue" panose="02000503000000020004" pitchFamily="2" charset="0"/>
                <a:ea typeface="Helvetica Neue" panose="02000503000000020004" pitchFamily="2" charset="0"/>
                <a:cs typeface="Helvetica Neue" panose="02000503000000020004" pitchFamily="2" charset="0"/>
              </a:rPr>
              <a:t>    (3, 3): 0.20</a:t>
            </a:r>
          </a:p>
          <a:p>
            <a:r>
              <a:rPr lang="en-US" dirty="0">
                <a:latin typeface="Helvetica Neue" panose="02000503000000020004" pitchFamily="2" charset="0"/>
                <a:ea typeface="Helvetica Neue" panose="02000503000000020004" pitchFamily="2" charset="0"/>
                <a:cs typeface="Helvetica Neue" panose="02000503000000020004" pitchFamily="2" charset="0"/>
              </a:rPr>
              <a:t>}</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 Marginal distributions</a:t>
            </a:r>
          </a:p>
          <a:p>
            <a:r>
              <a:rPr lang="en-US" dirty="0">
                <a:latin typeface="Helvetica Neue" panose="02000503000000020004" pitchFamily="2" charset="0"/>
                <a:ea typeface="Helvetica Neue" panose="02000503000000020004" pitchFamily="2" charset="0"/>
                <a:cs typeface="Helvetica Neue" panose="02000503000000020004" pitchFamily="2" charset="0"/>
              </a:rPr>
              <a:t>def </a:t>
            </a:r>
            <a:r>
              <a:rPr lang="en-US" dirty="0" err="1">
                <a:latin typeface="Helvetica Neue" panose="02000503000000020004" pitchFamily="2" charset="0"/>
                <a:ea typeface="Helvetica Neue" panose="02000503000000020004" pitchFamily="2" charset="0"/>
                <a:cs typeface="Helvetica Neue" panose="02000503000000020004" pitchFamily="2" charset="0"/>
              </a:rPr>
              <a:t>marginal_probs</a:t>
            </a:r>
            <a:r>
              <a:rPr lang="en-US" dirty="0">
                <a:latin typeface="Helvetica Neue" panose="02000503000000020004" pitchFamily="2" charset="0"/>
                <a:ea typeface="Helvetica Neue" panose="02000503000000020004" pitchFamily="2" charset="0"/>
                <a:cs typeface="Helvetica Neue" panose="02000503000000020004" pitchFamily="2" charset="0"/>
              </a:rPr>
              <a:t>(</a:t>
            </a:r>
            <a:r>
              <a:rPr lang="en-US" dirty="0" err="1">
                <a:latin typeface="Helvetica Neue" panose="02000503000000020004" pitchFamily="2" charset="0"/>
                <a:ea typeface="Helvetica Neue" panose="02000503000000020004" pitchFamily="2" charset="0"/>
                <a:cs typeface="Helvetica Neue" panose="02000503000000020004" pitchFamily="2" charset="0"/>
              </a:rPr>
              <a:t>joint_prob</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px</a:t>
            </a:r>
            <a:r>
              <a:rPr lang="en-US" dirty="0">
                <a:latin typeface="Helvetica Neue" panose="02000503000000020004" pitchFamily="2" charset="0"/>
                <a:ea typeface="Helvetica Neue" panose="02000503000000020004" pitchFamily="2" charset="0"/>
                <a:cs typeface="Helvetica Neue" panose="02000503000000020004" pitchFamily="2" charset="0"/>
              </a:rPr>
              <a:t> = {}</a:t>
            </a:r>
          </a:p>
          <a:p>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py</a:t>
            </a:r>
            <a:r>
              <a:rPr lang="en-US" dirty="0">
                <a:latin typeface="Helvetica Neue" panose="02000503000000020004" pitchFamily="2" charset="0"/>
                <a:ea typeface="Helvetica Neue" panose="02000503000000020004" pitchFamily="2" charset="0"/>
                <a:cs typeface="Helvetica Neue" panose="02000503000000020004" pitchFamily="2" charset="0"/>
              </a:rPr>
              <a:t> = {}</a:t>
            </a:r>
          </a:p>
          <a:p>
            <a:r>
              <a:rPr lang="en-US" dirty="0">
                <a:latin typeface="Helvetica Neue" panose="02000503000000020004" pitchFamily="2" charset="0"/>
                <a:ea typeface="Helvetica Neue" panose="02000503000000020004" pitchFamily="2" charset="0"/>
                <a:cs typeface="Helvetica Neue" panose="02000503000000020004" pitchFamily="2" charset="0"/>
              </a:rPr>
              <a:t>    for (x, y), p in </a:t>
            </a:r>
            <a:r>
              <a:rPr lang="en-US" dirty="0" err="1">
                <a:latin typeface="Helvetica Neue" panose="02000503000000020004" pitchFamily="2" charset="0"/>
                <a:ea typeface="Helvetica Neue" panose="02000503000000020004" pitchFamily="2" charset="0"/>
                <a:cs typeface="Helvetica Neue" panose="02000503000000020004" pitchFamily="2" charset="0"/>
              </a:rPr>
              <a:t>joint_prob.items</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px</a:t>
            </a:r>
            <a:r>
              <a:rPr lang="en-US" dirty="0">
                <a:latin typeface="Helvetica Neue" panose="02000503000000020004" pitchFamily="2" charset="0"/>
                <a:ea typeface="Helvetica Neue" panose="02000503000000020004" pitchFamily="2" charset="0"/>
                <a:cs typeface="Helvetica Neue" panose="02000503000000020004" pitchFamily="2" charset="0"/>
              </a:rPr>
              <a:t>[x] = </a:t>
            </a:r>
            <a:r>
              <a:rPr lang="en-US" dirty="0" err="1">
                <a:latin typeface="Helvetica Neue" panose="02000503000000020004" pitchFamily="2" charset="0"/>
                <a:ea typeface="Helvetica Neue" panose="02000503000000020004" pitchFamily="2" charset="0"/>
                <a:cs typeface="Helvetica Neue" panose="02000503000000020004" pitchFamily="2" charset="0"/>
              </a:rPr>
              <a:t>px.get</a:t>
            </a:r>
            <a:r>
              <a:rPr lang="en-US" dirty="0">
                <a:latin typeface="Helvetica Neue" panose="02000503000000020004" pitchFamily="2" charset="0"/>
                <a:ea typeface="Helvetica Neue" panose="02000503000000020004" pitchFamily="2" charset="0"/>
                <a:cs typeface="Helvetica Neue" panose="02000503000000020004" pitchFamily="2" charset="0"/>
              </a:rPr>
              <a:t>(x, 0) + p</a:t>
            </a:r>
          </a:p>
          <a:p>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py</a:t>
            </a:r>
            <a:r>
              <a:rPr lang="en-US" dirty="0">
                <a:latin typeface="Helvetica Neue" panose="02000503000000020004" pitchFamily="2" charset="0"/>
                <a:ea typeface="Helvetica Neue" panose="02000503000000020004" pitchFamily="2" charset="0"/>
                <a:cs typeface="Helvetica Neue" panose="02000503000000020004" pitchFamily="2" charset="0"/>
              </a:rPr>
              <a:t>[y] = </a:t>
            </a:r>
            <a:r>
              <a:rPr lang="en-US" dirty="0" err="1">
                <a:latin typeface="Helvetica Neue" panose="02000503000000020004" pitchFamily="2" charset="0"/>
                <a:ea typeface="Helvetica Neue" panose="02000503000000020004" pitchFamily="2" charset="0"/>
                <a:cs typeface="Helvetica Neue" panose="02000503000000020004" pitchFamily="2" charset="0"/>
              </a:rPr>
              <a:t>py.get</a:t>
            </a:r>
            <a:r>
              <a:rPr lang="en-US" dirty="0">
                <a:latin typeface="Helvetica Neue" panose="02000503000000020004" pitchFamily="2" charset="0"/>
                <a:ea typeface="Helvetica Neue" panose="02000503000000020004" pitchFamily="2" charset="0"/>
                <a:cs typeface="Helvetica Neue" panose="02000503000000020004" pitchFamily="2" charset="0"/>
              </a:rPr>
              <a:t>(y, 0) + p</a:t>
            </a:r>
          </a:p>
          <a:p>
            <a:r>
              <a:rPr lang="en-US" dirty="0">
                <a:latin typeface="Helvetica Neue" panose="02000503000000020004" pitchFamily="2" charset="0"/>
                <a:ea typeface="Helvetica Neue" panose="02000503000000020004" pitchFamily="2" charset="0"/>
                <a:cs typeface="Helvetica Neue" panose="02000503000000020004" pitchFamily="2" charset="0"/>
              </a:rPr>
              <a:t>    return </a:t>
            </a:r>
            <a:r>
              <a:rPr lang="en-US" dirty="0" err="1">
                <a:latin typeface="Helvetica Neue" panose="02000503000000020004" pitchFamily="2" charset="0"/>
                <a:ea typeface="Helvetica Neue" panose="02000503000000020004" pitchFamily="2" charset="0"/>
                <a:cs typeface="Helvetica Neue" panose="02000503000000020004" pitchFamily="2" charset="0"/>
              </a:rPr>
              <a:t>px</a:t>
            </a:r>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py</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727190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79</a:t>
            </a:fld>
            <a:endParaRPr/>
          </a:p>
        </p:txBody>
      </p:sp>
      <p:sp>
        <p:nvSpPr>
          <p:cNvPr id="9" name="TextBox 8">
            <a:extLst>
              <a:ext uri="{FF2B5EF4-FFF2-40B4-BE49-F238E27FC236}">
                <a16:creationId xmlns:a16="http://schemas.microsoft.com/office/drawing/2014/main" id="{6F8910D1-86D6-5444-4003-A710C48A0BBB}"/>
              </a:ext>
            </a:extLst>
          </p:cNvPr>
          <p:cNvSpPr txBox="1"/>
          <p:nvPr/>
        </p:nvSpPr>
        <p:spPr>
          <a:xfrm>
            <a:off x="386080" y="762400"/>
            <a:ext cx="8086378" cy="3754874"/>
          </a:xfrm>
          <a:prstGeom prst="rect">
            <a:avLst/>
          </a:prstGeom>
          <a:noFill/>
        </p:spPr>
        <p:txBody>
          <a:bodyPr wrap="squar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 Expectation of X</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def </a:t>
            </a:r>
            <a:r>
              <a:rPr lang="en-US" dirty="0" err="1">
                <a:latin typeface="Helvetica Neue" panose="02000503000000020004" pitchFamily="2" charset="0"/>
                <a:ea typeface="Helvetica Neue" panose="02000503000000020004" pitchFamily="2" charset="0"/>
                <a:cs typeface="Helvetica Neue" panose="02000503000000020004" pitchFamily="2" charset="0"/>
              </a:rPr>
              <a:t>expected_value</a:t>
            </a:r>
            <a:r>
              <a:rPr lang="en-US" dirty="0">
                <a:latin typeface="Helvetica Neue" panose="02000503000000020004" pitchFamily="2" charset="0"/>
                <a:ea typeface="Helvetica Neue" panose="02000503000000020004" pitchFamily="2" charset="0"/>
                <a:cs typeface="Helvetica Neue" panose="02000503000000020004" pitchFamily="2" charset="0"/>
              </a:rPr>
              <a:t>(var, </a:t>
            </a:r>
            <a:r>
              <a:rPr lang="en-US" dirty="0" err="1">
                <a:latin typeface="Helvetica Neue" panose="02000503000000020004" pitchFamily="2" charset="0"/>
                <a:ea typeface="Helvetica Neue" panose="02000503000000020004" pitchFamily="2" charset="0"/>
                <a:cs typeface="Helvetica Neue" panose="02000503000000020004" pitchFamily="2" charset="0"/>
              </a:rPr>
              <a:t>prob_dist</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r>
              <a:rPr lang="en-US" dirty="0">
                <a:latin typeface="Helvetica Neue" panose="02000503000000020004" pitchFamily="2" charset="0"/>
                <a:ea typeface="Helvetica Neue" panose="02000503000000020004" pitchFamily="2" charset="0"/>
                <a:cs typeface="Helvetica Neue" panose="02000503000000020004" pitchFamily="2" charset="0"/>
              </a:rPr>
              <a:t>    return sum(</a:t>
            </a:r>
            <a:r>
              <a:rPr lang="en-US" dirty="0" err="1">
                <a:latin typeface="Helvetica Neue" panose="02000503000000020004" pitchFamily="2" charset="0"/>
                <a:ea typeface="Helvetica Neue" panose="02000503000000020004" pitchFamily="2" charset="0"/>
                <a:cs typeface="Helvetica Neue" panose="02000503000000020004" pitchFamily="2" charset="0"/>
              </a:rPr>
              <a:t>val</a:t>
            </a:r>
            <a:r>
              <a:rPr lang="en-US" dirty="0">
                <a:latin typeface="Helvetica Neue" panose="02000503000000020004" pitchFamily="2" charset="0"/>
                <a:ea typeface="Helvetica Neue" panose="02000503000000020004" pitchFamily="2" charset="0"/>
                <a:cs typeface="Helvetica Neue" panose="02000503000000020004" pitchFamily="2" charset="0"/>
              </a:rPr>
              <a:t> * prob for </a:t>
            </a:r>
            <a:r>
              <a:rPr lang="en-US" dirty="0" err="1">
                <a:latin typeface="Helvetica Neue" panose="02000503000000020004" pitchFamily="2" charset="0"/>
                <a:ea typeface="Helvetica Neue" panose="02000503000000020004" pitchFamily="2" charset="0"/>
                <a:cs typeface="Helvetica Neue" panose="02000503000000020004" pitchFamily="2" charset="0"/>
              </a:rPr>
              <a:t>val</a:t>
            </a:r>
            <a:r>
              <a:rPr lang="en-US" dirty="0">
                <a:latin typeface="Helvetica Neue" panose="02000503000000020004" pitchFamily="2" charset="0"/>
                <a:ea typeface="Helvetica Neue" panose="02000503000000020004" pitchFamily="2" charset="0"/>
                <a:cs typeface="Helvetica Neue" panose="02000503000000020004" pitchFamily="2" charset="0"/>
              </a:rPr>
              <a:t>, prob in </a:t>
            </a:r>
            <a:r>
              <a:rPr lang="en-US" dirty="0" err="1">
                <a:latin typeface="Helvetica Neue" panose="02000503000000020004" pitchFamily="2" charset="0"/>
                <a:ea typeface="Helvetica Neue" panose="02000503000000020004" pitchFamily="2" charset="0"/>
                <a:cs typeface="Helvetica Neue" panose="02000503000000020004" pitchFamily="2" charset="0"/>
              </a:rPr>
              <a:t>prob_dist.items</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 Variance of X or Y</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def variance(var, </a:t>
            </a:r>
            <a:r>
              <a:rPr lang="en-US" dirty="0" err="1">
                <a:latin typeface="Helvetica Neue" panose="02000503000000020004" pitchFamily="2" charset="0"/>
                <a:ea typeface="Helvetica Neue" panose="02000503000000020004" pitchFamily="2" charset="0"/>
                <a:cs typeface="Helvetica Neue" panose="02000503000000020004" pitchFamily="2" charset="0"/>
              </a:rPr>
              <a:t>prob_dist</a:t>
            </a:r>
            <a:r>
              <a:rPr lang="en-US" dirty="0">
                <a:latin typeface="Helvetica Neue" panose="02000503000000020004" pitchFamily="2" charset="0"/>
                <a:ea typeface="Helvetica Neue" panose="02000503000000020004" pitchFamily="2" charset="0"/>
                <a:cs typeface="Helvetica Neue" panose="02000503000000020004" pitchFamily="2" charset="0"/>
              </a:rPr>
              <a:t>, mean):</a:t>
            </a:r>
          </a:p>
          <a:p>
            <a:r>
              <a:rPr lang="en-US" dirty="0">
                <a:latin typeface="Helvetica Neue" panose="02000503000000020004" pitchFamily="2" charset="0"/>
                <a:ea typeface="Helvetica Neue" panose="02000503000000020004" pitchFamily="2" charset="0"/>
                <a:cs typeface="Helvetica Neue" panose="02000503000000020004" pitchFamily="2" charset="0"/>
              </a:rPr>
              <a:t>    return sum(((</a:t>
            </a:r>
            <a:r>
              <a:rPr lang="en-US" dirty="0" err="1">
                <a:latin typeface="Helvetica Neue" panose="02000503000000020004" pitchFamily="2" charset="0"/>
                <a:ea typeface="Helvetica Neue" panose="02000503000000020004" pitchFamily="2" charset="0"/>
                <a:cs typeface="Helvetica Neue" panose="02000503000000020004" pitchFamily="2" charset="0"/>
              </a:rPr>
              <a:t>val</a:t>
            </a:r>
            <a:r>
              <a:rPr lang="en-US" dirty="0">
                <a:latin typeface="Helvetica Neue" panose="02000503000000020004" pitchFamily="2" charset="0"/>
                <a:ea typeface="Helvetica Neue" panose="02000503000000020004" pitchFamily="2" charset="0"/>
                <a:cs typeface="Helvetica Neue" panose="02000503000000020004" pitchFamily="2" charset="0"/>
              </a:rPr>
              <a:t> - mean) ** 2) * prob for </a:t>
            </a:r>
            <a:r>
              <a:rPr lang="en-US" dirty="0" err="1">
                <a:latin typeface="Helvetica Neue" panose="02000503000000020004" pitchFamily="2" charset="0"/>
                <a:ea typeface="Helvetica Neue" panose="02000503000000020004" pitchFamily="2" charset="0"/>
                <a:cs typeface="Helvetica Neue" panose="02000503000000020004" pitchFamily="2" charset="0"/>
              </a:rPr>
              <a:t>val</a:t>
            </a:r>
            <a:r>
              <a:rPr lang="en-US" dirty="0">
                <a:latin typeface="Helvetica Neue" panose="02000503000000020004" pitchFamily="2" charset="0"/>
                <a:ea typeface="Helvetica Neue" panose="02000503000000020004" pitchFamily="2" charset="0"/>
                <a:cs typeface="Helvetica Neue" panose="02000503000000020004" pitchFamily="2" charset="0"/>
              </a:rPr>
              <a:t>, prob in </a:t>
            </a:r>
            <a:r>
              <a:rPr lang="en-US" dirty="0" err="1">
                <a:latin typeface="Helvetica Neue" panose="02000503000000020004" pitchFamily="2" charset="0"/>
                <a:ea typeface="Helvetica Neue" panose="02000503000000020004" pitchFamily="2" charset="0"/>
                <a:cs typeface="Helvetica Neue" panose="02000503000000020004" pitchFamily="2" charset="0"/>
              </a:rPr>
              <a:t>prob_dist.items</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 Covariance of X and Y</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def covariance(</a:t>
            </a:r>
            <a:r>
              <a:rPr lang="en-US" dirty="0" err="1">
                <a:latin typeface="Helvetica Neue" panose="02000503000000020004" pitchFamily="2" charset="0"/>
                <a:ea typeface="Helvetica Neue" panose="02000503000000020004" pitchFamily="2" charset="0"/>
                <a:cs typeface="Helvetica Neue" panose="02000503000000020004" pitchFamily="2" charset="0"/>
              </a:rPr>
              <a:t>joint_prob</a:t>
            </a:r>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mean_x</a:t>
            </a:r>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mean_y</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cov</a:t>
            </a:r>
            <a:r>
              <a:rPr lang="en-US" dirty="0">
                <a:latin typeface="Helvetica Neue" panose="02000503000000020004" pitchFamily="2" charset="0"/>
                <a:ea typeface="Helvetica Neue" panose="02000503000000020004" pitchFamily="2" charset="0"/>
                <a:cs typeface="Helvetica Neue" panose="02000503000000020004" pitchFamily="2" charset="0"/>
              </a:rPr>
              <a:t> = 0</a:t>
            </a:r>
          </a:p>
          <a:p>
            <a:r>
              <a:rPr lang="en-US" dirty="0">
                <a:latin typeface="Helvetica Neue" panose="02000503000000020004" pitchFamily="2" charset="0"/>
                <a:ea typeface="Helvetica Neue" panose="02000503000000020004" pitchFamily="2" charset="0"/>
                <a:cs typeface="Helvetica Neue" panose="02000503000000020004" pitchFamily="2" charset="0"/>
              </a:rPr>
              <a:t>    for (x, y), p in </a:t>
            </a:r>
            <a:r>
              <a:rPr lang="en-US" dirty="0" err="1">
                <a:latin typeface="Helvetica Neue" panose="02000503000000020004" pitchFamily="2" charset="0"/>
                <a:ea typeface="Helvetica Neue" panose="02000503000000020004" pitchFamily="2" charset="0"/>
                <a:cs typeface="Helvetica Neue" panose="02000503000000020004" pitchFamily="2" charset="0"/>
              </a:rPr>
              <a:t>joint_prob.items</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cov</a:t>
            </a:r>
            <a:r>
              <a:rPr lang="en-US" dirty="0">
                <a:latin typeface="Helvetica Neue" panose="02000503000000020004" pitchFamily="2" charset="0"/>
                <a:ea typeface="Helvetica Neue" panose="02000503000000020004" pitchFamily="2" charset="0"/>
                <a:cs typeface="Helvetica Neue" panose="02000503000000020004" pitchFamily="2" charset="0"/>
              </a:rPr>
              <a:t> += (x - </a:t>
            </a:r>
            <a:r>
              <a:rPr lang="en-US" dirty="0" err="1">
                <a:latin typeface="Helvetica Neue" panose="02000503000000020004" pitchFamily="2" charset="0"/>
                <a:ea typeface="Helvetica Neue" panose="02000503000000020004" pitchFamily="2" charset="0"/>
                <a:cs typeface="Helvetica Neue" panose="02000503000000020004" pitchFamily="2" charset="0"/>
              </a:rPr>
              <a:t>mean_x</a:t>
            </a:r>
            <a:r>
              <a:rPr lang="en-US" dirty="0">
                <a:latin typeface="Helvetica Neue" panose="02000503000000020004" pitchFamily="2" charset="0"/>
                <a:ea typeface="Helvetica Neue" panose="02000503000000020004" pitchFamily="2" charset="0"/>
                <a:cs typeface="Helvetica Neue" panose="02000503000000020004" pitchFamily="2" charset="0"/>
              </a:rPr>
              <a:t>) * (y - </a:t>
            </a:r>
            <a:r>
              <a:rPr lang="en-US" dirty="0" err="1">
                <a:latin typeface="Helvetica Neue" panose="02000503000000020004" pitchFamily="2" charset="0"/>
                <a:ea typeface="Helvetica Neue" panose="02000503000000020004" pitchFamily="2" charset="0"/>
                <a:cs typeface="Helvetica Neue" panose="02000503000000020004" pitchFamily="2" charset="0"/>
              </a:rPr>
              <a:t>mean_y</a:t>
            </a:r>
            <a:r>
              <a:rPr lang="en-US" dirty="0">
                <a:latin typeface="Helvetica Neue" panose="02000503000000020004" pitchFamily="2" charset="0"/>
                <a:ea typeface="Helvetica Neue" panose="02000503000000020004" pitchFamily="2" charset="0"/>
                <a:cs typeface="Helvetica Neue" panose="02000503000000020004" pitchFamily="2" charset="0"/>
              </a:rPr>
              <a:t>) * p</a:t>
            </a:r>
          </a:p>
          <a:p>
            <a:r>
              <a:rPr lang="en-US" dirty="0">
                <a:latin typeface="Helvetica Neue" panose="02000503000000020004" pitchFamily="2" charset="0"/>
                <a:ea typeface="Helvetica Neue" panose="02000503000000020004" pitchFamily="2" charset="0"/>
                <a:cs typeface="Helvetica Neue" panose="02000503000000020004" pitchFamily="2" charset="0"/>
              </a:rPr>
              <a:t>    return </a:t>
            </a:r>
            <a:r>
              <a:rPr lang="en-US" dirty="0" err="1">
                <a:latin typeface="Helvetica Neue" panose="02000503000000020004" pitchFamily="2" charset="0"/>
                <a:ea typeface="Helvetica Neue" panose="02000503000000020004" pitchFamily="2" charset="0"/>
                <a:cs typeface="Helvetica Neue" panose="02000503000000020004" pitchFamily="2" charset="0"/>
              </a:rPr>
              <a:t>cov</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97119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79156" y="147289"/>
            <a:ext cx="3896158"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Datatypes in Python</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3" name="TextBox 2">
            <a:extLst>
              <a:ext uri="{FF2B5EF4-FFF2-40B4-BE49-F238E27FC236}">
                <a16:creationId xmlns:a16="http://schemas.microsoft.com/office/drawing/2014/main" id="{6B6316F1-F42B-DF8E-B736-8955A44376E5}"/>
              </a:ext>
            </a:extLst>
          </p:cNvPr>
          <p:cNvSpPr txBox="1"/>
          <p:nvPr/>
        </p:nvSpPr>
        <p:spPr>
          <a:xfrm>
            <a:off x="311700" y="1143164"/>
            <a:ext cx="3896158" cy="2893100"/>
          </a:xfrm>
          <a:prstGeom prst="rect">
            <a:avLst/>
          </a:prstGeom>
          <a:noFill/>
        </p:spPr>
        <p:txBody>
          <a:bodyPr wrap="square">
            <a:spAutoFit/>
          </a:bodyPr>
          <a:lstStyle/>
          <a:p>
            <a:r>
              <a:rPr lang="en-IN" b="0" dirty="0">
                <a:solidFill>
                  <a:schemeClr val="tx1"/>
                </a:solidFill>
                <a:effectLst/>
                <a:latin typeface="Google Sans Mono"/>
              </a:rPr>
              <a:t>print("\n--- Boolean Type ---")</a:t>
            </a:r>
          </a:p>
          <a:p>
            <a:r>
              <a:rPr lang="en-IN" b="0" dirty="0">
                <a:solidFill>
                  <a:schemeClr val="tx1"/>
                </a:solidFill>
                <a:effectLst/>
                <a:latin typeface="Google Sans Mono"/>
              </a:rPr>
              <a:t># Boolean: Represents truth values, either True or False.</a:t>
            </a:r>
          </a:p>
          <a:p>
            <a:r>
              <a:rPr lang="en-IN" b="0" dirty="0" err="1">
                <a:solidFill>
                  <a:schemeClr val="tx1"/>
                </a:solidFill>
                <a:effectLst/>
                <a:latin typeface="Google Sans Mono"/>
              </a:rPr>
              <a:t>is_active</a:t>
            </a:r>
            <a:r>
              <a:rPr lang="en-IN" b="0" dirty="0">
                <a:solidFill>
                  <a:schemeClr val="tx1"/>
                </a:solidFill>
                <a:effectLst/>
                <a:latin typeface="Google Sans Mono"/>
              </a:rPr>
              <a:t> = True</a:t>
            </a:r>
          </a:p>
          <a:p>
            <a:r>
              <a:rPr lang="en-IN" b="0" dirty="0">
                <a:solidFill>
                  <a:schemeClr val="tx1"/>
                </a:solidFill>
                <a:effectLst/>
                <a:latin typeface="Google Sans Mono"/>
              </a:rPr>
              <a:t>print(</a:t>
            </a:r>
            <a:r>
              <a:rPr lang="en-IN" b="0" dirty="0" err="1">
                <a:solidFill>
                  <a:schemeClr val="tx1"/>
                </a:solidFill>
                <a:effectLst/>
                <a:latin typeface="Google Sans Mono"/>
              </a:rPr>
              <a:t>f"Value</a:t>
            </a:r>
            <a:r>
              <a:rPr lang="en-IN" b="0" dirty="0">
                <a:solidFill>
                  <a:schemeClr val="tx1"/>
                </a:solidFill>
                <a:effectLst/>
                <a:latin typeface="Google Sans Mono"/>
              </a:rPr>
              <a:t>: {</a:t>
            </a:r>
            <a:r>
              <a:rPr lang="en-IN" b="0" dirty="0" err="1">
                <a:solidFill>
                  <a:schemeClr val="tx1"/>
                </a:solidFill>
                <a:effectLst/>
                <a:latin typeface="Google Sans Mono"/>
              </a:rPr>
              <a:t>is_active</a:t>
            </a:r>
            <a:r>
              <a:rPr lang="en-IN" b="0" dirty="0">
                <a:solidFill>
                  <a:schemeClr val="tx1"/>
                </a:solidFill>
                <a:effectLst/>
                <a:latin typeface="Google Sans Mono"/>
              </a:rPr>
              <a:t>}, Type: {type(</a:t>
            </a:r>
            <a:r>
              <a:rPr lang="en-IN" b="0" dirty="0" err="1">
                <a:solidFill>
                  <a:schemeClr val="tx1"/>
                </a:solidFill>
                <a:effectLst/>
                <a:latin typeface="Google Sans Mono"/>
              </a:rPr>
              <a:t>is_active</a:t>
            </a:r>
            <a:r>
              <a:rPr lang="en-IN" b="0" dirty="0">
                <a:solidFill>
                  <a:schemeClr val="tx1"/>
                </a:solidFill>
                <a:effectLst/>
                <a:latin typeface="Google Sans Mono"/>
              </a:rPr>
              <a:t>)}")</a:t>
            </a:r>
          </a:p>
          <a:p>
            <a:br>
              <a:rPr lang="en-IN" b="0" dirty="0">
                <a:solidFill>
                  <a:schemeClr val="tx1"/>
                </a:solidFill>
                <a:effectLst/>
                <a:latin typeface="Google Sans Mono"/>
              </a:rPr>
            </a:br>
            <a:r>
              <a:rPr lang="en-IN" b="0" dirty="0" err="1">
                <a:solidFill>
                  <a:schemeClr val="tx1"/>
                </a:solidFill>
                <a:effectLst/>
                <a:latin typeface="Google Sans Mono"/>
              </a:rPr>
              <a:t>is_done</a:t>
            </a:r>
            <a:r>
              <a:rPr lang="en-IN" b="0" dirty="0">
                <a:solidFill>
                  <a:schemeClr val="tx1"/>
                </a:solidFill>
                <a:effectLst/>
                <a:latin typeface="Google Sans Mono"/>
              </a:rPr>
              <a:t> = False</a:t>
            </a:r>
          </a:p>
          <a:p>
            <a:r>
              <a:rPr lang="en-IN" b="0" dirty="0">
                <a:solidFill>
                  <a:schemeClr val="tx1"/>
                </a:solidFill>
                <a:effectLst/>
                <a:latin typeface="Google Sans Mono"/>
              </a:rPr>
              <a:t>print(</a:t>
            </a:r>
            <a:r>
              <a:rPr lang="en-IN" b="0" dirty="0" err="1">
                <a:solidFill>
                  <a:schemeClr val="tx1"/>
                </a:solidFill>
                <a:effectLst/>
                <a:latin typeface="Google Sans Mono"/>
              </a:rPr>
              <a:t>f"Value</a:t>
            </a:r>
            <a:r>
              <a:rPr lang="en-IN" b="0" dirty="0">
                <a:solidFill>
                  <a:schemeClr val="tx1"/>
                </a:solidFill>
                <a:effectLst/>
                <a:latin typeface="Google Sans Mono"/>
              </a:rPr>
              <a:t>: {</a:t>
            </a:r>
            <a:r>
              <a:rPr lang="en-IN" b="0" dirty="0" err="1">
                <a:solidFill>
                  <a:schemeClr val="tx1"/>
                </a:solidFill>
                <a:effectLst/>
                <a:latin typeface="Google Sans Mono"/>
              </a:rPr>
              <a:t>is_done</a:t>
            </a:r>
            <a:r>
              <a:rPr lang="en-IN" b="0" dirty="0">
                <a:solidFill>
                  <a:schemeClr val="tx1"/>
                </a:solidFill>
                <a:effectLst/>
                <a:latin typeface="Google Sans Mono"/>
              </a:rPr>
              <a:t>}, Type: {type(</a:t>
            </a:r>
            <a:r>
              <a:rPr lang="en-IN" b="0" dirty="0" err="1">
                <a:solidFill>
                  <a:schemeClr val="tx1"/>
                </a:solidFill>
                <a:effectLst/>
                <a:latin typeface="Google Sans Mono"/>
              </a:rPr>
              <a:t>is_done</a:t>
            </a:r>
            <a:r>
              <a:rPr lang="en-IN" b="0" dirty="0">
                <a:solidFill>
                  <a:schemeClr val="tx1"/>
                </a:solidFill>
                <a:effectLst/>
                <a:latin typeface="Google Sans Mono"/>
              </a:rPr>
              <a:t>)}")</a:t>
            </a:r>
          </a:p>
          <a:p>
            <a:br>
              <a:rPr lang="en-IN" b="0" dirty="0">
                <a:solidFill>
                  <a:schemeClr val="tx1"/>
                </a:solidFill>
                <a:effectLst/>
                <a:latin typeface="Google Sans Mono"/>
              </a:rPr>
            </a:br>
            <a:r>
              <a:rPr lang="en-IN" b="0" dirty="0">
                <a:solidFill>
                  <a:schemeClr val="tx1"/>
                </a:solidFill>
                <a:effectLst/>
                <a:latin typeface="Google Sans Mono"/>
              </a:rPr>
              <a:t>print("\n--- None Type ---")</a:t>
            </a:r>
          </a:p>
          <a:p>
            <a:r>
              <a:rPr lang="en-IN" b="0" dirty="0">
                <a:solidFill>
                  <a:schemeClr val="tx1"/>
                </a:solidFill>
                <a:effectLst/>
                <a:latin typeface="Google Sans Mono"/>
              </a:rPr>
              <a:t># </a:t>
            </a:r>
            <a:r>
              <a:rPr lang="en-IN" b="0" dirty="0" err="1">
                <a:solidFill>
                  <a:schemeClr val="tx1"/>
                </a:solidFill>
                <a:effectLst/>
                <a:latin typeface="Google Sans Mono"/>
              </a:rPr>
              <a:t>NoneType</a:t>
            </a:r>
            <a:r>
              <a:rPr lang="en-IN" b="0" dirty="0">
                <a:solidFill>
                  <a:schemeClr val="tx1"/>
                </a:solidFill>
                <a:effectLst/>
                <a:latin typeface="Google Sans Mono"/>
              </a:rPr>
              <a:t>: Represents the absence of a value.</a:t>
            </a:r>
          </a:p>
          <a:p>
            <a:r>
              <a:rPr lang="en-IN" b="0" dirty="0" err="1">
                <a:solidFill>
                  <a:schemeClr val="tx1"/>
                </a:solidFill>
                <a:effectLst/>
                <a:latin typeface="Google Sans Mono"/>
              </a:rPr>
              <a:t>no_value</a:t>
            </a:r>
            <a:r>
              <a:rPr lang="en-IN" b="0" dirty="0">
                <a:solidFill>
                  <a:schemeClr val="tx1"/>
                </a:solidFill>
                <a:effectLst/>
                <a:latin typeface="Google Sans Mono"/>
              </a:rPr>
              <a:t> = None</a:t>
            </a:r>
          </a:p>
          <a:p>
            <a:r>
              <a:rPr lang="en-IN" b="0" dirty="0">
                <a:solidFill>
                  <a:schemeClr val="tx1"/>
                </a:solidFill>
                <a:effectLst/>
                <a:latin typeface="Google Sans Mono"/>
              </a:rPr>
              <a:t>print(</a:t>
            </a:r>
            <a:r>
              <a:rPr lang="en-IN" b="0" dirty="0" err="1">
                <a:solidFill>
                  <a:schemeClr val="tx1"/>
                </a:solidFill>
                <a:effectLst/>
                <a:latin typeface="Google Sans Mono"/>
              </a:rPr>
              <a:t>f"Value</a:t>
            </a:r>
            <a:r>
              <a:rPr lang="en-IN" b="0" dirty="0">
                <a:solidFill>
                  <a:schemeClr val="tx1"/>
                </a:solidFill>
                <a:effectLst/>
                <a:latin typeface="Google Sans Mono"/>
              </a:rPr>
              <a:t>: {</a:t>
            </a:r>
            <a:r>
              <a:rPr lang="en-IN" b="0" dirty="0" err="1">
                <a:solidFill>
                  <a:schemeClr val="tx1"/>
                </a:solidFill>
                <a:effectLst/>
                <a:latin typeface="Google Sans Mono"/>
              </a:rPr>
              <a:t>no_value</a:t>
            </a:r>
            <a:r>
              <a:rPr lang="en-IN" b="0" dirty="0">
                <a:solidFill>
                  <a:schemeClr val="tx1"/>
                </a:solidFill>
                <a:effectLst/>
                <a:latin typeface="Google Sans Mono"/>
              </a:rPr>
              <a:t>}, Type: {type(</a:t>
            </a:r>
            <a:r>
              <a:rPr lang="en-IN" b="0" dirty="0" err="1">
                <a:solidFill>
                  <a:schemeClr val="tx1"/>
                </a:solidFill>
                <a:effectLst/>
                <a:latin typeface="Google Sans Mono"/>
              </a:rPr>
              <a:t>no_value</a:t>
            </a:r>
            <a:r>
              <a:rPr lang="en-IN" b="0" dirty="0">
                <a:solidFill>
                  <a:schemeClr val="tx1"/>
                </a:solidFill>
                <a:effectLst/>
                <a:latin typeface="Google Sans Mono"/>
              </a:rPr>
              <a:t>)}")</a:t>
            </a:r>
          </a:p>
        </p:txBody>
      </p:sp>
      <p:sp>
        <p:nvSpPr>
          <p:cNvPr id="2" name="TextBox 1">
            <a:extLst>
              <a:ext uri="{FF2B5EF4-FFF2-40B4-BE49-F238E27FC236}">
                <a16:creationId xmlns:a16="http://schemas.microsoft.com/office/drawing/2014/main" id="{A0FB8D7B-6320-3197-5271-78C66F916D10}"/>
              </a:ext>
            </a:extLst>
          </p:cNvPr>
          <p:cNvSpPr txBox="1"/>
          <p:nvPr/>
        </p:nvSpPr>
        <p:spPr>
          <a:xfrm>
            <a:off x="5151549" y="2221596"/>
            <a:ext cx="3539083" cy="1169551"/>
          </a:xfrm>
          <a:prstGeom prst="rect">
            <a:avLst/>
          </a:prstGeom>
          <a:noFill/>
        </p:spPr>
        <p:txBody>
          <a:bodyPr wrap="square" rtlCol="0">
            <a:spAutoFit/>
          </a:bodyPr>
          <a:lstStyle/>
          <a:p>
            <a:r>
              <a:rPr lang="en-IN" dirty="0"/>
              <a:t>--- Boolean Type --- </a:t>
            </a:r>
          </a:p>
          <a:p>
            <a:r>
              <a:rPr lang="en-IN" dirty="0"/>
              <a:t>Value: True, Type: &lt;class 'bool'&gt; Value: False, Type: &lt;class 'bool’&gt; </a:t>
            </a:r>
          </a:p>
          <a:p>
            <a:r>
              <a:rPr lang="en-IN" dirty="0"/>
              <a:t>--- None Type --- </a:t>
            </a:r>
          </a:p>
          <a:p>
            <a:r>
              <a:rPr lang="en-IN" dirty="0"/>
              <a:t>Value: None, Type: &lt;class '</a:t>
            </a:r>
            <a:r>
              <a:rPr lang="en-IN" dirty="0" err="1"/>
              <a:t>NoneType</a:t>
            </a:r>
            <a:r>
              <a:rPr lang="en-IN" dirty="0"/>
              <a:t>'&gt;</a:t>
            </a:r>
            <a:endParaRPr lang="en-US" dirty="0"/>
          </a:p>
        </p:txBody>
      </p:sp>
      <p:sp>
        <p:nvSpPr>
          <p:cNvPr id="4" name="TextBox 3">
            <a:extLst>
              <a:ext uri="{FF2B5EF4-FFF2-40B4-BE49-F238E27FC236}">
                <a16:creationId xmlns:a16="http://schemas.microsoft.com/office/drawing/2014/main" id="{7C0A01A3-2B4B-70A3-B081-A82F18138109}"/>
              </a:ext>
            </a:extLst>
          </p:cNvPr>
          <p:cNvSpPr txBox="1"/>
          <p:nvPr/>
        </p:nvSpPr>
        <p:spPr>
          <a:xfrm>
            <a:off x="6265572" y="1867437"/>
            <a:ext cx="721672" cy="307777"/>
          </a:xfrm>
          <a:prstGeom prst="rect">
            <a:avLst/>
          </a:prstGeom>
          <a:noFill/>
        </p:spPr>
        <p:txBody>
          <a:bodyPr wrap="none" rtlCol="0">
            <a:spAutoFit/>
          </a:bodyPr>
          <a:lstStyle/>
          <a:p>
            <a:r>
              <a:rPr lang="en-US" u="sng" dirty="0"/>
              <a:t>Output</a:t>
            </a:r>
          </a:p>
        </p:txBody>
      </p:sp>
    </p:spTree>
    <p:extLst>
      <p:ext uri="{BB962C8B-B14F-4D97-AF65-F5344CB8AC3E}">
        <p14:creationId xmlns:p14="http://schemas.microsoft.com/office/powerpoint/2010/main" val="4699445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80</a:t>
            </a:fld>
            <a:endParaRPr/>
          </a:p>
        </p:txBody>
      </p:sp>
      <p:sp>
        <p:nvSpPr>
          <p:cNvPr id="9" name="TextBox 8">
            <a:extLst>
              <a:ext uri="{FF2B5EF4-FFF2-40B4-BE49-F238E27FC236}">
                <a16:creationId xmlns:a16="http://schemas.microsoft.com/office/drawing/2014/main" id="{6F8910D1-86D6-5444-4003-A710C48A0BBB}"/>
              </a:ext>
            </a:extLst>
          </p:cNvPr>
          <p:cNvSpPr txBox="1"/>
          <p:nvPr/>
        </p:nvSpPr>
        <p:spPr>
          <a:xfrm>
            <a:off x="386080" y="762400"/>
            <a:ext cx="8086378" cy="3539430"/>
          </a:xfrm>
          <a:prstGeom prst="rect">
            <a:avLst/>
          </a:prstGeom>
          <a:noFill/>
        </p:spPr>
        <p:txBody>
          <a:bodyPr wrap="squar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 Correlation of X and Y</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def correlation(</a:t>
            </a:r>
            <a:r>
              <a:rPr lang="en-US" dirty="0" err="1">
                <a:latin typeface="Helvetica Neue" panose="02000503000000020004" pitchFamily="2" charset="0"/>
                <a:ea typeface="Helvetica Neue" panose="02000503000000020004" pitchFamily="2" charset="0"/>
                <a:cs typeface="Helvetica Neue" panose="02000503000000020004" pitchFamily="2" charset="0"/>
              </a:rPr>
              <a:t>cov</a:t>
            </a:r>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std_x</a:t>
            </a:r>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std_y</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r>
              <a:rPr lang="en-US" dirty="0">
                <a:latin typeface="Helvetica Neue" panose="02000503000000020004" pitchFamily="2" charset="0"/>
                <a:ea typeface="Helvetica Neue" panose="02000503000000020004" pitchFamily="2" charset="0"/>
                <a:cs typeface="Helvetica Neue" panose="02000503000000020004" pitchFamily="2" charset="0"/>
              </a:rPr>
              <a:t>    if </a:t>
            </a:r>
            <a:r>
              <a:rPr lang="en-US" dirty="0" err="1">
                <a:latin typeface="Helvetica Neue" panose="02000503000000020004" pitchFamily="2" charset="0"/>
                <a:ea typeface="Helvetica Neue" panose="02000503000000020004" pitchFamily="2" charset="0"/>
                <a:cs typeface="Helvetica Neue" panose="02000503000000020004" pitchFamily="2" charset="0"/>
              </a:rPr>
              <a:t>std_x</a:t>
            </a:r>
            <a:r>
              <a:rPr lang="en-US" dirty="0">
                <a:latin typeface="Helvetica Neue" panose="02000503000000020004" pitchFamily="2" charset="0"/>
                <a:ea typeface="Helvetica Neue" panose="02000503000000020004" pitchFamily="2" charset="0"/>
                <a:cs typeface="Helvetica Neue" panose="02000503000000020004" pitchFamily="2" charset="0"/>
              </a:rPr>
              <a:t> == 0 or </a:t>
            </a:r>
            <a:r>
              <a:rPr lang="en-US" dirty="0" err="1">
                <a:latin typeface="Helvetica Neue" panose="02000503000000020004" pitchFamily="2" charset="0"/>
                <a:ea typeface="Helvetica Neue" panose="02000503000000020004" pitchFamily="2" charset="0"/>
                <a:cs typeface="Helvetica Neue" panose="02000503000000020004" pitchFamily="2" charset="0"/>
              </a:rPr>
              <a:t>std_y</a:t>
            </a:r>
            <a:r>
              <a:rPr lang="en-US" dirty="0">
                <a:latin typeface="Helvetica Neue" panose="02000503000000020004" pitchFamily="2" charset="0"/>
                <a:ea typeface="Helvetica Neue" panose="02000503000000020004" pitchFamily="2" charset="0"/>
                <a:cs typeface="Helvetica Neue" panose="02000503000000020004" pitchFamily="2" charset="0"/>
              </a:rPr>
              <a:t> == 0:</a:t>
            </a:r>
          </a:p>
          <a:p>
            <a:r>
              <a:rPr lang="en-US" dirty="0">
                <a:latin typeface="Helvetica Neue" panose="02000503000000020004" pitchFamily="2" charset="0"/>
                <a:ea typeface="Helvetica Neue" panose="02000503000000020004" pitchFamily="2" charset="0"/>
                <a:cs typeface="Helvetica Neue" panose="02000503000000020004" pitchFamily="2" charset="0"/>
              </a:rPr>
              <a:t>        return 0  # avoid division by zero</a:t>
            </a:r>
          </a:p>
          <a:p>
            <a:r>
              <a:rPr lang="en-US" dirty="0">
                <a:latin typeface="Helvetica Neue" panose="02000503000000020004" pitchFamily="2" charset="0"/>
                <a:ea typeface="Helvetica Neue" panose="02000503000000020004" pitchFamily="2" charset="0"/>
                <a:cs typeface="Helvetica Neue" panose="02000503000000020004" pitchFamily="2" charset="0"/>
              </a:rPr>
              <a:t>    return </a:t>
            </a:r>
            <a:r>
              <a:rPr lang="en-US" dirty="0" err="1">
                <a:latin typeface="Helvetica Neue" panose="02000503000000020004" pitchFamily="2" charset="0"/>
                <a:ea typeface="Helvetica Neue" panose="02000503000000020004" pitchFamily="2" charset="0"/>
                <a:cs typeface="Helvetica Neue" panose="02000503000000020004" pitchFamily="2" charset="0"/>
              </a:rPr>
              <a:t>cov</a:t>
            </a:r>
            <a:r>
              <a:rPr lang="en-US" dirty="0">
                <a:latin typeface="Helvetica Neue" panose="02000503000000020004" pitchFamily="2" charset="0"/>
                <a:ea typeface="Helvetica Neue" panose="02000503000000020004" pitchFamily="2" charset="0"/>
                <a:cs typeface="Helvetica Neue" panose="02000503000000020004" pitchFamily="2" charset="0"/>
              </a:rPr>
              <a:t> / (</a:t>
            </a:r>
            <a:r>
              <a:rPr lang="en-US" dirty="0" err="1">
                <a:latin typeface="Helvetica Neue" panose="02000503000000020004" pitchFamily="2" charset="0"/>
                <a:ea typeface="Helvetica Neue" panose="02000503000000020004" pitchFamily="2" charset="0"/>
                <a:cs typeface="Helvetica Neue" panose="02000503000000020004" pitchFamily="2" charset="0"/>
              </a:rPr>
              <a:t>std_x</a:t>
            </a:r>
            <a:r>
              <a:rPr lang="en-US" dirty="0">
                <a:latin typeface="Helvetica Neue" panose="02000503000000020004" pitchFamily="2" charset="0"/>
                <a:ea typeface="Helvetica Neue" panose="02000503000000020004" pitchFamily="2" charset="0"/>
                <a:cs typeface="Helvetica Neue" panose="02000503000000020004" pitchFamily="2" charset="0"/>
              </a:rPr>
              <a:t> * </a:t>
            </a:r>
            <a:r>
              <a:rPr lang="en-US" dirty="0" err="1">
                <a:latin typeface="Helvetica Neue" panose="02000503000000020004" pitchFamily="2" charset="0"/>
                <a:ea typeface="Helvetica Neue" panose="02000503000000020004" pitchFamily="2" charset="0"/>
                <a:cs typeface="Helvetica Neue" panose="02000503000000020004" pitchFamily="2" charset="0"/>
              </a:rPr>
              <a:t>std_y</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 Calculations</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err="1">
                <a:latin typeface="Helvetica Neue" panose="02000503000000020004" pitchFamily="2" charset="0"/>
                <a:ea typeface="Helvetica Neue" panose="02000503000000020004" pitchFamily="2" charset="0"/>
                <a:cs typeface="Helvetica Neue" panose="02000503000000020004" pitchFamily="2" charset="0"/>
              </a:rPr>
              <a:t>px</a:t>
            </a:r>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py</a:t>
            </a:r>
            <a:r>
              <a:rPr lang="en-US" dirty="0">
                <a:latin typeface="Helvetica Neue" panose="02000503000000020004" pitchFamily="2" charset="0"/>
                <a:ea typeface="Helvetica Neue" panose="02000503000000020004" pitchFamily="2" charset="0"/>
                <a:cs typeface="Helvetica Neue" panose="02000503000000020004" pitchFamily="2" charset="0"/>
              </a:rPr>
              <a:t> = </a:t>
            </a:r>
            <a:r>
              <a:rPr lang="en-US" dirty="0" err="1">
                <a:latin typeface="Helvetica Neue" panose="02000503000000020004" pitchFamily="2" charset="0"/>
                <a:ea typeface="Helvetica Neue" panose="02000503000000020004" pitchFamily="2" charset="0"/>
                <a:cs typeface="Helvetica Neue" panose="02000503000000020004" pitchFamily="2" charset="0"/>
              </a:rPr>
              <a:t>marginal_probs</a:t>
            </a:r>
            <a:r>
              <a:rPr lang="en-US" dirty="0">
                <a:latin typeface="Helvetica Neue" panose="02000503000000020004" pitchFamily="2" charset="0"/>
                <a:ea typeface="Helvetica Neue" panose="02000503000000020004" pitchFamily="2" charset="0"/>
                <a:cs typeface="Helvetica Neue" panose="02000503000000020004" pitchFamily="2" charset="0"/>
              </a:rPr>
              <a:t>(</a:t>
            </a:r>
            <a:r>
              <a:rPr lang="en-US" dirty="0" err="1">
                <a:latin typeface="Helvetica Neue" panose="02000503000000020004" pitchFamily="2" charset="0"/>
                <a:ea typeface="Helvetica Neue" panose="02000503000000020004" pitchFamily="2" charset="0"/>
                <a:cs typeface="Helvetica Neue" panose="02000503000000020004" pitchFamily="2" charset="0"/>
              </a:rPr>
              <a:t>joint_prob</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r>
              <a:rPr lang="en-US" dirty="0" err="1">
                <a:latin typeface="Helvetica Neue" panose="02000503000000020004" pitchFamily="2" charset="0"/>
                <a:ea typeface="Helvetica Neue" panose="02000503000000020004" pitchFamily="2" charset="0"/>
                <a:cs typeface="Helvetica Neue" panose="02000503000000020004" pitchFamily="2" charset="0"/>
              </a:rPr>
              <a:t>mean_x</a:t>
            </a:r>
            <a:r>
              <a:rPr lang="en-US" dirty="0">
                <a:latin typeface="Helvetica Neue" panose="02000503000000020004" pitchFamily="2" charset="0"/>
                <a:ea typeface="Helvetica Neue" panose="02000503000000020004" pitchFamily="2" charset="0"/>
                <a:cs typeface="Helvetica Neue" panose="02000503000000020004" pitchFamily="2" charset="0"/>
              </a:rPr>
              <a:t> = </a:t>
            </a:r>
            <a:r>
              <a:rPr lang="en-US" dirty="0" err="1">
                <a:latin typeface="Helvetica Neue" panose="02000503000000020004" pitchFamily="2" charset="0"/>
                <a:ea typeface="Helvetica Neue" panose="02000503000000020004" pitchFamily="2" charset="0"/>
                <a:cs typeface="Helvetica Neue" panose="02000503000000020004" pitchFamily="2" charset="0"/>
              </a:rPr>
              <a:t>expected_value</a:t>
            </a:r>
            <a:r>
              <a:rPr lang="en-US" dirty="0">
                <a:latin typeface="Helvetica Neue" panose="02000503000000020004" pitchFamily="2" charset="0"/>
                <a:ea typeface="Helvetica Neue" panose="02000503000000020004" pitchFamily="2" charset="0"/>
                <a:cs typeface="Helvetica Neue" panose="02000503000000020004" pitchFamily="2" charset="0"/>
              </a:rPr>
              <a:t>('X', </a:t>
            </a:r>
            <a:r>
              <a:rPr lang="en-US" dirty="0" err="1">
                <a:latin typeface="Helvetica Neue" panose="02000503000000020004" pitchFamily="2" charset="0"/>
                <a:ea typeface="Helvetica Neue" panose="02000503000000020004" pitchFamily="2" charset="0"/>
                <a:cs typeface="Helvetica Neue" panose="02000503000000020004" pitchFamily="2" charset="0"/>
              </a:rPr>
              <a:t>px</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r>
              <a:rPr lang="en-US" dirty="0" err="1">
                <a:latin typeface="Helvetica Neue" panose="02000503000000020004" pitchFamily="2" charset="0"/>
                <a:ea typeface="Helvetica Neue" panose="02000503000000020004" pitchFamily="2" charset="0"/>
                <a:cs typeface="Helvetica Neue" panose="02000503000000020004" pitchFamily="2" charset="0"/>
              </a:rPr>
              <a:t>mean_y</a:t>
            </a:r>
            <a:r>
              <a:rPr lang="en-US" dirty="0">
                <a:latin typeface="Helvetica Neue" panose="02000503000000020004" pitchFamily="2" charset="0"/>
                <a:ea typeface="Helvetica Neue" panose="02000503000000020004" pitchFamily="2" charset="0"/>
                <a:cs typeface="Helvetica Neue" panose="02000503000000020004" pitchFamily="2" charset="0"/>
              </a:rPr>
              <a:t> = </a:t>
            </a:r>
            <a:r>
              <a:rPr lang="en-US" dirty="0" err="1">
                <a:latin typeface="Helvetica Neue" panose="02000503000000020004" pitchFamily="2" charset="0"/>
                <a:ea typeface="Helvetica Neue" panose="02000503000000020004" pitchFamily="2" charset="0"/>
                <a:cs typeface="Helvetica Neue" panose="02000503000000020004" pitchFamily="2" charset="0"/>
              </a:rPr>
              <a:t>expected_value</a:t>
            </a:r>
            <a:r>
              <a:rPr lang="en-US" dirty="0">
                <a:latin typeface="Helvetica Neue" panose="02000503000000020004" pitchFamily="2" charset="0"/>
                <a:ea typeface="Helvetica Neue" panose="02000503000000020004" pitchFamily="2" charset="0"/>
                <a:cs typeface="Helvetica Neue" panose="02000503000000020004" pitchFamily="2" charset="0"/>
              </a:rPr>
              <a:t>('Y', </a:t>
            </a:r>
            <a:r>
              <a:rPr lang="en-US" dirty="0" err="1">
                <a:latin typeface="Helvetica Neue" panose="02000503000000020004" pitchFamily="2" charset="0"/>
                <a:ea typeface="Helvetica Neue" panose="02000503000000020004" pitchFamily="2" charset="0"/>
                <a:cs typeface="Helvetica Neue" panose="02000503000000020004" pitchFamily="2" charset="0"/>
              </a:rPr>
              <a:t>py</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r>
              <a:rPr lang="en-US" dirty="0" err="1">
                <a:latin typeface="Helvetica Neue" panose="02000503000000020004" pitchFamily="2" charset="0"/>
                <a:ea typeface="Helvetica Neue" panose="02000503000000020004" pitchFamily="2" charset="0"/>
                <a:cs typeface="Helvetica Neue" panose="02000503000000020004" pitchFamily="2" charset="0"/>
              </a:rPr>
              <a:t>var_x</a:t>
            </a:r>
            <a:r>
              <a:rPr lang="en-US" dirty="0">
                <a:latin typeface="Helvetica Neue" panose="02000503000000020004" pitchFamily="2" charset="0"/>
                <a:ea typeface="Helvetica Neue" panose="02000503000000020004" pitchFamily="2" charset="0"/>
                <a:cs typeface="Helvetica Neue" panose="02000503000000020004" pitchFamily="2" charset="0"/>
              </a:rPr>
              <a:t> = variance('X', </a:t>
            </a:r>
            <a:r>
              <a:rPr lang="en-US" dirty="0" err="1">
                <a:latin typeface="Helvetica Neue" panose="02000503000000020004" pitchFamily="2" charset="0"/>
                <a:ea typeface="Helvetica Neue" panose="02000503000000020004" pitchFamily="2" charset="0"/>
                <a:cs typeface="Helvetica Neue" panose="02000503000000020004" pitchFamily="2" charset="0"/>
              </a:rPr>
              <a:t>px</a:t>
            </a:r>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mean_x</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r>
              <a:rPr lang="en-US" dirty="0" err="1">
                <a:latin typeface="Helvetica Neue" panose="02000503000000020004" pitchFamily="2" charset="0"/>
                <a:ea typeface="Helvetica Neue" panose="02000503000000020004" pitchFamily="2" charset="0"/>
                <a:cs typeface="Helvetica Neue" panose="02000503000000020004" pitchFamily="2" charset="0"/>
              </a:rPr>
              <a:t>var_y</a:t>
            </a:r>
            <a:r>
              <a:rPr lang="en-US" dirty="0">
                <a:latin typeface="Helvetica Neue" panose="02000503000000020004" pitchFamily="2" charset="0"/>
                <a:ea typeface="Helvetica Neue" panose="02000503000000020004" pitchFamily="2" charset="0"/>
                <a:cs typeface="Helvetica Neue" panose="02000503000000020004" pitchFamily="2" charset="0"/>
              </a:rPr>
              <a:t> = variance('Y', </a:t>
            </a:r>
            <a:r>
              <a:rPr lang="en-US" dirty="0" err="1">
                <a:latin typeface="Helvetica Neue" panose="02000503000000020004" pitchFamily="2" charset="0"/>
                <a:ea typeface="Helvetica Neue" panose="02000503000000020004" pitchFamily="2" charset="0"/>
                <a:cs typeface="Helvetica Neue" panose="02000503000000020004" pitchFamily="2" charset="0"/>
              </a:rPr>
              <a:t>py</a:t>
            </a:r>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mean_y</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r>
              <a:rPr lang="en-US" dirty="0" err="1">
                <a:latin typeface="Helvetica Neue" panose="02000503000000020004" pitchFamily="2" charset="0"/>
                <a:ea typeface="Helvetica Neue" panose="02000503000000020004" pitchFamily="2" charset="0"/>
                <a:cs typeface="Helvetica Neue" panose="02000503000000020004" pitchFamily="2" charset="0"/>
              </a:rPr>
              <a:t>std_x</a:t>
            </a:r>
            <a:r>
              <a:rPr lang="en-US" dirty="0">
                <a:latin typeface="Helvetica Neue" panose="02000503000000020004" pitchFamily="2" charset="0"/>
                <a:ea typeface="Helvetica Neue" panose="02000503000000020004" pitchFamily="2" charset="0"/>
                <a:cs typeface="Helvetica Neue" panose="02000503000000020004" pitchFamily="2" charset="0"/>
              </a:rPr>
              <a:t> = </a:t>
            </a:r>
            <a:r>
              <a:rPr lang="en-US" dirty="0" err="1">
                <a:latin typeface="Helvetica Neue" panose="02000503000000020004" pitchFamily="2" charset="0"/>
                <a:ea typeface="Helvetica Neue" panose="02000503000000020004" pitchFamily="2" charset="0"/>
                <a:cs typeface="Helvetica Neue" panose="02000503000000020004" pitchFamily="2" charset="0"/>
              </a:rPr>
              <a:t>var_x</a:t>
            </a:r>
            <a:r>
              <a:rPr lang="en-US" dirty="0">
                <a:latin typeface="Helvetica Neue" panose="02000503000000020004" pitchFamily="2" charset="0"/>
                <a:ea typeface="Helvetica Neue" panose="02000503000000020004" pitchFamily="2" charset="0"/>
                <a:cs typeface="Helvetica Neue" panose="02000503000000020004" pitchFamily="2" charset="0"/>
              </a:rPr>
              <a:t> ** 0.5</a:t>
            </a:r>
          </a:p>
          <a:p>
            <a:r>
              <a:rPr lang="en-US" dirty="0" err="1">
                <a:latin typeface="Helvetica Neue" panose="02000503000000020004" pitchFamily="2" charset="0"/>
                <a:ea typeface="Helvetica Neue" panose="02000503000000020004" pitchFamily="2" charset="0"/>
                <a:cs typeface="Helvetica Neue" panose="02000503000000020004" pitchFamily="2" charset="0"/>
              </a:rPr>
              <a:t>std_y</a:t>
            </a:r>
            <a:r>
              <a:rPr lang="en-US" dirty="0">
                <a:latin typeface="Helvetica Neue" panose="02000503000000020004" pitchFamily="2" charset="0"/>
                <a:ea typeface="Helvetica Neue" panose="02000503000000020004" pitchFamily="2" charset="0"/>
                <a:cs typeface="Helvetica Neue" panose="02000503000000020004" pitchFamily="2" charset="0"/>
              </a:rPr>
              <a:t> = </a:t>
            </a:r>
            <a:r>
              <a:rPr lang="en-US" dirty="0" err="1">
                <a:latin typeface="Helvetica Neue" panose="02000503000000020004" pitchFamily="2" charset="0"/>
                <a:ea typeface="Helvetica Neue" panose="02000503000000020004" pitchFamily="2" charset="0"/>
                <a:cs typeface="Helvetica Neue" panose="02000503000000020004" pitchFamily="2" charset="0"/>
              </a:rPr>
              <a:t>var_y</a:t>
            </a:r>
            <a:r>
              <a:rPr lang="en-US" dirty="0">
                <a:latin typeface="Helvetica Neue" panose="02000503000000020004" pitchFamily="2" charset="0"/>
                <a:ea typeface="Helvetica Neue" panose="02000503000000020004" pitchFamily="2" charset="0"/>
                <a:cs typeface="Helvetica Neue" panose="02000503000000020004" pitchFamily="2" charset="0"/>
              </a:rPr>
              <a:t> ** 0.5</a:t>
            </a:r>
          </a:p>
        </p:txBody>
      </p:sp>
    </p:spTree>
    <p:extLst>
      <p:ext uri="{BB962C8B-B14F-4D97-AF65-F5344CB8AC3E}">
        <p14:creationId xmlns:p14="http://schemas.microsoft.com/office/powerpoint/2010/main" val="33514274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Basic Statistics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81</a:t>
            </a:fld>
            <a:endParaRPr/>
          </a:p>
        </p:txBody>
      </p:sp>
      <p:sp>
        <p:nvSpPr>
          <p:cNvPr id="9" name="TextBox 8">
            <a:extLst>
              <a:ext uri="{FF2B5EF4-FFF2-40B4-BE49-F238E27FC236}">
                <a16:creationId xmlns:a16="http://schemas.microsoft.com/office/drawing/2014/main" id="{6F8910D1-86D6-5444-4003-A710C48A0BBB}"/>
              </a:ext>
            </a:extLst>
          </p:cNvPr>
          <p:cNvSpPr txBox="1"/>
          <p:nvPr/>
        </p:nvSpPr>
        <p:spPr>
          <a:xfrm>
            <a:off x="386080" y="870120"/>
            <a:ext cx="8086378" cy="2246769"/>
          </a:xfrm>
          <a:prstGeom prst="rect">
            <a:avLst/>
          </a:prstGeom>
          <a:noFill/>
        </p:spPr>
        <p:txBody>
          <a:bodyPr wrap="square" rtlCol="0">
            <a:spAutoFit/>
          </a:bodyPr>
          <a:lstStyle/>
          <a:p>
            <a:r>
              <a:rPr lang="en-US" dirty="0" err="1">
                <a:latin typeface="Helvetica Neue" panose="02000503000000020004" pitchFamily="2" charset="0"/>
                <a:ea typeface="Helvetica Neue" panose="02000503000000020004" pitchFamily="2" charset="0"/>
                <a:cs typeface="Helvetica Neue" panose="02000503000000020004" pitchFamily="2" charset="0"/>
              </a:rPr>
              <a:t>cov_xy</a:t>
            </a:r>
            <a:r>
              <a:rPr lang="en-US" dirty="0">
                <a:latin typeface="Helvetica Neue" panose="02000503000000020004" pitchFamily="2" charset="0"/>
                <a:ea typeface="Helvetica Neue" panose="02000503000000020004" pitchFamily="2" charset="0"/>
                <a:cs typeface="Helvetica Neue" panose="02000503000000020004" pitchFamily="2" charset="0"/>
              </a:rPr>
              <a:t> = covariance(</a:t>
            </a:r>
            <a:r>
              <a:rPr lang="en-US" dirty="0" err="1">
                <a:latin typeface="Helvetica Neue" panose="02000503000000020004" pitchFamily="2" charset="0"/>
                <a:ea typeface="Helvetica Neue" panose="02000503000000020004" pitchFamily="2" charset="0"/>
                <a:cs typeface="Helvetica Neue" panose="02000503000000020004" pitchFamily="2" charset="0"/>
              </a:rPr>
              <a:t>joint_prob</a:t>
            </a:r>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mean_x</a:t>
            </a:r>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mean_y</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r>
              <a:rPr lang="en-US" dirty="0" err="1">
                <a:latin typeface="Helvetica Neue" panose="02000503000000020004" pitchFamily="2" charset="0"/>
                <a:ea typeface="Helvetica Neue" panose="02000503000000020004" pitchFamily="2" charset="0"/>
                <a:cs typeface="Helvetica Neue" panose="02000503000000020004" pitchFamily="2" charset="0"/>
              </a:rPr>
              <a:t>corr_xy</a:t>
            </a:r>
            <a:r>
              <a:rPr lang="en-US" dirty="0">
                <a:latin typeface="Helvetica Neue" panose="02000503000000020004" pitchFamily="2" charset="0"/>
                <a:ea typeface="Helvetica Neue" panose="02000503000000020004" pitchFamily="2" charset="0"/>
                <a:cs typeface="Helvetica Neue" panose="02000503000000020004" pitchFamily="2" charset="0"/>
              </a:rPr>
              <a:t> = correlation(</a:t>
            </a:r>
            <a:r>
              <a:rPr lang="en-US" dirty="0" err="1">
                <a:latin typeface="Helvetica Neue" panose="02000503000000020004" pitchFamily="2" charset="0"/>
                <a:ea typeface="Helvetica Neue" panose="02000503000000020004" pitchFamily="2" charset="0"/>
                <a:cs typeface="Helvetica Neue" panose="02000503000000020004" pitchFamily="2" charset="0"/>
              </a:rPr>
              <a:t>cov_xy</a:t>
            </a:r>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std_x</a:t>
            </a:r>
            <a:r>
              <a:rPr lang="en-US" dirty="0">
                <a:latin typeface="Helvetica Neue" panose="02000503000000020004" pitchFamily="2" charset="0"/>
                <a:ea typeface="Helvetica Neue" panose="02000503000000020004" pitchFamily="2" charset="0"/>
                <a:cs typeface="Helvetica Neue" panose="02000503000000020004" pitchFamily="2" charset="0"/>
              </a:rPr>
              <a:t>, </a:t>
            </a:r>
            <a:r>
              <a:rPr lang="en-US" dirty="0" err="1">
                <a:latin typeface="Helvetica Neue" panose="02000503000000020004" pitchFamily="2" charset="0"/>
                <a:ea typeface="Helvetica Neue" panose="02000503000000020004" pitchFamily="2" charset="0"/>
                <a:cs typeface="Helvetica Neue" panose="02000503000000020004" pitchFamily="2" charset="0"/>
              </a:rPr>
              <a:t>std_y</a:t>
            </a:r>
            <a:r>
              <a:rPr lang="en-US" dirty="0">
                <a:latin typeface="Helvetica Neue" panose="02000503000000020004" pitchFamily="2" charset="0"/>
                <a:ea typeface="Helvetica Neue" panose="02000503000000020004" pitchFamily="2" charset="0"/>
                <a:cs typeface="Helvetica Neue" panose="02000503000000020004" pitchFamily="2" charset="0"/>
              </a:rPr>
              <a:t>)</a:t>
            </a:r>
          </a:p>
          <a:p>
            <a:endParaRPr lang="en-US" dirty="0">
              <a:latin typeface="Helvetica Neue" panose="02000503000000020004" pitchFamily="2" charset="0"/>
              <a:ea typeface="Helvetica Neue" panose="02000503000000020004" pitchFamily="2" charset="0"/>
              <a:cs typeface="Helvetica Neue" panose="02000503000000020004" pitchFamily="2" charset="0"/>
            </a:endParaRPr>
          </a:p>
          <a:p>
            <a:r>
              <a:rPr lang="en-US" dirty="0">
                <a:latin typeface="Helvetica Neue" panose="02000503000000020004" pitchFamily="2" charset="0"/>
                <a:ea typeface="Helvetica Neue" panose="02000503000000020004" pitchFamily="2" charset="0"/>
                <a:cs typeface="Helvetica Neue" panose="02000503000000020004" pitchFamily="2" charset="0"/>
              </a:rPr>
              <a:t># Output</a:t>
            </a:r>
          </a:p>
          <a:p>
            <a:r>
              <a:rPr lang="en-US" dirty="0">
                <a:latin typeface="Helvetica Neue" panose="02000503000000020004" pitchFamily="2" charset="0"/>
                <a:ea typeface="Helvetica Neue" panose="02000503000000020004" pitchFamily="2" charset="0"/>
                <a:cs typeface="Helvetica Neue" panose="02000503000000020004" pitchFamily="2" charset="0"/>
              </a:rPr>
              <a:t>print("E[X]:", round(</a:t>
            </a:r>
            <a:r>
              <a:rPr lang="en-US" dirty="0" err="1">
                <a:latin typeface="Helvetica Neue" panose="02000503000000020004" pitchFamily="2" charset="0"/>
                <a:ea typeface="Helvetica Neue" panose="02000503000000020004" pitchFamily="2" charset="0"/>
                <a:cs typeface="Helvetica Neue" panose="02000503000000020004" pitchFamily="2" charset="0"/>
              </a:rPr>
              <a:t>mean_x</a:t>
            </a:r>
            <a:r>
              <a:rPr lang="en-US" dirty="0">
                <a:latin typeface="Helvetica Neue" panose="02000503000000020004" pitchFamily="2" charset="0"/>
                <a:ea typeface="Helvetica Neue" panose="02000503000000020004" pitchFamily="2" charset="0"/>
                <a:cs typeface="Helvetica Neue" panose="02000503000000020004" pitchFamily="2" charset="0"/>
              </a:rPr>
              <a:t>, 4))</a:t>
            </a:r>
          </a:p>
          <a:p>
            <a:r>
              <a:rPr lang="en-US" dirty="0">
                <a:latin typeface="Helvetica Neue" panose="02000503000000020004" pitchFamily="2" charset="0"/>
                <a:ea typeface="Helvetica Neue" panose="02000503000000020004" pitchFamily="2" charset="0"/>
                <a:cs typeface="Helvetica Neue" panose="02000503000000020004" pitchFamily="2" charset="0"/>
              </a:rPr>
              <a:t>print("E[Y]:", round(</a:t>
            </a:r>
            <a:r>
              <a:rPr lang="en-US" dirty="0" err="1">
                <a:latin typeface="Helvetica Neue" panose="02000503000000020004" pitchFamily="2" charset="0"/>
                <a:ea typeface="Helvetica Neue" panose="02000503000000020004" pitchFamily="2" charset="0"/>
                <a:cs typeface="Helvetica Neue" panose="02000503000000020004" pitchFamily="2" charset="0"/>
              </a:rPr>
              <a:t>mean_y</a:t>
            </a:r>
            <a:r>
              <a:rPr lang="en-US" dirty="0">
                <a:latin typeface="Helvetica Neue" panose="02000503000000020004" pitchFamily="2" charset="0"/>
                <a:ea typeface="Helvetica Neue" panose="02000503000000020004" pitchFamily="2" charset="0"/>
                <a:cs typeface="Helvetica Neue" panose="02000503000000020004" pitchFamily="2" charset="0"/>
              </a:rPr>
              <a:t>, 4))</a:t>
            </a:r>
          </a:p>
          <a:p>
            <a:r>
              <a:rPr lang="en-US" dirty="0">
                <a:latin typeface="Helvetica Neue" panose="02000503000000020004" pitchFamily="2" charset="0"/>
                <a:ea typeface="Helvetica Neue" panose="02000503000000020004" pitchFamily="2" charset="0"/>
                <a:cs typeface="Helvetica Neue" panose="02000503000000020004" pitchFamily="2" charset="0"/>
              </a:rPr>
              <a:t>print("Var(X):", round(</a:t>
            </a:r>
            <a:r>
              <a:rPr lang="en-US" dirty="0" err="1">
                <a:latin typeface="Helvetica Neue" panose="02000503000000020004" pitchFamily="2" charset="0"/>
                <a:ea typeface="Helvetica Neue" panose="02000503000000020004" pitchFamily="2" charset="0"/>
                <a:cs typeface="Helvetica Neue" panose="02000503000000020004" pitchFamily="2" charset="0"/>
              </a:rPr>
              <a:t>var_x</a:t>
            </a:r>
            <a:r>
              <a:rPr lang="en-US" dirty="0">
                <a:latin typeface="Helvetica Neue" panose="02000503000000020004" pitchFamily="2" charset="0"/>
                <a:ea typeface="Helvetica Neue" panose="02000503000000020004" pitchFamily="2" charset="0"/>
                <a:cs typeface="Helvetica Neue" panose="02000503000000020004" pitchFamily="2" charset="0"/>
              </a:rPr>
              <a:t>, 4))</a:t>
            </a:r>
          </a:p>
          <a:p>
            <a:r>
              <a:rPr lang="en-US" dirty="0">
                <a:latin typeface="Helvetica Neue" panose="02000503000000020004" pitchFamily="2" charset="0"/>
                <a:ea typeface="Helvetica Neue" panose="02000503000000020004" pitchFamily="2" charset="0"/>
                <a:cs typeface="Helvetica Neue" panose="02000503000000020004" pitchFamily="2" charset="0"/>
              </a:rPr>
              <a:t>print("Var(Y):", round(</a:t>
            </a:r>
            <a:r>
              <a:rPr lang="en-US" dirty="0" err="1">
                <a:latin typeface="Helvetica Neue" panose="02000503000000020004" pitchFamily="2" charset="0"/>
                <a:ea typeface="Helvetica Neue" panose="02000503000000020004" pitchFamily="2" charset="0"/>
                <a:cs typeface="Helvetica Neue" panose="02000503000000020004" pitchFamily="2" charset="0"/>
              </a:rPr>
              <a:t>var_y</a:t>
            </a:r>
            <a:r>
              <a:rPr lang="en-US" dirty="0">
                <a:latin typeface="Helvetica Neue" panose="02000503000000020004" pitchFamily="2" charset="0"/>
                <a:ea typeface="Helvetica Neue" panose="02000503000000020004" pitchFamily="2" charset="0"/>
                <a:cs typeface="Helvetica Neue" panose="02000503000000020004" pitchFamily="2" charset="0"/>
              </a:rPr>
              <a:t>, 4))</a:t>
            </a:r>
          </a:p>
          <a:p>
            <a:r>
              <a:rPr lang="en-US" dirty="0">
                <a:latin typeface="Helvetica Neue" panose="02000503000000020004" pitchFamily="2" charset="0"/>
                <a:ea typeface="Helvetica Neue" panose="02000503000000020004" pitchFamily="2" charset="0"/>
                <a:cs typeface="Helvetica Neue" panose="02000503000000020004" pitchFamily="2" charset="0"/>
              </a:rPr>
              <a:t>print("</a:t>
            </a:r>
            <a:r>
              <a:rPr lang="en-US" dirty="0" err="1">
                <a:latin typeface="Helvetica Neue" panose="02000503000000020004" pitchFamily="2" charset="0"/>
                <a:ea typeface="Helvetica Neue" panose="02000503000000020004" pitchFamily="2" charset="0"/>
                <a:cs typeface="Helvetica Neue" panose="02000503000000020004" pitchFamily="2" charset="0"/>
              </a:rPr>
              <a:t>Cov</a:t>
            </a:r>
            <a:r>
              <a:rPr lang="en-US" dirty="0">
                <a:latin typeface="Helvetica Neue" panose="02000503000000020004" pitchFamily="2" charset="0"/>
                <a:ea typeface="Helvetica Neue" panose="02000503000000020004" pitchFamily="2" charset="0"/>
                <a:cs typeface="Helvetica Neue" panose="02000503000000020004" pitchFamily="2" charset="0"/>
              </a:rPr>
              <a:t>(X, Y):", round(</a:t>
            </a:r>
            <a:r>
              <a:rPr lang="en-US" dirty="0" err="1">
                <a:latin typeface="Helvetica Neue" panose="02000503000000020004" pitchFamily="2" charset="0"/>
                <a:ea typeface="Helvetica Neue" panose="02000503000000020004" pitchFamily="2" charset="0"/>
                <a:cs typeface="Helvetica Neue" panose="02000503000000020004" pitchFamily="2" charset="0"/>
              </a:rPr>
              <a:t>cov_xy</a:t>
            </a:r>
            <a:r>
              <a:rPr lang="en-US" dirty="0">
                <a:latin typeface="Helvetica Neue" panose="02000503000000020004" pitchFamily="2" charset="0"/>
                <a:ea typeface="Helvetica Neue" panose="02000503000000020004" pitchFamily="2" charset="0"/>
                <a:cs typeface="Helvetica Neue" panose="02000503000000020004" pitchFamily="2" charset="0"/>
              </a:rPr>
              <a:t>, 4))</a:t>
            </a:r>
          </a:p>
          <a:p>
            <a:r>
              <a:rPr lang="en-US" dirty="0">
                <a:latin typeface="Helvetica Neue" panose="02000503000000020004" pitchFamily="2" charset="0"/>
                <a:ea typeface="Helvetica Neue" panose="02000503000000020004" pitchFamily="2" charset="0"/>
                <a:cs typeface="Helvetica Neue" panose="02000503000000020004" pitchFamily="2" charset="0"/>
              </a:rPr>
              <a:t>print("</a:t>
            </a:r>
            <a:r>
              <a:rPr lang="en-US" dirty="0" err="1">
                <a:latin typeface="Helvetica Neue" panose="02000503000000020004" pitchFamily="2" charset="0"/>
                <a:ea typeface="Helvetica Neue" panose="02000503000000020004" pitchFamily="2" charset="0"/>
                <a:cs typeface="Helvetica Neue" panose="02000503000000020004" pitchFamily="2" charset="0"/>
              </a:rPr>
              <a:t>Corr</a:t>
            </a:r>
            <a:r>
              <a:rPr lang="en-US" dirty="0">
                <a:latin typeface="Helvetica Neue" panose="02000503000000020004" pitchFamily="2" charset="0"/>
                <a:ea typeface="Helvetica Neue" panose="02000503000000020004" pitchFamily="2" charset="0"/>
                <a:cs typeface="Helvetica Neue" panose="02000503000000020004" pitchFamily="2" charset="0"/>
              </a:rPr>
              <a:t>(X, Y):", round(</a:t>
            </a:r>
            <a:r>
              <a:rPr lang="en-US" dirty="0" err="1">
                <a:latin typeface="Helvetica Neue" panose="02000503000000020004" pitchFamily="2" charset="0"/>
                <a:ea typeface="Helvetica Neue" panose="02000503000000020004" pitchFamily="2" charset="0"/>
                <a:cs typeface="Helvetica Neue" panose="02000503000000020004" pitchFamily="2" charset="0"/>
              </a:rPr>
              <a:t>corr_xy</a:t>
            </a:r>
            <a:r>
              <a:rPr lang="en-US" dirty="0">
                <a:latin typeface="Helvetica Neue" panose="02000503000000020004" pitchFamily="2" charset="0"/>
                <a:ea typeface="Helvetica Neue" panose="02000503000000020004" pitchFamily="2" charset="0"/>
                <a:cs typeface="Helvetica Neue" panose="02000503000000020004" pitchFamily="2" charset="0"/>
              </a:rPr>
              <a:t>, 4))</a:t>
            </a:r>
          </a:p>
        </p:txBody>
      </p:sp>
      <p:sp>
        <p:nvSpPr>
          <p:cNvPr id="2" name="TextBox 1">
            <a:extLst>
              <a:ext uri="{FF2B5EF4-FFF2-40B4-BE49-F238E27FC236}">
                <a16:creationId xmlns:a16="http://schemas.microsoft.com/office/drawing/2014/main" id="{85622FB3-D4F9-AA50-93DD-143866BB3DC4}"/>
              </a:ext>
            </a:extLst>
          </p:cNvPr>
          <p:cNvSpPr txBox="1"/>
          <p:nvPr/>
        </p:nvSpPr>
        <p:spPr>
          <a:xfrm>
            <a:off x="5811520" y="1085565"/>
            <a:ext cx="2550160" cy="2031325"/>
          </a:xfrm>
          <a:prstGeom prst="rect">
            <a:avLst/>
          </a:prstGeom>
          <a:noFill/>
        </p:spPr>
        <p:txBody>
          <a:bodyPr wrap="square" rtlCol="0">
            <a:spAutoFit/>
          </a:bodyPr>
          <a:lstStyle/>
          <a:p>
            <a:r>
              <a:rPr lang="en-US" b="1" u="sng" dirty="0"/>
              <a:t>Output</a:t>
            </a:r>
          </a:p>
          <a:p>
            <a:endParaRPr lang="en-US" b="1" dirty="0"/>
          </a:p>
          <a:p>
            <a:r>
              <a:rPr lang="en-US" dirty="0"/>
              <a:t>E[X]: 2.15</a:t>
            </a:r>
          </a:p>
          <a:p>
            <a:r>
              <a:rPr lang="en-US" dirty="0"/>
              <a:t>E[Y]: 2.65</a:t>
            </a:r>
          </a:p>
          <a:p>
            <a:r>
              <a:rPr lang="en-US" dirty="0"/>
              <a:t>Var(X): 0.6275</a:t>
            </a:r>
          </a:p>
          <a:p>
            <a:r>
              <a:rPr lang="en-US" dirty="0"/>
              <a:t>Var(Y): 0.2275</a:t>
            </a:r>
          </a:p>
          <a:p>
            <a:r>
              <a:rPr lang="en-US" dirty="0" err="1"/>
              <a:t>Cov</a:t>
            </a:r>
            <a:r>
              <a:rPr lang="en-US" dirty="0"/>
              <a:t>(X, Y): 0.2875</a:t>
            </a:r>
          </a:p>
          <a:p>
            <a:r>
              <a:rPr lang="en-US" dirty="0" err="1"/>
              <a:t>Corr</a:t>
            </a:r>
            <a:r>
              <a:rPr lang="en-US" dirty="0"/>
              <a:t>(X, Y): 0.7548</a:t>
            </a:r>
          </a:p>
          <a:p>
            <a:endParaRPr lang="en-US" dirty="0"/>
          </a:p>
        </p:txBody>
      </p:sp>
    </p:spTree>
    <p:extLst>
      <p:ext uri="{BB962C8B-B14F-4D97-AF65-F5344CB8AC3E}">
        <p14:creationId xmlns:p14="http://schemas.microsoft.com/office/powerpoint/2010/main" val="258161209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a:bodyPr>
          <a:lstStyle/>
          <a:p>
            <a:pPr marL="133350" indent="0">
              <a:buNone/>
            </a:pPr>
            <a:r>
              <a:rPr lang="en-IN" b="1" dirty="0">
                <a:solidFill>
                  <a:schemeClr val="tx1"/>
                </a:solidFill>
              </a:rPr>
              <a:t>Why Data Visualization Matters</a:t>
            </a:r>
          </a:p>
          <a:p>
            <a:pPr marL="133350" indent="0">
              <a:buNone/>
            </a:pPr>
            <a:endParaRPr lang="en-IN" dirty="0">
              <a:solidFill>
                <a:schemeClr val="tx1"/>
              </a:solidFill>
            </a:endParaRPr>
          </a:p>
          <a:p>
            <a:pPr>
              <a:buFontTx/>
              <a:buChar char="-"/>
            </a:pPr>
            <a:r>
              <a:rPr lang="en-IN" i="1" dirty="0">
                <a:solidFill>
                  <a:schemeClr val="tx1"/>
                </a:solidFill>
              </a:rPr>
              <a:t>Translates raw data into visual context:</a:t>
            </a:r>
            <a:r>
              <a:rPr lang="en-IN" dirty="0">
                <a:solidFill>
                  <a:schemeClr val="tx1"/>
                </a:solidFill>
              </a:rPr>
              <a:t> Data visualization makes raw data understandable through visual representation</a:t>
            </a:r>
          </a:p>
          <a:p>
            <a:pPr>
              <a:buFontTx/>
              <a:buChar char="-"/>
            </a:pPr>
            <a:r>
              <a:rPr lang="en-IN" i="1" dirty="0">
                <a:solidFill>
                  <a:schemeClr val="tx1"/>
                </a:solidFill>
              </a:rPr>
              <a:t>Helps identify trends, patterns, and outliers</a:t>
            </a:r>
            <a:r>
              <a:rPr lang="en-IN" dirty="0">
                <a:solidFill>
                  <a:schemeClr val="tx1"/>
                </a:solidFill>
              </a:rPr>
              <a:t>: Visuals reveal insights hidden within data distributions</a:t>
            </a:r>
          </a:p>
          <a:p>
            <a:pPr>
              <a:buFontTx/>
              <a:buChar char="-"/>
            </a:pPr>
            <a:r>
              <a:rPr lang="en-IN" i="1" dirty="0">
                <a:solidFill>
                  <a:schemeClr val="tx1"/>
                </a:solidFill>
              </a:rPr>
              <a:t>Essential for data storytelling and decision-making</a:t>
            </a:r>
            <a:r>
              <a:rPr lang="en-IN" dirty="0">
                <a:solidFill>
                  <a:schemeClr val="tx1"/>
                </a:solidFill>
              </a:rPr>
              <a:t>: Visualizations communicate data narratives effectively for informed choices</a:t>
            </a:r>
          </a:p>
          <a:p>
            <a:pPr>
              <a:buFontTx/>
              <a:buChar char="-"/>
            </a:pPr>
            <a:r>
              <a:rPr lang="en-IN" i="1" dirty="0">
                <a:solidFill>
                  <a:schemeClr val="tx1"/>
                </a:solidFill>
              </a:rPr>
              <a:t>Makes complex data accessible</a:t>
            </a:r>
            <a:r>
              <a:rPr lang="en-IN" dirty="0">
                <a:solidFill>
                  <a:schemeClr val="tx1"/>
                </a:solidFill>
              </a:rPr>
              <a:t>: Data visualization simplifies intricate information for broader comprehension</a:t>
            </a:r>
          </a:p>
          <a:p>
            <a:pPr marL="0" indent="0">
              <a:buNone/>
            </a:pPr>
            <a:endParaRPr lang="en-IN" dirty="0">
              <a:solidFill>
                <a:schemeClr val="tx1"/>
              </a:solidFill>
            </a:endParaRPr>
          </a:p>
        </p:txBody>
      </p:sp>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Visualizing Data using Python Libraries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82</a:t>
            </a:fld>
            <a:endParaRPr/>
          </a:p>
        </p:txBody>
      </p:sp>
    </p:spTree>
    <p:extLst>
      <p:ext uri="{BB962C8B-B14F-4D97-AF65-F5344CB8AC3E}">
        <p14:creationId xmlns:p14="http://schemas.microsoft.com/office/powerpoint/2010/main" val="41252927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6"/>
          <p:cNvSpPr txBox="1">
            <a:spLocks noGrp="1"/>
          </p:cNvSpPr>
          <p:nvPr>
            <p:ph type="body" idx="1"/>
          </p:nvPr>
        </p:nvSpPr>
        <p:spPr>
          <a:xfrm>
            <a:off x="217272" y="804609"/>
            <a:ext cx="8803886" cy="4026336"/>
          </a:xfrm>
          <a:prstGeom prst="rect">
            <a:avLst/>
          </a:prstGeom>
        </p:spPr>
        <p:txBody>
          <a:bodyPr spcFirstLastPara="1" wrap="square" lIns="91425" tIns="91425" rIns="91425" bIns="91425" anchor="t" anchorCtr="0">
            <a:normAutofit/>
          </a:bodyPr>
          <a:lstStyle/>
          <a:p>
            <a:pPr marL="133350" indent="0">
              <a:buNone/>
            </a:pPr>
            <a:r>
              <a:rPr lang="en-IN" b="1" dirty="0">
                <a:solidFill>
                  <a:schemeClr val="tx1"/>
                </a:solidFill>
              </a:rPr>
              <a:t>Popular Visualization Libraries</a:t>
            </a:r>
          </a:p>
          <a:p>
            <a:pPr marL="133350" indent="0">
              <a:buNone/>
            </a:pPr>
            <a:endParaRPr lang="en-IN" dirty="0">
              <a:solidFill>
                <a:schemeClr val="tx1"/>
              </a:solidFill>
            </a:endParaRPr>
          </a:p>
          <a:p>
            <a:pPr>
              <a:buFont typeface="Arial" panose="020B0604020202020204" pitchFamily="34" charset="0"/>
              <a:buChar char="•"/>
            </a:pPr>
            <a:r>
              <a:rPr lang="en-IN" b="1" dirty="0">
                <a:solidFill>
                  <a:schemeClr val="tx1"/>
                </a:solidFill>
              </a:rPr>
              <a:t>Matplotlib</a:t>
            </a:r>
            <a:r>
              <a:rPr lang="en-IN" dirty="0">
                <a:solidFill>
                  <a:schemeClr val="tx1"/>
                </a:solidFill>
              </a:rPr>
              <a:t>: Foundational plotting library</a:t>
            </a:r>
          </a:p>
          <a:p>
            <a:pPr>
              <a:buFont typeface="Arial" panose="020B0604020202020204" pitchFamily="34" charset="0"/>
              <a:buChar char="•"/>
            </a:pPr>
            <a:r>
              <a:rPr lang="en-IN" b="1" dirty="0">
                <a:solidFill>
                  <a:schemeClr val="tx1"/>
                </a:solidFill>
              </a:rPr>
              <a:t>Seaborn</a:t>
            </a:r>
            <a:r>
              <a:rPr lang="en-IN" dirty="0">
                <a:solidFill>
                  <a:schemeClr val="tx1"/>
                </a:solidFill>
              </a:rPr>
              <a:t>: High-level API for statistical plots</a:t>
            </a:r>
          </a:p>
          <a:p>
            <a:pPr>
              <a:buFont typeface="Arial" panose="020B0604020202020204" pitchFamily="34" charset="0"/>
              <a:buChar char="•"/>
            </a:pPr>
            <a:r>
              <a:rPr lang="en-IN" b="1" dirty="0">
                <a:solidFill>
                  <a:schemeClr val="tx1"/>
                </a:solidFill>
              </a:rPr>
              <a:t>Pandas</a:t>
            </a:r>
            <a:r>
              <a:rPr lang="en-IN" dirty="0">
                <a:solidFill>
                  <a:schemeClr val="tx1"/>
                </a:solidFill>
              </a:rPr>
              <a:t>: Built-in plotting for </a:t>
            </a:r>
            <a:r>
              <a:rPr lang="en-IN" dirty="0" err="1">
                <a:solidFill>
                  <a:schemeClr val="tx1"/>
                </a:solidFill>
              </a:rPr>
              <a:t>DataFrames</a:t>
            </a:r>
            <a:endParaRPr lang="en-IN" dirty="0">
              <a:solidFill>
                <a:schemeClr val="tx1"/>
              </a:solidFill>
            </a:endParaRPr>
          </a:p>
          <a:p>
            <a:pPr>
              <a:buFont typeface="Arial" panose="020B0604020202020204" pitchFamily="34" charset="0"/>
              <a:buChar char="•"/>
            </a:pPr>
            <a:r>
              <a:rPr lang="en-IN" b="1" dirty="0" err="1">
                <a:solidFill>
                  <a:schemeClr val="tx1"/>
                </a:solidFill>
              </a:rPr>
              <a:t>Plotly</a:t>
            </a:r>
            <a:r>
              <a:rPr lang="en-IN" dirty="0">
                <a:solidFill>
                  <a:schemeClr val="tx1"/>
                </a:solidFill>
              </a:rPr>
              <a:t>: Interactive, web-based plots</a:t>
            </a:r>
          </a:p>
          <a:p>
            <a:pPr marL="0" indent="0">
              <a:buNone/>
            </a:pPr>
            <a:endParaRPr lang="en-IN" dirty="0">
              <a:solidFill>
                <a:schemeClr val="tx1"/>
              </a:solidFill>
            </a:endParaRPr>
          </a:p>
        </p:txBody>
      </p:sp>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Visualizing Data using Python Libraries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tx1"/>
                </a:solidFill>
              </a:rPr>
              <a:t>83</a:t>
            </a:fld>
            <a:endParaRPr>
              <a:solidFill>
                <a:schemeClr val="tx1"/>
              </a:solidFill>
            </a:endParaRPr>
          </a:p>
        </p:txBody>
      </p:sp>
    </p:spTree>
    <p:extLst>
      <p:ext uri="{BB962C8B-B14F-4D97-AF65-F5344CB8AC3E}">
        <p14:creationId xmlns:p14="http://schemas.microsoft.com/office/powerpoint/2010/main" val="13705573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6"/>
          <p:cNvSpPr txBox="1">
            <a:spLocks noGrp="1"/>
          </p:cNvSpPr>
          <p:nvPr>
            <p:ph type="body" idx="1"/>
          </p:nvPr>
        </p:nvSpPr>
        <p:spPr>
          <a:xfrm>
            <a:off x="419572" y="1251404"/>
            <a:ext cx="4257624" cy="2835074"/>
          </a:xfrm>
          <a:prstGeom prst="rect">
            <a:avLst/>
          </a:prstGeom>
        </p:spPr>
        <p:txBody>
          <a:bodyPr spcFirstLastPara="1" wrap="square" lIns="91425" tIns="91425" rIns="91425" bIns="91425" anchor="t" anchorCtr="0">
            <a:normAutofit/>
          </a:bodyPr>
          <a:lstStyle/>
          <a:p>
            <a:pPr marL="133350" indent="0">
              <a:buNone/>
            </a:pPr>
            <a:r>
              <a:rPr lang="en-IN" b="1" dirty="0">
                <a:solidFill>
                  <a:schemeClr val="tx1"/>
                </a:solidFill>
              </a:rPr>
              <a:t>Getting Started with Matplotlib</a:t>
            </a:r>
          </a:p>
          <a:p>
            <a:pPr marL="133350" indent="0">
              <a:buNone/>
            </a:pPr>
            <a:endParaRPr lang="en-IN" dirty="0">
              <a:solidFill>
                <a:schemeClr val="tx1"/>
              </a:solidFill>
            </a:endParaRPr>
          </a:p>
          <a:p>
            <a:pPr marL="133350" indent="0">
              <a:buNone/>
            </a:pPr>
            <a:r>
              <a:rPr lang="en-IN" dirty="0"/>
              <a:t>import </a:t>
            </a:r>
            <a:r>
              <a:rPr lang="en-IN" dirty="0" err="1"/>
              <a:t>matplotlib.pyplot</a:t>
            </a:r>
            <a:r>
              <a:rPr lang="en-IN" dirty="0"/>
              <a:t> as </a:t>
            </a:r>
            <a:r>
              <a:rPr lang="en-IN" dirty="0" err="1"/>
              <a:t>plt</a:t>
            </a:r>
            <a:endParaRPr lang="en-IN" dirty="0"/>
          </a:p>
          <a:p>
            <a:pPr marL="133350" indent="0">
              <a:buNone/>
            </a:pPr>
            <a:r>
              <a:rPr lang="en-IN" dirty="0" err="1"/>
              <a:t>plt.plot</a:t>
            </a:r>
            <a:r>
              <a:rPr lang="en-IN" dirty="0"/>
              <a:t>([1, 2, 3, 4], [10, 20, 25, 30])</a:t>
            </a:r>
          </a:p>
          <a:p>
            <a:pPr marL="133350" indent="0">
              <a:buNone/>
            </a:pPr>
            <a:r>
              <a:rPr lang="en-IN" dirty="0" err="1"/>
              <a:t>plt.title</a:t>
            </a:r>
            <a:r>
              <a:rPr lang="en-IN" dirty="0"/>
              <a:t>("Line Plot")</a:t>
            </a:r>
          </a:p>
          <a:p>
            <a:pPr marL="133350" indent="0">
              <a:buNone/>
            </a:pPr>
            <a:r>
              <a:rPr lang="en-IN" dirty="0" err="1"/>
              <a:t>plt.xlabel</a:t>
            </a:r>
            <a:r>
              <a:rPr lang="en-IN" dirty="0"/>
              <a:t>("X-axis")</a:t>
            </a:r>
          </a:p>
          <a:p>
            <a:pPr marL="133350" indent="0">
              <a:buNone/>
            </a:pPr>
            <a:r>
              <a:rPr lang="en-IN" dirty="0" err="1"/>
              <a:t>plt.ylabel</a:t>
            </a:r>
            <a:r>
              <a:rPr lang="en-IN" dirty="0"/>
              <a:t>("Y-axis")</a:t>
            </a:r>
          </a:p>
          <a:p>
            <a:pPr marL="133350" indent="0">
              <a:buNone/>
            </a:pPr>
            <a:r>
              <a:rPr lang="en-IN" dirty="0" err="1"/>
              <a:t>plt.show</a:t>
            </a:r>
            <a:r>
              <a:rPr lang="en-IN" dirty="0"/>
              <a:t>()</a:t>
            </a:r>
          </a:p>
          <a:p>
            <a:pPr marL="0" indent="0">
              <a:buNone/>
            </a:pPr>
            <a:endParaRPr lang="en-IN" dirty="0">
              <a:solidFill>
                <a:schemeClr val="tx1"/>
              </a:solidFill>
            </a:endParaRPr>
          </a:p>
        </p:txBody>
      </p:sp>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Visualizing Data using Python Libraries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84</a:t>
            </a:fld>
            <a:endParaRPr/>
          </a:p>
        </p:txBody>
      </p:sp>
      <p:pic>
        <p:nvPicPr>
          <p:cNvPr id="3074" name="Picture 2">
            <a:extLst>
              <a:ext uri="{FF2B5EF4-FFF2-40B4-BE49-F238E27FC236}">
                <a16:creationId xmlns:a16="http://schemas.microsoft.com/office/drawing/2014/main" id="{0AEF4F00-028E-BA74-058F-4162D22DD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7914" y="1251404"/>
            <a:ext cx="2997017" cy="2367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15725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6"/>
          <p:cNvSpPr txBox="1">
            <a:spLocks noGrp="1"/>
          </p:cNvSpPr>
          <p:nvPr>
            <p:ph type="body" idx="1"/>
          </p:nvPr>
        </p:nvSpPr>
        <p:spPr>
          <a:xfrm>
            <a:off x="419572" y="1251404"/>
            <a:ext cx="4257624" cy="2835074"/>
          </a:xfrm>
          <a:prstGeom prst="rect">
            <a:avLst/>
          </a:prstGeom>
        </p:spPr>
        <p:txBody>
          <a:bodyPr spcFirstLastPara="1" wrap="square" lIns="91425" tIns="91425" rIns="91425" bIns="91425" anchor="t" anchorCtr="0">
            <a:normAutofit/>
          </a:bodyPr>
          <a:lstStyle/>
          <a:p>
            <a:pPr marL="133350" indent="0">
              <a:buNone/>
            </a:pPr>
            <a:r>
              <a:rPr lang="en-IN" b="1" dirty="0">
                <a:solidFill>
                  <a:schemeClr val="tx1"/>
                </a:solidFill>
              </a:rPr>
              <a:t>Getting Started with Seaborn</a:t>
            </a:r>
          </a:p>
          <a:p>
            <a:pPr marL="133350" indent="0">
              <a:buNone/>
            </a:pPr>
            <a:endParaRPr lang="en-IN" dirty="0">
              <a:solidFill>
                <a:schemeClr val="tx1"/>
              </a:solidFill>
            </a:endParaRP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import seaborn as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sns</a:t>
            </a:r>
            <a:endPar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sns.set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(style="</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whitegrid</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tips =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sns.load_dataset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("tips")</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sns.boxplot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(x="day", y="</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total_bill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data=tips)</a:t>
            </a:r>
          </a:p>
          <a:p>
            <a:pPr marL="0" indent="0">
              <a:buNone/>
            </a:pPr>
            <a:endParaRPr lang="en-IN" dirty="0">
              <a:solidFill>
                <a:schemeClr val="tx1"/>
              </a:solidFill>
            </a:endParaRPr>
          </a:p>
        </p:txBody>
      </p:sp>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Visualizing Data using Python Libraries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85</a:t>
            </a:fld>
            <a:endParaRPr/>
          </a:p>
        </p:txBody>
      </p:sp>
      <p:pic>
        <p:nvPicPr>
          <p:cNvPr id="5122" name="Picture 2">
            <a:extLst>
              <a:ext uri="{FF2B5EF4-FFF2-40B4-BE49-F238E27FC236}">
                <a16:creationId xmlns:a16="http://schemas.microsoft.com/office/drawing/2014/main" id="{8EF0E915-8A4E-AA25-1074-2497051ED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387" y="1423115"/>
            <a:ext cx="2979359" cy="2297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6762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6"/>
          <p:cNvSpPr txBox="1">
            <a:spLocks noGrp="1"/>
          </p:cNvSpPr>
          <p:nvPr>
            <p:ph type="body" idx="1"/>
          </p:nvPr>
        </p:nvSpPr>
        <p:spPr>
          <a:xfrm>
            <a:off x="419572" y="1251404"/>
            <a:ext cx="4257624" cy="2835074"/>
          </a:xfrm>
          <a:prstGeom prst="rect">
            <a:avLst/>
          </a:prstGeom>
        </p:spPr>
        <p:txBody>
          <a:bodyPr spcFirstLastPara="1" wrap="square" lIns="91425" tIns="91425" rIns="91425" bIns="91425" anchor="t" anchorCtr="0">
            <a:normAutofit/>
          </a:bodyPr>
          <a:lstStyle/>
          <a:p>
            <a:pPr marL="133350" indent="0">
              <a:buNone/>
            </a:pPr>
            <a:r>
              <a:rPr lang="en-IN" b="1" dirty="0">
                <a:solidFill>
                  <a:schemeClr val="tx1"/>
                </a:solidFill>
              </a:rPr>
              <a:t>Drawing </a:t>
            </a:r>
            <a:r>
              <a:rPr lang="en-IN" b="1" dirty="0" err="1">
                <a:solidFill>
                  <a:schemeClr val="tx1"/>
                </a:solidFill>
              </a:rPr>
              <a:t>Linegraph</a:t>
            </a:r>
            <a:r>
              <a:rPr lang="en-IN" b="1" dirty="0">
                <a:solidFill>
                  <a:schemeClr val="tx1"/>
                </a:solidFill>
              </a:rPr>
              <a:t> using </a:t>
            </a:r>
          </a:p>
          <a:p>
            <a:pPr marL="133350" indent="0">
              <a:buNone/>
            </a:pPr>
            <a:endParaRPr lang="en-IN" dirty="0">
              <a:solidFill>
                <a:schemeClr val="tx1"/>
              </a:solidFill>
            </a:endParaRP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import seaborn as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sns</a:t>
            </a:r>
            <a:endPar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sns.set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(style="</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whitegrid</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tips =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sns.load_dataset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("tips")</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sns.boxplot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(x="day", y="</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total_bill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data=tips)</a:t>
            </a:r>
          </a:p>
          <a:p>
            <a:pPr marL="0" indent="0">
              <a:buNone/>
            </a:pPr>
            <a:endParaRPr lang="en-IN" dirty="0">
              <a:solidFill>
                <a:schemeClr val="tx1"/>
              </a:solidFill>
            </a:endParaRPr>
          </a:p>
        </p:txBody>
      </p:sp>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Visualizing Data using Python Libraries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86</a:t>
            </a:fld>
            <a:endParaRPr/>
          </a:p>
        </p:txBody>
      </p:sp>
      <p:pic>
        <p:nvPicPr>
          <p:cNvPr id="5122" name="Picture 2">
            <a:extLst>
              <a:ext uri="{FF2B5EF4-FFF2-40B4-BE49-F238E27FC236}">
                <a16:creationId xmlns:a16="http://schemas.microsoft.com/office/drawing/2014/main" id="{8EF0E915-8A4E-AA25-1074-2497051ED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387" y="1423115"/>
            <a:ext cx="2979359" cy="22972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DDBCEB8D-A4C8-F3D6-8D7B-B2A6BA4893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865" y="1130217"/>
            <a:ext cx="3955563" cy="321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6336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6"/>
          <p:cNvSpPr txBox="1">
            <a:spLocks noGrp="1"/>
          </p:cNvSpPr>
          <p:nvPr>
            <p:ph type="body" idx="1"/>
          </p:nvPr>
        </p:nvSpPr>
        <p:spPr>
          <a:xfrm>
            <a:off x="419572" y="1251404"/>
            <a:ext cx="4257624" cy="2835074"/>
          </a:xfrm>
          <a:prstGeom prst="rect">
            <a:avLst/>
          </a:prstGeom>
        </p:spPr>
        <p:txBody>
          <a:bodyPr spcFirstLastPara="1" wrap="square" lIns="91425" tIns="91425" rIns="91425" bIns="91425" anchor="t" anchorCtr="0">
            <a:normAutofit/>
          </a:bodyPr>
          <a:lstStyle/>
          <a:p>
            <a:pPr marL="133350" indent="0">
              <a:buNone/>
            </a:pPr>
            <a:r>
              <a:rPr lang="en-IN" b="1" dirty="0">
                <a:solidFill>
                  <a:schemeClr val="tx1"/>
                </a:solidFill>
              </a:rPr>
              <a:t>Drawing </a:t>
            </a:r>
            <a:r>
              <a:rPr lang="en-IN" b="1" dirty="0" err="1">
                <a:solidFill>
                  <a:schemeClr val="tx1"/>
                </a:solidFill>
              </a:rPr>
              <a:t>Linegraph</a:t>
            </a:r>
            <a:r>
              <a:rPr lang="en-IN" b="1" dirty="0">
                <a:solidFill>
                  <a:schemeClr val="tx1"/>
                </a:solidFill>
              </a:rPr>
              <a:t> using </a:t>
            </a:r>
          </a:p>
          <a:p>
            <a:pPr marL="133350" indent="0">
              <a:buNone/>
            </a:pPr>
            <a:endParaRPr lang="en-IN" dirty="0">
              <a:solidFill>
                <a:schemeClr val="tx1"/>
              </a:solidFill>
            </a:endParaRP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import seaborn as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sns</a:t>
            </a:r>
            <a:endPar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sns.set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(style="</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whitegrid</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tips = </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sns.load_dataset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("tips")</a:t>
            </a:r>
          </a:p>
          <a:p>
            <a:pPr marL="133350" indent="0">
              <a:buNone/>
            </a:pP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sns.boxplot</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(x="day", y="</a:t>
            </a:r>
            <a:r>
              <a:rPr lang="en-IN"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total_bill</a:t>
            </a:r>
            <a:r>
              <a:rPr lang="en-IN"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data=tips)</a:t>
            </a:r>
          </a:p>
          <a:p>
            <a:pPr marL="0" indent="0">
              <a:buNone/>
            </a:pPr>
            <a:endParaRPr lang="en-IN" dirty="0">
              <a:solidFill>
                <a:schemeClr val="tx1"/>
              </a:solidFill>
            </a:endParaRPr>
          </a:p>
        </p:txBody>
      </p:sp>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Visualizing Data using Python Libraries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87</a:t>
            </a:fld>
            <a:endParaRPr/>
          </a:p>
        </p:txBody>
      </p:sp>
      <p:pic>
        <p:nvPicPr>
          <p:cNvPr id="5122" name="Picture 2">
            <a:extLst>
              <a:ext uri="{FF2B5EF4-FFF2-40B4-BE49-F238E27FC236}">
                <a16:creationId xmlns:a16="http://schemas.microsoft.com/office/drawing/2014/main" id="{8EF0E915-8A4E-AA25-1074-2497051ED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387" y="1423115"/>
            <a:ext cx="2979359" cy="229726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DDBCEB8D-A4C8-F3D6-8D7B-B2A6BA4893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865" y="1130217"/>
            <a:ext cx="3955563" cy="321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5313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1" name="Google Shape;131;p16"/>
          <p:cNvSpPr txBox="1">
            <a:spLocks noGrp="1"/>
          </p:cNvSpPr>
          <p:nvPr>
            <p:ph type="body" idx="1"/>
          </p:nvPr>
        </p:nvSpPr>
        <p:spPr>
          <a:xfrm>
            <a:off x="419572" y="822439"/>
            <a:ext cx="8601586" cy="3992322"/>
          </a:xfrm>
          <a:prstGeom prst="rect">
            <a:avLst/>
          </a:prstGeom>
        </p:spPr>
        <p:txBody>
          <a:bodyPr spcFirstLastPara="1" wrap="square" lIns="91425" tIns="91425" rIns="91425" bIns="91425" anchor="t" anchorCtr="0">
            <a:normAutofit lnSpcReduction="10000"/>
          </a:bodyPr>
          <a:lstStyle/>
          <a:p>
            <a:pPr marL="133350" indent="0">
              <a:buNone/>
            </a:pPr>
            <a:r>
              <a:rPr lang="en-IN" sz="1100" b="1" dirty="0">
                <a:solidFill>
                  <a:schemeClr val="tx1"/>
                </a:solidFill>
              </a:rPr>
              <a:t>Interactive Plots with </a:t>
            </a:r>
            <a:r>
              <a:rPr lang="en-IN" sz="1100" b="1" dirty="0" err="1">
                <a:solidFill>
                  <a:schemeClr val="tx1"/>
                </a:solidFill>
              </a:rPr>
              <a:t>Plotly</a:t>
            </a:r>
            <a:endParaRPr lang="en-IN" sz="1100" dirty="0">
              <a:solidFill>
                <a:schemeClr val="tx1"/>
              </a:solidFill>
            </a:endParaRPr>
          </a:p>
          <a:p>
            <a:pPr marL="133350" indent="0">
              <a:buNone/>
            </a:pP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import </a:t>
            </a:r>
            <a:r>
              <a:rPr lang="en-IN" sz="1100"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plotly.express</a:t>
            </a: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as </a:t>
            </a:r>
            <a:r>
              <a:rPr lang="en-IN" sz="1100"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px</a:t>
            </a:r>
            <a:endPar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133350" indent="0">
              <a:buNone/>
            </a:pP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import seaborn as </a:t>
            </a:r>
            <a:r>
              <a:rPr lang="en-IN" sz="1100"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sns</a:t>
            </a:r>
            <a:endPar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133350" indent="0">
              <a:buNone/>
            </a:pP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import pandas as pd</a:t>
            </a:r>
          </a:p>
          <a:p>
            <a:pPr marL="133350" indent="0">
              <a:buNone/>
            </a:pPr>
            <a:endPar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133350" indent="0">
              <a:buNone/>
            </a:pP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Load the 'tips' dataset from seaborn</a:t>
            </a:r>
          </a:p>
          <a:p>
            <a:pPr marL="133350" indent="0">
              <a:buNone/>
            </a:pP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tips = </a:t>
            </a:r>
            <a:r>
              <a:rPr lang="en-IN" sz="1100"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sns.load_dataset</a:t>
            </a: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("tips")</a:t>
            </a:r>
          </a:p>
          <a:p>
            <a:pPr marL="133350" indent="0">
              <a:buNone/>
            </a:pPr>
            <a:endPar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133350" indent="0">
              <a:buNone/>
            </a:pP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Create an interactive scatter plot</a:t>
            </a:r>
          </a:p>
          <a:p>
            <a:pPr marL="133350" indent="0">
              <a:buNone/>
            </a:pP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fig = </a:t>
            </a:r>
            <a:r>
              <a:rPr lang="en-IN" sz="1100"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px.scatter</a:t>
            </a: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tips,</a:t>
            </a:r>
          </a:p>
          <a:p>
            <a:pPr marL="133350" indent="0">
              <a:buNone/>
            </a:pP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x="</a:t>
            </a:r>
            <a:r>
              <a:rPr lang="en-IN" sz="1100"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total_bill</a:t>
            </a: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y="tip",</a:t>
            </a:r>
          </a:p>
          <a:p>
            <a:pPr marL="133350" indent="0">
              <a:buNone/>
            </a:pP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en-IN" sz="1100"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color</a:t>
            </a: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="sex",</a:t>
            </a:r>
          </a:p>
          <a:p>
            <a:pPr marL="133350" indent="0">
              <a:buNone/>
            </a:pP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title="Scatter Plot of Total Bill vs Tip by Gender",</a:t>
            </a:r>
          </a:p>
          <a:p>
            <a:pPr marL="133350" indent="0">
              <a:buNone/>
            </a:pP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labels={"</a:t>
            </a:r>
            <a:r>
              <a:rPr lang="en-IN" sz="1100"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total_bill</a:t>
            </a: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"Total Bill ($)", "tip": "Tip Amount ($)", "sex": "Gender"},</a:t>
            </a:r>
          </a:p>
          <a:p>
            <a:pPr marL="133350" indent="0">
              <a:buNone/>
            </a:pP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template="</a:t>
            </a:r>
            <a:r>
              <a:rPr lang="en-IN" sz="1100"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plotly_white</a:t>
            </a: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p>
          <a:p>
            <a:pPr marL="133350" indent="0">
              <a:buNone/>
            </a:pPr>
            <a:endPar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endParaRPr>
          </a:p>
          <a:p>
            <a:pPr marL="133350" indent="0">
              <a:buNone/>
            </a:pP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 Show the plot</a:t>
            </a:r>
          </a:p>
          <a:p>
            <a:pPr marL="133350" indent="0">
              <a:buNone/>
            </a:pPr>
            <a:r>
              <a:rPr lang="en-IN" sz="1100" b="0" dirty="0" err="1">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fig.show</a:t>
            </a:r>
            <a:r>
              <a:rPr lang="en-IN" sz="1100" b="0" dirty="0">
                <a:solidFill>
                  <a:schemeClr val="tx1"/>
                </a:solidFill>
                <a:effectLst/>
                <a:latin typeface="Helvetica Neue" panose="02000503000000020004" pitchFamily="2" charset="0"/>
                <a:ea typeface="Helvetica Neue" panose="02000503000000020004" pitchFamily="2" charset="0"/>
                <a:cs typeface="Helvetica Neue" panose="02000503000000020004" pitchFamily="2" charset="0"/>
              </a:rPr>
              <a:t>()</a:t>
            </a:r>
            <a:endParaRPr lang="en-IN" sz="1100" dirty="0">
              <a:solidFill>
                <a:schemeClr val="tx1"/>
              </a:solidFill>
            </a:endParaRPr>
          </a:p>
        </p:txBody>
      </p:sp>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Visualizing Data using Python Libraries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88</a:t>
            </a:fld>
            <a:endParaRPr/>
          </a:p>
        </p:txBody>
      </p:sp>
    </p:spTree>
    <p:extLst>
      <p:ext uri="{BB962C8B-B14F-4D97-AF65-F5344CB8AC3E}">
        <p14:creationId xmlns:p14="http://schemas.microsoft.com/office/powerpoint/2010/main" val="9493570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Visualizing Data using Python Libraries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89</a:t>
            </a:fld>
            <a:endParaRPr/>
          </a:p>
        </p:txBody>
      </p:sp>
      <p:pic>
        <p:nvPicPr>
          <p:cNvPr id="3" name="Picture 2">
            <a:extLst>
              <a:ext uri="{FF2B5EF4-FFF2-40B4-BE49-F238E27FC236}">
                <a16:creationId xmlns:a16="http://schemas.microsoft.com/office/drawing/2014/main" id="{FDCE3C1D-020D-21A5-0EE5-BAEDE783D97F}"/>
              </a:ext>
            </a:extLst>
          </p:cNvPr>
          <p:cNvPicPr>
            <a:picLocks noChangeAspect="1"/>
          </p:cNvPicPr>
          <p:nvPr/>
        </p:nvPicPr>
        <p:blipFill>
          <a:blip r:embed="rId3"/>
          <a:stretch>
            <a:fillRect/>
          </a:stretch>
        </p:blipFill>
        <p:spPr>
          <a:xfrm>
            <a:off x="440423" y="1618407"/>
            <a:ext cx="8391877" cy="2602339"/>
          </a:xfrm>
          <a:prstGeom prst="rect">
            <a:avLst/>
          </a:prstGeom>
        </p:spPr>
      </p:pic>
    </p:spTree>
    <p:extLst>
      <p:ext uri="{BB962C8B-B14F-4D97-AF65-F5344CB8AC3E}">
        <p14:creationId xmlns:p14="http://schemas.microsoft.com/office/powerpoint/2010/main" val="835028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147289"/>
            <a:ext cx="3896158"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Datatypes in Python</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3" name="TextBox 2">
            <a:extLst>
              <a:ext uri="{FF2B5EF4-FFF2-40B4-BE49-F238E27FC236}">
                <a16:creationId xmlns:a16="http://schemas.microsoft.com/office/drawing/2014/main" id="{6B6316F1-F42B-DF8E-B736-8955A44376E5}"/>
              </a:ext>
            </a:extLst>
          </p:cNvPr>
          <p:cNvSpPr txBox="1"/>
          <p:nvPr/>
        </p:nvSpPr>
        <p:spPr>
          <a:xfrm>
            <a:off x="249359" y="885587"/>
            <a:ext cx="8497449" cy="3754874"/>
          </a:xfrm>
          <a:prstGeom prst="rect">
            <a:avLst/>
          </a:prstGeom>
          <a:noFill/>
        </p:spPr>
        <p:txBody>
          <a:bodyPr wrap="square">
            <a:spAutoFit/>
          </a:bodyPr>
          <a:lstStyle/>
          <a:p>
            <a:pPr marL="285750" indent="-285750">
              <a:buFontTx/>
              <a:buChar char="-"/>
            </a:pPr>
            <a:r>
              <a:rPr lang="en-IN" dirty="0"/>
              <a:t>Python is dynamically typed. </a:t>
            </a:r>
          </a:p>
          <a:p>
            <a:pPr marL="285750" indent="-285750">
              <a:buFontTx/>
              <a:buChar char="-"/>
            </a:pPr>
            <a:r>
              <a:rPr lang="en-IN" dirty="0"/>
              <a:t>Everything in Python is an object. </a:t>
            </a:r>
          </a:p>
          <a:p>
            <a:pPr marL="285750" indent="-285750">
              <a:buFontTx/>
              <a:buChar char="-"/>
            </a:pPr>
            <a:r>
              <a:rPr lang="en-IN" dirty="0"/>
              <a:t>Mutability (changeable) vs. immutability (unchangeable) is key. </a:t>
            </a:r>
          </a:p>
          <a:p>
            <a:pPr marL="285750" indent="-285750">
              <a:buFontTx/>
              <a:buChar char="-"/>
            </a:pPr>
            <a:r>
              <a:rPr lang="en-IN" dirty="0"/>
              <a:t>Use type() to check a variable's data type. </a:t>
            </a:r>
          </a:p>
          <a:p>
            <a:pPr marL="285750" indent="-285750">
              <a:buFontTx/>
              <a:buChar char="-"/>
            </a:pPr>
            <a:r>
              <a:rPr lang="en-IN" dirty="0"/>
              <a:t>Integers in Python have arbitrary precision. </a:t>
            </a:r>
          </a:p>
          <a:p>
            <a:pPr marL="285750" indent="-285750">
              <a:buFontTx/>
              <a:buChar char="-"/>
            </a:pPr>
            <a:r>
              <a:rPr lang="en-IN" dirty="0"/>
              <a:t>Strings are for text. </a:t>
            </a:r>
          </a:p>
          <a:p>
            <a:pPr marL="285750" indent="-285750">
              <a:buFontTx/>
              <a:buChar char="-"/>
            </a:pPr>
            <a:r>
              <a:rPr lang="en-IN" dirty="0"/>
              <a:t>Integers/Floats are for numbers. </a:t>
            </a:r>
          </a:p>
          <a:p>
            <a:pPr marL="285750" indent="-285750">
              <a:buFontTx/>
              <a:buChar char="-"/>
            </a:pPr>
            <a:r>
              <a:rPr lang="en-IN" dirty="0"/>
              <a:t>Lists are mutable ordered collections. </a:t>
            </a:r>
          </a:p>
          <a:p>
            <a:pPr marL="285750" indent="-285750">
              <a:buFontTx/>
              <a:buChar char="-"/>
            </a:pPr>
            <a:r>
              <a:rPr lang="en-IN" dirty="0"/>
              <a:t>Tuples are immutable ordered collections. </a:t>
            </a:r>
          </a:p>
          <a:p>
            <a:pPr marL="285750" indent="-285750">
              <a:buFontTx/>
              <a:buChar char="-"/>
            </a:pPr>
            <a:r>
              <a:rPr lang="en-IN" dirty="0"/>
              <a:t>Dictionaries map keys to values. </a:t>
            </a:r>
          </a:p>
          <a:p>
            <a:pPr marL="285750" indent="-285750">
              <a:buFontTx/>
              <a:buChar char="-"/>
            </a:pPr>
            <a:r>
              <a:rPr lang="en-IN" dirty="0"/>
              <a:t>Sets store unique elements. </a:t>
            </a:r>
          </a:p>
          <a:p>
            <a:pPr marL="285750" indent="-285750">
              <a:buFontTx/>
              <a:buChar char="-"/>
            </a:pPr>
            <a:r>
              <a:rPr lang="en-IN" dirty="0"/>
              <a:t>You can explicitly convert data types (e.g., int(), str())</a:t>
            </a:r>
          </a:p>
          <a:p>
            <a:pPr marL="285750" indent="-285750">
              <a:buFontTx/>
              <a:buChar char="-"/>
            </a:pPr>
            <a:endParaRPr lang="en-IN" dirty="0"/>
          </a:p>
          <a:p>
            <a:r>
              <a:rPr lang="en-IN" b="1" dirty="0"/>
              <a:t>Mutable Datatypes: </a:t>
            </a:r>
            <a:r>
              <a:rPr lang="en-IN" dirty="0"/>
              <a:t>list, dictionary, set, </a:t>
            </a:r>
            <a:r>
              <a:rPr lang="en-IN" dirty="0" err="1"/>
              <a:t>bytearray</a:t>
            </a:r>
            <a:endParaRPr lang="en-IN" dirty="0"/>
          </a:p>
          <a:p>
            <a:r>
              <a:rPr lang="en-IN" b="1" dirty="0"/>
              <a:t>Immutable Datatypes: </a:t>
            </a:r>
            <a:r>
              <a:rPr lang="en-IN" dirty="0"/>
              <a:t>int, float, complex, str, tuple, </a:t>
            </a:r>
            <a:r>
              <a:rPr lang="en-IN" dirty="0" err="1"/>
              <a:t>frozenset</a:t>
            </a:r>
            <a:r>
              <a:rPr lang="en-IN" dirty="0"/>
              <a:t>, bytes, bool, </a:t>
            </a:r>
            <a:r>
              <a:rPr lang="en-IN" dirty="0" err="1"/>
              <a:t>NoneType</a:t>
            </a:r>
            <a:r>
              <a:rPr lang="en-IN" dirty="0"/>
              <a:t> (represented by None)</a:t>
            </a:r>
          </a:p>
          <a:p>
            <a:pPr marL="285750" indent="-285750">
              <a:buFontTx/>
              <a:buChar char="-"/>
            </a:pPr>
            <a:endParaRPr lang="en-IN" dirty="0"/>
          </a:p>
        </p:txBody>
      </p:sp>
    </p:spTree>
    <p:extLst>
      <p:ext uri="{BB962C8B-B14F-4D97-AF65-F5344CB8AC3E}">
        <p14:creationId xmlns:p14="http://schemas.microsoft.com/office/powerpoint/2010/main" val="35425802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IN" dirty="0">
                <a:solidFill>
                  <a:schemeClr val="tx1"/>
                </a:solidFill>
              </a:rPr>
              <a:t>Choosing the Right Chart</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90</a:t>
            </a:fld>
            <a:endParaRPr/>
          </a:p>
        </p:txBody>
      </p:sp>
      <p:graphicFrame>
        <p:nvGraphicFramePr>
          <p:cNvPr id="14" name="Table 14">
            <a:extLst>
              <a:ext uri="{FF2B5EF4-FFF2-40B4-BE49-F238E27FC236}">
                <a16:creationId xmlns:a16="http://schemas.microsoft.com/office/drawing/2014/main" id="{7B853785-F0ED-FD7F-24DE-6B7ACA8843B8}"/>
              </a:ext>
            </a:extLst>
          </p:cNvPr>
          <p:cNvGraphicFramePr>
            <a:graphicFrameLocks noGrp="1"/>
          </p:cNvGraphicFramePr>
          <p:nvPr>
            <p:extLst>
              <p:ext uri="{D42A27DB-BD31-4B8C-83A1-F6EECF244321}">
                <p14:modId xmlns:p14="http://schemas.microsoft.com/office/powerpoint/2010/main" val="3789831852"/>
              </p:ext>
            </p:extLst>
          </p:nvPr>
        </p:nvGraphicFramePr>
        <p:xfrm>
          <a:off x="1524000" y="1041456"/>
          <a:ext cx="6096000" cy="2529840"/>
        </p:xfrm>
        <a:graphic>
          <a:graphicData uri="http://schemas.openxmlformats.org/drawingml/2006/table">
            <a:tbl>
              <a:tblPr firstRow="1" bandRow="1">
                <a:tableStyleId>{D806A02D-9255-4416-AC49-59535D0934EA}</a:tableStyleId>
              </a:tblPr>
              <a:tblGrid>
                <a:gridCol w="3048000">
                  <a:extLst>
                    <a:ext uri="{9D8B030D-6E8A-4147-A177-3AD203B41FA5}">
                      <a16:colId xmlns:a16="http://schemas.microsoft.com/office/drawing/2014/main" val="2509315596"/>
                    </a:ext>
                  </a:extLst>
                </a:gridCol>
                <a:gridCol w="3048000">
                  <a:extLst>
                    <a:ext uri="{9D8B030D-6E8A-4147-A177-3AD203B41FA5}">
                      <a16:colId xmlns:a16="http://schemas.microsoft.com/office/drawing/2014/main" val="3568475465"/>
                    </a:ext>
                  </a:extLst>
                </a:gridCol>
              </a:tblGrid>
              <a:tr h="370840">
                <a:tc>
                  <a:txBody>
                    <a:bodyPr/>
                    <a:lstStyle/>
                    <a:p>
                      <a:r>
                        <a:rPr lang="en-IN" dirty="0"/>
                        <a:t>Chart Type</a:t>
                      </a:r>
                    </a:p>
                  </a:txBody>
                  <a:tcPr anchor="ctr"/>
                </a:tc>
                <a:tc>
                  <a:txBody>
                    <a:bodyPr/>
                    <a:lstStyle/>
                    <a:p>
                      <a:r>
                        <a:rPr lang="en-IN" dirty="0"/>
                        <a:t>Use Case</a:t>
                      </a:r>
                    </a:p>
                  </a:txBody>
                  <a:tcPr anchor="ctr"/>
                </a:tc>
                <a:extLst>
                  <a:ext uri="{0D108BD9-81ED-4DB2-BD59-A6C34878D82A}">
                    <a16:rowId xmlns:a16="http://schemas.microsoft.com/office/drawing/2014/main" val="1584194520"/>
                  </a:ext>
                </a:extLst>
              </a:tr>
              <a:tr h="228724">
                <a:tc>
                  <a:txBody>
                    <a:bodyPr/>
                    <a:lstStyle/>
                    <a:p>
                      <a:r>
                        <a:rPr lang="en-US" dirty="0"/>
                        <a:t>Line Chart	</a:t>
                      </a:r>
                    </a:p>
                  </a:txBody>
                  <a:tcPr/>
                </a:tc>
                <a:tc>
                  <a:txBody>
                    <a:bodyPr/>
                    <a:lstStyle/>
                    <a:p>
                      <a:r>
                        <a:rPr lang="en-US" dirty="0"/>
                        <a:t>Trends over time</a:t>
                      </a:r>
                    </a:p>
                  </a:txBody>
                  <a:tcPr/>
                </a:tc>
                <a:extLst>
                  <a:ext uri="{0D108BD9-81ED-4DB2-BD59-A6C34878D82A}">
                    <a16:rowId xmlns:a16="http://schemas.microsoft.com/office/drawing/2014/main" val="3147784264"/>
                  </a:ext>
                </a:extLst>
              </a:tr>
              <a:tr h="370840">
                <a:tc>
                  <a:txBody>
                    <a:bodyPr/>
                    <a:lstStyle/>
                    <a:p>
                      <a:r>
                        <a:rPr lang="en-US" dirty="0"/>
                        <a:t>Bar Chart	</a:t>
                      </a:r>
                    </a:p>
                  </a:txBody>
                  <a:tcPr/>
                </a:tc>
                <a:tc>
                  <a:txBody>
                    <a:bodyPr/>
                    <a:lstStyle/>
                    <a:p>
                      <a:r>
                        <a:rPr lang="en-US" dirty="0"/>
                        <a:t>Comparing categories</a:t>
                      </a:r>
                    </a:p>
                  </a:txBody>
                  <a:tcPr/>
                </a:tc>
                <a:extLst>
                  <a:ext uri="{0D108BD9-81ED-4DB2-BD59-A6C34878D82A}">
                    <a16:rowId xmlns:a16="http://schemas.microsoft.com/office/drawing/2014/main" val="2810878146"/>
                  </a:ext>
                </a:extLst>
              </a:tr>
              <a:tr h="370840">
                <a:tc>
                  <a:txBody>
                    <a:bodyPr/>
                    <a:lstStyle/>
                    <a:p>
                      <a:r>
                        <a:rPr lang="en-US" dirty="0"/>
                        <a:t>Pie Chart	</a:t>
                      </a:r>
                    </a:p>
                  </a:txBody>
                  <a:tcPr/>
                </a:tc>
                <a:tc>
                  <a:txBody>
                    <a:bodyPr/>
                    <a:lstStyle/>
                    <a:p>
                      <a:r>
                        <a:rPr lang="en-US" dirty="0"/>
                        <a:t>Part-to-whole relationships</a:t>
                      </a:r>
                    </a:p>
                  </a:txBody>
                  <a:tcPr/>
                </a:tc>
                <a:extLst>
                  <a:ext uri="{0D108BD9-81ED-4DB2-BD59-A6C34878D82A}">
                    <a16:rowId xmlns:a16="http://schemas.microsoft.com/office/drawing/2014/main" val="752971736"/>
                  </a:ext>
                </a:extLst>
              </a:tr>
              <a:tr h="370840">
                <a:tc>
                  <a:txBody>
                    <a:bodyPr/>
                    <a:lstStyle/>
                    <a:p>
                      <a:r>
                        <a:rPr lang="en-US" dirty="0"/>
                        <a:t>Boxplot	</a:t>
                      </a:r>
                    </a:p>
                  </a:txBody>
                  <a:tcPr/>
                </a:tc>
                <a:tc>
                  <a:txBody>
                    <a:bodyPr/>
                    <a:lstStyle/>
                    <a:p>
                      <a:r>
                        <a:rPr lang="en-US" dirty="0"/>
                        <a:t>Distribution and outliers</a:t>
                      </a:r>
                    </a:p>
                  </a:txBody>
                  <a:tcPr/>
                </a:tc>
                <a:extLst>
                  <a:ext uri="{0D108BD9-81ED-4DB2-BD59-A6C34878D82A}">
                    <a16:rowId xmlns:a16="http://schemas.microsoft.com/office/drawing/2014/main" val="2713144670"/>
                  </a:ext>
                </a:extLst>
              </a:tr>
              <a:tr h="370840">
                <a:tc>
                  <a:txBody>
                    <a:bodyPr/>
                    <a:lstStyle/>
                    <a:p>
                      <a:r>
                        <a:rPr lang="en-US" dirty="0"/>
                        <a:t>Scatter Plot	</a:t>
                      </a:r>
                    </a:p>
                  </a:txBody>
                  <a:tcPr/>
                </a:tc>
                <a:tc>
                  <a:txBody>
                    <a:bodyPr/>
                    <a:lstStyle/>
                    <a:p>
                      <a:r>
                        <a:rPr lang="en-US" dirty="0"/>
                        <a:t>Relationship between two variables</a:t>
                      </a:r>
                    </a:p>
                  </a:txBody>
                  <a:tcPr/>
                </a:tc>
                <a:extLst>
                  <a:ext uri="{0D108BD9-81ED-4DB2-BD59-A6C34878D82A}">
                    <a16:rowId xmlns:a16="http://schemas.microsoft.com/office/drawing/2014/main" val="239268186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Heatmap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Correlation matrix / density</a:t>
                      </a:r>
                    </a:p>
                  </a:txBody>
                  <a:tcPr/>
                </a:tc>
                <a:extLst>
                  <a:ext uri="{0D108BD9-81ED-4DB2-BD59-A6C34878D82A}">
                    <a16:rowId xmlns:a16="http://schemas.microsoft.com/office/drawing/2014/main" val="705698507"/>
                  </a:ext>
                </a:extLst>
              </a:tr>
            </a:tbl>
          </a:graphicData>
        </a:graphic>
      </p:graphicFrame>
    </p:spTree>
    <p:extLst>
      <p:ext uri="{BB962C8B-B14F-4D97-AF65-F5344CB8AC3E}">
        <p14:creationId xmlns:p14="http://schemas.microsoft.com/office/powerpoint/2010/main" val="27897727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IN" dirty="0">
                <a:solidFill>
                  <a:schemeClr val="tx1"/>
                </a:solidFill>
              </a:rPr>
              <a:t>Best Practices</a:t>
            </a:r>
            <a:endParaRPr dirty="0">
              <a:solidFill>
                <a:schemeClr val="tx1"/>
              </a:solidFill>
            </a:endParaRPr>
          </a:p>
        </p:txBody>
      </p:sp>
      <p:sp>
        <p:nvSpPr>
          <p:cNvPr id="132" name="Google Shape;13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91</a:t>
            </a:fld>
            <a:endParaRPr/>
          </a:p>
        </p:txBody>
      </p:sp>
      <p:sp>
        <p:nvSpPr>
          <p:cNvPr id="3" name="TextBox 2">
            <a:extLst>
              <a:ext uri="{FF2B5EF4-FFF2-40B4-BE49-F238E27FC236}">
                <a16:creationId xmlns:a16="http://schemas.microsoft.com/office/drawing/2014/main" id="{54DBE662-80DF-92AB-8CA9-BE6B71E70736}"/>
              </a:ext>
            </a:extLst>
          </p:cNvPr>
          <p:cNvSpPr txBox="1"/>
          <p:nvPr/>
        </p:nvSpPr>
        <p:spPr>
          <a:xfrm>
            <a:off x="311700" y="1072083"/>
            <a:ext cx="4572000" cy="1169551"/>
          </a:xfrm>
          <a:prstGeom prst="rect">
            <a:avLst/>
          </a:prstGeom>
          <a:noFill/>
        </p:spPr>
        <p:txBody>
          <a:bodyPr wrap="square">
            <a:spAutoFit/>
          </a:bodyPr>
          <a:lstStyle/>
          <a:p>
            <a:pPr marL="285750" indent="-285750">
              <a:buFontTx/>
              <a:buChar char="-"/>
            </a:pPr>
            <a:r>
              <a:rPr lang="en-US" dirty="0"/>
              <a:t>Label axes and include titles</a:t>
            </a:r>
          </a:p>
          <a:p>
            <a:pPr marL="285750" indent="-285750">
              <a:buFontTx/>
              <a:buChar char="-"/>
            </a:pPr>
            <a:r>
              <a:rPr lang="en-US" dirty="0"/>
              <a:t>Avoid chart junk (too many elements)</a:t>
            </a:r>
          </a:p>
          <a:p>
            <a:pPr marL="285750" indent="-285750">
              <a:buFontTx/>
              <a:buChar char="-"/>
            </a:pPr>
            <a:r>
              <a:rPr lang="en-US" dirty="0"/>
              <a:t>Use appropriate color schemes</a:t>
            </a:r>
          </a:p>
          <a:p>
            <a:pPr marL="285750" indent="-285750">
              <a:buFontTx/>
              <a:buChar char="-"/>
            </a:pPr>
            <a:r>
              <a:rPr lang="en-US" dirty="0"/>
              <a:t>Keep interactivity for complex data</a:t>
            </a:r>
          </a:p>
          <a:p>
            <a:pPr marL="285750" indent="-285750">
              <a:buFontTx/>
              <a:buChar char="-"/>
            </a:pPr>
            <a:r>
              <a:rPr lang="en-US" dirty="0"/>
              <a:t>Choose the right plot for the question</a:t>
            </a:r>
          </a:p>
        </p:txBody>
      </p:sp>
    </p:spTree>
    <p:extLst>
      <p:ext uri="{BB962C8B-B14F-4D97-AF65-F5344CB8AC3E}">
        <p14:creationId xmlns:p14="http://schemas.microsoft.com/office/powerpoint/2010/main" val="25011565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27">
          <a:extLst>
            <a:ext uri="{FF2B5EF4-FFF2-40B4-BE49-F238E27FC236}">
              <a16:creationId xmlns:a16="http://schemas.microsoft.com/office/drawing/2014/main" id="{5C281C3E-379E-24B4-557E-D80C5C5C2914}"/>
            </a:ext>
          </a:extLst>
        </p:cNvPr>
        <p:cNvGrpSpPr/>
        <p:nvPr/>
      </p:nvGrpSpPr>
      <p:grpSpPr>
        <a:xfrm>
          <a:off x="0" y="0"/>
          <a:ext cx="0" cy="0"/>
          <a:chOff x="0" y="0"/>
          <a:chExt cx="0" cy="0"/>
        </a:xfrm>
      </p:grpSpPr>
      <p:sp>
        <p:nvSpPr>
          <p:cNvPr id="228" name="Google Shape;228;p29">
            <a:extLst>
              <a:ext uri="{FF2B5EF4-FFF2-40B4-BE49-F238E27FC236}">
                <a16:creationId xmlns:a16="http://schemas.microsoft.com/office/drawing/2014/main" id="{084D9B0B-E077-269F-F385-F39206AB24DA}"/>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92</a:t>
            </a:fld>
            <a:endParaRPr/>
          </a:p>
        </p:txBody>
      </p:sp>
      <p:sp>
        <p:nvSpPr>
          <p:cNvPr id="229" name="Google Shape;229;p29">
            <a:extLst>
              <a:ext uri="{FF2B5EF4-FFF2-40B4-BE49-F238E27FC236}">
                <a16:creationId xmlns:a16="http://schemas.microsoft.com/office/drawing/2014/main" id="{42E32C3F-7FA3-4166-956D-511A1323DBF2}"/>
              </a:ext>
            </a:extLst>
          </p:cNvPr>
          <p:cNvSpPr txBox="1">
            <a:spLocks noGrp="1"/>
          </p:cNvSpPr>
          <p:nvPr>
            <p:ph type="title"/>
          </p:nvPr>
        </p:nvSpPr>
        <p:spPr>
          <a:xfrm>
            <a:off x="311700" y="2069200"/>
            <a:ext cx="6960900" cy="79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solidFill>
                  <a:schemeClr val="tx1"/>
                </a:solidFill>
              </a:rPr>
              <a:t>Summary</a:t>
            </a:r>
            <a:endParaRPr sz="3000" dirty="0">
              <a:solidFill>
                <a:schemeClr val="tx1"/>
              </a:solidFill>
            </a:endParaRPr>
          </a:p>
        </p:txBody>
      </p:sp>
    </p:spTree>
    <p:extLst>
      <p:ext uri="{BB962C8B-B14F-4D97-AF65-F5344CB8AC3E}">
        <p14:creationId xmlns:p14="http://schemas.microsoft.com/office/powerpoint/2010/main" val="25420760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23E8662B-8A86-D39D-5A9F-43B345AA3A00}"/>
            </a:ext>
          </a:extLst>
        </p:cNvPr>
        <p:cNvGrpSpPr/>
        <p:nvPr/>
      </p:nvGrpSpPr>
      <p:grpSpPr>
        <a:xfrm>
          <a:off x="0" y="0"/>
          <a:ext cx="0" cy="0"/>
          <a:chOff x="0" y="0"/>
          <a:chExt cx="0" cy="0"/>
        </a:xfrm>
      </p:grpSpPr>
      <p:sp>
        <p:nvSpPr>
          <p:cNvPr id="234" name="Google Shape;234;p30">
            <a:extLst>
              <a:ext uri="{FF2B5EF4-FFF2-40B4-BE49-F238E27FC236}">
                <a16:creationId xmlns:a16="http://schemas.microsoft.com/office/drawing/2014/main" id="{0051CC9C-B4E1-A5C6-80EC-0E3DBCE60E04}"/>
              </a:ext>
            </a:extLst>
          </p:cNvPr>
          <p:cNvSpPr txBox="1">
            <a:spLocks noGrp="1"/>
          </p:cNvSpPr>
          <p:nvPr>
            <p:ph type="body" idx="4294967295"/>
          </p:nvPr>
        </p:nvSpPr>
        <p:spPr>
          <a:xfrm>
            <a:off x="801921" y="2040676"/>
            <a:ext cx="7922660" cy="291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500"/>
              <a:buNone/>
            </a:pPr>
            <a:r>
              <a:rPr lang="en-US" dirty="0">
                <a:solidFill>
                  <a:schemeClr val="tx1"/>
                </a:solidFill>
              </a:rPr>
              <a:t>Programming Paradigms of Python</a:t>
            </a:r>
          </a:p>
        </p:txBody>
      </p:sp>
      <p:sp>
        <p:nvSpPr>
          <p:cNvPr id="235" name="Google Shape;235;p30">
            <a:extLst>
              <a:ext uri="{FF2B5EF4-FFF2-40B4-BE49-F238E27FC236}">
                <a16:creationId xmlns:a16="http://schemas.microsoft.com/office/drawing/2014/main" id="{F7577043-CBD4-D3E9-547A-2D54D618D545}"/>
              </a:ext>
            </a:extLst>
          </p:cNvPr>
          <p:cNvSpPr txBox="1">
            <a:spLocks noGrp="1"/>
          </p:cNvSpPr>
          <p:nvPr>
            <p:ph type="body" idx="4294967295"/>
          </p:nvPr>
        </p:nvSpPr>
        <p:spPr>
          <a:xfrm>
            <a:off x="419419" y="2040678"/>
            <a:ext cx="371100" cy="291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500"/>
              <a:buNone/>
            </a:pPr>
            <a:r>
              <a:rPr lang="en" b="1" dirty="0">
                <a:solidFill>
                  <a:schemeClr val="tx1"/>
                </a:solidFill>
                <a:latin typeface="Helvetica Neue"/>
                <a:ea typeface="Helvetica Neue"/>
                <a:cs typeface="Helvetica Neue"/>
                <a:sym typeface="Helvetica Neue"/>
              </a:rPr>
              <a:t>0</a:t>
            </a:r>
            <a:r>
              <a:rPr lang="en" b="1" dirty="0">
                <a:solidFill>
                  <a:schemeClr val="tx1"/>
                </a:solidFill>
              </a:rPr>
              <a:t>2</a:t>
            </a:r>
            <a:endParaRPr b="1" dirty="0">
              <a:solidFill>
                <a:schemeClr val="tx1"/>
              </a:solidFill>
              <a:latin typeface="Helvetica Neue"/>
              <a:ea typeface="Helvetica Neue"/>
              <a:cs typeface="Helvetica Neue"/>
              <a:sym typeface="Helvetica Neue"/>
            </a:endParaRPr>
          </a:p>
        </p:txBody>
      </p:sp>
      <p:sp>
        <p:nvSpPr>
          <p:cNvPr id="236" name="Google Shape;236;p30">
            <a:extLst>
              <a:ext uri="{FF2B5EF4-FFF2-40B4-BE49-F238E27FC236}">
                <a16:creationId xmlns:a16="http://schemas.microsoft.com/office/drawing/2014/main" id="{3BB0AA40-628C-2E6F-2EAA-1BBD11F1D301}"/>
              </a:ext>
            </a:extLst>
          </p:cNvPr>
          <p:cNvSpPr txBox="1">
            <a:spLocks noGrp="1"/>
          </p:cNvSpPr>
          <p:nvPr>
            <p:ph type="body" idx="4294967295"/>
          </p:nvPr>
        </p:nvSpPr>
        <p:spPr>
          <a:xfrm>
            <a:off x="801920" y="1543350"/>
            <a:ext cx="5706035" cy="2919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500"/>
              <a:buNone/>
            </a:pPr>
            <a:r>
              <a:rPr lang="en-US" dirty="0">
                <a:solidFill>
                  <a:schemeClr val="tx1"/>
                </a:solidFill>
                <a:latin typeface="Helvetica Neue"/>
                <a:ea typeface="Helvetica Neue"/>
                <a:cs typeface="Helvetica Neue"/>
                <a:sym typeface="Helvetica Neue"/>
              </a:rPr>
              <a:t>Basics of Python</a:t>
            </a:r>
            <a:endParaRPr dirty="0">
              <a:solidFill>
                <a:schemeClr val="tx1"/>
              </a:solidFill>
              <a:latin typeface="Helvetica Neue"/>
              <a:ea typeface="Helvetica Neue"/>
              <a:cs typeface="Helvetica Neue"/>
              <a:sym typeface="Helvetica Neue"/>
            </a:endParaRPr>
          </a:p>
        </p:txBody>
      </p:sp>
      <p:sp>
        <p:nvSpPr>
          <p:cNvPr id="239" name="Google Shape;239;p30">
            <a:extLst>
              <a:ext uri="{FF2B5EF4-FFF2-40B4-BE49-F238E27FC236}">
                <a16:creationId xmlns:a16="http://schemas.microsoft.com/office/drawing/2014/main" id="{948E92F9-6B4E-5996-9880-AD0A0E01F7DB}"/>
              </a:ext>
            </a:extLst>
          </p:cNvPr>
          <p:cNvSpPr txBox="1">
            <a:spLocks noGrp="1"/>
          </p:cNvSpPr>
          <p:nvPr>
            <p:ph type="body" idx="4294967295"/>
          </p:nvPr>
        </p:nvSpPr>
        <p:spPr>
          <a:xfrm>
            <a:off x="419419" y="1543345"/>
            <a:ext cx="371100" cy="2919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1500"/>
              <a:buNone/>
            </a:pPr>
            <a:r>
              <a:rPr lang="en" b="1" dirty="0">
                <a:solidFill>
                  <a:schemeClr val="tx1"/>
                </a:solidFill>
                <a:latin typeface="Helvetica Neue"/>
                <a:ea typeface="Helvetica Neue"/>
                <a:cs typeface="Helvetica Neue"/>
                <a:sym typeface="Helvetica Neue"/>
              </a:rPr>
              <a:t>01</a:t>
            </a:r>
            <a:endParaRPr b="1" dirty="0">
              <a:solidFill>
                <a:schemeClr val="tx1"/>
              </a:solidFill>
              <a:latin typeface="Helvetica Neue"/>
              <a:ea typeface="Helvetica Neue"/>
              <a:cs typeface="Helvetica Neue"/>
              <a:sym typeface="Helvetica Neue"/>
            </a:endParaRPr>
          </a:p>
        </p:txBody>
      </p:sp>
      <p:sp>
        <p:nvSpPr>
          <p:cNvPr id="242" name="Google Shape;242;p30">
            <a:extLst>
              <a:ext uri="{FF2B5EF4-FFF2-40B4-BE49-F238E27FC236}">
                <a16:creationId xmlns:a16="http://schemas.microsoft.com/office/drawing/2014/main" id="{AA1453E8-6589-8E4D-68EA-DD9BCD879AE7}"/>
              </a:ext>
            </a:extLst>
          </p:cNvPr>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93</a:t>
            </a:fld>
            <a:endParaRPr/>
          </a:p>
        </p:txBody>
      </p:sp>
      <p:sp>
        <p:nvSpPr>
          <p:cNvPr id="243" name="Google Shape;243;p30">
            <a:extLst>
              <a:ext uri="{FF2B5EF4-FFF2-40B4-BE49-F238E27FC236}">
                <a16:creationId xmlns:a16="http://schemas.microsoft.com/office/drawing/2014/main" id="{886EEB32-AB79-25A9-F66D-031B380207A5}"/>
              </a:ext>
            </a:extLst>
          </p:cNvPr>
          <p:cNvSpPr txBox="1">
            <a:spLocks noGrp="1"/>
          </p:cNvSpPr>
          <p:nvPr>
            <p:ph type="title"/>
          </p:nvPr>
        </p:nvSpPr>
        <p:spPr>
          <a:xfrm>
            <a:off x="311700" y="207100"/>
            <a:ext cx="8520600" cy="5553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a:solidFill>
                  <a:schemeClr val="tx1"/>
                </a:solidFill>
              </a:rPr>
              <a:t>Summary</a:t>
            </a:r>
            <a:endParaRPr dirty="0">
              <a:solidFill>
                <a:schemeClr val="tx1"/>
              </a:solidFill>
            </a:endParaRPr>
          </a:p>
        </p:txBody>
      </p:sp>
      <p:sp>
        <p:nvSpPr>
          <p:cNvPr id="3" name="Google Shape;235;p30">
            <a:extLst>
              <a:ext uri="{FF2B5EF4-FFF2-40B4-BE49-F238E27FC236}">
                <a16:creationId xmlns:a16="http://schemas.microsoft.com/office/drawing/2014/main" id="{562E7D6B-5335-EE50-A10B-92F21E64C380}"/>
              </a:ext>
            </a:extLst>
          </p:cNvPr>
          <p:cNvSpPr txBox="1">
            <a:spLocks/>
          </p:cNvSpPr>
          <p:nvPr/>
        </p:nvSpPr>
        <p:spPr>
          <a:xfrm>
            <a:off x="430820" y="2519023"/>
            <a:ext cx="371100" cy="291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rgbClr val="434343"/>
              </a:buClr>
              <a:buSzPts val="1500"/>
              <a:buFont typeface="Helvetica Neue"/>
              <a:buChar char="●"/>
              <a:defRPr sz="1500" b="0" i="0" u="none" strike="noStrike" cap="none">
                <a:solidFill>
                  <a:srgbClr val="434343"/>
                </a:solidFill>
                <a:latin typeface="Helvetica Neue"/>
                <a:ea typeface="Helvetica Neue"/>
                <a:cs typeface="Helvetica Neue"/>
                <a:sym typeface="Helvetica Neue"/>
              </a:defRPr>
            </a:lvl1pPr>
            <a:lvl2pPr marL="914400" marR="0" lvl="1" indent="-311150" algn="l" rtl="0">
              <a:lnSpc>
                <a:spcPct val="115000"/>
              </a:lnSpc>
              <a:spcBef>
                <a:spcPts val="0"/>
              </a:spcBef>
              <a:spcAft>
                <a:spcPts val="0"/>
              </a:spcAft>
              <a:buClr>
                <a:srgbClr val="434343"/>
              </a:buClr>
              <a:buSzPts val="1300"/>
              <a:buFont typeface="Helvetica Neue"/>
              <a:buChar char="○"/>
              <a:defRPr sz="1300" b="0" i="0" u="none" strike="noStrike" cap="none">
                <a:solidFill>
                  <a:srgbClr val="434343"/>
                </a:solidFill>
                <a:latin typeface="Helvetica Neue"/>
                <a:ea typeface="Helvetica Neue"/>
                <a:cs typeface="Helvetica Neue"/>
                <a:sym typeface="Helvetica Neue"/>
              </a:defRPr>
            </a:lvl2pPr>
            <a:lvl3pPr marL="1371600" marR="0" lvl="2" indent="-304800" algn="l" rtl="0">
              <a:lnSpc>
                <a:spcPct val="115000"/>
              </a:lnSpc>
              <a:spcBef>
                <a:spcPts val="0"/>
              </a:spcBef>
              <a:spcAft>
                <a:spcPts val="0"/>
              </a:spcAft>
              <a:buClr>
                <a:srgbClr val="434343"/>
              </a:buClr>
              <a:buSzPts val="1200"/>
              <a:buFont typeface="Helvetica Neue"/>
              <a:buChar char="■"/>
              <a:defRPr sz="1200" b="0" i="0" u="none" strike="noStrike" cap="none">
                <a:solidFill>
                  <a:srgbClr val="434343"/>
                </a:solidFill>
                <a:latin typeface="Helvetica Neue"/>
                <a:ea typeface="Helvetica Neue"/>
                <a:cs typeface="Helvetica Neue"/>
                <a:sym typeface="Helvetica Neue"/>
              </a:defRPr>
            </a:lvl3pPr>
            <a:lvl4pPr marL="1828800" marR="0" lvl="3" indent="-298450" algn="l" rtl="0">
              <a:lnSpc>
                <a:spcPct val="115000"/>
              </a:lnSpc>
              <a:spcBef>
                <a:spcPts val="0"/>
              </a:spcBef>
              <a:spcAft>
                <a:spcPts val="0"/>
              </a:spcAft>
              <a:buClr>
                <a:srgbClr val="434343"/>
              </a:buClr>
              <a:buSzPts val="1100"/>
              <a:buFont typeface="Helvetica Neue"/>
              <a:buChar char="●"/>
              <a:defRPr sz="1100" b="0" i="0" u="none" strike="noStrike" cap="none">
                <a:solidFill>
                  <a:srgbClr val="434343"/>
                </a:solidFill>
                <a:latin typeface="Helvetica Neue"/>
                <a:ea typeface="Helvetica Neue"/>
                <a:cs typeface="Helvetica Neue"/>
                <a:sym typeface="Helvetica Neue"/>
              </a:defRPr>
            </a:lvl4pPr>
            <a:lvl5pPr marL="2286000" marR="0" lvl="4" indent="-292100" algn="l" rtl="0">
              <a:lnSpc>
                <a:spcPct val="115000"/>
              </a:lnSpc>
              <a:spcBef>
                <a:spcPts val="0"/>
              </a:spcBef>
              <a:spcAft>
                <a:spcPts val="0"/>
              </a:spcAft>
              <a:buClr>
                <a:srgbClr val="434343"/>
              </a:buClr>
              <a:buSzPts val="1000"/>
              <a:buFont typeface="Helvetica Neue"/>
              <a:buChar char="○"/>
              <a:defRPr sz="1000" b="0" i="0" u="none" strike="noStrike" cap="none">
                <a:solidFill>
                  <a:srgbClr val="434343"/>
                </a:solidFill>
                <a:latin typeface="Helvetica Neue"/>
                <a:ea typeface="Helvetica Neue"/>
                <a:cs typeface="Helvetica Neue"/>
                <a:sym typeface="Helvetica Neue"/>
              </a:defRPr>
            </a:lvl5pPr>
            <a:lvl6pPr marL="2743200" marR="0" lvl="5" indent="-292100" algn="l" rtl="0">
              <a:lnSpc>
                <a:spcPct val="115000"/>
              </a:lnSpc>
              <a:spcBef>
                <a:spcPts val="0"/>
              </a:spcBef>
              <a:spcAft>
                <a:spcPts val="0"/>
              </a:spcAft>
              <a:buClr>
                <a:srgbClr val="434343"/>
              </a:buClr>
              <a:buSzPts val="1000"/>
              <a:buFont typeface="Helvetica Neue"/>
              <a:buChar char="■"/>
              <a:defRPr sz="1000" b="0" i="0" u="none" strike="noStrike" cap="none">
                <a:solidFill>
                  <a:srgbClr val="434343"/>
                </a:solidFill>
                <a:latin typeface="Helvetica Neue"/>
                <a:ea typeface="Helvetica Neue"/>
                <a:cs typeface="Helvetica Neue"/>
                <a:sym typeface="Helvetica Neue"/>
              </a:defRPr>
            </a:lvl6pPr>
            <a:lvl7pPr marL="3200400" marR="0" lvl="6" indent="-292100" algn="l" rtl="0">
              <a:lnSpc>
                <a:spcPct val="115000"/>
              </a:lnSpc>
              <a:spcBef>
                <a:spcPts val="0"/>
              </a:spcBef>
              <a:spcAft>
                <a:spcPts val="0"/>
              </a:spcAft>
              <a:buClr>
                <a:srgbClr val="434343"/>
              </a:buClr>
              <a:buSzPts val="1000"/>
              <a:buFont typeface="Helvetica Neue"/>
              <a:buChar char="●"/>
              <a:defRPr sz="1000" b="0" i="0" u="none" strike="noStrike" cap="none">
                <a:solidFill>
                  <a:srgbClr val="434343"/>
                </a:solidFill>
                <a:latin typeface="Helvetica Neue"/>
                <a:ea typeface="Helvetica Neue"/>
                <a:cs typeface="Helvetica Neue"/>
                <a:sym typeface="Helvetica Neue"/>
              </a:defRPr>
            </a:lvl7pPr>
            <a:lvl8pPr marL="3657600" marR="0" lvl="7" indent="-292100" algn="l" rtl="0">
              <a:lnSpc>
                <a:spcPct val="115000"/>
              </a:lnSpc>
              <a:spcBef>
                <a:spcPts val="0"/>
              </a:spcBef>
              <a:spcAft>
                <a:spcPts val="0"/>
              </a:spcAft>
              <a:buClr>
                <a:srgbClr val="434343"/>
              </a:buClr>
              <a:buSzPts val="1000"/>
              <a:buFont typeface="Helvetica Neue"/>
              <a:buChar char="○"/>
              <a:defRPr sz="1000" b="0" i="0" u="none" strike="noStrike" cap="none">
                <a:solidFill>
                  <a:srgbClr val="434343"/>
                </a:solidFill>
                <a:latin typeface="Helvetica Neue"/>
                <a:ea typeface="Helvetica Neue"/>
                <a:cs typeface="Helvetica Neue"/>
                <a:sym typeface="Helvetica Neue"/>
              </a:defRPr>
            </a:lvl8pPr>
            <a:lvl9pPr marL="4114800" marR="0" lvl="8" indent="-292100" algn="l" rtl="0">
              <a:lnSpc>
                <a:spcPct val="115000"/>
              </a:lnSpc>
              <a:spcBef>
                <a:spcPts val="0"/>
              </a:spcBef>
              <a:spcAft>
                <a:spcPts val="0"/>
              </a:spcAft>
              <a:buClr>
                <a:srgbClr val="434343"/>
              </a:buClr>
              <a:buSzPts val="1000"/>
              <a:buFont typeface="Helvetica Neue"/>
              <a:buChar char="■"/>
              <a:defRPr sz="1000" b="0" i="0" u="none" strike="noStrike" cap="none">
                <a:solidFill>
                  <a:srgbClr val="434343"/>
                </a:solidFill>
                <a:latin typeface="Helvetica Neue"/>
                <a:ea typeface="Helvetica Neue"/>
                <a:cs typeface="Helvetica Neue"/>
                <a:sym typeface="Helvetica Neue"/>
              </a:defRPr>
            </a:lvl9pPr>
          </a:lstStyle>
          <a:p>
            <a:pPr marL="0" indent="0" algn="ctr">
              <a:lnSpc>
                <a:spcPct val="100000"/>
              </a:lnSpc>
              <a:buFont typeface="Helvetica Neue"/>
              <a:buNone/>
            </a:pPr>
            <a:r>
              <a:rPr lang="en" b="1" dirty="0">
                <a:solidFill>
                  <a:schemeClr val="tx1"/>
                </a:solidFill>
              </a:rPr>
              <a:t>03</a:t>
            </a:r>
          </a:p>
        </p:txBody>
      </p:sp>
      <p:sp>
        <p:nvSpPr>
          <p:cNvPr id="4" name="Google Shape;234;p30">
            <a:extLst>
              <a:ext uri="{FF2B5EF4-FFF2-40B4-BE49-F238E27FC236}">
                <a16:creationId xmlns:a16="http://schemas.microsoft.com/office/drawing/2014/main" id="{DD632A98-96C4-A588-22C4-98783598610A}"/>
              </a:ext>
            </a:extLst>
          </p:cNvPr>
          <p:cNvSpPr txBox="1">
            <a:spLocks/>
          </p:cNvSpPr>
          <p:nvPr/>
        </p:nvSpPr>
        <p:spPr>
          <a:xfrm>
            <a:off x="790519" y="2519023"/>
            <a:ext cx="7922660" cy="2919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23850" algn="l" rtl="0">
              <a:lnSpc>
                <a:spcPct val="115000"/>
              </a:lnSpc>
              <a:spcBef>
                <a:spcPts val="0"/>
              </a:spcBef>
              <a:spcAft>
                <a:spcPts val="0"/>
              </a:spcAft>
              <a:buClr>
                <a:srgbClr val="434343"/>
              </a:buClr>
              <a:buSzPts val="1500"/>
              <a:buFont typeface="Helvetica Neue"/>
              <a:buChar char="●"/>
              <a:defRPr sz="1500" b="0" i="0" u="none" strike="noStrike" cap="none">
                <a:solidFill>
                  <a:srgbClr val="434343"/>
                </a:solidFill>
                <a:latin typeface="Helvetica Neue"/>
                <a:ea typeface="Helvetica Neue"/>
                <a:cs typeface="Helvetica Neue"/>
                <a:sym typeface="Helvetica Neue"/>
              </a:defRPr>
            </a:lvl1pPr>
            <a:lvl2pPr marL="914400" marR="0" lvl="1" indent="-311150" algn="l" rtl="0">
              <a:lnSpc>
                <a:spcPct val="115000"/>
              </a:lnSpc>
              <a:spcBef>
                <a:spcPts val="0"/>
              </a:spcBef>
              <a:spcAft>
                <a:spcPts val="0"/>
              </a:spcAft>
              <a:buClr>
                <a:srgbClr val="434343"/>
              </a:buClr>
              <a:buSzPts val="1300"/>
              <a:buFont typeface="Helvetica Neue"/>
              <a:buChar char="○"/>
              <a:defRPr sz="1300" b="0" i="0" u="none" strike="noStrike" cap="none">
                <a:solidFill>
                  <a:srgbClr val="434343"/>
                </a:solidFill>
                <a:latin typeface="Helvetica Neue"/>
                <a:ea typeface="Helvetica Neue"/>
                <a:cs typeface="Helvetica Neue"/>
                <a:sym typeface="Helvetica Neue"/>
              </a:defRPr>
            </a:lvl2pPr>
            <a:lvl3pPr marL="1371600" marR="0" lvl="2" indent="-304800" algn="l" rtl="0">
              <a:lnSpc>
                <a:spcPct val="115000"/>
              </a:lnSpc>
              <a:spcBef>
                <a:spcPts val="0"/>
              </a:spcBef>
              <a:spcAft>
                <a:spcPts val="0"/>
              </a:spcAft>
              <a:buClr>
                <a:srgbClr val="434343"/>
              </a:buClr>
              <a:buSzPts val="1200"/>
              <a:buFont typeface="Helvetica Neue"/>
              <a:buChar char="■"/>
              <a:defRPr sz="1200" b="0" i="0" u="none" strike="noStrike" cap="none">
                <a:solidFill>
                  <a:srgbClr val="434343"/>
                </a:solidFill>
                <a:latin typeface="Helvetica Neue"/>
                <a:ea typeface="Helvetica Neue"/>
                <a:cs typeface="Helvetica Neue"/>
                <a:sym typeface="Helvetica Neue"/>
              </a:defRPr>
            </a:lvl3pPr>
            <a:lvl4pPr marL="1828800" marR="0" lvl="3" indent="-298450" algn="l" rtl="0">
              <a:lnSpc>
                <a:spcPct val="115000"/>
              </a:lnSpc>
              <a:spcBef>
                <a:spcPts val="0"/>
              </a:spcBef>
              <a:spcAft>
                <a:spcPts val="0"/>
              </a:spcAft>
              <a:buClr>
                <a:srgbClr val="434343"/>
              </a:buClr>
              <a:buSzPts val="1100"/>
              <a:buFont typeface="Helvetica Neue"/>
              <a:buChar char="●"/>
              <a:defRPr sz="1100" b="0" i="0" u="none" strike="noStrike" cap="none">
                <a:solidFill>
                  <a:srgbClr val="434343"/>
                </a:solidFill>
                <a:latin typeface="Helvetica Neue"/>
                <a:ea typeface="Helvetica Neue"/>
                <a:cs typeface="Helvetica Neue"/>
                <a:sym typeface="Helvetica Neue"/>
              </a:defRPr>
            </a:lvl4pPr>
            <a:lvl5pPr marL="2286000" marR="0" lvl="4" indent="-292100" algn="l" rtl="0">
              <a:lnSpc>
                <a:spcPct val="115000"/>
              </a:lnSpc>
              <a:spcBef>
                <a:spcPts val="0"/>
              </a:spcBef>
              <a:spcAft>
                <a:spcPts val="0"/>
              </a:spcAft>
              <a:buClr>
                <a:srgbClr val="434343"/>
              </a:buClr>
              <a:buSzPts val="1000"/>
              <a:buFont typeface="Helvetica Neue"/>
              <a:buChar char="○"/>
              <a:defRPr sz="1000" b="0" i="0" u="none" strike="noStrike" cap="none">
                <a:solidFill>
                  <a:srgbClr val="434343"/>
                </a:solidFill>
                <a:latin typeface="Helvetica Neue"/>
                <a:ea typeface="Helvetica Neue"/>
                <a:cs typeface="Helvetica Neue"/>
                <a:sym typeface="Helvetica Neue"/>
              </a:defRPr>
            </a:lvl5pPr>
            <a:lvl6pPr marL="2743200" marR="0" lvl="5" indent="-292100" algn="l" rtl="0">
              <a:lnSpc>
                <a:spcPct val="115000"/>
              </a:lnSpc>
              <a:spcBef>
                <a:spcPts val="0"/>
              </a:spcBef>
              <a:spcAft>
                <a:spcPts val="0"/>
              </a:spcAft>
              <a:buClr>
                <a:srgbClr val="434343"/>
              </a:buClr>
              <a:buSzPts val="1000"/>
              <a:buFont typeface="Helvetica Neue"/>
              <a:buChar char="■"/>
              <a:defRPr sz="1000" b="0" i="0" u="none" strike="noStrike" cap="none">
                <a:solidFill>
                  <a:srgbClr val="434343"/>
                </a:solidFill>
                <a:latin typeface="Helvetica Neue"/>
                <a:ea typeface="Helvetica Neue"/>
                <a:cs typeface="Helvetica Neue"/>
                <a:sym typeface="Helvetica Neue"/>
              </a:defRPr>
            </a:lvl6pPr>
            <a:lvl7pPr marL="3200400" marR="0" lvl="6" indent="-292100" algn="l" rtl="0">
              <a:lnSpc>
                <a:spcPct val="115000"/>
              </a:lnSpc>
              <a:spcBef>
                <a:spcPts val="0"/>
              </a:spcBef>
              <a:spcAft>
                <a:spcPts val="0"/>
              </a:spcAft>
              <a:buClr>
                <a:srgbClr val="434343"/>
              </a:buClr>
              <a:buSzPts val="1000"/>
              <a:buFont typeface="Helvetica Neue"/>
              <a:buChar char="●"/>
              <a:defRPr sz="1000" b="0" i="0" u="none" strike="noStrike" cap="none">
                <a:solidFill>
                  <a:srgbClr val="434343"/>
                </a:solidFill>
                <a:latin typeface="Helvetica Neue"/>
                <a:ea typeface="Helvetica Neue"/>
                <a:cs typeface="Helvetica Neue"/>
                <a:sym typeface="Helvetica Neue"/>
              </a:defRPr>
            </a:lvl7pPr>
            <a:lvl8pPr marL="3657600" marR="0" lvl="7" indent="-292100" algn="l" rtl="0">
              <a:lnSpc>
                <a:spcPct val="115000"/>
              </a:lnSpc>
              <a:spcBef>
                <a:spcPts val="0"/>
              </a:spcBef>
              <a:spcAft>
                <a:spcPts val="0"/>
              </a:spcAft>
              <a:buClr>
                <a:srgbClr val="434343"/>
              </a:buClr>
              <a:buSzPts val="1000"/>
              <a:buFont typeface="Helvetica Neue"/>
              <a:buChar char="○"/>
              <a:defRPr sz="1000" b="0" i="0" u="none" strike="noStrike" cap="none">
                <a:solidFill>
                  <a:srgbClr val="434343"/>
                </a:solidFill>
                <a:latin typeface="Helvetica Neue"/>
                <a:ea typeface="Helvetica Neue"/>
                <a:cs typeface="Helvetica Neue"/>
                <a:sym typeface="Helvetica Neue"/>
              </a:defRPr>
            </a:lvl8pPr>
            <a:lvl9pPr marL="4114800" marR="0" lvl="8" indent="-292100" algn="l" rtl="0">
              <a:lnSpc>
                <a:spcPct val="115000"/>
              </a:lnSpc>
              <a:spcBef>
                <a:spcPts val="0"/>
              </a:spcBef>
              <a:spcAft>
                <a:spcPts val="0"/>
              </a:spcAft>
              <a:buClr>
                <a:srgbClr val="434343"/>
              </a:buClr>
              <a:buSzPts val="1000"/>
              <a:buFont typeface="Helvetica Neue"/>
              <a:buChar char="■"/>
              <a:defRPr sz="1000" b="0" i="0" u="none" strike="noStrike" cap="none">
                <a:solidFill>
                  <a:srgbClr val="434343"/>
                </a:solidFill>
                <a:latin typeface="Helvetica Neue"/>
                <a:ea typeface="Helvetica Neue"/>
                <a:cs typeface="Helvetica Neue"/>
                <a:sym typeface="Helvetica Neue"/>
              </a:defRPr>
            </a:lvl9pPr>
          </a:lstStyle>
          <a:p>
            <a:pPr marL="0" indent="0">
              <a:lnSpc>
                <a:spcPct val="100000"/>
              </a:lnSpc>
              <a:buFont typeface="Helvetica Neue"/>
              <a:buNone/>
            </a:pPr>
            <a:r>
              <a:rPr lang="en-US" dirty="0">
                <a:solidFill>
                  <a:schemeClr val="tx1"/>
                </a:solidFill>
              </a:rPr>
              <a:t>Basic Statistics</a:t>
            </a:r>
          </a:p>
        </p:txBody>
      </p:sp>
    </p:spTree>
    <p:extLst>
      <p:ext uri="{BB962C8B-B14F-4D97-AF65-F5344CB8AC3E}">
        <p14:creationId xmlns:p14="http://schemas.microsoft.com/office/powerpoint/2010/main" val="15793639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6013</TotalTime>
  <Words>11524</Words>
  <Application>Microsoft Macintosh PowerPoint</Application>
  <PresentationFormat>On-screen Show (16:9)</PresentationFormat>
  <Paragraphs>1302</Paragraphs>
  <Slides>93</Slides>
  <Notes>93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93</vt:i4>
      </vt:variant>
    </vt:vector>
  </HeadingPairs>
  <TitlesOfParts>
    <vt:vector size="98" baseType="lpstr">
      <vt:lpstr>Helvetica Neue</vt:lpstr>
      <vt:lpstr>Google Sans Mono</vt:lpstr>
      <vt:lpstr>Cambria Math</vt:lpstr>
      <vt:lpstr>Arial</vt:lpstr>
      <vt:lpstr>Simple Light</vt:lpstr>
      <vt:lpstr>PowerPoint Presentation</vt:lpstr>
      <vt:lpstr>Data Types and Operators in Python</vt:lpstr>
      <vt:lpstr>Static vs. Dynamic Typing</vt:lpstr>
      <vt:lpstr>Datatypes in Python</vt:lpstr>
      <vt:lpstr>Datatypes in Python</vt:lpstr>
      <vt:lpstr>Datatypes in Python</vt:lpstr>
      <vt:lpstr>Datatypes in Python</vt:lpstr>
      <vt:lpstr>Datatypes in Python</vt:lpstr>
      <vt:lpstr>Datatypes in Python</vt:lpstr>
      <vt:lpstr>Typecasting in Python</vt:lpstr>
      <vt:lpstr>Typecasting in Python</vt:lpstr>
      <vt:lpstr>Operators</vt:lpstr>
      <vt:lpstr>Operators</vt:lpstr>
      <vt:lpstr>Operators</vt:lpstr>
      <vt:lpstr>Operators</vt:lpstr>
      <vt:lpstr>Operators</vt:lpstr>
      <vt:lpstr>Operators</vt:lpstr>
      <vt:lpstr>Operators</vt:lpstr>
      <vt:lpstr>Operators</vt:lpstr>
      <vt:lpstr>Operators</vt:lpstr>
      <vt:lpstr>Operators</vt:lpstr>
      <vt:lpstr>Operators</vt:lpstr>
      <vt:lpstr>Operators</vt:lpstr>
      <vt:lpstr>Operators</vt:lpstr>
      <vt:lpstr>Operators</vt:lpstr>
      <vt:lpstr>Operators</vt:lpstr>
      <vt:lpstr>Conditional Statements in Python</vt:lpstr>
      <vt:lpstr>Why Use Conditional Statements?</vt:lpstr>
      <vt:lpstr>Syntax for If-elif-else Loops</vt:lpstr>
      <vt:lpstr>Example</vt:lpstr>
      <vt:lpstr>While Loop</vt:lpstr>
      <vt:lpstr>Match Case</vt:lpstr>
      <vt:lpstr>For Loop</vt:lpstr>
      <vt:lpstr>Use cases of loops</vt:lpstr>
      <vt:lpstr>Use cases of loops</vt:lpstr>
      <vt:lpstr>Use cases of loops</vt:lpstr>
      <vt:lpstr>Defining and Calling Functions in Python</vt:lpstr>
      <vt:lpstr>Use case of Functions in Python</vt:lpstr>
      <vt:lpstr>Use case of Functions in Python</vt:lpstr>
      <vt:lpstr>Use case of Functions in Python</vt:lpstr>
      <vt:lpstr>Programming Paradigms</vt:lpstr>
      <vt:lpstr>Programming Paradigms</vt:lpstr>
      <vt:lpstr>Programming Paradigms</vt:lpstr>
      <vt:lpstr>Programming Paradigms</vt:lpstr>
      <vt:lpstr>Programming Paradigms</vt:lpstr>
      <vt:lpstr>Programming Paradigms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Basic Statistics</vt:lpstr>
      <vt:lpstr>Visualizing Data using Python Libraries</vt:lpstr>
      <vt:lpstr>Visualizing Data using Python Libraries</vt:lpstr>
      <vt:lpstr>Visualizing Data using Python Libraries</vt:lpstr>
      <vt:lpstr>Visualizing Data using Python Libraries</vt:lpstr>
      <vt:lpstr>Visualizing Data using Python Libraries</vt:lpstr>
      <vt:lpstr>Visualizing Data using Python Libraries</vt:lpstr>
      <vt:lpstr>Visualizing Data using Python Libraries</vt:lpstr>
      <vt:lpstr>Visualizing Data using Python Libraries</vt:lpstr>
      <vt:lpstr>Choosing the Right Chart</vt:lpstr>
      <vt:lpstr>Best Practices</vt:lpstr>
      <vt:lpstr>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Bachelor of Science (Honours) in Data Science and Artificial Intelligence</dc:title>
  <cp:lastModifiedBy>SHASHANKA SHEKHAR  SHARMA (RA2311003010317)</cp:lastModifiedBy>
  <cp:revision>25</cp:revision>
  <dcterms:modified xsi:type="dcterms:W3CDTF">2025-06-06T09:23:25Z</dcterms:modified>
</cp:coreProperties>
</file>