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317"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F65095-09A3-40E5-AACF-25A4CB37ADDC}"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450DAA-B9AB-424E-AB55-B860CCFB0459}" type="slidenum">
              <a:rPr lang="en-IN" smtClean="0"/>
              <a:t>‹#›</a:t>
            </a:fld>
            <a:endParaRPr lang="en-IN"/>
          </a:p>
        </p:txBody>
      </p:sp>
    </p:spTree>
    <p:extLst>
      <p:ext uri="{BB962C8B-B14F-4D97-AF65-F5344CB8AC3E}">
        <p14:creationId xmlns:p14="http://schemas.microsoft.com/office/powerpoint/2010/main" val="318910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F65095-09A3-40E5-AACF-25A4CB37ADDC}" type="datetimeFigureOut">
              <a:rPr lang="en-IN" smtClean="0"/>
              <a:t>05-01-2023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450DAA-B9AB-424E-AB55-B860CCFB0459}" type="slidenum">
              <a:rPr lang="en-IN" smtClean="0"/>
              <a:t>‹#›</a:t>
            </a:fld>
            <a:endParaRPr lang="en-IN"/>
          </a:p>
        </p:txBody>
      </p:sp>
    </p:spTree>
    <p:extLst>
      <p:ext uri="{BB962C8B-B14F-4D97-AF65-F5344CB8AC3E}">
        <p14:creationId xmlns:p14="http://schemas.microsoft.com/office/powerpoint/2010/main" val="1914588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F65095-09A3-40E5-AACF-25A4CB37ADDC}"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450DAA-B9AB-424E-AB55-B860CCFB0459}" type="slidenum">
              <a:rPr lang="en-IN" smtClean="0"/>
              <a:t>‹#›</a:t>
            </a:fld>
            <a:endParaRPr lang="en-IN"/>
          </a:p>
        </p:txBody>
      </p:sp>
    </p:spTree>
    <p:extLst>
      <p:ext uri="{BB962C8B-B14F-4D97-AF65-F5344CB8AC3E}">
        <p14:creationId xmlns:p14="http://schemas.microsoft.com/office/powerpoint/2010/main" val="4002987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E5F65095-09A3-40E5-AACF-25A4CB37ADDC}"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450DAA-B9AB-424E-AB55-B860CCFB0459}" type="slidenum">
              <a:rPr lang="en-IN" smtClean="0"/>
              <a:t>‹#›</a:t>
            </a:fld>
            <a:endParaRPr lang="en-IN"/>
          </a:p>
        </p:txBody>
      </p:sp>
    </p:spTree>
    <p:extLst>
      <p:ext uri="{BB962C8B-B14F-4D97-AF65-F5344CB8AC3E}">
        <p14:creationId xmlns:p14="http://schemas.microsoft.com/office/powerpoint/2010/main" val="3271621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E5F65095-09A3-40E5-AACF-25A4CB37ADDC}"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450DAA-B9AB-424E-AB55-B860CCFB0459}" type="slidenum">
              <a:rPr lang="en-IN" smtClean="0"/>
              <a:t>‹#›</a:t>
            </a:fld>
            <a:endParaRPr lang="en-IN"/>
          </a:p>
        </p:txBody>
      </p:sp>
    </p:spTree>
    <p:extLst>
      <p:ext uri="{BB962C8B-B14F-4D97-AF65-F5344CB8AC3E}">
        <p14:creationId xmlns:p14="http://schemas.microsoft.com/office/powerpoint/2010/main" val="986108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F65095-09A3-40E5-AACF-25A4CB37ADDC}"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450DAA-B9AB-424E-AB55-B860CCFB0459}" type="slidenum">
              <a:rPr lang="en-IN" smtClean="0"/>
              <a:t>‹#›</a:t>
            </a:fld>
            <a:endParaRPr lang="en-IN"/>
          </a:p>
        </p:txBody>
      </p:sp>
    </p:spTree>
    <p:extLst>
      <p:ext uri="{BB962C8B-B14F-4D97-AF65-F5344CB8AC3E}">
        <p14:creationId xmlns:p14="http://schemas.microsoft.com/office/powerpoint/2010/main" val="345788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F65095-09A3-40E5-AACF-25A4CB37ADDC}"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450DAA-B9AB-424E-AB55-B860CCFB0459}" type="slidenum">
              <a:rPr lang="en-IN" smtClean="0"/>
              <a:t>‹#›</a:t>
            </a:fld>
            <a:endParaRPr lang="en-IN"/>
          </a:p>
        </p:txBody>
      </p:sp>
    </p:spTree>
    <p:extLst>
      <p:ext uri="{BB962C8B-B14F-4D97-AF65-F5344CB8AC3E}">
        <p14:creationId xmlns:p14="http://schemas.microsoft.com/office/powerpoint/2010/main" val="1297488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F65095-09A3-40E5-AACF-25A4CB37ADDC}"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450DAA-B9AB-424E-AB55-B860CCFB0459}" type="slidenum">
              <a:rPr lang="en-IN" smtClean="0"/>
              <a:t>‹#›</a:t>
            </a:fld>
            <a:endParaRPr lang="en-IN"/>
          </a:p>
        </p:txBody>
      </p:sp>
    </p:spTree>
    <p:extLst>
      <p:ext uri="{BB962C8B-B14F-4D97-AF65-F5344CB8AC3E}">
        <p14:creationId xmlns:p14="http://schemas.microsoft.com/office/powerpoint/2010/main" val="39717650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F65095-09A3-40E5-AACF-25A4CB37ADDC}"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450DAA-B9AB-424E-AB55-B860CCFB0459}" type="slidenum">
              <a:rPr lang="en-IN" smtClean="0"/>
              <a:t>‹#›</a:t>
            </a:fld>
            <a:endParaRPr lang="en-IN"/>
          </a:p>
        </p:txBody>
      </p:sp>
    </p:spTree>
    <p:extLst>
      <p:ext uri="{BB962C8B-B14F-4D97-AF65-F5344CB8AC3E}">
        <p14:creationId xmlns:p14="http://schemas.microsoft.com/office/powerpoint/2010/main" val="946784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F65095-09A3-40E5-AACF-25A4CB37ADDC}"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450DAA-B9AB-424E-AB55-B860CCFB0459}" type="slidenum">
              <a:rPr lang="en-IN" smtClean="0"/>
              <a:t>‹#›</a:t>
            </a:fld>
            <a:endParaRPr lang="en-IN"/>
          </a:p>
        </p:txBody>
      </p:sp>
    </p:spTree>
    <p:extLst>
      <p:ext uri="{BB962C8B-B14F-4D97-AF65-F5344CB8AC3E}">
        <p14:creationId xmlns:p14="http://schemas.microsoft.com/office/powerpoint/2010/main" val="3914599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F65095-09A3-40E5-AACF-25A4CB37ADDC}"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450DAA-B9AB-424E-AB55-B860CCFB0459}" type="slidenum">
              <a:rPr lang="en-IN" smtClean="0"/>
              <a:t>‹#›</a:t>
            </a:fld>
            <a:endParaRPr lang="en-IN"/>
          </a:p>
        </p:txBody>
      </p:sp>
    </p:spTree>
    <p:extLst>
      <p:ext uri="{BB962C8B-B14F-4D97-AF65-F5344CB8AC3E}">
        <p14:creationId xmlns:p14="http://schemas.microsoft.com/office/powerpoint/2010/main" val="4085662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F65095-09A3-40E5-AACF-25A4CB37ADDC}" type="datetimeFigureOut">
              <a:rPr lang="en-IN" smtClean="0"/>
              <a:t>05-01-2023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450DAA-B9AB-424E-AB55-B860CCFB0459}" type="slidenum">
              <a:rPr lang="en-IN" smtClean="0"/>
              <a:t>‹#›</a:t>
            </a:fld>
            <a:endParaRPr lang="en-IN"/>
          </a:p>
        </p:txBody>
      </p:sp>
    </p:spTree>
    <p:extLst>
      <p:ext uri="{BB962C8B-B14F-4D97-AF65-F5344CB8AC3E}">
        <p14:creationId xmlns:p14="http://schemas.microsoft.com/office/powerpoint/2010/main" val="1150717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F65095-09A3-40E5-AACF-25A4CB37ADDC}" type="datetimeFigureOut">
              <a:rPr lang="en-IN" smtClean="0"/>
              <a:t>05-01-2023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450DAA-B9AB-424E-AB55-B860CCFB0459}" type="slidenum">
              <a:rPr lang="en-IN" smtClean="0"/>
              <a:t>‹#›</a:t>
            </a:fld>
            <a:endParaRPr lang="en-IN"/>
          </a:p>
        </p:txBody>
      </p:sp>
    </p:spTree>
    <p:extLst>
      <p:ext uri="{BB962C8B-B14F-4D97-AF65-F5344CB8AC3E}">
        <p14:creationId xmlns:p14="http://schemas.microsoft.com/office/powerpoint/2010/main" val="1995161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F65095-09A3-40E5-AACF-25A4CB37ADDC}" type="datetimeFigureOut">
              <a:rPr lang="en-IN" smtClean="0"/>
              <a:t>05-01-2023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450DAA-B9AB-424E-AB55-B860CCFB0459}" type="slidenum">
              <a:rPr lang="en-IN" smtClean="0"/>
              <a:t>‹#›</a:t>
            </a:fld>
            <a:endParaRPr lang="en-IN"/>
          </a:p>
        </p:txBody>
      </p:sp>
    </p:spTree>
    <p:extLst>
      <p:ext uri="{BB962C8B-B14F-4D97-AF65-F5344CB8AC3E}">
        <p14:creationId xmlns:p14="http://schemas.microsoft.com/office/powerpoint/2010/main" val="2386264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F65095-09A3-40E5-AACF-25A4CB37ADDC}" type="datetimeFigureOut">
              <a:rPr lang="en-IN" smtClean="0"/>
              <a:t>05-01-2023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450DAA-B9AB-424E-AB55-B860CCFB0459}" type="slidenum">
              <a:rPr lang="en-IN" smtClean="0"/>
              <a:t>‹#›</a:t>
            </a:fld>
            <a:endParaRPr lang="en-IN"/>
          </a:p>
        </p:txBody>
      </p:sp>
    </p:spTree>
    <p:extLst>
      <p:ext uri="{BB962C8B-B14F-4D97-AF65-F5344CB8AC3E}">
        <p14:creationId xmlns:p14="http://schemas.microsoft.com/office/powerpoint/2010/main" val="2785761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F65095-09A3-40E5-AACF-25A4CB37ADDC}" type="datetimeFigureOut">
              <a:rPr lang="en-IN" smtClean="0"/>
              <a:t>05-01-2023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450DAA-B9AB-424E-AB55-B860CCFB0459}" type="slidenum">
              <a:rPr lang="en-IN" smtClean="0"/>
              <a:t>‹#›</a:t>
            </a:fld>
            <a:endParaRPr lang="en-IN"/>
          </a:p>
        </p:txBody>
      </p:sp>
    </p:spTree>
    <p:extLst>
      <p:ext uri="{BB962C8B-B14F-4D97-AF65-F5344CB8AC3E}">
        <p14:creationId xmlns:p14="http://schemas.microsoft.com/office/powerpoint/2010/main" val="1112317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E5F65095-09A3-40E5-AACF-25A4CB37ADDC}" type="datetimeFigureOut">
              <a:rPr lang="en-IN" smtClean="0"/>
              <a:t>05-01-2023</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68450DAA-B9AB-424E-AB55-B860CCFB0459}" type="slidenum">
              <a:rPr lang="en-IN" smtClean="0"/>
              <a:t>‹#›</a:t>
            </a:fld>
            <a:endParaRPr lang="en-IN"/>
          </a:p>
        </p:txBody>
      </p:sp>
    </p:spTree>
    <p:extLst>
      <p:ext uri="{BB962C8B-B14F-4D97-AF65-F5344CB8AC3E}">
        <p14:creationId xmlns:p14="http://schemas.microsoft.com/office/powerpoint/2010/main" val="2039046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E5F65095-09A3-40E5-AACF-25A4CB37ADDC}" type="datetimeFigureOut">
              <a:rPr lang="en-IN" smtClean="0"/>
              <a:t>05-01-2023</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8450DAA-B9AB-424E-AB55-B860CCFB0459}" type="slidenum">
              <a:rPr lang="en-IN" smtClean="0"/>
              <a:t>‹#›</a:t>
            </a:fld>
            <a:endParaRPr lang="en-IN"/>
          </a:p>
        </p:txBody>
      </p:sp>
    </p:spTree>
    <p:extLst>
      <p:ext uri="{BB962C8B-B14F-4D97-AF65-F5344CB8AC3E}">
        <p14:creationId xmlns:p14="http://schemas.microsoft.com/office/powerpoint/2010/main" val="22565281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B43011C-407C-8886-940E-203C648BE40F}"/>
              </a:ext>
            </a:extLst>
          </p:cNvPr>
          <p:cNvSpPr/>
          <p:nvPr/>
        </p:nvSpPr>
        <p:spPr>
          <a:xfrm>
            <a:off x="1284543" y="2272010"/>
            <a:ext cx="9889614" cy="1323439"/>
          </a:xfrm>
          <a:prstGeom prst="rect">
            <a:avLst/>
          </a:prstGeom>
          <a:noFill/>
        </p:spPr>
        <p:txBody>
          <a:bodyPr wrap="square" lIns="91440" tIns="45720" rIns="91440" bIns="45720">
            <a:spAutoFit/>
          </a:bodyPr>
          <a:lstStyle/>
          <a:p>
            <a:pPr algn="ctr"/>
            <a:r>
              <a:rPr lang="en-US" sz="4000" b="1" dirty="0">
                <a:ln w="9525">
                  <a:solidFill>
                    <a:schemeClr val="bg1"/>
                  </a:solidFill>
                  <a:prstDash val="solid"/>
                </a:ln>
                <a:effectLst>
                  <a:outerShdw blurRad="12700" dist="38100" dir="2700000" algn="tl" rotWithShape="0">
                    <a:schemeClr val="bg1">
                      <a:lumMod val="50000"/>
                    </a:schemeClr>
                  </a:outerShdw>
                </a:effectLst>
                <a:latin typeface="Algerian" panose="04020705040A02060702" pitchFamily="82" charset="0"/>
              </a:rPr>
              <a:t>Gender Recognition By Voice Analysis</a:t>
            </a:r>
            <a:endPar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lgerian" panose="04020705040A02060702" pitchFamily="82" charset="0"/>
            </a:endParaRPr>
          </a:p>
        </p:txBody>
      </p:sp>
      <p:sp>
        <p:nvSpPr>
          <p:cNvPr id="6" name="TextBox 5">
            <a:extLst>
              <a:ext uri="{FF2B5EF4-FFF2-40B4-BE49-F238E27FC236}">
                <a16:creationId xmlns:a16="http://schemas.microsoft.com/office/drawing/2014/main" id="{44FFD111-0F07-7E5B-44C7-9DB3197671EE}"/>
              </a:ext>
            </a:extLst>
          </p:cNvPr>
          <p:cNvSpPr txBox="1"/>
          <p:nvPr/>
        </p:nvSpPr>
        <p:spPr>
          <a:xfrm>
            <a:off x="4624387" y="3703767"/>
            <a:ext cx="3209925" cy="369332"/>
          </a:xfrm>
          <a:prstGeom prst="rect">
            <a:avLst/>
          </a:prstGeom>
          <a:noFill/>
        </p:spPr>
        <p:txBody>
          <a:bodyPr wrap="square" rtlCol="0">
            <a:spAutoFit/>
          </a:bodyPr>
          <a:lstStyle/>
          <a:p>
            <a:r>
              <a:rPr lang="en-IN" b="1" u="sng" dirty="0"/>
              <a:t>Under The Supervision Of</a:t>
            </a:r>
          </a:p>
        </p:txBody>
      </p:sp>
      <p:sp>
        <p:nvSpPr>
          <p:cNvPr id="7" name="TextBox 6">
            <a:extLst>
              <a:ext uri="{FF2B5EF4-FFF2-40B4-BE49-F238E27FC236}">
                <a16:creationId xmlns:a16="http://schemas.microsoft.com/office/drawing/2014/main" id="{C9AA8BDF-2CF9-BA0C-FCAE-0EBF7F08E697}"/>
              </a:ext>
            </a:extLst>
          </p:cNvPr>
          <p:cNvSpPr txBox="1"/>
          <p:nvPr/>
        </p:nvSpPr>
        <p:spPr>
          <a:xfrm>
            <a:off x="4690963" y="4201239"/>
            <a:ext cx="3724275" cy="369332"/>
          </a:xfrm>
          <a:prstGeom prst="rect">
            <a:avLst/>
          </a:prstGeom>
          <a:noFill/>
        </p:spPr>
        <p:txBody>
          <a:bodyPr wrap="square" rtlCol="0">
            <a:spAutoFit/>
          </a:bodyPr>
          <a:lstStyle/>
          <a:p>
            <a:r>
              <a:rPr lang="en-IN" dirty="0"/>
              <a:t>Dr. Vishan Kumar Gupta</a:t>
            </a:r>
          </a:p>
        </p:txBody>
      </p:sp>
      <p:sp>
        <p:nvSpPr>
          <p:cNvPr id="8" name="TextBox 7">
            <a:extLst>
              <a:ext uri="{FF2B5EF4-FFF2-40B4-BE49-F238E27FC236}">
                <a16:creationId xmlns:a16="http://schemas.microsoft.com/office/drawing/2014/main" id="{84162012-D345-1B8A-6A3E-03990E3F5D71}"/>
              </a:ext>
            </a:extLst>
          </p:cNvPr>
          <p:cNvSpPr txBox="1"/>
          <p:nvPr/>
        </p:nvSpPr>
        <p:spPr>
          <a:xfrm>
            <a:off x="4962524" y="4633929"/>
            <a:ext cx="2871788" cy="369332"/>
          </a:xfrm>
          <a:prstGeom prst="rect">
            <a:avLst/>
          </a:prstGeom>
          <a:noFill/>
        </p:spPr>
        <p:txBody>
          <a:bodyPr wrap="square" rtlCol="0">
            <a:spAutoFit/>
          </a:bodyPr>
          <a:lstStyle/>
          <a:p>
            <a:r>
              <a:rPr lang="en-IN" dirty="0"/>
              <a:t>Associate Professor</a:t>
            </a:r>
          </a:p>
        </p:txBody>
      </p:sp>
      <p:sp>
        <p:nvSpPr>
          <p:cNvPr id="9" name="TextBox 8">
            <a:extLst>
              <a:ext uri="{FF2B5EF4-FFF2-40B4-BE49-F238E27FC236}">
                <a16:creationId xmlns:a16="http://schemas.microsoft.com/office/drawing/2014/main" id="{47A826BD-F202-4AD9-E1F0-2F73A4C8D318}"/>
              </a:ext>
            </a:extLst>
          </p:cNvPr>
          <p:cNvSpPr txBox="1"/>
          <p:nvPr/>
        </p:nvSpPr>
        <p:spPr>
          <a:xfrm>
            <a:off x="4445791" y="5066619"/>
            <a:ext cx="3567113" cy="338554"/>
          </a:xfrm>
          <a:prstGeom prst="rect">
            <a:avLst/>
          </a:prstGeom>
          <a:noFill/>
        </p:spPr>
        <p:txBody>
          <a:bodyPr wrap="square" rtlCol="0">
            <a:spAutoFit/>
          </a:bodyPr>
          <a:lstStyle/>
          <a:p>
            <a:r>
              <a:rPr lang="en-IN" sz="1600" dirty="0"/>
              <a:t>Graphic Era University Dehradun</a:t>
            </a:r>
          </a:p>
        </p:txBody>
      </p:sp>
      <p:sp>
        <p:nvSpPr>
          <p:cNvPr id="10" name="TextBox 9">
            <a:extLst>
              <a:ext uri="{FF2B5EF4-FFF2-40B4-BE49-F238E27FC236}">
                <a16:creationId xmlns:a16="http://schemas.microsoft.com/office/drawing/2014/main" id="{2933787C-EFC9-2412-0BB8-A0EF328CB622}"/>
              </a:ext>
            </a:extLst>
          </p:cNvPr>
          <p:cNvSpPr txBox="1"/>
          <p:nvPr/>
        </p:nvSpPr>
        <p:spPr>
          <a:xfrm>
            <a:off x="466725" y="5324475"/>
            <a:ext cx="2676525" cy="1200329"/>
          </a:xfrm>
          <a:prstGeom prst="rect">
            <a:avLst/>
          </a:prstGeom>
          <a:noFill/>
        </p:spPr>
        <p:txBody>
          <a:bodyPr wrap="square" rtlCol="0">
            <a:spAutoFit/>
          </a:bodyPr>
          <a:lstStyle/>
          <a:p>
            <a:r>
              <a:rPr lang="en-IN" sz="2400" dirty="0">
                <a:latin typeface="AngsanaUPC" panose="02020603050405020304" pitchFamily="18" charset="-34"/>
                <a:cs typeface="AngsanaUPC" panose="02020603050405020304" pitchFamily="18" charset="-34"/>
              </a:rPr>
              <a:t>Project By:</a:t>
            </a:r>
          </a:p>
          <a:p>
            <a:r>
              <a:rPr lang="en-IN" sz="2400" dirty="0">
                <a:latin typeface="AngsanaUPC" panose="02020603050405020304" pitchFamily="18" charset="-34"/>
                <a:cs typeface="AngsanaUPC" panose="02020603050405020304" pitchFamily="18" charset="-34"/>
              </a:rPr>
              <a:t>Shashank Kothari</a:t>
            </a:r>
          </a:p>
          <a:p>
            <a:r>
              <a:rPr lang="en-IN" sz="2400" dirty="0">
                <a:latin typeface="AngsanaUPC" panose="02020603050405020304" pitchFamily="18" charset="-34"/>
                <a:cs typeface="AngsanaUPC" panose="02020603050405020304" pitchFamily="18" charset="-34"/>
              </a:rPr>
              <a:t>University Roll No. 2017020</a:t>
            </a:r>
          </a:p>
        </p:txBody>
      </p:sp>
      <p:pic>
        <p:nvPicPr>
          <p:cNvPr id="16" name="Picture 15" descr="Logo&#10;&#10;Description automatically generated">
            <a:extLst>
              <a:ext uri="{FF2B5EF4-FFF2-40B4-BE49-F238E27FC236}">
                <a16:creationId xmlns:a16="http://schemas.microsoft.com/office/drawing/2014/main" id="{3386C90E-3E45-6EB2-67F9-A0FCDBAB8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6848" y="125265"/>
            <a:ext cx="1905000" cy="1905000"/>
          </a:xfrm>
          <a:prstGeom prst="rect">
            <a:avLst/>
          </a:prstGeom>
        </p:spPr>
      </p:pic>
    </p:spTree>
    <p:extLst>
      <p:ext uri="{BB962C8B-B14F-4D97-AF65-F5344CB8AC3E}">
        <p14:creationId xmlns:p14="http://schemas.microsoft.com/office/powerpoint/2010/main" val="336915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48E12F-8A94-67C8-66F4-B34D58468C63}"/>
              </a:ext>
            </a:extLst>
          </p:cNvPr>
          <p:cNvSpPr txBox="1"/>
          <p:nvPr/>
        </p:nvSpPr>
        <p:spPr>
          <a:xfrm>
            <a:off x="631520" y="427160"/>
            <a:ext cx="4481656" cy="505901"/>
          </a:xfrm>
          <a:prstGeom prst="rect">
            <a:avLst/>
          </a:prstGeom>
        </p:spPr>
        <p:txBody>
          <a:bodyPr vert="horz" lIns="91440" tIns="45720" rIns="91440" bIns="45720" rtlCol="0" anchor="t">
            <a:normAutofit/>
          </a:bodyPr>
          <a:lstStyle/>
          <a:p>
            <a:pPr>
              <a:spcBef>
                <a:spcPct val="20000"/>
              </a:spcBef>
              <a:spcAft>
                <a:spcPts val="600"/>
              </a:spcAft>
              <a:buClr>
                <a:schemeClr val="tx1"/>
              </a:buClr>
              <a:buSzPct val="100000"/>
            </a:pPr>
            <a:endPar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a:spcBef>
                <a:spcPct val="20000"/>
              </a:spcBef>
              <a:spcAft>
                <a:spcPts val="600"/>
              </a:spcAft>
              <a:buClr>
                <a:schemeClr val="tx1"/>
              </a:buClr>
              <a:buSzPct val="100000"/>
            </a:pPr>
            <a:endPar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p:txBody>
      </p:sp>
      <p:sp>
        <p:nvSpPr>
          <p:cNvPr id="5" name="TextBox 4">
            <a:extLst>
              <a:ext uri="{FF2B5EF4-FFF2-40B4-BE49-F238E27FC236}">
                <a16:creationId xmlns:a16="http://schemas.microsoft.com/office/drawing/2014/main" id="{0DF1AFC9-48E8-A3FF-4370-D691850999B4}"/>
              </a:ext>
            </a:extLst>
          </p:cNvPr>
          <p:cNvSpPr txBox="1"/>
          <p:nvPr/>
        </p:nvSpPr>
        <p:spPr>
          <a:xfrm>
            <a:off x="396240" y="310776"/>
            <a:ext cx="4043680" cy="461665"/>
          </a:xfrm>
          <a:prstGeom prst="rect">
            <a:avLst/>
          </a:prstGeom>
          <a:noFill/>
        </p:spPr>
        <p:txBody>
          <a:bodyPr wrap="square">
            <a:spAutoFit/>
          </a:bodyPr>
          <a:lstStyle/>
          <a:p>
            <a:pPr>
              <a:spcBef>
                <a:spcPct val="0"/>
              </a:spcBef>
              <a:spcAft>
                <a:spcPts val="600"/>
              </a:spcAft>
            </a:pPr>
            <a:r>
              <a:rPr lang="en-US" sz="2400" b="1" u="sng"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Result and discussion:</a:t>
            </a:r>
            <a:endParaRPr lang="en-US" sz="2400" b="1" u="sng" cap="all" spc="0"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sp>
        <p:nvSpPr>
          <p:cNvPr id="9" name="TextBox 8">
            <a:extLst>
              <a:ext uri="{FF2B5EF4-FFF2-40B4-BE49-F238E27FC236}">
                <a16:creationId xmlns:a16="http://schemas.microsoft.com/office/drawing/2014/main" id="{E2FBC1B4-A3EF-672E-EAB5-B28F5110B7C6}"/>
              </a:ext>
            </a:extLst>
          </p:cNvPr>
          <p:cNvSpPr txBox="1"/>
          <p:nvPr/>
        </p:nvSpPr>
        <p:spPr>
          <a:xfrm>
            <a:off x="396240" y="1161534"/>
            <a:ext cx="6096000" cy="369332"/>
          </a:xfrm>
          <a:prstGeom prst="rect">
            <a:avLst/>
          </a:prstGeom>
          <a:noFill/>
        </p:spPr>
        <p:txBody>
          <a:bodyPr wrap="square">
            <a:spAutoFit/>
          </a:bodyPr>
          <a:lstStyle/>
          <a:p>
            <a:pPr marL="285750" indent="-285750">
              <a:spcBef>
                <a:spcPct val="20000"/>
              </a:spcBef>
              <a:spcAft>
                <a:spcPts val="600"/>
              </a:spcAft>
              <a:buClr>
                <a:schemeClr val="tx1"/>
              </a:buClr>
              <a:buSzPct val="100000"/>
              <a:buFont typeface="Arial" panose="020B0604020202020204" pitchFamily="34" charset="0"/>
              <a:buChar char="•"/>
            </a:pP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Confusion matrix</a:t>
            </a:r>
          </a:p>
        </p:txBody>
      </p:sp>
      <p:pic>
        <p:nvPicPr>
          <p:cNvPr id="6" name="Picture 5">
            <a:extLst>
              <a:ext uri="{FF2B5EF4-FFF2-40B4-BE49-F238E27FC236}">
                <a16:creationId xmlns:a16="http://schemas.microsoft.com/office/drawing/2014/main" id="{A333FE69-F62E-3D35-01E7-E876A74BBDA0}"/>
              </a:ext>
            </a:extLst>
          </p:cNvPr>
          <p:cNvPicPr>
            <a:picLocks noChangeAspect="1"/>
          </p:cNvPicPr>
          <p:nvPr/>
        </p:nvPicPr>
        <p:blipFill>
          <a:blip r:embed="rId2"/>
          <a:stretch>
            <a:fillRect/>
          </a:stretch>
        </p:blipFill>
        <p:spPr>
          <a:xfrm>
            <a:off x="167032" y="2143537"/>
            <a:ext cx="2705316" cy="2796320"/>
          </a:xfrm>
          <a:prstGeom prst="rect">
            <a:avLst/>
          </a:prstGeom>
        </p:spPr>
      </p:pic>
      <p:pic>
        <p:nvPicPr>
          <p:cNvPr id="11" name="Picture 10">
            <a:extLst>
              <a:ext uri="{FF2B5EF4-FFF2-40B4-BE49-F238E27FC236}">
                <a16:creationId xmlns:a16="http://schemas.microsoft.com/office/drawing/2014/main" id="{FAA5CF32-0700-A885-207E-01E25E476BD8}"/>
              </a:ext>
            </a:extLst>
          </p:cNvPr>
          <p:cNvPicPr>
            <a:picLocks noChangeAspect="1"/>
          </p:cNvPicPr>
          <p:nvPr/>
        </p:nvPicPr>
        <p:blipFill>
          <a:blip r:embed="rId3"/>
          <a:stretch>
            <a:fillRect/>
          </a:stretch>
        </p:blipFill>
        <p:spPr>
          <a:xfrm>
            <a:off x="3270934" y="2079831"/>
            <a:ext cx="2705316" cy="2860026"/>
          </a:xfrm>
          <a:prstGeom prst="rect">
            <a:avLst/>
          </a:prstGeom>
        </p:spPr>
      </p:pic>
      <p:pic>
        <p:nvPicPr>
          <p:cNvPr id="14" name="Picture 13">
            <a:extLst>
              <a:ext uri="{FF2B5EF4-FFF2-40B4-BE49-F238E27FC236}">
                <a16:creationId xmlns:a16="http://schemas.microsoft.com/office/drawing/2014/main" id="{C132A9F2-ECB7-ED8B-07DD-95ED05F6C504}"/>
              </a:ext>
            </a:extLst>
          </p:cNvPr>
          <p:cNvPicPr>
            <a:picLocks noChangeAspect="1"/>
          </p:cNvPicPr>
          <p:nvPr/>
        </p:nvPicPr>
        <p:blipFill>
          <a:blip r:embed="rId4"/>
          <a:stretch>
            <a:fillRect/>
          </a:stretch>
        </p:blipFill>
        <p:spPr>
          <a:xfrm>
            <a:off x="6374836" y="2079831"/>
            <a:ext cx="2703948" cy="2860026"/>
          </a:xfrm>
          <a:prstGeom prst="rect">
            <a:avLst/>
          </a:prstGeom>
        </p:spPr>
      </p:pic>
      <p:pic>
        <p:nvPicPr>
          <p:cNvPr id="16" name="Picture 15">
            <a:extLst>
              <a:ext uri="{FF2B5EF4-FFF2-40B4-BE49-F238E27FC236}">
                <a16:creationId xmlns:a16="http://schemas.microsoft.com/office/drawing/2014/main" id="{78213C3C-486E-2FE2-D23C-06D625408D92}"/>
              </a:ext>
            </a:extLst>
          </p:cNvPr>
          <p:cNvPicPr>
            <a:picLocks noChangeAspect="1"/>
          </p:cNvPicPr>
          <p:nvPr/>
        </p:nvPicPr>
        <p:blipFill>
          <a:blip r:embed="rId5"/>
          <a:stretch>
            <a:fillRect/>
          </a:stretch>
        </p:blipFill>
        <p:spPr>
          <a:xfrm>
            <a:off x="9477370" y="2079830"/>
            <a:ext cx="2656037" cy="2860027"/>
          </a:xfrm>
          <a:prstGeom prst="rect">
            <a:avLst/>
          </a:prstGeom>
        </p:spPr>
      </p:pic>
    </p:spTree>
    <p:extLst>
      <p:ext uri="{BB962C8B-B14F-4D97-AF65-F5344CB8AC3E}">
        <p14:creationId xmlns:p14="http://schemas.microsoft.com/office/powerpoint/2010/main" val="3134462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8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F1AFC9-48E8-A3FF-4370-D691850999B4}"/>
              </a:ext>
            </a:extLst>
          </p:cNvPr>
          <p:cNvSpPr txBox="1"/>
          <p:nvPr/>
        </p:nvSpPr>
        <p:spPr>
          <a:xfrm>
            <a:off x="-580682" y="0"/>
            <a:ext cx="6132446" cy="2009775"/>
          </a:xfrm>
          <a:prstGeom prst="rect">
            <a:avLst/>
          </a:prstGeom>
        </p:spPr>
        <p:txBody>
          <a:bodyPr vert="horz" lIns="91440" tIns="45720" rIns="91440" bIns="45720" rtlCol="0" anchor="ctr">
            <a:normAutofit/>
          </a:bodyPr>
          <a:lstStyle/>
          <a:p>
            <a:pPr algn="ctr">
              <a:spcBef>
                <a:spcPct val="0"/>
              </a:spcBef>
              <a:spcAft>
                <a:spcPts val="600"/>
              </a:spcAft>
            </a:pPr>
            <a:r>
              <a:rPr lang="en-US" sz="3200" b="1" u="sng"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conclusion:</a:t>
            </a:r>
            <a:endParaRPr lang="en-US" sz="3200" b="1" u="sng" cap="all" spc="0"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pic>
        <p:nvPicPr>
          <p:cNvPr id="12" name="Picture 11" descr="Diagram&#10;&#10;Description automatically generated">
            <a:extLst>
              <a:ext uri="{FF2B5EF4-FFF2-40B4-BE49-F238E27FC236}">
                <a16:creationId xmlns:a16="http://schemas.microsoft.com/office/drawing/2014/main" id="{628A793A-655C-D114-5FFA-0D3DC2EFC3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2041" y="314960"/>
            <a:ext cx="4501513" cy="2352039"/>
          </a:xfrm>
          <a:custGeom>
            <a:avLst/>
            <a:gdLst/>
            <a:ahLst/>
            <a:cxnLst/>
            <a:rect l="l" t="t" r="r" b="b"/>
            <a:pathLst>
              <a:path w="3416888" h="2057399">
                <a:moveTo>
                  <a:pt x="120172" y="0"/>
                </a:moveTo>
                <a:lnTo>
                  <a:pt x="3296716" y="0"/>
                </a:lnTo>
                <a:cubicBezTo>
                  <a:pt x="3363085" y="0"/>
                  <a:pt x="3416888" y="53803"/>
                  <a:pt x="3416888" y="120172"/>
                </a:cubicBezTo>
                <a:lnTo>
                  <a:pt x="3416888" y="2057399"/>
                </a:lnTo>
                <a:lnTo>
                  <a:pt x="0" y="2057399"/>
                </a:lnTo>
                <a:lnTo>
                  <a:pt x="0" y="120172"/>
                </a:lnTo>
                <a:cubicBezTo>
                  <a:pt x="0" y="53803"/>
                  <a:pt x="53803" y="0"/>
                  <a:pt x="120172" y="0"/>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8" name="TextBox 7">
            <a:extLst>
              <a:ext uri="{FF2B5EF4-FFF2-40B4-BE49-F238E27FC236}">
                <a16:creationId xmlns:a16="http://schemas.microsoft.com/office/drawing/2014/main" id="{FEF198C2-9AA9-95A6-2370-54BD5744F0AC}"/>
              </a:ext>
            </a:extLst>
          </p:cNvPr>
          <p:cNvSpPr txBox="1"/>
          <p:nvPr/>
        </p:nvSpPr>
        <p:spPr>
          <a:xfrm>
            <a:off x="419457" y="1902875"/>
            <a:ext cx="6132446" cy="3288445"/>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tx1"/>
              </a:buClr>
              <a:buSzPct val="100000"/>
              <a:buFont typeface="Arial"/>
              <a:buChar char="•"/>
            </a:pP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BASED ON PRECISION, F-SCORE , RECALL VALUES, PIE CHART ,ACCURACY SCORE AND CONFUSION MATRIX WE CAN SAY THAT AMONG ALL THE ABOVE ALGORITHMS RANDOM FOREST CLASSIFICATION IS BEST SUITED FOR THIS PROBLEM. </a:t>
            </a:r>
          </a:p>
          <a:p>
            <a:pPr marL="285750" indent="-285750">
              <a:spcBef>
                <a:spcPct val="20000"/>
              </a:spcBef>
              <a:spcAft>
                <a:spcPts val="600"/>
              </a:spcAft>
              <a:buClr>
                <a:schemeClr val="tx1"/>
              </a:buClr>
              <a:buSzPct val="100000"/>
              <a:buFont typeface="Arial"/>
              <a:buChar char="•"/>
            </a:pPr>
            <a:endPar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marL="285750" indent="-285750">
              <a:spcBef>
                <a:spcPct val="20000"/>
              </a:spcBef>
              <a:spcAft>
                <a:spcPts val="600"/>
              </a:spcAft>
              <a:buClr>
                <a:schemeClr val="tx1"/>
              </a:buClr>
              <a:buSzPct val="100000"/>
              <a:buFont typeface="Arial"/>
              <a:buChar char="•"/>
            </a:pP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SUPPORT VECTOR MACHINE IS LEAST SUITABLE BASED ON SAME ANALYSIS.</a:t>
            </a:r>
          </a:p>
        </p:txBody>
      </p:sp>
      <p:pic>
        <p:nvPicPr>
          <p:cNvPr id="15" name="Picture 14" descr="Logo&#10;&#10;Description automatically generated">
            <a:extLst>
              <a:ext uri="{FF2B5EF4-FFF2-40B4-BE49-F238E27FC236}">
                <a16:creationId xmlns:a16="http://schemas.microsoft.com/office/drawing/2014/main" id="{4062BE95-5DFB-6068-98AE-A2C13ECFA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7341" y="3231232"/>
            <a:ext cx="3486213" cy="3486213"/>
          </a:xfrm>
          <a:custGeom>
            <a:avLst/>
            <a:gdLst/>
            <a:ahLst/>
            <a:cxnLst/>
            <a:rect l="l" t="t" r="r" b="b"/>
            <a:pathLst>
              <a:path w="3416888" h="3240120">
                <a:moveTo>
                  <a:pt x="0" y="0"/>
                </a:moveTo>
                <a:lnTo>
                  <a:pt x="3416888" y="0"/>
                </a:lnTo>
                <a:lnTo>
                  <a:pt x="3416888" y="3119948"/>
                </a:lnTo>
                <a:cubicBezTo>
                  <a:pt x="3416888" y="3186317"/>
                  <a:pt x="3363085" y="3240120"/>
                  <a:pt x="3296716" y="3240120"/>
                </a:cubicBezTo>
                <a:lnTo>
                  <a:pt x="120172" y="3240120"/>
                </a:lnTo>
                <a:cubicBezTo>
                  <a:pt x="53803" y="3240120"/>
                  <a:pt x="0" y="3186317"/>
                  <a:pt x="0" y="3119948"/>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3" name="TextBox 2">
            <a:extLst>
              <a:ext uri="{FF2B5EF4-FFF2-40B4-BE49-F238E27FC236}">
                <a16:creationId xmlns:a16="http://schemas.microsoft.com/office/drawing/2014/main" id="{2C48E12F-8A94-67C8-66F4-B34D58468C63}"/>
              </a:ext>
            </a:extLst>
          </p:cNvPr>
          <p:cNvSpPr txBox="1"/>
          <p:nvPr/>
        </p:nvSpPr>
        <p:spPr>
          <a:xfrm>
            <a:off x="631520" y="1666680"/>
            <a:ext cx="5708320" cy="2874840"/>
          </a:xfrm>
          <a:prstGeom prst="rect">
            <a:avLst/>
          </a:prstGeom>
        </p:spPr>
        <p:txBody>
          <a:bodyPr vert="horz" lIns="91440" tIns="45720" rIns="91440" bIns="45720" rtlCol="0" anchor="t">
            <a:normAutofit/>
          </a:bodyPr>
          <a:lstStyle/>
          <a:p>
            <a:pPr>
              <a:spcBef>
                <a:spcPct val="20000"/>
              </a:spcBef>
              <a:spcAft>
                <a:spcPts val="600"/>
              </a:spcAft>
              <a:buClr>
                <a:schemeClr val="tx1"/>
              </a:buClr>
              <a:buSzPct val="100000"/>
            </a:pPr>
            <a:endPar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a:spcBef>
                <a:spcPct val="20000"/>
              </a:spcBef>
              <a:spcAft>
                <a:spcPts val="600"/>
              </a:spcAft>
              <a:buClr>
                <a:schemeClr val="tx1"/>
              </a:buClr>
              <a:buSzPct val="100000"/>
            </a:pPr>
            <a:endPar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364240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500" fill="hold"/>
                                        <p:tgtEl>
                                          <p:spTgt spid="15"/>
                                        </p:tgtEl>
                                        <p:attrNameLst>
                                          <p:attrName>ppt_x</p:attrName>
                                        </p:attrNameLst>
                                      </p:cBhvr>
                                      <p:tavLst>
                                        <p:tav tm="0">
                                          <p:val>
                                            <p:strVal val="#ppt_x"/>
                                          </p:val>
                                        </p:tav>
                                        <p:tav tm="100000">
                                          <p:val>
                                            <p:strVal val="#ppt_x"/>
                                          </p:val>
                                        </p:tav>
                                      </p:tavLst>
                                    </p:anim>
                                    <p:anim calcmode="lin" valueType="num">
                                      <p:cBhvr additive="base">
                                        <p:cTn id="1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6FE086-012B-44D3-A78A-CB9C71387FC1}"/>
              </a:ext>
            </a:extLst>
          </p:cNvPr>
          <p:cNvSpPr/>
          <p:nvPr/>
        </p:nvSpPr>
        <p:spPr>
          <a:xfrm>
            <a:off x="643191" y="609600"/>
            <a:ext cx="6573685" cy="1905000"/>
          </a:xfrm>
          <a:prstGeom prst="rect">
            <a:avLst/>
          </a:prstGeom>
        </p:spPr>
        <p:txBody>
          <a:bodyPr vert="horz" lIns="91440" tIns="45720" rIns="91440" bIns="45720" rtlCol="0" anchor="ctr">
            <a:normAutofit/>
          </a:bodyPr>
          <a:lstStyle/>
          <a:p>
            <a:pPr>
              <a:spcBef>
                <a:spcPct val="0"/>
              </a:spcBef>
              <a:spcAft>
                <a:spcPts val="600"/>
              </a:spcAft>
            </a:pPr>
            <a:r>
              <a:rPr lang="en-US" sz="3200" b="1" u="sng" cap="all" spc="0"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Introduction</a:t>
            </a:r>
          </a:p>
        </p:txBody>
      </p:sp>
      <p:sp>
        <p:nvSpPr>
          <p:cNvPr id="3" name="TextBox 2">
            <a:extLst>
              <a:ext uri="{FF2B5EF4-FFF2-40B4-BE49-F238E27FC236}">
                <a16:creationId xmlns:a16="http://schemas.microsoft.com/office/drawing/2014/main" id="{2C48E12F-8A94-67C8-66F4-B34D58468C63}"/>
              </a:ext>
            </a:extLst>
          </p:cNvPr>
          <p:cNvSpPr txBox="1"/>
          <p:nvPr/>
        </p:nvSpPr>
        <p:spPr>
          <a:xfrm>
            <a:off x="643192" y="2666999"/>
            <a:ext cx="6573684" cy="3216276"/>
          </a:xfrm>
          <a:prstGeom prst="rect">
            <a:avLst/>
          </a:prstGeom>
        </p:spPr>
        <p:txBody>
          <a:bodyPr vert="horz" lIns="91440" tIns="45720" rIns="91440" bIns="45720" rtlCol="0" anchor="t">
            <a:normAutofit/>
          </a:bodyPr>
          <a:lstStyle/>
          <a:p>
            <a:pPr>
              <a:spcBef>
                <a:spcPct val="20000"/>
              </a:spcBef>
              <a:spcAft>
                <a:spcPts val="600"/>
              </a:spcAft>
              <a:buClr>
                <a:schemeClr val="tx1"/>
              </a:buClr>
              <a:buSzPct val="100000"/>
              <a:buFont typeface="Arial"/>
              <a:buChar char="•"/>
            </a:pP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Gender Recognition By voice is a technique which is often utilized to determine the gender of speaker by his/her speech signals. Speech signals taken from a recorded speech can be used to acquire acoustic attributes such as IQR , frequency etc.</a:t>
            </a:r>
          </a:p>
        </p:txBody>
      </p:sp>
      <p:pic>
        <p:nvPicPr>
          <p:cNvPr id="5" name="Picture 4">
            <a:extLst>
              <a:ext uri="{FF2B5EF4-FFF2-40B4-BE49-F238E27FC236}">
                <a16:creationId xmlns:a16="http://schemas.microsoft.com/office/drawing/2014/main" id="{ADE94C11-3D75-ACA7-C9AB-D10A1613BD04}"/>
              </a:ext>
            </a:extLst>
          </p:cNvPr>
          <p:cNvPicPr>
            <a:picLocks noChangeAspect="1"/>
          </p:cNvPicPr>
          <p:nvPr/>
        </p:nvPicPr>
        <p:blipFill>
          <a:blip r:embed="rId2"/>
          <a:stretch>
            <a:fillRect/>
          </a:stretch>
        </p:blipFill>
        <p:spPr>
          <a:xfrm>
            <a:off x="7570839" y="2514600"/>
            <a:ext cx="4445570" cy="1655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84430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6FE086-012B-44D3-A78A-CB9C71387FC1}"/>
              </a:ext>
            </a:extLst>
          </p:cNvPr>
          <p:cNvSpPr/>
          <p:nvPr/>
        </p:nvSpPr>
        <p:spPr>
          <a:xfrm>
            <a:off x="643191" y="609600"/>
            <a:ext cx="6573685" cy="1905000"/>
          </a:xfrm>
          <a:prstGeom prst="rect">
            <a:avLst/>
          </a:prstGeom>
        </p:spPr>
        <p:txBody>
          <a:bodyPr vert="horz" lIns="91440" tIns="45720" rIns="91440" bIns="45720" rtlCol="0" anchor="ctr">
            <a:normAutofit/>
          </a:bodyPr>
          <a:lstStyle/>
          <a:p>
            <a:pPr>
              <a:spcBef>
                <a:spcPct val="0"/>
              </a:spcBef>
              <a:spcAft>
                <a:spcPts val="600"/>
              </a:spcAft>
            </a:pPr>
            <a:r>
              <a:rPr lang="en-US" sz="3200" b="1" u="sng"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Problem statement</a:t>
            </a:r>
            <a:endParaRPr lang="en-US" sz="3200" b="1" u="sng" cap="all" spc="0"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sp>
        <p:nvSpPr>
          <p:cNvPr id="3" name="TextBox 2">
            <a:extLst>
              <a:ext uri="{FF2B5EF4-FFF2-40B4-BE49-F238E27FC236}">
                <a16:creationId xmlns:a16="http://schemas.microsoft.com/office/drawing/2014/main" id="{2C48E12F-8A94-67C8-66F4-B34D58468C63}"/>
              </a:ext>
            </a:extLst>
          </p:cNvPr>
          <p:cNvSpPr txBox="1"/>
          <p:nvPr/>
        </p:nvSpPr>
        <p:spPr>
          <a:xfrm>
            <a:off x="643192" y="2666999"/>
            <a:ext cx="6573684" cy="3216276"/>
          </a:xfrm>
          <a:prstGeom prst="rect">
            <a:avLst/>
          </a:prstGeom>
        </p:spPr>
        <p:txBody>
          <a:bodyPr vert="horz" lIns="91440" tIns="45720" rIns="91440" bIns="45720" rtlCol="0" anchor="t">
            <a:normAutofit/>
          </a:bodyPr>
          <a:lstStyle/>
          <a:p>
            <a:pPr marL="285750" indent="-285750">
              <a:spcBef>
                <a:spcPct val="20000"/>
              </a:spcBef>
              <a:spcAft>
                <a:spcPts val="600"/>
              </a:spcAft>
              <a:buClr>
                <a:schemeClr val="tx1"/>
              </a:buClr>
              <a:buSzPct val="100000"/>
              <a:buFont typeface="Arial"/>
              <a:buChar char="•"/>
            </a:pP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classifying a person’s gender based upon his/her acoustic properties of voice.</a:t>
            </a:r>
          </a:p>
          <a:p>
            <a:pPr marL="285750" indent="-285750">
              <a:spcBef>
                <a:spcPct val="20000"/>
              </a:spcBef>
              <a:spcAft>
                <a:spcPts val="600"/>
              </a:spcAft>
              <a:buClr>
                <a:schemeClr val="tx1"/>
              </a:buClr>
              <a:buSzPct val="100000"/>
              <a:buFont typeface="Arial"/>
              <a:buChar char="•"/>
            </a:pP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Machine learning techniques can be used on these type of problem statements.</a:t>
            </a:r>
          </a:p>
          <a:p>
            <a:pPr marL="285750" indent="-285750">
              <a:spcBef>
                <a:spcPct val="20000"/>
              </a:spcBef>
              <a:spcAft>
                <a:spcPts val="600"/>
              </a:spcAft>
              <a:buClr>
                <a:schemeClr val="tx1"/>
              </a:buClr>
              <a:buSzPct val="100000"/>
              <a:buFont typeface="Arial"/>
              <a:buChar char="•"/>
            </a:pP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The learning used here should be supervised learning as we know the actual output and we can compare the predictions with it.</a:t>
            </a:r>
          </a:p>
        </p:txBody>
      </p:sp>
      <p:pic>
        <p:nvPicPr>
          <p:cNvPr id="6" name="Picture 5">
            <a:extLst>
              <a:ext uri="{FF2B5EF4-FFF2-40B4-BE49-F238E27FC236}">
                <a16:creationId xmlns:a16="http://schemas.microsoft.com/office/drawing/2014/main" id="{B8BB34A0-0D73-7A90-E707-97C0E06903DF}"/>
              </a:ext>
            </a:extLst>
          </p:cNvPr>
          <p:cNvPicPr>
            <a:picLocks noChangeAspect="1"/>
          </p:cNvPicPr>
          <p:nvPr/>
        </p:nvPicPr>
        <p:blipFill>
          <a:blip r:embed="rId2"/>
          <a:stretch>
            <a:fillRect/>
          </a:stretch>
        </p:blipFill>
        <p:spPr>
          <a:xfrm>
            <a:off x="7570838" y="2170392"/>
            <a:ext cx="4475527" cy="2472728"/>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65220761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6FE086-012B-44D3-A78A-CB9C71387FC1}"/>
              </a:ext>
            </a:extLst>
          </p:cNvPr>
          <p:cNvSpPr/>
          <p:nvPr/>
        </p:nvSpPr>
        <p:spPr>
          <a:xfrm>
            <a:off x="643191" y="609600"/>
            <a:ext cx="6573685" cy="1905000"/>
          </a:xfrm>
          <a:prstGeom prst="rect">
            <a:avLst/>
          </a:prstGeom>
        </p:spPr>
        <p:txBody>
          <a:bodyPr vert="horz" lIns="91440" tIns="45720" rIns="91440" bIns="45720" rtlCol="0" anchor="ctr">
            <a:normAutofit/>
          </a:bodyPr>
          <a:lstStyle/>
          <a:p>
            <a:pPr>
              <a:spcBef>
                <a:spcPct val="0"/>
              </a:spcBef>
              <a:spcAft>
                <a:spcPts val="600"/>
              </a:spcAft>
            </a:pPr>
            <a:r>
              <a:rPr lang="en-US" sz="3200" b="1" u="sng"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Techniques / technologies used</a:t>
            </a:r>
            <a:endParaRPr lang="en-US" sz="3200" b="1" u="sng" cap="all" spc="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sp>
        <p:nvSpPr>
          <p:cNvPr id="3" name="TextBox 2">
            <a:extLst>
              <a:ext uri="{FF2B5EF4-FFF2-40B4-BE49-F238E27FC236}">
                <a16:creationId xmlns:a16="http://schemas.microsoft.com/office/drawing/2014/main" id="{2C48E12F-8A94-67C8-66F4-B34D58468C63}"/>
              </a:ext>
            </a:extLst>
          </p:cNvPr>
          <p:cNvSpPr txBox="1"/>
          <p:nvPr/>
        </p:nvSpPr>
        <p:spPr>
          <a:xfrm>
            <a:off x="643192" y="2666999"/>
            <a:ext cx="6573684" cy="3216276"/>
          </a:xfrm>
          <a:prstGeom prst="rect">
            <a:avLst/>
          </a:prstGeom>
        </p:spPr>
        <p:txBody>
          <a:bodyPr vert="horz" lIns="91440" tIns="45720" rIns="91440" bIns="45720" rtlCol="0" anchor="t">
            <a:normAutofit fontScale="92500" lnSpcReduction="10000"/>
          </a:bodyPr>
          <a:lstStyle/>
          <a:p>
            <a:pPr marL="285750" indent="-285750">
              <a:spcBef>
                <a:spcPct val="20000"/>
              </a:spcBef>
              <a:spcAft>
                <a:spcPts val="600"/>
              </a:spcAft>
              <a:buClr>
                <a:schemeClr val="tx1"/>
              </a:buClr>
              <a:buSzPct val="100000"/>
              <a:buFont typeface="Arial"/>
              <a:buChar char="•"/>
            </a:pP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Data science libraries such as pandas ,matplotlib, seaborn, </a:t>
            </a:r>
            <a:r>
              <a:rPr lang="en-US"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numpy</a:t>
            </a: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 etc.</a:t>
            </a:r>
          </a:p>
          <a:p>
            <a:pPr marL="285750" indent="-285750">
              <a:spcBef>
                <a:spcPct val="20000"/>
              </a:spcBef>
              <a:spcAft>
                <a:spcPts val="600"/>
              </a:spcAft>
              <a:buClr>
                <a:schemeClr val="tx1"/>
              </a:buClr>
              <a:buSzPct val="100000"/>
              <a:buFont typeface="Arial"/>
              <a:buChar char="•"/>
            </a:pP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Machine learning library , </a:t>
            </a:r>
            <a:r>
              <a:rPr lang="en-US"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sklearn</a:t>
            </a: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used with many subordinate models such as model_selection , classifiers , metrics etc.</a:t>
            </a:r>
          </a:p>
          <a:p>
            <a:pPr marL="285750" indent="-285750">
              <a:spcBef>
                <a:spcPct val="20000"/>
              </a:spcBef>
              <a:spcAft>
                <a:spcPts val="600"/>
              </a:spcAft>
              <a:buClr>
                <a:schemeClr val="tx1"/>
              </a:buClr>
              <a:buSzPct val="100000"/>
              <a:buFont typeface="Arial"/>
              <a:buChar char="•"/>
            </a:pPr>
            <a:r>
              <a:rPr lang="en-US"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Jupyter</a:t>
            </a: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notebook used for implementation.</a:t>
            </a:r>
          </a:p>
          <a:p>
            <a:pPr marL="285750" indent="-285750">
              <a:spcBef>
                <a:spcPct val="20000"/>
              </a:spcBef>
              <a:spcAft>
                <a:spcPts val="600"/>
              </a:spcAft>
              <a:buClr>
                <a:schemeClr val="tx1"/>
              </a:buClr>
              <a:buSzPct val="100000"/>
              <a:buFont typeface="Arial"/>
              <a:buChar char="•"/>
            </a:pP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Dataset used available on kaggel.it consist of 3168 recorded voice sample from male and female speakers.</a:t>
            </a:r>
          </a:p>
          <a:p>
            <a:pPr marL="285750" indent="-285750">
              <a:spcBef>
                <a:spcPct val="20000"/>
              </a:spcBef>
              <a:spcAft>
                <a:spcPts val="600"/>
              </a:spcAft>
              <a:buClr>
                <a:schemeClr val="tx1"/>
              </a:buClr>
              <a:buSzPct val="100000"/>
              <a:buFont typeface="Arial"/>
              <a:buChar char="•"/>
            </a:pP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The  </a:t>
            </a:r>
            <a:r>
              <a:rPr lang="en-US"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analysed</a:t>
            </a: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frequency range was  of 0 </a:t>
            </a:r>
            <a:r>
              <a:rPr lang="en-US"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hz</a:t>
            </a: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-280 </a:t>
            </a:r>
            <a:r>
              <a:rPr lang="en-US"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hz</a:t>
            </a: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(human voice range).</a:t>
            </a:r>
          </a:p>
          <a:p>
            <a:pPr marL="285750" indent="-285750">
              <a:spcBef>
                <a:spcPct val="20000"/>
              </a:spcBef>
              <a:spcAft>
                <a:spcPts val="600"/>
              </a:spcAft>
              <a:buClr>
                <a:schemeClr val="tx1"/>
              </a:buClr>
              <a:buSzPct val="100000"/>
              <a:buFont typeface="Arial"/>
              <a:buChar char="•"/>
            </a:pP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The above acoustic analysis was done by the source itself.</a:t>
            </a:r>
          </a:p>
          <a:p>
            <a:pPr marL="285750" indent="-285750">
              <a:spcBef>
                <a:spcPct val="20000"/>
              </a:spcBef>
              <a:spcAft>
                <a:spcPts val="600"/>
              </a:spcAft>
              <a:buClr>
                <a:schemeClr val="tx1"/>
              </a:buClr>
              <a:buSzPct val="100000"/>
              <a:buFont typeface="Arial"/>
              <a:buChar char="•"/>
            </a:pPr>
            <a:endPar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p:txBody>
      </p:sp>
      <p:pic>
        <p:nvPicPr>
          <p:cNvPr id="5" name="Picture 4" descr="Diagram&#10;&#10;Description automatically generated">
            <a:extLst>
              <a:ext uri="{FF2B5EF4-FFF2-40B4-BE49-F238E27FC236}">
                <a16:creationId xmlns:a16="http://schemas.microsoft.com/office/drawing/2014/main" id="{F4649F66-201C-97D2-8BFB-9B1EB9D8B9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0839" y="1767742"/>
            <a:ext cx="3976788" cy="3002474"/>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909527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heel(1)">
                                      <p:cBhvr>
                                        <p:cTn id="2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6FE086-012B-44D3-A78A-CB9C71387FC1}"/>
              </a:ext>
            </a:extLst>
          </p:cNvPr>
          <p:cNvSpPr/>
          <p:nvPr/>
        </p:nvSpPr>
        <p:spPr>
          <a:xfrm>
            <a:off x="643190" y="-144544"/>
            <a:ext cx="6573685" cy="1905000"/>
          </a:xfrm>
          <a:prstGeom prst="rect">
            <a:avLst/>
          </a:prstGeom>
        </p:spPr>
        <p:txBody>
          <a:bodyPr vert="horz" lIns="91440" tIns="45720" rIns="91440" bIns="45720" rtlCol="0" anchor="ctr">
            <a:normAutofit/>
          </a:bodyPr>
          <a:lstStyle/>
          <a:p>
            <a:pPr>
              <a:spcBef>
                <a:spcPct val="0"/>
              </a:spcBef>
              <a:spcAft>
                <a:spcPts val="600"/>
              </a:spcAft>
            </a:pPr>
            <a:r>
              <a:rPr lang="en-US" sz="3200" b="1" u="sng"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Methodology</a:t>
            </a:r>
            <a:endParaRPr lang="en-US" sz="3200" b="1" u="sng" cap="all" spc="0"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sp>
        <p:nvSpPr>
          <p:cNvPr id="3" name="TextBox 2">
            <a:extLst>
              <a:ext uri="{FF2B5EF4-FFF2-40B4-BE49-F238E27FC236}">
                <a16:creationId xmlns:a16="http://schemas.microsoft.com/office/drawing/2014/main" id="{2C48E12F-8A94-67C8-66F4-B34D58468C63}"/>
              </a:ext>
            </a:extLst>
          </p:cNvPr>
          <p:cNvSpPr txBox="1"/>
          <p:nvPr/>
        </p:nvSpPr>
        <p:spPr>
          <a:xfrm>
            <a:off x="490118" y="1473536"/>
            <a:ext cx="3842226" cy="1318592"/>
          </a:xfrm>
          <a:prstGeom prst="rect">
            <a:avLst/>
          </a:prstGeom>
        </p:spPr>
        <p:txBody>
          <a:bodyPr vert="horz" lIns="91440" tIns="45720" rIns="91440" bIns="45720" rtlCol="0" anchor="t">
            <a:normAutofit/>
          </a:bodyPr>
          <a:lstStyle/>
          <a:p>
            <a:pPr marL="342900" indent="-342900">
              <a:spcBef>
                <a:spcPct val="20000"/>
              </a:spcBef>
              <a:spcAft>
                <a:spcPts val="600"/>
              </a:spcAft>
              <a:buClr>
                <a:schemeClr val="tx1"/>
              </a:buClr>
              <a:buSzPct val="100000"/>
              <a:buFont typeface="+mj-lt"/>
              <a:buAutoNum type="arabicPeriod"/>
            </a:pP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Reading data</a:t>
            </a:r>
          </a:p>
          <a:p>
            <a:pPr>
              <a:spcBef>
                <a:spcPct val="20000"/>
              </a:spcBef>
              <a:spcAft>
                <a:spcPts val="600"/>
              </a:spcAft>
              <a:buClr>
                <a:schemeClr val="tx1"/>
              </a:buClr>
              <a:buSzPct val="100000"/>
            </a:pPr>
            <a:endPar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p:txBody>
      </p:sp>
      <p:pic>
        <p:nvPicPr>
          <p:cNvPr id="6" name="Picture 5">
            <a:extLst>
              <a:ext uri="{FF2B5EF4-FFF2-40B4-BE49-F238E27FC236}">
                <a16:creationId xmlns:a16="http://schemas.microsoft.com/office/drawing/2014/main" id="{5AA3D669-7658-19D9-E482-4605EDBF2263}"/>
              </a:ext>
            </a:extLst>
          </p:cNvPr>
          <p:cNvPicPr>
            <a:picLocks noChangeAspect="1"/>
          </p:cNvPicPr>
          <p:nvPr/>
        </p:nvPicPr>
        <p:blipFill rotWithShape="1">
          <a:blip r:embed="rId2"/>
          <a:srcRect r="44598"/>
          <a:stretch/>
        </p:blipFill>
        <p:spPr>
          <a:xfrm>
            <a:off x="490118" y="2057596"/>
            <a:ext cx="4698108" cy="1776936"/>
          </a:xfrm>
          <a:prstGeom prst="rect">
            <a:avLst/>
          </a:prstGeom>
        </p:spPr>
      </p:pic>
      <p:pic>
        <p:nvPicPr>
          <p:cNvPr id="8" name="Picture 7">
            <a:extLst>
              <a:ext uri="{FF2B5EF4-FFF2-40B4-BE49-F238E27FC236}">
                <a16:creationId xmlns:a16="http://schemas.microsoft.com/office/drawing/2014/main" id="{0D78FE50-66AD-CE85-3E26-D8531ECAA621}"/>
              </a:ext>
            </a:extLst>
          </p:cNvPr>
          <p:cNvPicPr>
            <a:picLocks noChangeAspect="1"/>
          </p:cNvPicPr>
          <p:nvPr/>
        </p:nvPicPr>
        <p:blipFill>
          <a:blip r:embed="rId3"/>
          <a:stretch>
            <a:fillRect/>
          </a:stretch>
        </p:blipFill>
        <p:spPr>
          <a:xfrm>
            <a:off x="490118" y="4493256"/>
            <a:ext cx="4708653" cy="1524132"/>
          </a:xfrm>
          <a:prstGeom prst="rect">
            <a:avLst/>
          </a:prstGeom>
        </p:spPr>
      </p:pic>
      <p:sp>
        <p:nvSpPr>
          <p:cNvPr id="9" name="TextBox 8">
            <a:extLst>
              <a:ext uri="{FF2B5EF4-FFF2-40B4-BE49-F238E27FC236}">
                <a16:creationId xmlns:a16="http://schemas.microsoft.com/office/drawing/2014/main" id="{9B9C0088-5712-4C05-9952-F3563DE04A11}"/>
              </a:ext>
            </a:extLst>
          </p:cNvPr>
          <p:cNvSpPr txBox="1"/>
          <p:nvPr/>
        </p:nvSpPr>
        <p:spPr>
          <a:xfrm>
            <a:off x="6765780" y="1473536"/>
            <a:ext cx="3637721" cy="369332"/>
          </a:xfrm>
          <a:prstGeom prst="rect">
            <a:avLst/>
          </a:prstGeom>
          <a:noFill/>
        </p:spPr>
        <p:txBody>
          <a:bodyPr wrap="square" rtlCol="0">
            <a:spAutoFit/>
          </a:bodyPr>
          <a:lstStyle/>
          <a:p>
            <a:pPr marL="342900" indent="-342900">
              <a:spcBef>
                <a:spcPct val="20000"/>
              </a:spcBef>
              <a:spcAft>
                <a:spcPts val="600"/>
              </a:spcAft>
              <a:buClr>
                <a:schemeClr val="tx1"/>
              </a:buClr>
              <a:buSzPct val="100000"/>
              <a:buFont typeface="+mj-lt"/>
              <a:buAutoNum type="arabicPeriod" startAt="2"/>
            </a:pP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Giving labels</a:t>
            </a:r>
          </a:p>
        </p:txBody>
      </p:sp>
      <p:sp>
        <p:nvSpPr>
          <p:cNvPr id="10" name="TextBox 9">
            <a:extLst>
              <a:ext uri="{FF2B5EF4-FFF2-40B4-BE49-F238E27FC236}">
                <a16:creationId xmlns:a16="http://schemas.microsoft.com/office/drawing/2014/main" id="{624AE79E-10D7-550D-4C85-B2ACEAD78E53}"/>
              </a:ext>
            </a:extLst>
          </p:cNvPr>
          <p:cNvSpPr txBox="1"/>
          <p:nvPr/>
        </p:nvSpPr>
        <p:spPr>
          <a:xfrm>
            <a:off x="7477026" y="4732102"/>
            <a:ext cx="1987485" cy="523220"/>
          </a:xfrm>
          <a:prstGeom prst="rect">
            <a:avLst/>
          </a:prstGeom>
          <a:noFill/>
        </p:spPr>
        <p:txBody>
          <a:bodyPr wrap="square" rtlCol="0">
            <a:spAutoFit/>
          </a:bodyPr>
          <a:lstStyle/>
          <a:p>
            <a:pPr marL="285750" indent="-285750">
              <a:buFont typeface="Arial" panose="020B0604020202020204" pitchFamily="34" charset="0"/>
              <a:buChar char="•"/>
            </a:pPr>
            <a:r>
              <a:rPr lang="en-IN" sz="1400" dirty="0"/>
              <a:t>80%  Training set</a:t>
            </a:r>
          </a:p>
          <a:p>
            <a:pPr marL="285750" indent="-285750">
              <a:buFont typeface="Arial" panose="020B0604020202020204" pitchFamily="34" charset="0"/>
              <a:buChar char="•"/>
            </a:pPr>
            <a:r>
              <a:rPr lang="en-IN" sz="1400" dirty="0"/>
              <a:t>20%  Test set</a:t>
            </a:r>
          </a:p>
        </p:txBody>
      </p:sp>
      <p:sp>
        <p:nvSpPr>
          <p:cNvPr id="12" name="TextBox 11">
            <a:extLst>
              <a:ext uri="{FF2B5EF4-FFF2-40B4-BE49-F238E27FC236}">
                <a16:creationId xmlns:a16="http://schemas.microsoft.com/office/drawing/2014/main" id="{6D82C2E4-A11D-CE1C-3F03-46A4CB2CE816}"/>
              </a:ext>
            </a:extLst>
          </p:cNvPr>
          <p:cNvSpPr txBox="1"/>
          <p:nvPr/>
        </p:nvSpPr>
        <p:spPr>
          <a:xfrm>
            <a:off x="6831767" y="2946064"/>
            <a:ext cx="5470211" cy="338554"/>
          </a:xfrm>
          <a:prstGeom prst="rect">
            <a:avLst/>
          </a:prstGeom>
          <a:noFill/>
        </p:spPr>
        <p:txBody>
          <a:bodyPr wrap="square">
            <a:spAutoFit/>
          </a:bodyPr>
          <a:lstStyle/>
          <a:p>
            <a:pPr marL="342900" indent="-342900">
              <a:spcBef>
                <a:spcPct val="20000"/>
              </a:spcBef>
              <a:spcAft>
                <a:spcPts val="600"/>
              </a:spcAft>
              <a:buClr>
                <a:schemeClr val="tx1"/>
              </a:buClr>
              <a:buSzPct val="100000"/>
              <a:buFont typeface="+mj-lt"/>
              <a:buAutoNum type="arabicPeriod" startAt="3"/>
            </a:pPr>
            <a:r>
              <a:rPr lang="en-US" sz="16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Splitting dataset Into Training and Testing Set</a:t>
            </a:r>
          </a:p>
        </p:txBody>
      </p:sp>
      <p:pic>
        <p:nvPicPr>
          <p:cNvPr id="14" name="Picture 13">
            <a:extLst>
              <a:ext uri="{FF2B5EF4-FFF2-40B4-BE49-F238E27FC236}">
                <a16:creationId xmlns:a16="http://schemas.microsoft.com/office/drawing/2014/main" id="{78149960-7236-4851-114F-0418D57D5291}"/>
              </a:ext>
            </a:extLst>
          </p:cNvPr>
          <p:cNvPicPr>
            <a:picLocks noChangeAspect="1"/>
          </p:cNvPicPr>
          <p:nvPr/>
        </p:nvPicPr>
        <p:blipFill>
          <a:blip r:embed="rId4"/>
          <a:stretch>
            <a:fillRect/>
          </a:stretch>
        </p:blipFill>
        <p:spPr>
          <a:xfrm>
            <a:off x="6964419" y="3378536"/>
            <a:ext cx="5160894" cy="1150720"/>
          </a:xfrm>
          <a:prstGeom prst="rect">
            <a:avLst/>
          </a:prstGeom>
        </p:spPr>
      </p:pic>
      <p:sp>
        <p:nvSpPr>
          <p:cNvPr id="15" name="TextBox 14">
            <a:extLst>
              <a:ext uri="{FF2B5EF4-FFF2-40B4-BE49-F238E27FC236}">
                <a16:creationId xmlns:a16="http://schemas.microsoft.com/office/drawing/2014/main" id="{69F0CB20-B6DE-1CC1-A2D4-2D17B787A85E}"/>
              </a:ext>
            </a:extLst>
          </p:cNvPr>
          <p:cNvSpPr txBox="1"/>
          <p:nvPr/>
        </p:nvSpPr>
        <p:spPr>
          <a:xfrm>
            <a:off x="7477026" y="1995268"/>
            <a:ext cx="1649691" cy="523220"/>
          </a:xfrm>
          <a:prstGeom prst="rect">
            <a:avLst/>
          </a:prstGeom>
          <a:noFill/>
        </p:spPr>
        <p:txBody>
          <a:bodyPr wrap="square" rtlCol="0">
            <a:spAutoFit/>
          </a:bodyPr>
          <a:lstStyle/>
          <a:p>
            <a:pPr marL="285750" indent="-285750">
              <a:buFont typeface="Arial" panose="020B0604020202020204" pitchFamily="34" charset="0"/>
              <a:buChar char="•"/>
            </a:pPr>
            <a:r>
              <a:rPr lang="en-IN" sz="1400" dirty="0"/>
              <a:t>0 for male</a:t>
            </a:r>
          </a:p>
          <a:p>
            <a:pPr marL="285750" indent="-285750">
              <a:buFont typeface="Arial" panose="020B0604020202020204" pitchFamily="34" charset="0"/>
              <a:buChar char="•"/>
            </a:pPr>
            <a:r>
              <a:rPr lang="en-IN" sz="1400" dirty="0"/>
              <a:t>1 for female</a:t>
            </a:r>
          </a:p>
        </p:txBody>
      </p:sp>
      <p:pic>
        <p:nvPicPr>
          <p:cNvPr id="17" name="Picture 16">
            <a:extLst>
              <a:ext uri="{FF2B5EF4-FFF2-40B4-BE49-F238E27FC236}">
                <a16:creationId xmlns:a16="http://schemas.microsoft.com/office/drawing/2014/main" id="{40726D8A-451A-E8E5-93E8-9326F9FB4D88}"/>
              </a:ext>
            </a:extLst>
          </p:cNvPr>
          <p:cNvPicPr>
            <a:picLocks noChangeAspect="1"/>
          </p:cNvPicPr>
          <p:nvPr/>
        </p:nvPicPr>
        <p:blipFill>
          <a:blip r:embed="rId5"/>
          <a:stretch>
            <a:fillRect/>
          </a:stretch>
        </p:blipFill>
        <p:spPr>
          <a:xfrm>
            <a:off x="7477026" y="5384464"/>
            <a:ext cx="1310754" cy="1364098"/>
          </a:xfrm>
          <a:prstGeom prst="rect">
            <a:avLst/>
          </a:prstGeom>
        </p:spPr>
      </p:pic>
    </p:spTree>
    <p:extLst>
      <p:ext uri="{BB962C8B-B14F-4D97-AF65-F5344CB8AC3E}">
        <p14:creationId xmlns:p14="http://schemas.microsoft.com/office/powerpoint/2010/main" val="423024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P spid="12"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48E12F-8A94-67C8-66F4-B34D58468C63}"/>
              </a:ext>
            </a:extLst>
          </p:cNvPr>
          <p:cNvSpPr txBox="1"/>
          <p:nvPr/>
        </p:nvSpPr>
        <p:spPr>
          <a:xfrm>
            <a:off x="631520" y="427160"/>
            <a:ext cx="4481656" cy="505901"/>
          </a:xfrm>
          <a:prstGeom prst="rect">
            <a:avLst/>
          </a:prstGeom>
        </p:spPr>
        <p:txBody>
          <a:bodyPr vert="horz" lIns="91440" tIns="45720" rIns="91440" bIns="45720" rtlCol="0" anchor="t">
            <a:normAutofit/>
          </a:bodyPr>
          <a:lstStyle/>
          <a:p>
            <a:pPr marL="342900" indent="-342900">
              <a:spcBef>
                <a:spcPct val="20000"/>
              </a:spcBef>
              <a:spcAft>
                <a:spcPts val="600"/>
              </a:spcAft>
              <a:buClr>
                <a:schemeClr val="tx1"/>
              </a:buClr>
              <a:buSzPct val="100000"/>
              <a:buFont typeface="+mj-lt"/>
              <a:buAutoNum type="arabicPeriod" startAt="4"/>
            </a:pP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Applying the  classification models: </a:t>
            </a:r>
          </a:p>
          <a:p>
            <a:pPr>
              <a:spcBef>
                <a:spcPct val="20000"/>
              </a:spcBef>
              <a:spcAft>
                <a:spcPts val="600"/>
              </a:spcAft>
              <a:buClr>
                <a:schemeClr val="tx1"/>
              </a:buClr>
              <a:buSzPct val="100000"/>
            </a:pPr>
            <a:endPar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p:txBody>
      </p:sp>
      <p:sp>
        <p:nvSpPr>
          <p:cNvPr id="10" name="TextBox 9">
            <a:extLst>
              <a:ext uri="{FF2B5EF4-FFF2-40B4-BE49-F238E27FC236}">
                <a16:creationId xmlns:a16="http://schemas.microsoft.com/office/drawing/2014/main" id="{624AE79E-10D7-550D-4C85-B2ACEAD78E53}"/>
              </a:ext>
            </a:extLst>
          </p:cNvPr>
          <p:cNvSpPr txBox="1"/>
          <p:nvPr/>
        </p:nvSpPr>
        <p:spPr>
          <a:xfrm>
            <a:off x="884863" y="1065172"/>
            <a:ext cx="3649815" cy="307777"/>
          </a:xfrm>
          <a:prstGeom prst="rect">
            <a:avLst/>
          </a:prstGeom>
          <a:noFill/>
        </p:spPr>
        <p:txBody>
          <a:bodyPr wrap="square" rtlCol="0">
            <a:spAutoFit/>
          </a:bodyPr>
          <a:lstStyle/>
          <a:p>
            <a:pPr marL="285750" indent="-285750">
              <a:buFont typeface="Arial" panose="020B0604020202020204" pitchFamily="34" charset="0"/>
              <a:buChar char="•"/>
            </a:pPr>
            <a:r>
              <a:rPr lang="en-IN" sz="1400" dirty="0"/>
              <a:t>Random Forest Model</a:t>
            </a:r>
          </a:p>
        </p:txBody>
      </p:sp>
      <p:pic>
        <p:nvPicPr>
          <p:cNvPr id="5" name="Picture 4">
            <a:extLst>
              <a:ext uri="{FF2B5EF4-FFF2-40B4-BE49-F238E27FC236}">
                <a16:creationId xmlns:a16="http://schemas.microsoft.com/office/drawing/2014/main" id="{2646D84B-563C-DF42-BFC7-CE02433FA3FA}"/>
              </a:ext>
            </a:extLst>
          </p:cNvPr>
          <p:cNvPicPr>
            <a:picLocks noChangeAspect="1"/>
          </p:cNvPicPr>
          <p:nvPr/>
        </p:nvPicPr>
        <p:blipFill rotWithShape="1">
          <a:blip r:embed="rId2"/>
          <a:srcRect b="9174"/>
          <a:stretch/>
        </p:blipFill>
        <p:spPr>
          <a:xfrm>
            <a:off x="1120190" y="1407927"/>
            <a:ext cx="3042902" cy="1755152"/>
          </a:xfrm>
          <a:prstGeom prst="rect">
            <a:avLst/>
          </a:prstGeom>
        </p:spPr>
      </p:pic>
      <p:sp>
        <p:nvSpPr>
          <p:cNvPr id="7" name="TextBox 6">
            <a:extLst>
              <a:ext uri="{FF2B5EF4-FFF2-40B4-BE49-F238E27FC236}">
                <a16:creationId xmlns:a16="http://schemas.microsoft.com/office/drawing/2014/main" id="{B8AFFF6A-4E79-C718-A5BC-89775214D347}"/>
              </a:ext>
            </a:extLst>
          </p:cNvPr>
          <p:cNvSpPr txBox="1"/>
          <p:nvPr/>
        </p:nvSpPr>
        <p:spPr>
          <a:xfrm>
            <a:off x="884863" y="3820812"/>
            <a:ext cx="3649815" cy="307777"/>
          </a:xfrm>
          <a:prstGeom prst="rect">
            <a:avLst/>
          </a:prstGeom>
          <a:noFill/>
        </p:spPr>
        <p:txBody>
          <a:bodyPr wrap="square" rtlCol="0">
            <a:spAutoFit/>
          </a:bodyPr>
          <a:lstStyle/>
          <a:p>
            <a:pPr marL="285750" indent="-285750">
              <a:buFont typeface="Arial" panose="020B0604020202020204" pitchFamily="34" charset="0"/>
              <a:buChar char="•"/>
            </a:pPr>
            <a:r>
              <a:rPr lang="en-IN" sz="1400" dirty="0"/>
              <a:t>Support Vector Machine  Model</a:t>
            </a:r>
          </a:p>
        </p:txBody>
      </p:sp>
      <p:pic>
        <p:nvPicPr>
          <p:cNvPr id="13" name="Picture 12">
            <a:extLst>
              <a:ext uri="{FF2B5EF4-FFF2-40B4-BE49-F238E27FC236}">
                <a16:creationId xmlns:a16="http://schemas.microsoft.com/office/drawing/2014/main" id="{B3E95926-3459-75C5-38E7-590DE1F8F83E}"/>
              </a:ext>
            </a:extLst>
          </p:cNvPr>
          <p:cNvPicPr>
            <a:picLocks noChangeAspect="1"/>
          </p:cNvPicPr>
          <p:nvPr/>
        </p:nvPicPr>
        <p:blipFill rotWithShape="1">
          <a:blip r:embed="rId3"/>
          <a:srcRect l="4035" r="2620" b="3800"/>
          <a:stretch/>
        </p:blipFill>
        <p:spPr>
          <a:xfrm>
            <a:off x="1188319" y="4193903"/>
            <a:ext cx="3042902" cy="2126016"/>
          </a:xfrm>
          <a:prstGeom prst="rect">
            <a:avLst/>
          </a:prstGeom>
        </p:spPr>
      </p:pic>
      <p:sp>
        <p:nvSpPr>
          <p:cNvPr id="18" name="TextBox 17">
            <a:extLst>
              <a:ext uri="{FF2B5EF4-FFF2-40B4-BE49-F238E27FC236}">
                <a16:creationId xmlns:a16="http://schemas.microsoft.com/office/drawing/2014/main" id="{A042BC89-F242-2BE3-78CD-D4FC57792C6E}"/>
              </a:ext>
            </a:extLst>
          </p:cNvPr>
          <p:cNvSpPr txBox="1"/>
          <p:nvPr/>
        </p:nvSpPr>
        <p:spPr>
          <a:xfrm>
            <a:off x="4727510" y="1243802"/>
            <a:ext cx="7271657" cy="1667188"/>
          </a:xfrm>
          <a:prstGeom prst="rect">
            <a:avLst/>
          </a:prstGeom>
          <a:noFill/>
        </p:spPr>
        <p:txBody>
          <a:bodyPr wrap="square">
            <a:spAutoFit/>
          </a:bodyPr>
          <a:lstStyle/>
          <a:p>
            <a:pPr>
              <a:lnSpc>
                <a:spcPct val="150000"/>
              </a:lnSpc>
            </a:pPr>
            <a:r>
              <a:rPr lang="en-US" sz="1400" dirty="0"/>
              <a:t>Random Forest is a classifier that contains a number of decision trees on various subsets of the given dataset and takes the average to improve the predictive accuracy of that dataset." Instead of relying on one decision tree, the random forest takes the prediction from each tree and based on the majority votes of predictions, and it predicts the final output.</a:t>
            </a:r>
            <a:endParaRPr lang="en-IN" sz="1400" dirty="0"/>
          </a:p>
        </p:txBody>
      </p:sp>
      <p:sp>
        <p:nvSpPr>
          <p:cNvPr id="20" name="TextBox 19">
            <a:extLst>
              <a:ext uri="{FF2B5EF4-FFF2-40B4-BE49-F238E27FC236}">
                <a16:creationId xmlns:a16="http://schemas.microsoft.com/office/drawing/2014/main" id="{F6621CC8-3B47-4715-B3BB-B02098E56000}"/>
              </a:ext>
            </a:extLst>
          </p:cNvPr>
          <p:cNvSpPr txBox="1"/>
          <p:nvPr/>
        </p:nvSpPr>
        <p:spPr>
          <a:xfrm>
            <a:off x="4727511" y="3974700"/>
            <a:ext cx="7271656" cy="1990353"/>
          </a:xfrm>
          <a:prstGeom prst="rect">
            <a:avLst/>
          </a:prstGeom>
          <a:noFill/>
        </p:spPr>
        <p:txBody>
          <a:bodyPr wrap="square">
            <a:spAutoFit/>
          </a:bodyPr>
          <a:lstStyle/>
          <a:p>
            <a:pPr>
              <a:lnSpc>
                <a:spcPct val="150000"/>
              </a:lnSpc>
            </a:pPr>
            <a:r>
              <a:rPr lang="en-US" sz="1400" dirty="0"/>
              <a:t>The goal of the SVM algorithm is to create the best line or decision boundary that can segregate n-dimensional space into classes so that we can easily put the new data point in the correct category in the future. This best decision boundary is called a hyperplane. SVM chooses the extreme points/vectors that help in creating the hyperplane. These extreme cases are called as support vectors, and hence algorithm is termed as Support Vector Machine. </a:t>
            </a:r>
            <a:endParaRPr lang="en-IN" sz="1400" dirty="0"/>
          </a:p>
        </p:txBody>
      </p:sp>
    </p:spTree>
    <p:extLst>
      <p:ext uri="{BB962C8B-B14F-4D97-AF65-F5344CB8AC3E}">
        <p14:creationId xmlns:p14="http://schemas.microsoft.com/office/powerpoint/2010/main" val="77956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1000"/>
                                        <p:tgtEl>
                                          <p:spTgt spid="18"/>
                                        </p:tgtEl>
                                      </p:cBhvr>
                                    </p:animEffect>
                                    <p:anim calcmode="lin" valueType="num">
                                      <p:cBhvr>
                                        <p:cTn id="21" dur="1000" fill="hold"/>
                                        <p:tgtEl>
                                          <p:spTgt spid="18"/>
                                        </p:tgtEl>
                                        <p:attrNameLst>
                                          <p:attrName>ppt_x</p:attrName>
                                        </p:attrNameLst>
                                      </p:cBhvr>
                                      <p:tavLst>
                                        <p:tav tm="0">
                                          <p:val>
                                            <p:strVal val="#ppt_x"/>
                                          </p:val>
                                        </p:tav>
                                        <p:tav tm="100000">
                                          <p:val>
                                            <p:strVal val="#ppt_x"/>
                                          </p:val>
                                        </p:tav>
                                      </p:tavLst>
                                    </p:anim>
                                    <p:anim calcmode="lin" valueType="num">
                                      <p:cBhvr>
                                        <p:cTn id="2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1000"/>
                                        <p:tgtEl>
                                          <p:spTgt spid="20"/>
                                        </p:tgtEl>
                                      </p:cBhvr>
                                    </p:animEffect>
                                    <p:anim calcmode="lin" valueType="num">
                                      <p:cBhvr>
                                        <p:cTn id="42" dur="1000" fill="hold"/>
                                        <p:tgtEl>
                                          <p:spTgt spid="20"/>
                                        </p:tgtEl>
                                        <p:attrNameLst>
                                          <p:attrName>ppt_x</p:attrName>
                                        </p:attrNameLst>
                                      </p:cBhvr>
                                      <p:tavLst>
                                        <p:tav tm="0">
                                          <p:val>
                                            <p:strVal val="#ppt_x"/>
                                          </p:val>
                                        </p:tav>
                                        <p:tav tm="100000">
                                          <p:val>
                                            <p:strVal val="#ppt_x"/>
                                          </p:val>
                                        </p:tav>
                                      </p:tavLst>
                                    </p:anim>
                                    <p:anim calcmode="lin" valueType="num">
                                      <p:cBhvr>
                                        <p:cTn id="4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1000"/>
                                        <p:tgtEl>
                                          <p:spTgt spid="13"/>
                                        </p:tgtEl>
                                      </p:cBhvr>
                                    </p:animEffect>
                                    <p:anim calcmode="lin" valueType="num">
                                      <p:cBhvr>
                                        <p:cTn id="49" dur="1000" fill="hold"/>
                                        <p:tgtEl>
                                          <p:spTgt spid="13"/>
                                        </p:tgtEl>
                                        <p:attrNameLst>
                                          <p:attrName>ppt_x</p:attrName>
                                        </p:attrNameLst>
                                      </p:cBhvr>
                                      <p:tavLst>
                                        <p:tav tm="0">
                                          <p:val>
                                            <p:strVal val="#ppt_x"/>
                                          </p:val>
                                        </p:tav>
                                        <p:tav tm="100000">
                                          <p:val>
                                            <p:strVal val="#ppt_x"/>
                                          </p:val>
                                        </p:tav>
                                      </p:tavLst>
                                    </p:anim>
                                    <p:anim calcmode="lin" valueType="num">
                                      <p:cBhvr>
                                        <p:cTn id="5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7" grpId="0"/>
      <p:bldP spid="18"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24AE79E-10D7-550D-4C85-B2ACEAD78E53}"/>
              </a:ext>
            </a:extLst>
          </p:cNvPr>
          <p:cNvSpPr txBox="1"/>
          <p:nvPr/>
        </p:nvSpPr>
        <p:spPr>
          <a:xfrm>
            <a:off x="884863" y="1065172"/>
            <a:ext cx="3649815" cy="307777"/>
          </a:xfrm>
          <a:prstGeom prst="rect">
            <a:avLst/>
          </a:prstGeom>
          <a:noFill/>
        </p:spPr>
        <p:txBody>
          <a:bodyPr wrap="square" rtlCol="0">
            <a:spAutoFit/>
          </a:bodyPr>
          <a:lstStyle/>
          <a:p>
            <a:pPr marL="285750" indent="-285750">
              <a:buFont typeface="Arial" panose="020B0604020202020204" pitchFamily="34" charset="0"/>
              <a:buChar char="•"/>
            </a:pPr>
            <a:r>
              <a:rPr lang="en-IN" sz="1400" dirty="0"/>
              <a:t>Naïve Bayes</a:t>
            </a:r>
          </a:p>
        </p:txBody>
      </p:sp>
      <p:sp>
        <p:nvSpPr>
          <p:cNvPr id="7" name="TextBox 6">
            <a:extLst>
              <a:ext uri="{FF2B5EF4-FFF2-40B4-BE49-F238E27FC236}">
                <a16:creationId xmlns:a16="http://schemas.microsoft.com/office/drawing/2014/main" id="{B8AFFF6A-4E79-C718-A5BC-89775214D347}"/>
              </a:ext>
            </a:extLst>
          </p:cNvPr>
          <p:cNvSpPr txBox="1"/>
          <p:nvPr/>
        </p:nvSpPr>
        <p:spPr>
          <a:xfrm>
            <a:off x="884863" y="3820812"/>
            <a:ext cx="3649815" cy="307777"/>
          </a:xfrm>
          <a:prstGeom prst="rect">
            <a:avLst/>
          </a:prstGeom>
          <a:noFill/>
        </p:spPr>
        <p:txBody>
          <a:bodyPr wrap="square" rtlCol="0">
            <a:spAutoFit/>
          </a:bodyPr>
          <a:lstStyle/>
          <a:p>
            <a:pPr marL="285750" indent="-285750">
              <a:buFont typeface="Arial" panose="020B0604020202020204" pitchFamily="34" charset="0"/>
              <a:buChar char="•"/>
            </a:pPr>
            <a:r>
              <a:rPr lang="en-IN" sz="1400" dirty="0"/>
              <a:t>K-Nearest Neighbour</a:t>
            </a:r>
          </a:p>
        </p:txBody>
      </p:sp>
      <p:sp>
        <p:nvSpPr>
          <p:cNvPr id="18" name="TextBox 17">
            <a:extLst>
              <a:ext uri="{FF2B5EF4-FFF2-40B4-BE49-F238E27FC236}">
                <a16:creationId xmlns:a16="http://schemas.microsoft.com/office/drawing/2014/main" id="{A042BC89-F242-2BE3-78CD-D4FC57792C6E}"/>
              </a:ext>
            </a:extLst>
          </p:cNvPr>
          <p:cNvSpPr txBox="1"/>
          <p:nvPr/>
        </p:nvSpPr>
        <p:spPr>
          <a:xfrm>
            <a:off x="4727510" y="1243802"/>
            <a:ext cx="7271657" cy="1667188"/>
          </a:xfrm>
          <a:prstGeom prst="rect">
            <a:avLst/>
          </a:prstGeom>
          <a:noFill/>
        </p:spPr>
        <p:txBody>
          <a:bodyPr wrap="square">
            <a:spAutoFit/>
          </a:bodyPr>
          <a:lstStyle/>
          <a:p>
            <a:pPr>
              <a:lnSpc>
                <a:spcPct val="150000"/>
              </a:lnSpc>
            </a:pPr>
            <a:r>
              <a:rPr lang="en-US" sz="1400" dirty="0"/>
              <a:t>Naïve Bayes algorithm is a supervised learning algorithm, which is based on Bayes theorem and used for solving classification problems.</a:t>
            </a:r>
          </a:p>
          <a:p>
            <a:pPr>
              <a:lnSpc>
                <a:spcPct val="150000"/>
              </a:lnSpc>
            </a:pPr>
            <a:r>
              <a:rPr lang="en-US" sz="1400" dirty="0"/>
              <a:t>It is mainly used in text classification that includes a high-dimensional training dataset. It is a probabilistic classifier, which means it predicts on the basis of the probability of an object.</a:t>
            </a:r>
            <a:endParaRPr lang="en-IN" sz="1400" dirty="0"/>
          </a:p>
        </p:txBody>
      </p:sp>
      <p:sp>
        <p:nvSpPr>
          <p:cNvPr id="20" name="TextBox 19">
            <a:extLst>
              <a:ext uri="{FF2B5EF4-FFF2-40B4-BE49-F238E27FC236}">
                <a16:creationId xmlns:a16="http://schemas.microsoft.com/office/drawing/2014/main" id="{F6621CC8-3B47-4715-B3BB-B02098E56000}"/>
              </a:ext>
            </a:extLst>
          </p:cNvPr>
          <p:cNvSpPr txBox="1"/>
          <p:nvPr/>
        </p:nvSpPr>
        <p:spPr>
          <a:xfrm>
            <a:off x="4727511" y="3974700"/>
            <a:ext cx="7271656" cy="1990353"/>
          </a:xfrm>
          <a:prstGeom prst="rect">
            <a:avLst/>
          </a:prstGeom>
          <a:noFill/>
        </p:spPr>
        <p:txBody>
          <a:bodyPr wrap="square">
            <a:spAutoFit/>
          </a:bodyPr>
          <a:lstStyle/>
          <a:p>
            <a:pPr>
              <a:lnSpc>
                <a:spcPct val="150000"/>
              </a:lnSpc>
            </a:pPr>
            <a:r>
              <a:rPr lang="en-US" sz="1400" dirty="0"/>
              <a:t>K-NN algorithm assumes the similarity between the new case/data and available cases and put the new case into the category that is most similar to the available categories.</a:t>
            </a:r>
          </a:p>
          <a:p>
            <a:pPr>
              <a:lnSpc>
                <a:spcPct val="150000"/>
              </a:lnSpc>
            </a:pPr>
            <a:r>
              <a:rPr lang="en-US" sz="1400" dirty="0"/>
              <a:t>K-NN algorithm stores all the available data and classifies a new data point based on the similarity. This means when new data appears then it can be easily classified into a well suite category by using K- NN algorithm</a:t>
            </a:r>
            <a:endParaRPr lang="en-IN" sz="1400" dirty="0"/>
          </a:p>
        </p:txBody>
      </p:sp>
      <p:pic>
        <p:nvPicPr>
          <p:cNvPr id="4" name="Picture 3">
            <a:extLst>
              <a:ext uri="{FF2B5EF4-FFF2-40B4-BE49-F238E27FC236}">
                <a16:creationId xmlns:a16="http://schemas.microsoft.com/office/drawing/2014/main" id="{1BCC7310-FDFA-7040-2F31-6F6507625616}"/>
              </a:ext>
            </a:extLst>
          </p:cNvPr>
          <p:cNvPicPr>
            <a:picLocks noChangeAspect="1"/>
          </p:cNvPicPr>
          <p:nvPr/>
        </p:nvPicPr>
        <p:blipFill>
          <a:blip r:embed="rId2"/>
          <a:stretch>
            <a:fillRect/>
          </a:stretch>
        </p:blipFill>
        <p:spPr>
          <a:xfrm>
            <a:off x="887166" y="1606472"/>
            <a:ext cx="3278332" cy="1774452"/>
          </a:xfrm>
          <a:prstGeom prst="rect">
            <a:avLst/>
          </a:prstGeom>
        </p:spPr>
      </p:pic>
      <p:pic>
        <p:nvPicPr>
          <p:cNvPr id="8" name="Picture 7">
            <a:extLst>
              <a:ext uri="{FF2B5EF4-FFF2-40B4-BE49-F238E27FC236}">
                <a16:creationId xmlns:a16="http://schemas.microsoft.com/office/drawing/2014/main" id="{8EE0F046-D5D9-B3D2-155E-48B9A5112B67}"/>
              </a:ext>
            </a:extLst>
          </p:cNvPr>
          <p:cNvPicPr>
            <a:picLocks noChangeAspect="1"/>
          </p:cNvPicPr>
          <p:nvPr/>
        </p:nvPicPr>
        <p:blipFill>
          <a:blip r:embed="rId3"/>
          <a:stretch>
            <a:fillRect/>
          </a:stretch>
        </p:blipFill>
        <p:spPr>
          <a:xfrm>
            <a:off x="884863" y="4256351"/>
            <a:ext cx="3280635" cy="1990353"/>
          </a:xfrm>
          <a:prstGeom prst="rect">
            <a:avLst/>
          </a:prstGeom>
        </p:spPr>
      </p:pic>
    </p:spTree>
    <p:extLst>
      <p:ext uri="{BB962C8B-B14F-4D97-AF65-F5344CB8AC3E}">
        <p14:creationId xmlns:p14="http://schemas.microsoft.com/office/powerpoint/2010/main" val="390650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inVertic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anim calcmode="lin" valueType="num">
                                      <p:cBhvr>
                                        <p:cTn id="34" dur="1000" fill="hold"/>
                                        <p:tgtEl>
                                          <p:spTgt spid="20"/>
                                        </p:tgtEl>
                                        <p:attrNameLst>
                                          <p:attrName>ppt_x</p:attrName>
                                        </p:attrNameLst>
                                      </p:cBhvr>
                                      <p:tavLst>
                                        <p:tav tm="0">
                                          <p:val>
                                            <p:strVal val="#ppt_x"/>
                                          </p:val>
                                        </p:tav>
                                        <p:tav tm="100000">
                                          <p:val>
                                            <p:strVal val="#ppt_x"/>
                                          </p:val>
                                        </p:tav>
                                      </p:tavLst>
                                    </p:anim>
                                    <p:anim calcmode="lin" valueType="num">
                                      <p:cBhvr>
                                        <p:cTn id="3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anim calcmode="lin" valueType="num">
                                      <p:cBhvr>
                                        <p:cTn id="41" dur="1000" fill="hold"/>
                                        <p:tgtEl>
                                          <p:spTgt spid="8"/>
                                        </p:tgtEl>
                                        <p:attrNameLst>
                                          <p:attrName>ppt_x</p:attrName>
                                        </p:attrNameLst>
                                      </p:cBhvr>
                                      <p:tavLst>
                                        <p:tav tm="0">
                                          <p:val>
                                            <p:strVal val="#ppt_x"/>
                                          </p:val>
                                        </p:tav>
                                        <p:tav tm="100000">
                                          <p:val>
                                            <p:strVal val="#ppt_x"/>
                                          </p:val>
                                        </p:tav>
                                      </p:tavLst>
                                    </p:anim>
                                    <p:anim calcmode="lin" valueType="num">
                                      <p:cBhvr>
                                        <p:cTn id="4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P spid="18"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48E12F-8A94-67C8-66F4-B34D58468C63}"/>
              </a:ext>
            </a:extLst>
          </p:cNvPr>
          <p:cNvSpPr txBox="1"/>
          <p:nvPr/>
        </p:nvSpPr>
        <p:spPr>
          <a:xfrm>
            <a:off x="631520" y="427160"/>
            <a:ext cx="4481656" cy="505901"/>
          </a:xfrm>
          <a:prstGeom prst="rect">
            <a:avLst/>
          </a:prstGeom>
        </p:spPr>
        <p:txBody>
          <a:bodyPr vert="horz" lIns="91440" tIns="45720" rIns="91440" bIns="45720" rtlCol="0" anchor="t">
            <a:normAutofit/>
          </a:bodyPr>
          <a:lstStyle/>
          <a:p>
            <a:pPr>
              <a:spcBef>
                <a:spcPct val="20000"/>
              </a:spcBef>
              <a:spcAft>
                <a:spcPts val="600"/>
              </a:spcAft>
              <a:buClr>
                <a:schemeClr val="tx1"/>
              </a:buClr>
              <a:buSzPct val="100000"/>
            </a:pPr>
            <a:endPar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a:spcBef>
                <a:spcPct val="20000"/>
              </a:spcBef>
              <a:spcAft>
                <a:spcPts val="600"/>
              </a:spcAft>
              <a:buClr>
                <a:schemeClr val="tx1"/>
              </a:buClr>
              <a:buSzPct val="100000"/>
            </a:pPr>
            <a:endPar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p:txBody>
      </p:sp>
      <p:sp>
        <p:nvSpPr>
          <p:cNvPr id="5" name="TextBox 4">
            <a:extLst>
              <a:ext uri="{FF2B5EF4-FFF2-40B4-BE49-F238E27FC236}">
                <a16:creationId xmlns:a16="http://schemas.microsoft.com/office/drawing/2014/main" id="{0DF1AFC9-48E8-A3FF-4370-D691850999B4}"/>
              </a:ext>
            </a:extLst>
          </p:cNvPr>
          <p:cNvSpPr txBox="1"/>
          <p:nvPr/>
        </p:nvSpPr>
        <p:spPr>
          <a:xfrm>
            <a:off x="396240" y="310776"/>
            <a:ext cx="4043680" cy="461665"/>
          </a:xfrm>
          <a:prstGeom prst="rect">
            <a:avLst/>
          </a:prstGeom>
          <a:noFill/>
        </p:spPr>
        <p:txBody>
          <a:bodyPr wrap="square">
            <a:spAutoFit/>
          </a:bodyPr>
          <a:lstStyle/>
          <a:p>
            <a:pPr>
              <a:spcBef>
                <a:spcPct val="0"/>
              </a:spcBef>
              <a:spcAft>
                <a:spcPts val="600"/>
              </a:spcAft>
            </a:pPr>
            <a:r>
              <a:rPr lang="en-US" sz="2400" b="1" u="sng"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Result and discussion:</a:t>
            </a:r>
            <a:endParaRPr lang="en-US" sz="2400" b="1" u="sng" cap="all" spc="0"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sp>
        <p:nvSpPr>
          <p:cNvPr id="9" name="TextBox 8">
            <a:extLst>
              <a:ext uri="{FF2B5EF4-FFF2-40B4-BE49-F238E27FC236}">
                <a16:creationId xmlns:a16="http://schemas.microsoft.com/office/drawing/2014/main" id="{E2FBC1B4-A3EF-672E-EAB5-B28F5110B7C6}"/>
              </a:ext>
            </a:extLst>
          </p:cNvPr>
          <p:cNvSpPr txBox="1"/>
          <p:nvPr/>
        </p:nvSpPr>
        <p:spPr>
          <a:xfrm>
            <a:off x="396240" y="1161534"/>
            <a:ext cx="6096000" cy="369332"/>
          </a:xfrm>
          <a:prstGeom prst="rect">
            <a:avLst/>
          </a:prstGeom>
          <a:noFill/>
        </p:spPr>
        <p:txBody>
          <a:bodyPr wrap="square">
            <a:spAutoFit/>
          </a:bodyPr>
          <a:lstStyle/>
          <a:p>
            <a:pPr marL="285750" indent="-285750">
              <a:spcBef>
                <a:spcPct val="20000"/>
              </a:spcBef>
              <a:spcAft>
                <a:spcPts val="600"/>
              </a:spcAft>
              <a:buClr>
                <a:schemeClr val="tx1"/>
              </a:buClr>
              <a:buSzPct val="100000"/>
              <a:buFont typeface="Arial" panose="020B0604020202020204" pitchFamily="34" charset="0"/>
              <a:buChar char="•"/>
            </a:pP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classification models report: </a:t>
            </a:r>
          </a:p>
        </p:txBody>
      </p:sp>
      <p:pic>
        <p:nvPicPr>
          <p:cNvPr id="14" name="Picture 13">
            <a:extLst>
              <a:ext uri="{FF2B5EF4-FFF2-40B4-BE49-F238E27FC236}">
                <a16:creationId xmlns:a16="http://schemas.microsoft.com/office/drawing/2014/main" id="{6D34990D-E4B9-0F11-B109-B3D0178AE79C}"/>
              </a:ext>
            </a:extLst>
          </p:cNvPr>
          <p:cNvPicPr>
            <a:picLocks noChangeAspect="1"/>
          </p:cNvPicPr>
          <p:nvPr/>
        </p:nvPicPr>
        <p:blipFill>
          <a:blip r:embed="rId2"/>
          <a:stretch>
            <a:fillRect/>
          </a:stretch>
        </p:blipFill>
        <p:spPr>
          <a:xfrm>
            <a:off x="509601" y="1759339"/>
            <a:ext cx="3104927" cy="1840749"/>
          </a:xfrm>
          <a:prstGeom prst="rect">
            <a:avLst/>
          </a:prstGeom>
        </p:spPr>
      </p:pic>
      <p:pic>
        <p:nvPicPr>
          <p:cNvPr id="16" name="Picture 15">
            <a:extLst>
              <a:ext uri="{FF2B5EF4-FFF2-40B4-BE49-F238E27FC236}">
                <a16:creationId xmlns:a16="http://schemas.microsoft.com/office/drawing/2014/main" id="{ED600D3D-4DFE-B922-6C66-AD6BAC4DCF06}"/>
              </a:ext>
            </a:extLst>
          </p:cNvPr>
          <p:cNvPicPr>
            <a:picLocks noChangeAspect="1"/>
          </p:cNvPicPr>
          <p:nvPr/>
        </p:nvPicPr>
        <p:blipFill>
          <a:blip r:embed="rId3"/>
          <a:stretch>
            <a:fillRect/>
          </a:stretch>
        </p:blipFill>
        <p:spPr>
          <a:xfrm>
            <a:off x="509601" y="3989181"/>
            <a:ext cx="3107360" cy="1925688"/>
          </a:xfrm>
          <a:prstGeom prst="rect">
            <a:avLst/>
          </a:prstGeom>
        </p:spPr>
      </p:pic>
      <p:pic>
        <p:nvPicPr>
          <p:cNvPr id="19" name="Picture 18">
            <a:extLst>
              <a:ext uri="{FF2B5EF4-FFF2-40B4-BE49-F238E27FC236}">
                <a16:creationId xmlns:a16="http://schemas.microsoft.com/office/drawing/2014/main" id="{5CDD60EE-2042-A4E5-B060-1E18EA4E0046}"/>
              </a:ext>
            </a:extLst>
          </p:cNvPr>
          <p:cNvPicPr>
            <a:picLocks noChangeAspect="1"/>
          </p:cNvPicPr>
          <p:nvPr/>
        </p:nvPicPr>
        <p:blipFill>
          <a:blip r:embed="rId4"/>
          <a:stretch>
            <a:fillRect/>
          </a:stretch>
        </p:blipFill>
        <p:spPr>
          <a:xfrm>
            <a:off x="4037155" y="1759339"/>
            <a:ext cx="3104927" cy="1840749"/>
          </a:xfrm>
          <a:prstGeom prst="rect">
            <a:avLst/>
          </a:prstGeom>
        </p:spPr>
      </p:pic>
      <p:pic>
        <p:nvPicPr>
          <p:cNvPr id="22" name="Picture 21">
            <a:extLst>
              <a:ext uri="{FF2B5EF4-FFF2-40B4-BE49-F238E27FC236}">
                <a16:creationId xmlns:a16="http://schemas.microsoft.com/office/drawing/2014/main" id="{7A355782-4353-36FF-D7DC-BE3FEA9C7E42}"/>
              </a:ext>
            </a:extLst>
          </p:cNvPr>
          <p:cNvPicPr>
            <a:picLocks noChangeAspect="1"/>
          </p:cNvPicPr>
          <p:nvPr/>
        </p:nvPicPr>
        <p:blipFill>
          <a:blip r:embed="rId5"/>
          <a:stretch>
            <a:fillRect/>
          </a:stretch>
        </p:blipFill>
        <p:spPr>
          <a:xfrm>
            <a:off x="4134943" y="3989181"/>
            <a:ext cx="3007139" cy="1925688"/>
          </a:xfrm>
          <a:prstGeom prst="rect">
            <a:avLst/>
          </a:prstGeom>
        </p:spPr>
      </p:pic>
      <p:pic>
        <p:nvPicPr>
          <p:cNvPr id="24" name="Picture 23">
            <a:extLst>
              <a:ext uri="{FF2B5EF4-FFF2-40B4-BE49-F238E27FC236}">
                <a16:creationId xmlns:a16="http://schemas.microsoft.com/office/drawing/2014/main" id="{EE49711E-FA20-1532-8508-1C164F4E74E0}"/>
              </a:ext>
            </a:extLst>
          </p:cNvPr>
          <p:cNvPicPr>
            <a:picLocks noChangeAspect="1"/>
          </p:cNvPicPr>
          <p:nvPr/>
        </p:nvPicPr>
        <p:blipFill>
          <a:blip r:embed="rId6"/>
          <a:stretch>
            <a:fillRect/>
          </a:stretch>
        </p:blipFill>
        <p:spPr>
          <a:xfrm>
            <a:off x="7518609" y="1759339"/>
            <a:ext cx="4543400" cy="4155530"/>
          </a:xfrm>
          <a:prstGeom prst="rect">
            <a:avLst/>
          </a:prstGeom>
        </p:spPr>
      </p:pic>
      <p:sp>
        <p:nvSpPr>
          <p:cNvPr id="26" name="TextBox 25">
            <a:extLst>
              <a:ext uri="{FF2B5EF4-FFF2-40B4-BE49-F238E27FC236}">
                <a16:creationId xmlns:a16="http://schemas.microsoft.com/office/drawing/2014/main" id="{F4270AF8-CE5C-392B-93FB-4761FC803912}"/>
              </a:ext>
            </a:extLst>
          </p:cNvPr>
          <p:cNvSpPr txBox="1"/>
          <p:nvPr/>
        </p:nvSpPr>
        <p:spPr>
          <a:xfrm>
            <a:off x="7784858" y="1161534"/>
            <a:ext cx="4010902" cy="369332"/>
          </a:xfrm>
          <a:prstGeom prst="rect">
            <a:avLst/>
          </a:prstGeom>
          <a:noFill/>
        </p:spPr>
        <p:txBody>
          <a:bodyPr wrap="square">
            <a:spAutoFit/>
          </a:bodyPr>
          <a:lstStyle/>
          <a:p>
            <a:pPr marL="285750" indent="-285750">
              <a:spcBef>
                <a:spcPct val="20000"/>
              </a:spcBef>
              <a:spcAft>
                <a:spcPts val="600"/>
              </a:spcAft>
              <a:buClr>
                <a:schemeClr val="tx1"/>
              </a:buClr>
              <a:buSzPct val="100000"/>
              <a:buFont typeface="Arial" panose="020B0604020202020204" pitchFamily="34" charset="0"/>
              <a:buChar char="•"/>
            </a:pP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classification score bar graph</a:t>
            </a:r>
          </a:p>
        </p:txBody>
      </p:sp>
    </p:spTree>
    <p:extLst>
      <p:ext uri="{BB962C8B-B14F-4D97-AF65-F5344CB8AC3E}">
        <p14:creationId xmlns:p14="http://schemas.microsoft.com/office/powerpoint/2010/main" val="2346184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anim calcmode="lin" valueType="num">
                                      <p:cBhvr>
                                        <p:cTn id="14" dur="1000" fill="hold"/>
                                        <p:tgtEl>
                                          <p:spTgt spid="14"/>
                                        </p:tgtEl>
                                        <p:attrNameLst>
                                          <p:attrName>ppt_x</p:attrName>
                                        </p:attrNameLst>
                                      </p:cBhvr>
                                      <p:tavLst>
                                        <p:tav tm="0">
                                          <p:val>
                                            <p:strVal val="#ppt_x"/>
                                          </p:val>
                                        </p:tav>
                                        <p:tav tm="100000">
                                          <p:val>
                                            <p:strVal val="#ppt_x"/>
                                          </p:val>
                                        </p:tav>
                                      </p:tavLst>
                                    </p:anim>
                                    <p:anim calcmode="lin" valueType="num">
                                      <p:cBhvr>
                                        <p:cTn id="1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1000"/>
                                        <p:tgtEl>
                                          <p:spTgt spid="16"/>
                                        </p:tgtEl>
                                      </p:cBhvr>
                                    </p:animEffect>
                                    <p:anim calcmode="lin" valueType="num">
                                      <p:cBhvr>
                                        <p:cTn id="21" dur="1000" fill="hold"/>
                                        <p:tgtEl>
                                          <p:spTgt spid="16"/>
                                        </p:tgtEl>
                                        <p:attrNameLst>
                                          <p:attrName>ppt_x</p:attrName>
                                        </p:attrNameLst>
                                      </p:cBhvr>
                                      <p:tavLst>
                                        <p:tav tm="0">
                                          <p:val>
                                            <p:strVal val="#ppt_x"/>
                                          </p:val>
                                        </p:tav>
                                        <p:tav tm="100000">
                                          <p:val>
                                            <p:strVal val="#ppt_x"/>
                                          </p:val>
                                        </p:tav>
                                      </p:tavLst>
                                    </p:anim>
                                    <p:anim calcmode="lin" valueType="num">
                                      <p:cBhvr>
                                        <p:cTn id="2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1000"/>
                                        <p:tgtEl>
                                          <p:spTgt spid="22"/>
                                        </p:tgtEl>
                                      </p:cBhvr>
                                    </p:animEffect>
                                    <p:anim calcmode="lin" valueType="num">
                                      <p:cBhvr>
                                        <p:cTn id="35" dur="1000" fill="hold"/>
                                        <p:tgtEl>
                                          <p:spTgt spid="22"/>
                                        </p:tgtEl>
                                        <p:attrNameLst>
                                          <p:attrName>ppt_x</p:attrName>
                                        </p:attrNameLst>
                                      </p:cBhvr>
                                      <p:tavLst>
                                        <p:tav tm="0">
                                          <p:val>
                                            <p:strVal val="#ppt_x"/>
                                          </p:val>
                                        </p:tav>
                                        <p:tav tm="100000">
                                          <p:val>
                                            <p:strVal val="#ppt_x"/>
                                          </p:val>
                                        </p:tav>
                                      </p:tavLst>
                                    </p:anim>
                                    <p:anim calcmode="lin" valueType="num">
                                      <p:cBhvr>
                                        <p:cTn id="3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1000"/>
                                        <p:tgtEl>
                                          <p:spTgt spid="26"/>
                                        </p:tgtEl>
                                      </p:cBhvr>
                                    </p:animEffect>
                                    <p:anim calcmode="lin" valueType="num">
                                      <p:cBhvr>
                                        <p:cTn id="42" dur="1000" fill="hold"/>
                                        <p:tgtEl>
                                          <p:spTgt spid="26"/>
                                        </p:tgtEl>
                                        <p:attrNameLst>
                                          <p:attrName>ppt_x</p:attrName>
                                        </p:attrNameLst>
                                      </p:cBhvr>
                                      <p:tavLst>
                                        <p:tav tm="0">
                                          <p:val>
                                            <p:strVal val="#ppt_x"/>
                                          </p:val>
                                        </p:tav>
                                        <p:tav tm="100000">
                                          <p:val>
                                            <p:strVal val="#ppt_x"/>
                                          </p:val>
                                        </p:tav>
                                      </p:tavLst>
                                    </p:anim>
                                    <p:anim calcmode="lin" valueType="num">
                                      <p:cBhvr>
                                        <p:cTn id="43"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1000"/>
                                        <p:tgtEl>
                                          <p:spTgt spid="24"/>
                                        </p:tgtEl>
                                      </p:cBhvr>
                                    </p:animEffect>
                                    <p:anim calcmode="lin" valueType="num">
                                      <p:cBhvr>
                                        <p:cTn id="49" dur="1000" fill="hold"/>
                                        <p:tgtEl>
                                          <p:spTgt spid="24"/>
                                        </p:tgtEl>
                                        <p:attrNameLst>
                                          <p:attrName>ppt_x</p:attrName>
                                        </p:attrNameLst>
                                      </p:cBhvr>
                                      <p:tavLst>
                                        <p:tav tm="0">
                                          <p:val>
                                            <p:strVal val="#ppt_x"/>
                                          </p:val>
                                        </p:tav>
                                        <p:tav tm="100000">
                                          <p:val>
                                            <p:strVal val="#ppt_x"/>
                                          </p:val>
                                        </p:tav>
                                      </p:tavLst>
                                    </p:anim>
                                    <p:anim calcmode="lin" valueType="num">
                                      <p:cBhvr>
                                        <p:cTn id="5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48E12F-8A94-67C8-66F4-B34D58468C63}"/>
              </a:ext>
            </a:extLst>
          </p:cNvPr>
          <p:cNvSpPr txBox="1"/>
          <p:nvPr/>
        </p:nvSpPr>
        <p:spPr>
          <a:xfrm>
            <a:off x="631520" y="427160"/>
            <a:ext cx="4481656" cy="505901"/>
          </a:xfrm>
          <a:prstGeom prst="rect">
            <a:avLst/>
          </a:prstGeom>
        </p:spPr>
        <p:txBody>
          <a:bodyPr vert="horz" lIns="91440" tIns="45720" rIns="91440" bIns="45720" rtlCol="0" anchor="t">
            <a:normAutofit/>
          </a:bodyPr>
          <a:lstStyle/>
          <a:p>
            <a:pPr>
              <a:spcBef>
                <a:spcPct val="20000"/>
              </a:spcBef>
              <a:spcAft>
                <a:spcPts val="600"/>
              </a:spcAft>
              <a:buClr>
                <a:schemeClr val="tx1"/>
              </a:buClr>
              <a:buSzPct val="100000"/>
            </a:pPr>
            <a:endPar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a:spcBef>
                <a:spcPct val="20000"/>
              </a:spcBef>
              <a:spcAft>
                <a:spcPts val="600"/>
              </a:spcAft>
              <a:buClr>
                <a:schemeClr val="tx1"/>
              </a:buClr>
              <a:buSzPct val="100000"/>
            </a:pPr>
            <a:endPar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p:txBody>
      </p:sp>
      <p:sp>
        <p:nvSpPr>
          <p:cNvPr id="5" name="TextBox 4">
            <a:extLst>
              <a:ext uri="{FF2B5EF4-FFF2-40B4-BE49-F238E27FC236}">
                <a16:creationId xmlns:a16="http://schemas.microsoft.com/office/drawing/2014/main" id="{0DF1AFC9-48E8-A3FF-4370-D691850999B4}"/>
              </a:ext>
            </a:extLst>
          </p:cNvPr>
          <p:cNvSpPr txBox="1"/>
          <p:nvPr/>
        </p:nvSpPr>
        <p:spPr>
          <a:xfrm>
            <a:off x="396240" y="310776"/>
            <a:ext cx="4043680" cy="461665"/>
          </a:xfrm>
          <a:prstGeom prst="rect">
            <a:avLst/>
          </a:prstGeom>
          <a:noFill/>
        </p:spPr>
        <p:txBody>
          <a:bodyPr wrap="square">
            <a:spAutoFit/>
          </a:bodyPr>
          <a:lstStyle/>
          <a:p>
            <a:pPr>
              <a:spcBef>
                <a:spcPct val="0"/>
              </a:spcBef>
              <a:spcAft>
                <a:spcPts val="600"/>
              </a:spcAft>
            </a:pPr>
            <a:r>
              <a:rPr lang="en-US" sz="2400" b="1" u="sng"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Result and discussion:</a:t>
            </a:r>
            <a:endParaRPr lang="en-US" sz="2400" b="1" u="sng" cap="all" spc="0"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sp>
        <p:nvSpPr>
          <p:cNvPr id="9" name="TextBox 8">
            <a:extLst>
              <a:ext uri="{FF2B5EF4-FFF2-40B4-BE49-F238E27FC236}">
                <a16:creationId xmlns:a16="http://schemas.microsoft.com/office/drawing/2014/main" id="{E2FBC1B4-A3EF-672E-EAB5-B28F5110B7C6}"/>
              </a:ext>
            </a:extLst>
          </p:cNvPr>
          <p:cNvSpPr txBox="1"/>
          <p:nvPr/>
        </p:nvSpPr>
        <p:spPr>
          <a:xfrm>
            <a:off x="396240" y="1072355"/>
            <a:ext cx="6096000" cy="369332"/>
          </a:xfrm>
          <a:prstGeom prst="rect">
            <a:avLst/>
          </a:prstGeom>
          <a:noFill/>
        </p:spPr>
        <p:txBody>
          <a:bodyPr wrap="square">
            <a:spAutoFit/>
          </a:bodyPr>
          <a:lstStyle/>
          <a:p>
            <a:pPr marL="285750" indent="-285750">
              <a:spcBef>
                <a:spcPct val="20000"/>
              </a:spcBef>
              <a:spcAft>
                <a:spcPts val="600"/>
              </a:spcAft>
              <a:buClr>
                <a:schemeClr val="tx1"/>
              </a:buClr>
              <a:buSzPct val="100000"/>
              <a:buFont typeface="Arial" panose="020B0604020202020204" pitchFamily="34" charset="0"/>
              <a:buChar char="•"/>
            </a:pPr>
            <a:r>
              <a:rPr lang="en-US"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Pie chart</a:t>
            </a:r>
          </a:p>
        </p:txBody>
      </p:sp>
      <p:pic>
        <p:nvPicPr>
          <p:cNvPr id="4" name="Picture 3">
            <a:extLst>
              <a:ext uri="{FF2B5EF4-FFF2-40B4-BE49-F238E27FC236}">
                <a16:creationId xmlns:a16="http://schemas.microsoft.com/office/drawing/2014/main" id="{3347A148-E343-023D-4786-A151908AD035}"/>
              </a:ext>
            </a:extLst>
          </p:cNvPr>
          <p:cNvPicPr>
            <a:picLocks noChangeAspect="1"/>
          </p:cNvPicPr>
          <p:nvPr/>
        </p:nvPicPr>
        <p:blipFill>
          <a:blip r:embed="rId2"/>
          <a:stretch>
            <a:fillRect/>
          </a:stretch>
        </p:blipFill>
        <p:spPr>
          <a:xfrm>
            <a:off x="1221837" y="1621184"/>
            <a:ext cx="3522883" cy="2239617"/>
          </a:xfrm>
          <a:prstGeom prst="rect">
            <a:avLst/>
          </a:prstGeom>
        </p:spPr>
      </p:pic>
      <p:pic>
        <p:nvPicPr>
          <p:cNvPr id="7" name="Picture 6">
            <a:extLst>
              <a:ext uri="{FF2B5EF4-FFF2-40B4-BE49-F238E27FC236}">
                <a16:creationId xmlns:a16="http://schemas.microsoft.com/office/drawing/2014/main" id="{6F0D8125-C736-332D-AE87-80CDD53CB2AC}"/>
              </a:ext>
            </a:extLst>
          </p:cNvPr>
          <p:cNvPicPr>
            <a:picLocks noChangeAspect="1"/>
          </p:cNvPicPr>
          <p:nvPr/>
        </p:nvPicPr>
        <p:blipFill>
          <a:blip r:embed="rId3"/>
          <a:stretch>
            <a:fillRect/>
          </a:stretch>
        </p:blipFill>
        <p:spPr>
          <a:xfrm>
            <a:off x="1221839" y="4160715"/>
            <a:ext cx="3522881" cy="2419368"/>
          </a:xfrm>
          <a:prstGeom prst="rect">
            <a:avLst/>
          </a:prstGeom>
        </p:spPr>
      </p:pic>
      <p:pic>
        <p:nvPicPr>
          <p:cNvPr id="10" name="Picture 9">
            <a:extLst>
              <a:ext uri="{FF2B5EF4-FFF2-40B4-BE49-F238E27FC236}">
                <a16:creationId xmlns:a16="http://schemas.microsoft.com/office/drawing/2014/main" id="{E8D836A4-9C37-94DC-C605-FF7391A14222}"/>
              </a:ext>
            </a:extLst>
          </p:cNvPr>
          <p:cNvPicPr>
            <a:picLocks noChangeAspect="1"/>
          </p:cNvPicPr>
          <p:nvPr/>
        </p:nvPicPr>
        <p:blipFill>
          <a:blip r:embed="rId4"/>
          <a:stretch>
            <a:fillRect/>
          </a:stretch>
        </p:blipFill>
        <p:spPr>
          <a:xfrm>
            <a:off x="6938730" y="1621183"/>
            <a:ext cx="3475270" cy="2239618"/>
          </a:xfrm>
          <a:prstGeom prst="rect">
            <a:avLst/>
          </a:prstGeom>
        </p:spPr>
      </p:pic>
      <p:pic>
        <p:nvPicPr>
          <p:cNvPr id="12" name="Picture 11">
            <a:extLst>
              <a:ext uri="{FF2B5EF4-FFF2-40B4-BE49-F238E27FC236}">
                <a16:creationId xmlns:a16="http://schemas.microsoft.com/office/drawing/2014/main" id="{D588960C-8EEE-6BF0-1065-2FD0543D44AC}"/>
              </a:ext>
            </a:extLst>
          </p:cNvPr>
          <p:cNvPicPr>
            <a:picLocks noChangeAspect="1"/>
          </p:cNvPicPr>
          <p:nvPr/>
        </p:nvPicPr>
        <p:blipFill>
          <a:blip r:embed="rId5"/>
          <a:stretch>
            <a:fillRect/>
          </a:stretch>
        </p:blipFill>
        <p:spPr>
          <a:xfrm>
            <a:off x="6938730" y="4160715"/>
            <a:ext cx="3475270" cy="2363458"/>
          </a:xfrm>
          <a:prstGeom prst="rect">
            <a:avLst/>
          </a:prstGeom>
        </p:spPr>
      </p:pic>
    </p:spTree>
    <p:extLst>
      <p:ext uri="{BB962C8B-B14F-4D97-AF65-F5344CB8AC3E}">
        <p14:creationId xmlns:p14="http://schemas.microsoft.com/office/powerpoint/2010/main" val="423191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413</TotalTime>
  <Words>609</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Algerian</vt:lpstr>
      <vt:lpstr>AngsanaUPC</vt:lpstr>
      <vt:lpstr>Arial</vt:lpstr>
      <vt:lpstr>Century Gothic</vt:lpstr>
      <vt:lpstr>Mesh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kothari</dc:creator>
  <cp:lastModifiedBy>shashank kothari</cp:lastModifiedBy>
  <cp:revision>16</cp:revision>
  <dcterms:created xsi:type="dcterms:W3CDTF">2023-01-05T07:42:34Z</dcterms:created>
  <dcterms:modified xsi:type="dcterms:W3CDTF">2023-01-05T14:36:23Z</dcterms:modified>
</cp:coreProperties>
</file>