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TT Chocolates Bold" charset="1" panose="02000803020000020003"/>
      <p:regular r:id="rId15"/>
    </p:embeddedFont>
    <p:embeddedFont>
      <p:font typeface="Canva Sans" charset="1" panose="020B0503030501040103"/>
      <p:regular r:id="rId16"/>
    </p:embeddedFont>
    <p:embeddedFont>
      <p:font typeface="Be Vietnam Ultra-Bold" charset="1" panose="00000900000000000000"/>
      <p:regular r:id="rId17"/>
    </p:embeddedFont>
    <p:embeddedFont>
      <p:font typeface="Be Vietnam" charset="1" panose="00000500000000000000"/>
      <p:regular r:id="rId18"/>
    </p:embeddedFont>
    <p:embeddedFont>
      <p:font typeface="Be Vietnam Medium" charset="1" panose="00000600000000000000"/>
      <p:regular r:id="rId19"/>
    </p:embeddedFont>
    <p:embeddedFont>
      <p:font typeface="Be Vietnam Italics" charset="1" panose="00000500000000000000"/>
      <p:regular r:id="rId20"/>
    </p:embeddedFont>
    <p:embeddedFont>
      <p:font typeface="Be Vietnam Medium Italics" charset="1" panose="00000600000000000000"/>
      <p:regular r:id="rId21"/>
    </p:embeddedFont>
    <p:embeddedFont>
      <p:font typeface="Canva Sans Bold" charset="1" panose="020B08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jpeg" Type="http://schemas.openxmlformats.org/officeDocument/2006/relationships/image"/><Relationship Id="rId4" Target="../media/image17.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ithub.com/Akshatjamadagni/Emotional-Support-Conversation-with-fine-grained-emotion-and-emotional-dynamics"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1689571">
            <a:off x="12939732" y="-1577438"/>
            <a:ext cx="3086100" cy="7144088"/>
            <a:chOff x="0" y="0"/>
            <a:chExt cx="812800" cy="1881571"/>
          </a:xfrm>
        </p:grpSpPr>
        <p:sp>
          <p:nvSpPr>
            <p:cNvPr name="Freeform 4" id="4"/>
            <p:cNvSpPr/>
            <p:nvPr/>
          </p:nvSpPr>
          <p:spPr>
            <a:xfrm flipH="false" flipV="false" rot="0">
              <a:off x="0" y="0"/>
              <a:ext cx="812800" cy="1881571"/>
            </a:xfrm>
            <a:custGeom>
              <a:avLst/>
              <a:gdLst/>
              <a:ahLst/>
              <a:cxnLst/>
              <a:rect r="r" b="b" t="t" l="l"/>
              <a:pathLst>
                <a:path h="1881571" w="812800">
                  <a:moveTo>
                    <a:pt x="0" y="0"/>
                  </a:moveTo>
                  <a:lnTo>
                    <a:pt x="812800" y="0"/>
                  </a:lnTo>
                  <a:lnTo>
                    <a:pt x="812800" y="1881571"/>
                  </a:lnTo>
                  <a:lnTo>
                    <a:pt x="0" y="1881571"/>
                  </a:lnTo>
                  <a:close/>
                </a:path>
              </a:pathLst>
            </a:custGeom>
            <a:solidFill>
              <a:srgbClr val="262262"/>
            </a:solidFill>
          </p:spPr>
        </p:sp>
        <p:sp>
          <p:nvSpPr>
            <p:cNvPr name="TextBox 5" id="5"/>
            <p:cNvSpPr txBox="true"/>
            <p:nvPr/>
          </p:nvSpPr>
          <p:spPr>
            <a:xfrm>
              <a:off x="0" y="-47625"/>
              <a:ext cx="812800" cy="1929196"/>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true" rot="0">
            <a:off x="11582150" y="-457538"/>
            <a:ext cx="7026757" cy="11202077"/>
          </a:xfrm>
          <a:custGeom>
            <a:avLst/>
            <a:gdLst/>
            <a:ahLst/>
            <a:cxnLst/>
            <a:rect r="r" b="b" t="t" l="l"/>
            <a:pathLst>
              <a:path h="11202077" w="7026757">
                <a:moveTo>
                  <a:pt x="0" y="11202076"/>
                </a:moveTo>
                <a:lnTo>
                  <a:pt x="7026757" y="11202076"/>
                </a:lnTo>
                <a:lnTo>
                  <a:pt x="7026757" y="0"/>
                </a:lnTo>
                <a:lnTo>
                  <a:pt x="0" y="0"/>
                </a:lnTo>
                <a:lnTo>
                  <a:pt x="0" y="11202076"/>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5829341" y="489406"/>
            <a:ext cx="1676650" cy="1676650"/>
          </a:xfrm>
          <a:custGeom>
            <a:avLst/>
            <a:gdLst/>
            <a:ahLst/>
            <a:cxnLst/>
            <a:rect r="r" b="b" t="t" l="l"/>
            <a:pathLst>
              <a:path h="1676650" w="1676650">
                <a:moveTo>
                  <a:pt x="0" y="0"/>
                </a:moveTo>
                <a:lnTo>
                  <a:pt x="1676650" y="0"/>
                </a:lnTo>
                <a:lnTo>
                  <a:pt x="1676650" y="1676650"/>
                </a:lnTo>
                <a:lnTo>
                  <a:pt x="0" y="1676650"/>
                </a:lnTo>
                <a:lnTo>
                  <a:pt x="0" y="0"/>
                </a:lnTo>
                <a:close/>
              </a:path>
            </a:pathLst>
          </a:custGeom>
          <a:blipFill>
            <a:blip r:embed="rId5"/>
            <a:stretch>
              <a:fillRect l="0" t="0" r="0" b="0"/>
            </a:stretch>
          </a:blipFill>
        </p:spPr>
      </p:sp>
      <p:sp>
        <p:nvSpPr>
          <p:cNvPr name="TextBox 8" id="8"/>
          <p:cNvSpPr txBox="true"/>
          <p:nvPr/>
        </p:nvSpPr>
        <p:spPr>
          <a:xfrm rot="0">
            <a:off x="1382708" y="3940554"/>
            <a:ext cx="10569918" cy="2716584"/>
          </a:xfrm>
          <a:prstGeom prst="rect">
            <a:avLst/>
          </a:prstGeom>
        </p:spPr>
        <p:txBody>
          <a:bodyPr anchor="t" rtlCol="false" tIns="0" lIns="0" bIns="0" rIns="0">
            <a:spAutoFit/>
          </a:bodyPr>
          <a:lstStyle/>
          <a:p>
            <a:pPr algn="ctr">
              <a:lnSpc>
                <a:spcPts val="7242"/>
              </a:lnSpc>
              <a:spcBef>
                <a:spcPct val="0"/>
              </a:spcBef>
            </a:pPr>
            <a:r>
              <a:rPr lang="en-US" b="true" sz="5172">
                <a:solidFill>
                  <a:srgbClr val="33326B"/>
                </a:solidFill>
                <a:latin typeface="TT Chocolates Bold"/>
                <a:ea typeface="TT Chocolates Bold"/>
                <a:cs typeface="TT Chocolates Bold"/>
                <a:sym typeface="TT Chocolates Bold"/>
              </a:rPr>
              <a:t>CAUESC: A CAUSAL AWARE  MODEL FOR EMOTIONAL SUPPORT CONVERSATION</a:t>
            </a:r>
          </a:p>
        </p:txBody>
      </p:sp>
      <p:sp>
        <p:nvSpPr>
          <p:cNvPr name="TextBox 9" id="9"/>
          <p:cNvSpPr txBox="true"/>
          <p:nvPr/>
        </p:nvSpPr>
        <p:spPr>
          <a:xfrm rot="0">
            <a:off x="4507987" y="2574762"/>
            <a:ext cx="4319359" cy="788034"/>
          </a:xfrm>
          <a:prstGeom prst="rect">
            <a:avLst/>
          </a:prstGeom>
        </p:spPr>
        <p:txBody>
          <a:bodyPr anchor="t" rtlCol="false" tIns="0" lIns="0" bIns="0" rIns="0">
            <a:spAutoFit/>
          </a:bodyPr>
          <a:lstStyle/>
          <a:p>
            <a:pPr algn="ctr">
              <a:lnSpc>
                <a:spcPts val="3079"/>
              </a:lnSpc>
            </a:pPr>
            <a:r>
              <a:rPr lang="en-US" sz="2799" b="true">
                <a:solidFill>
                  <a:srgbClr val="33326B"/>
                </a:solidFill>
                <a:latin typeface="TT Chocolates Bold"/>
                <a:ea typeface="TT Chocolates Bold"/>
                <a:cs typeface="TT Chocolates Bold"/>
                <a:sym typeface="TT Chocolates Bold"/>
              </a:rPr>
              <a:t>CS550: Machine Learning</a:t>
            </a:r>
          </a:p>
          <a:p>
            <a:pPr algn="ctr">
              <a:lnSpc>
                <a:spcPts val="3079"/>
              </a:lnSpc>
            </a:pPr>
            <a:r>
              <a:rPr lang="en-US" sz="2799" b="true">
                <a:solidFill>
                  <a:srgbClr val="33326B"/>
                </a:solidFill>
                <a:latin typeface="TT Chocolates Bold"/>
                <a:ea typeface="TT Chocolates Bold"/>
                <a:cs typeface="TT Chocolates Bold"/>
                <a:sym typeface="TT Chocolates Bold"/>
              </a:rPr>
              <a:t>(2024-25M) Course Project</a:t>
            </a:r>
          </a:p>
        </p:txBody>
      </p:sp>
      <p:sp>
        <p:nvSpPr>
          <p:cNvPr name="TextBox 10" id="10"/>
          <p:cNvSpPr txBox="true"/>
          <p:nvPr/>
        </p:nvSpPr>
        <p:spPr>
          <a:xfrm rot="0">
            <a:off x="1382708" y="8063936"/>
            <a:ext cx="2170531" cy="376374"/>
          </a:xfrm>
          <a:prstGeom prst="rect">
            <a:avLst/>
          </a:prstGeom>
        </p:spPr>
        <p:txBody>
          <a:bodyPr anchor="t" rtlCol="false" tIns="0" lIns="0" bIns="0" rIns="0">
            <a:spAutoFit/>
          </a:bodyPr>
          <a:lstStyle/>
          <a:p>
            <a:pPr algn="l">
              <a:lnSpc>
                <a:spcPts val="2899"/>
              </a:lnSpc>
            </a:pPr>
            <a:r>
              <a:rPr lang="en-US" sz="2635" b="true">
                <a:solidFill>
                  <a:srgbClr val="33326B"/>
                </a:solidFill>
                <a:latin typeface="TT Chocolates Bold"/>
                <a:ea typeface="TT Chocolates Bold"/>
                <a:cs typeface="TT Chocolates Bold"/>
                <a:sym typeface="TT Chocolates Bold"/>
              </a:rPr>
              <a:t>Team: Strikers</a:t>
            </a:r>
          </a:p>
        </p:txBody>
      </p:sp>
      <p:sp>
        <p:nvSpPr>
          <p:cNvPr name="TextBox 11" id="11"/>
          <p:cNvSpPr txBox="true"/>
          <p:nvPr/>
        </p:nvSpPr>
        <p:spPr>
          <a:xfrm rot="0">
            <a:off x="8175268" y="8411735"/>
            <a:ext cx="3777357" cy="541351"/>
          </a:xfrm>
          <a:prstGeom prst="rect">
            <a:avLst/>
          </a:prstGeom>
        </p:spPr>
        <p:txBody>
          <a:bodyPr anchor="t" rtlCol="false" tIns="0" lIns="0" bIns="0" rIns="0">
            <a:spAutoFit/>
          </a:bodyPr>
          <a:lstStyle/>
          <a:p>
            <a:pPr algn="l">
              <a:lnSpc>
                <a:spcPts val="2186"/>
              </a:lnSpc>
            </a:pPr>
            <a:r>
              <a:rPr lang="en-US" sz="1561">
                <a:solidFill>
                  <a:srgbClr val="33326B"/>
                </a:solidFill>
                <a:latin typeface="Canva Sans"/>
                <a:ea typeface="Canva Sans"/>
                <a:cs typeface="Canva Sans"/>
                <a:sym typeface="Canva Sans"/>
              </a:rPr>
              <a:t>TA assigned: Mohit Kumar</a:t>
            </a:r>
          </a:p>
          <a:p>
            <a:pPr algn="ctr">
              <a:lnSpc>
                <a:spcPts val="2186"/>
              </a:lnSpc>
            </a:pPr>
            <a:r>
              <a:rPr lang="en-US" sz="1561">
                <a:solidFill>
                  <a:srgbClr val="33326B"/>
                </a:solidFill>
                <a:latin typeface="Canva Sans"/>
                <a:ea typeface="Canva Sans"/>
                <a:cs typeface="Canva Sans"/>
                <a:sym typeface="Canva Sans"/>
              </a:rPr>
              <a:t>Instructor: Dr. Rajesh Kumar Mundotiya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2149888" y="3843083"/>
            <a:ext cx="5804890" cy="3538463"/>
          </a:xfrm>
          <a:custGeom>
            <a:avLst/>
            <a:gdLst/>
            <a:ahLst/>
            <a:cxnLst/>
            <a:rect r="r" b="b" t="t" l="l"/>
            <a:pathLst>
              <a:path h="3538463" w="5804890">
                <a:moveTo>
                  <a:pt x="0" y="0"/>
                </a:moveTo>
                <a:lnTo>
                  <a:pt x="5804890" y="0"/>
                </a:lnTo>
                <a:lnTo>
                  <a:pt x="5804890" y="3538463"/>
                </a:lnTo>
                <a:lnTo>
                  <a:pt x="0" y="3538463"/>
                </a:lnTo>
                <a:lnTo>
                  <a:pt x="0" y="0"/>
                </a:lnTo>
                <a:close/>
              </a:path>
            </a:pathLst>
          </a:custGeom>
          <a:blipFill>
            <a:blip r:embed="rId5"/>
            <a:stretch>
              <a:fillRect l="-4784" t="0" r="-8887" b="0"/>
            </a:stretch>
          </a:blipFill>
        </p:spPr>
      </p:sp>
      <p:sp>
        <p:nvSpPr>
          <p:cNvPr name="TextBox 8" id="8"/>
          <p:cNvSpPr txBox="true"/>
          <p:nvPr/>
        </p:nvSpPr>
        <p:spPr>
          <a:xfrm rot="0">
            <a:off x="1824633" y="914400"/>
            <a:ext cx="10702279" cy="1206797"/>
          </a:xfrm>
          <a:prstGeom prst="rect">
            <a:avLst/>
          </a:prstGeom>
        </p:spPr>
        <p:txBody>
          <a:bodyPr anchor="t" rtlCol="false" tIns="0" lIns="0" bIns="0" rIns="0">
            <a:spAutoFit/>
          </a:bodyPr>
          <a:lstStyle/>
          <a:p>
            <a:pPr algn="l">
              <a:lnSpc>
                <a:spcPts val="9948"/>
              </a:lnSpc>
            </a:pPr>
            <a:r>
              <a:rPr lang="en-US" sz="7209" b="true">
                <a:solidFill>
                  <a:srgbClr val="01003B"/>
                </a:solidFill>
                <a:latin typeface="Be Vietnam Ultra-Bold"/>
                <a:ea typeface="Be Vietnam Ultra-Bold"/>
                <a:cs typeface="Be Vietnam Ultra-Bold"/>
                <a:sym typeface="Be Vietnam Ultra-Bold"/>
              </a:rPr>
              <a:t>PROBLEM STATEMENT</a:t>
            </a:r>
          </a:p>
        </p:txBody>
      </p:sp>
      <p:sp>
        <p:nvSpPr>
          <p:cNvPr name="TextBox 9" id="9"/>
          <p:cNvSpPr txBox="true"/>
          <p:nvPr/>
        </p:nvSpPr>
        <p:spPr>
          <a:xfrm rot="0">
            <a:off x="1414522" y="2680232"/>
            <a:ext cx="10687741" cy="2791899"/>
          </a:xfrm>
          <a:prstGeom prst="rect">
            <a:avLst/>
          </a:prstGeom>
        </p:spPr>
        <p:txBody>
          <a:bodyPr anchor="t" rtlCol="false" tIns="0" lIns="0" bIns="0" rIns="0">
            <a:spAutoFit/>
          </a:bodyPr>
          <a:lstStyle/>
          <a:p>
            <a:pPr algn="l">
              <a:lnSpc>
                <a:spcPts val="3784"/>
              </a:lnSpc>
            </a:pPr>
            <a:r>
              <a:rPr lang="en-US" sz="2365">
                <a:solidFill>
                  <a:srgbClr val="01003B"/>
                </a:solidFill>
                <a:latin typeface="Be Vietnam"/>
                <a:ea typeface="Be Vietnam"/>
                <a:cs typeface="Be Vietnam"/>
                <a:sym typeface="Be Vietnam"/>
              </a:rPr>
              <a:t>Emotional Support Conversation Models are developed to reduce emotional distress and comfort individuals by offering empathetic responses. With the increasing reliance on AI-driven chatbots for mental health and support services, the ability of these models to understand and respond to complex human emotions has become essential.</a:t>
            </a:r>
          </a:p>
          <a:p>
            <a:pPr algn="l">
              <a:lnSpc>
                <a:spcPts val="3784"/>
              </a:lnSpc>
            </a:pPr>
          </a:p>
        </p:txBody>
      </p:sp>
      <p:sp>
        <p:nvSpPr>
          <p:cNvPr name="TextBox 10" id="10"/>
          <p:cNvSpPr txBox="true"/>
          <p:nvPr/>
        </p:nvSpPr>
        <p:spPr>
          <a:xfrm rot="0">
            <a:off x="1462147" y="6413788"/>
            <a:ext cx="10687741" cy="1849790"/>
          </a:xfrm>
          <a:prstGeom prst="rect">
            <a:avLst/>
          </a:prstGeom>
        </p:spPr>
        <p:txBody>
          <a:bodyPr anchor="t" rtlCol="false" tIns="0" lIns="0" bIns="0" rIns="0">
            <a:spAutoFit/>
          </a:bodyPr>
          <a:lstStyle/>
          <a:p>
            <a:pPr algn="l">
              <a:lnSpc>
                <a:spcPts val="3784"/>
              </a:lnSpc>
            </a:pPr>
            <a:r>
              <a:rPr lang="en-US" sz="2365">
                <a:solidFill>
                  <a:srgbClr val="01003B"/>
                </a:solidFill>
                <a:latin typeface="Be Vietnam"/>
                <a:ea typeface="Be Vietnam"/>
                <a:cs typeface="Be Vietnam"/>
                <a:sym typeface="Be Vietnam"/>
              </a:rPr>
              <a:t>Emotional Support Conversation Models need various parameters for optimizing the needed response to console the support seeker. For users seeking genuine emotional support, this can lead to frustration and disengagement, undermining the purpose of such systems.</a:t>
            </a:r>
          </a:p>
        </p:txBody>
      </p:sp>
    </p:spTree>
  </p:cSld>
  <p:clrMapOvr>
    <a:masterClrMapping/>
  </p:clrMapOvr>
  <p:transition spd="slow">
    <p:cover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0">
            <a:off x="-1119743" y="10285618"/>
            <a:ext cx="20527487" cy="2731693"/>
            <a:chOff x="0" y="0"/>
            <a:chExt cx="5406416" cy="719458"/>
          </a:xfrm>
        </p:grpSpPr>
        <p:sp>
          <p:nvSpPr>
            <p:cNvPr name="Freeform 4" id="4"/>
            <p:cNvSpPr/>
            <p:nvPr/>
          </p:nvSpPr>
          <p:spPr>
            <a:xfrm flipH="false" flipV="false" rot="0">
              <a:off x="0" y="0"/>
              <a:ext cx="5406416" cy="719458"/>
            </a:xfrm>
            <a:custGeom>
              <a:avLst/>
              <a:gdLst/>
              <a:ahLst/>
              <a:cxnLst/>
              <a:rect r="r" b="b" t="t" l="l"/>
              <a:pathLst>
                <a:path h="719458" w="5406416">
                  <a:moveTo>
                    <a:pt x="0" y="0"/>
                  </a:moveTo>
                  <a:lnTo>
                    <a:pt x="5406416" y="0"/>
                  </a:lnTo>
                  <a:lnTo>
                    <a:pt x="5406416" y="719458"/>
                  </a:lnTo>
                  <a:lnTo>
                    <a:pt x="0" y="719458"/>
                  </a:lnTo>
                  <a:close/>
                </a:path>
              </a:pathLst>
            </a:custGeom>
            <a:solidFill>
              <a:srgbClr val="C9455F"/>
            </a:solidFill>
          </p:spPr>
        </p:sp>
        <p:sp>
          <p:nvSpPr>
            <p:cNvPr name="TextBox 5" id="5"/>
            <p:cNvSpPr txBox="true"/>
            <p:nvPr/>
          </p:nvSpPr>
          <p:spPr>
            <a:xfrm>
              <a:off x="0" y="19050"/>
              <a:ext cx="5406416" cy="700408"/>
            </a:xfrm>
            <a:prstGeom prst="rect">
              <a:avLst/>
            </a:prstGeom>
          </p:spPr>
          <p:txBody>
            <a:bodyPr anchor="ctr" rtlCol="false" tIns="50800" lIns="50800" bIns="50800" rIns="50800"/>
            <a:lstStyle/>
            <a:p>
              <a:pPr algn="ctr">
                <a:lnSpc>
                  <a:spcPts val="2750"/>
                </a:lnSpc>
              </a:pPr>
            </a:p>
          </p:txBody>
        </p:sp>
      </p:grpSp>
      <p:sp>
        <p:nvSpPr>
          <p:cNvPr name="Freeform 6" id="6"/>
          <p:cNvSpPr/>
          <p:nvPr/>
        </p:nvSpPr>
        <p:spPr>
          <a:xfrm flipH="false" flipV="false" rot="0">
            <a:off x="9805565" y="3437972"/>
            <a:ext cx="8130678" cy="3633641"/>
          </a:xfrm>
          <a:custGeom>
            <a:avLst/>
            <a:gdLst/>
            <a:ahLst/>
            <a:cxnLst/>
            <a:rect r="r" b="b" t="t" l="l"/>
            <a:pathLst>
              <a:path h="3633641" w="8130678">
                <a:moveTo>
                  <a:pt x="0" y="0"/>
                </a:moveTo>
                <a:lnTo>
                  <a:pt x="8130678" y="0"/>
                </a:lnTo>
                <a:lnTo>
                  <a:pt x="8130678" y="3633641"/>
                </a:lnTo>
                <a:lnTo>
                  <a:pt x="0" y="3633641"/>
                </a:lnTo>
                <a:lnTo>
                  <a:pt x="0" y="0"/>
                </a:lnTo>
                <a:close/>
              </a:path>
            </a:pathLst>
          </a:custGeom>
          <a:blipFill>
            <a:blip r:embed="rId3"/>
            <a:stretch>
              <a:fillRect l="-2528" t="0" r="-2317" b="0"/>
            </a:stretch>
          </a:blipFill>
        </p:spPr>
      </p:sp>
      <p:grpSp>
        <p:nvGrpSpPr>
          <p:cNvPr name="Group 7" id="7"/>
          <p:cNvGrpSpPr/>
          <p:nvPr/>
        </p:nvGrpSpPr>
        <p:grpSpPr>
          <a:xfrm rot="0">
            <a:off x="-651330" y="9707218"/>
            <a:ext cx="19615407" cy="4071248"/>
            <a:chOff x="0" y="0"/>
            <a:chExt cx="5166198" cy="1072263"/>
          </a:xfrm>
        </p:grpSpPr>
        <p:sp>
          <p:nvSpPr>
            <p:cNvPr name="Freeform 8" id="8"/>
            <p:cNvSpPr/>
            <p:nvPr/>
          </p:nvSpPr>
          <p:spPr>
            <a:xfrm flipH="false" flipV="false" rot="0">
              <a:off x="0" y="0"/>
              <a:ext cx="5166198" cy="1072263"/>
            </a:xfrm>
            <a:custGeom>
              <a:avLst/>
              <a:gdLst/>
              <a:ahLst/>
              <a:cxnLst/>
              <a:rect r="r" b="b" t="t" l="l"/>
              <a:pathLst>
                <a:path h="1072263" w="5166198">
                  <a:moveTo>
                    <a:pt x="0" y="0"/>
                  </a:moveTo>
                  <a:lnTo>
                    <a:pt x="5166198" y="0"/>
                  </a:lnTo>
                  <a:lnTo>
                    <a:pt x="5166198" y="1072263"/>
                  </a:lnTo>
                  <a:lnTo>
                    <a:pt x="0" y="1072263"/>
                  </a:lnTo>
                  <a:close/>
                </a:path>
              </a:pathLst>
            </a:custGeom>
            <a:solidFill>
              <a:srgbClr val="195759"/>
            </a:solidFill>
          </p:spPr>
        </p:sp>
        <p:sp>
          <p:nvSpPr>
            <p:cNvPr name="TextBox 9" id="9"/>
            <p:cNvSpPr txBox="true"/>
            <p:nvPr/>
          </p:nvSpPr>
          <p:spPr>
            <a:xfrm>
              <a:off x="0" y="-47625"/>
              <a:ext cx="5166198" cy="1119888"/>
            </a:xfrm>
            <a:prstGeom prst="rect">
              <a:avLst/>
            </a:prstGeom>
          </p:spPr>
          <p:txBody>
            <a:bodyPr anchor="ctr" rtlCol="false" tIns="50800" lIns="50800" bIns="50800" rIns="50800"/>
            <a:lstStyle/>
            <a:p>
              <a:pPr algn="ctr">
                <a:lnSpc>
                  <a:spcPts val="2800"/>
                </a:lnSpc>
              </a:pPr>
            </a:p>
          </p:txBody>
        </p:sp>
      </p:grpSp>
      <p:grpSp>
        <p:nvGrpSpPr>
          <p:cNvPr name="Group 10" id="10"/>
          <p:cNvGrpSpPr/>
          <p:nvPr/>
        </p:nvGrpSpPr>
        <p:grpSpPr>
          <a:xfrm rot="0">
            <a:off x="750461" y="3933825"/>
            <a:ext cx="8731375" cy="1055265"/>
            <a:chOff x="0" y="0"/>
            <a:chExt cx="2299622" cy="277930"/>
          </a:xfrm>
        </p:grpSpPr>
        <p:sp>
          <p:nvSpPr>
            <p:cNvPr name="Freeform 11" id="11"/>
            <p:cNvSpPr/>
            <p:nvPr/>
          </p:nvSpPr>
          <p:spPr>
            <a:xfrm flipH="false" flipV="false" rot="0">
              <a:off x="0" y="0"/>
              <a:ext cx="2299621" cy="277930"/>
            </a:xfrm>
            <a:custGeom>
              <a:avLst/>
              <a:gdLst/>
              <a:ahLst/>
              <a:cxnLst/>
              <a:rect r="r" b="b" t="t" l="l"/>
              <a:pathLst>
                <a:path h="277930" w="2299621">
                  <a:moveTo>
                    <a:pt x="17734" y="0"/>
                  </a:moveTo>
                  <a:lnTo>
                    <a:pt x="2281888" y="0"/>
                  </a:lnTo>
                  <a:cubicBezTo>
                    <a:pt x="2291682" y="0"/>
                    <a:pt x="2299621" y="7940"/>
                    <a:pt x="2299621" y="17734"/>
                  </a:cubicBezTo>
                  <a:lnTo>
                    <a:pt x="2299621" y="260196"/>
                  </a:lnTo>
                  <a:cubicBezTo>
                    <a:pt x="2299621" y="269990"/>
                    <a:pt x="2291682" y="277930"/>
                    <a:pt x="2281888" y="277930"/>
                  </a:cubicBezTo>
                  <a:lnTo>
                    <a:pt x="17734" y="277930"/>
                  </a:lnTo>
                  <a:cubicBezTo>
                    <a:pt x="7940" y="277930"/>
                    <a:pt x="0" y="269990"/>
                    <a:pt x="0" y="260196"/>
                  </a:cubicBezTo>
                  <a:lnTo>
                    <a:pt x="0" y="17734"/>
                  </a:lnTo>
                  <a:cubicBezTo>
                    <a:pt x="0" y="7940"/>
                    <a:pt x="7940" y="0"/>
                    <a:pt x="17734" y="0"/>
                  </a:cubicBezTo>
                  <a:close/>
                </a:path>
              </a:pathLst>
            </a:custGeom>
            <a:solidFill>
              <a:srgbClr val="38B6FF"/>
            </a:solidFill>
          </p:spPr>
        </p:sp>
        <p:sp>
          <p:nvSpPr>
            <p:cNvPr name="TextBox 12" id="12"/>
            <p:cNvSpPr txBox="true"/>
            <p:nvPr/>
          </p:nvSpPr>
          <p:spPr>
            <a:xfrm>
              <a:off x="0" y="-47625"/>
              <a:ext cx="2299622" cy="325555"/>
            </a:xfrm>
            <a:prstGeom prst="rect">
              <a:avLst/>
            </a:prstGeom>
          </p:spPr>
          <p:txBody>
            <a:bodyPr anchor="ctr" rtlCol="false" tIns="50800" lIns="50800" bIns="50800" rIns="50800"/>
            <a:lstStyle/>
            <a:p>
              <a:pPr algn="ctr">
                <a:lnSpc>
                  <a:spcPts val="2800"/>
                </a:lnSpc>
              </a:pPr>
            </a:p>
          </p:txBody>
        </p:sp>
      </p:grpSp>
      <p:sp>
        <p:nvSpPr>
          <p:cNvPr name="TextBox 13" id="13"/>
          <p:cNvSpPr txBox="true"/>
          <p:nvPr/>
        </p:nvSpPr>
        <p:spPr>
          <a:xfrm rot="0">
            <a:off x="1267061" y="2220269"/>
            <a:ext cx="10393587" cy="433796"/>
          </a:xfrm>
          <a:prstGeom prst="rect">
            <a:avLst/>
          </a:prstGeom>
        </p:spPr>
        <p:txBody>
          <a:bodyPr anchor="t" rtlCol="false" tIns="0" lIns="0" bIns="0" rIns="0">
            <a:spAutoFit/>
          </a:bodyPr>
          <a:lstStyle/>
          <a:p>
            <a:pPr algn="l">
              <a:lnSpc>
                <a:spcPts val="3559"/>
              </a:lnSpc>
            </a:pPr>
            <a:r>
              <a:rPr lang="en-US" sz="2579">
                <a:solidFill>
                  <a:srgbClr val="01003B"/>
                </a:solidFill>
                <a:latin typeface="Be Vietnam"/>
                <a:ea typeface="Be Vietnam"/>
                <a:cs typeface="Be Vietnam"/>
                <a:sym typeface="Be Vietnam"/>
              </a:rPr>
              <a:t>Limitations of Existing Approaches for ESConv Model</a:t>
            </a:r>
          </a:p>
        </p:txBody>
      </p:sp>
      <p:sp>
        <p:nvSpPr>
          <p:cNvPr name="TextBox 14" id="14"/>
          <p:cNvSpPr txBox="true"/>
          <p:nvPr/>
        </p:nvSpPr>
        <p:spPr>
          <a:xfrm rot="0">
            <a:off x="1128830" y="7785988"/>
            <a:ext cx="16030339" cy="715471"/>
          </a:xfrm>
          <a:prstGeom prst="rect">
            <a:avLst/>
          </a:prstGeom>
        </p:spPr>
        <p:txBody>
          <a:bodyPr anchor="t" rtlCol="false" tIns="0" lIns="0" bIns="0" rIns="0">
            <a:spAutoFit/>
          </a:bodyPr>
          <a:lstStyle/>
          <a:p>
            <a:pPr algn="l">
              <a:lnSpc>
                <a:spcPts val="2965"/>
              </a:lnSpc>
            </a:pPr>
            <a:r>
              <a:rPr lang="en-US" sz="1853">
                <a:solidFill>
                  <a:srgbClr val="01003B"/>
                </a:solidFill>
                <a:latin typeface="Be Vietnam"/>
                <a:ea typeface="Be Vietnam"/>
                <a:cs typeface="Be Vietnam"/>
                <a:sym typeface="Be Vietnam"/>
              </a:rPr>
              <a:t>This project aims to develop a cutting-edge machine learning model that addresses these limitations by incorporating causal awareness, allowing for deeper empathy and more effective emotional support</a:t>
            </a:r>
          </a:p>
        </p:txBody>
      </p:sp>
      <p:grpSp>
        <p:nvGrpSpPr>
          <p:cNvPr name="Group 15" id="15"/>
          <p:cNvGrpSpPr/>
          <p:nvPr/>
        </p:nvGrpSpPr>
        <p:grpSpPr>
          <a:xfrm rot="0">
            <a:off x="750461" y="5181600"/>
            <a:ext cx="8731375" cy="763726"/>
            <a:chOff x="0" y="0"/>
            <a:chExt cx="2299622" cy="201146"/>
          </a:xfrm>
        </p:grpSpPr>
        <p:sp>
          <p:nvSpPr>
            <p:cNvPr name="Freeform 16" id="16"/>
            <p:cNvSpPr/>
            <p:nvPr/>
          </p:nvSpPr>
          <p:spPr>
            <a:xfrm flipH="false" flipV="false" rot="0">
              <a:off x="0" y="0"/>
              <a:ext cx="2299621" cy="201146"/>
            </a:xfrm>
            <a:custGeom>
              <a:avLst/>
              <a:gdLst/>
              <a:ahLst/>
              <a:cxnLst/>
              <a:rect r="r" b="b" t="t" l="l"/>
              <a:pathLst>
                <a:path h="201146" w="2299621">
                  <a:moveTo>
                    <a:pt x="17734" y="0"/>
                  </a:moveTo>
                  <a:lnTo>
                    <a:pt x="2281888" y="0"/>
                  </a:lnTo>
                  <a:cubicBezTo>
                    <a:pt x="2291682" y="0"/>
                    <a:pt x="2299621" y="7940"/>
                    <a:pt x="2299621" y="17734"/>
                  </a:cubicBezTo>
                  <a:lnTo>
                    <a:pt x="2299621" y="183412"/>
                  </a:lnTo>
                  <a:cubicBezTo>
                    <a:pt x="2299621" y="193206"/>
                    <a:pt x="2291682" y="201146"/>
                    <a:pt x="2281888" y="201146"/>
                  </a:cubicBezTo>
                  <a:lnTo>
                    <a:pt x="17734" y="201146"/>
                  </a:lnTo>
                  <a:cubicBezTo>
                    <a:pt x="7940" y="201146"/>
                    <a:pt x="0" y="193206"/>
                    <a:pt x="0" y="183412"/>
                  </a:cubicBezTo>
                  <a:lnTo>
                    <a:pt x="0" y="17734"/>
                  </a:lnTo>
                  <a:cubicBezTo>
                    <a:pt x="0" y="7940"/>
                    <a:pt x="7940" y="0"/>
                    <a:pt x="17734" y="0"/>
                  </a:cubicBezTo>
                  <a:close/>
                </a:path>
              </a:pathLst>
            </a:custGeom>
            <a:solidFill>
              <a:srgbClr val="48CFAE"/>
            </a:solidFill>
          </p:spPr>
        </p:sp>
        <p:sp>
          <p:nvSpPr>
            <p:cNvPr name="TextBox 17" id="17"/>
            <p:cNvSpPr txBox="true"/>
            <p:nvPr/>
          </p:nvSpPr>
          <p:spPr>
            <a:xfrm>
              <a:off x="0" y="-47625"/>
              <a:ext cx="2299622" cy="248771"/>
            </a:xfrm>
            <a:prstGeom prst="rect">
              <a:avLst/>
            </a:prstGeom>
          </p:spPr>
          <p:txBody>
            <a:bodyPr anchor="ctr" rtlCol="false" tIns="50800" lIns="50800" bIns="50800" rIns="50800"/>
            <a:lstStyle/>
            <a:p>
              <a:pPr algn="ctr">
                <a:lnSpc>
                  <a:spcPts val="2800"/>
                </a:lnSpc>
              </a:pPr>
            </a:p>
          </p:txBody>
        </p:sp>
      </p:grpSp>
      <p:grpSp>
        <p:nvGrpSpPr>
          <p:cNvPr name="Group 18" id="18"/>
          <p:cNvGrpSpPr/>
          <p:nvPr/>
        </p:nvGrpSpPr>
        <p:grpSpPr>
          <a:xfrm rot="0">
            <a:off x="750461" y="6135826"/>
            <a:ext cx="8731375" cy="814253"/>
            <a:chOff x="0" y="0"/>
            <a:chExt cx="2299622" cy="214454"/>
          </a:xfrm>
        </p:grpSpPr>
        <p:sp>
          <p:nvSpPr>
            <p:cNvPr name="Freeform 19" id="19"/>
            <p:cNvSpPr/>
            <p:nvPr/>
          </p:nvSpPr>
          <p:spPr>
            <a:xfrm flipH="false" flipV="false" rot="0">
              <a:off x="0" y="0"/>
              <a:ext cx="2299621" cy="214454"/>
            </a:xfrm>
            <a:custGeom>
              <a:avLst/>
              <a:gdLst/>
              <a:ahLst/>
              <a:cxnLst/>
              <a:rect r="r" b="b" t="t" l="l"/>
              <a:pathLst>
                <a:path h="214454" w="2299621">
                  <a:moveTo>
                    <a:pt x="17734" y="0"/>
                  </a:moveTo>
                  <a:lnTo>
                    <a:pt x="2281888" y="0"/>
                  </a:lnTo>
                  <a:cubicBezTo>
                    <a:pt x="2291682" y="0"/>
                    <a:pt x="2299621" y="7940"/>
                    <a:pt x="2299621" y="17734"/>
                  </a:cubicBezTo>
                  <a:lnTo>
                    <a:pt x="2299621" y="196720"/>
                  </a:lnTo>
                  <a:cubicBezTo>
                    <a:pt x="2299621" y="206514"/>
                    <a:pt x="2291682" y="214454"/>
                    <a:pt x="2281888" y="214454"/>
                  </a:cubicBezTo>
                  <a:lnTo>
                    <a:pt x="17734" y="214454"/>
                  </a:lnTo>
                  <a:cubicBezTo>
                    <a:pt x="7940" y="214454"/>
                    <a:pt x="0" y="206514"/>
                    <a:pt x="0" y="196720"/>
                  </a:cubicBezTo>
                  <a:lnTo>
                    <a:pt x="0" y="17734"/>
                  </a:lnTo>
                  <a:cubicBezTo>
                    <a:pt x="0" y="7940"/>
                    <a:pt x="7940" y="0"/>
                    <a:pt x="17734" y="0"/>
                  </a:cubicBezTo>
                  <a:close/>
                </a:path>
              </a:pathLst>
            </a:custGeom>
            <a:solidFill>
              <a:srgbClr val="93C131"/>
            </a:solidFill>
          </p:spPr>
        </p:sp>
        <p:sp>
          <p:nvSpPr>
            <p:cNvPr name="TextBox 20" id="20"/>
            <p:cNvSpPr txBox="true"/>
            <p:nvPr/>
          </p:nvSpPr>
          <p:spPr>
            <a:xfrm>
              <a:off x="0" y="-47625"/>
              <a:ext cx="2299622" cy="262079"/>
            </a:xfrm>
            <a:prstGeom prst="rect">
              <a:avLst/>
            </a:prstGeom>
          </p:spPr>
          <p:txBody>
            <a:bodyPr anchor="ctr" rtlCol="false" tIns="50800" lIns="50800" bIns="50800" rIns="50800"/>
            <a:lstStyle/>
            <a:p>
              <a:pPr algn="ctr">
                <a:lnSpc>
                  <a:spcPts val="2800"/>
                </a:lnSpc>
              </a:pPr>
            </a:p>
          </p:txBody>
        </p:sp>
      </p:grpSp>
      <p:sp>
        <p:nvSpPr>
          <p:cNvPr name="TextBox 21" id="21"/>
          <p:cNvSpPr txBox="true"/>
          <p:nvPr/>
        </p:nvSpPr>
        <p:spPr>
          <a:xfrm rot="0">
            <a:off x="899106" y="3351848"/>
            <a:ext cx="8434087" cy="3449954"/>
          </a:xfrm>
          <a:prstGeom prst="rect">
            <a:avLst/>
          </a:prstGeom>
        </p:spPr>
        <p:txBody>
          <a:bodyPr anchor="t" rtlCol="false" tIns="0" lIns="0" bIns="0" rIns="0">
            <a:spAutoFit/>
          </a:bodyPr>
          <a:lstStyle/>
          <a:p>
            <a:pPr algn="l">
              <a:lnSpc>
                <a:spcPts val="2520"/>
              </a:lnSpc>
              <a:spcBef>
                <a:spcPct val="0"/>
              </a:spcBef>
            </a:pPr>
            <a:r>
              <a:rPr lang="en-US" b="true" sz="1800">
                <a:solidFill>
                  <a:srgbClr val="01003B"/>
                </a:solidFill>
                <a:latin typeface="Be Vietnam Medium"/>
                <a:ea typeface="Be Vietnam Medium"/>
                <a:cs typeface="Be Vietnam Medium"/>
                <a:sym typeface="Be Vietnam Medium"/>
              </a:rPr>
              <a:t>M</a:t>
            </a:r>
            <a:r>
              <a:rPr lang="en-US" b="true" sz="1800">
                <a:solidFill>
                  <a:srgbClr val="01003B"/>
                </a:solidFill>
                <a:latin typeface="Be Vietnam Medium"/>
                <a:ea typeface="Be Vietnam Medium"/>
                <a:cs typeface="Be Vietnam Medium"/>
                <a:sym typeface="Be Vietnam Medium"/>
              </a:rPr>
              <a:t>any current dialogue systems face significant challenges:</a:t>
            </a:r>
          </a:p>
          <a:p>
            <a:pPr algn="l">
              <a:lnSpc>
                <a:spcPts val="2520"/>
              </a:lnSpc>
            </a:pPr>
          </a:p>
          <a:p>
            <a:pPr algn="l" marL="388628" indent="-194314" lvl="1">
              <a:lnSpc>
                <a:spcPts val="2520"/>
              </a:lnSpc>
              <a:buFont typeface="Arial"/>
              <a:buChar char="•"/>
            </a:pPr>
            <a:r>
              <a:rPr lang="en-US" b="true" sz="1800">
                <a:solidFill>
                  <a:srgbClr val="01003B"/>
                </a:solidFill>
                <a:latin typeface="Be Vietnam Medium"/>
                <a:ea typeface="Be Vietnam Medium"/>
                <a:cs typeface="Be Vietnam Medium"/>
                <a:sym typeface="Be Vietnam Medium"/>
              </a:rPr>
              <a:t>Inability to Identify Root Causes: Existing systems often respond based only on the immediate context, ignoring the underlying reasons for emotional distress.</a:t>
            </a:r>
          </a:p>
          <a:p>
            <a:pPr algn="l">
              <a:lnSpc>
                <a:spcPts val="2520"/>
              </a:lnSpc>
            </a:pPr>
          </a:p>
          <a:p>
            <a:pPr algn="l" marL="388628" indent="-194314" lvl="1">
              <a:lnSpc>
                <a:spcPts val="2520"/>
              </a:lnSpc>
              <a:buFont typeface="Arial"/>
              <a:buChar char="•"/>
            </a:pPr>
            <a:r>
              <a:rPr lang="en-US" b="true" sz="1800">
                <a:solidFill>
                  <a:srgbClr val="01003B"/>
                </a:solidFill>
                <a:latin typeface="Be Vietnam Medium"/>
                <a:ea typeface="Be Vietnam Medium"/>
                <a:cs typeface="Be Vietnam Medium"/>
                <a:sym typeface="Be Vietnam Medium"/>
              </a:rPr>
              <a:t>Static Interaction: These models fail to adapt responses dynamically based on the emotional exchange between the seeker and the supporter.</a:t>
            </a:r>
          </a:p>
          <a:p>
            <a:pPr algn="l">
              <a:lnSpc>
                <a:spcPts val="2520"/>
              </a:lnSpc>
            </a:pPr>
          </a:p>
          <a:p>
            <a:pPr algn="l" marL="388628" indent="-194314" lvl="1">
              <a:lnSpc>
                <a:spcPts val="2520"/>
              </a:lnSpc>
              <a:buFont typeface="Arial"/>
              <a:buChar char="•"/>
            </a:pPr>
            <a:r>
              <a:rPr lang="en-US" b="true" sz="1800">
                <a:solidFill>
                  <a:srgbClr val="01003B"/>
                </a:solidFill>
                <a:latin typeface="Be Vietnam Medium"/>
                <a:ea typeface="Be Vietnam Medium"/>
                <a:cs typeface="Be Vietnam Medium"/>
                <a:sym typeface="Be Vietnam Medium"/>
              </a:rPr>
              <a:t>Lack of Empathy: Most models generate generic, surface-level responses without true emotional understanding.</a:t>
            </a:r>
          </a:p>
        </p:txBody>
      </p:sp>
      <p:sp>
        <p:nvSpPr>
          <p:cNvPr name="TextBox 22" id="22"/>
          <p:cNvSpPr txBox="true"/>
          <p:nvPr/>
        </p:nvSpPr>
        <p:spPr>
          <a:xfrm rot="0">
            <a:off x="1181100" y="1076325"/>
            <a:ext cx="12842204" cy="981572"/>
          </a:xfrm>
          <a:prstGeom prst="rect">
            <a:avLst/>
          </a:prstGeom>
        </p:spPr>
        <p:txBody>
          <a:bodyPr anchor="t" rtlCol="false" tIns="0" lIns="0" bIns="0" rIns="0">
            <a:spAutoFit/>
          </a:bodyPr>
          <a:lstStyle/>
          <a:p>
            <a:pPr algn="l">
              <a:lnSpc>
                <a:spcPts val="8020"/>
              </a:lnSpc>
            </a:pPr>
            <a:r>
              <a:rPr lang="en-US" sz="5811" b="true">
                <a:solidFill>
                  <a:srgbClr val="01003B"/>
                </a:solidFill>
                <a:latin typeface="Be Vietnam Ultra-Bold"/>
                <a:ea typeface="Be Vietnam Ultra-Bold"/>
                <a:cs typeface="Be Vietnam Ultra-Bold"/>
                <a:sym typeface="Be Vietnam Ultra-Bold"/>
              </a:rPr>
              <a:t>Previous Work and Novelty</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name="Freeform 3" id="3"/>
          <p:cNvSpPr/>
          <p:nvPr/>
        </p:nvSpPr>
        <p:spPr>
          <a:xfrm flipH="false" flipV="false" rot="0">
            <a:off x="8019358" y="2093387"/>
            <a:ext cx="9934021" cy="7164913"/>
          </a:xfrm>
          <a:custGeom>
            <a:avLst/>
            <a:gdLst/>
            <a:ahLst/>
            <a:cxnLst/>
            <a:rect r="r" b="b" t="t" l="l"/>
            <a:pathLst>
              <a:path h="7164913" w="9934021">
                <a:moveTo>
                  <a:pt x="0" y="0"/>
                </a:moveTo>
                <a:lnTo>
                  <a:pt x="9934021" y="0"/>
                </a:lnTo>
                <a:lnTo>
                  <a:pt x="9934021" y="7164913"/>
                </a:lnTo>
                <a:lnTo>
                  <a:pt x="0" y="7164913"/>
                </a:lnTo>
                <a:lnTo>
                  <a:pt x="0" y="0"/>
                </a:lnTo>
                <a:close/>
              </a:path>
            </a:pathLst>
          </a:custGeom>
          <a:blipFill>
            <a:blip r:embed="rId3"/>
            <a:stretch>
              <a:fillRect l="0" t="0" r="0" b="0"/>
            </a:stretch>
          </a:blipFill>
        </p:spPr>
      </p:sp>
      <p:sp>
        <p:nvSpPr>
          <p:cNvPr name="TextBox 4" id="4"/>
          <p:cNvSpPr txBox="true"/>
          <p:nvPr/>
        </p:nvSpPr>
        <p:spPr>
          <a:xfrm rot="0">
            <a:off x="3689688" y="606221"/>
            <a:ext cx="10908623" cy="1258968"/>
          </a:xfrm>
          <a:prstGeom prst="rect">
            <a:avLst/>
          </a:prstGeom>
        </p:spPr>
        <p:txBody>
          <a:bodyPr anchor="t" rtlCol="false" tIns="0" lIns="0" bIns="0" rIns="0">
            <a:spAutoFit/>
          </a:bodyPr>
          <a:lstStyle/>
          <a:p>
            <a:pPr algn="ctr">
              <a:lnSpc>
                <a:spcPts val="10272"/>
              </a:lnSpc>
              <a:spcBef>
                <a:spcPct val="0"/>
              </a:spcBef>
            </a:pPr>
            <a:r>
              <a:rPr lang="en-US" b="true" sz="7337">
                <a:solidFill>
                  <a:srgbClr val="01003B"/>
                </a:solidFill>
                <a:latin typeface="Be Vietnam Ultra-Bold"/>
                <a:ea typeface="Be Vietnam Ultra-Bold"/>
                <a:cs typeface="Be Vietnam Ultra-Bold"/>
                <a:sym typeface="Be Vietnam Ultra-Bold"/>
              </a:rPr>
              <a:t>Methodology</a:t>
            </a:r>
          </a:p>
        </p:txBody>
      </p:sp>
      <p:grpSp>
        <p:nvGrpSpPr>
          <p:cNvPr name="Group 5" id="5"/>
          <p:cNvGrpSpPr/>
          <p:nvPr/>
        </p:nvGrpSpPr>
        <p:grpSpPr>
          <a:xfrm rot="0">
            <a:off x="699758" y="2566616"/>
            <a:ext cx="7010707" cy="1742627"/>
            <a:chOff x="0" y="0"/>
            <a:chExt cx="1846441" cy="458963"/>
          </a:xfrm>
        </p:grpSpPr>
        <p:sp>
          <p:nvSpPr>
            <p:cNvPr name="Freeform 6" id="6"/>
            <p:cNvSpPr/>
            <p:nvPr/>
          </p:nvSpPr>
          <p:spPr>
            <a:xfrm flipH="false" flipV="false" rot="0">
              <a:off x="0" y="0"/>
              <a:ext cx="1846441" cy="458963"/>
            </a:xfrm>
            <a:custGeom>
              <a:avLst/>
              <a:gdLst/>
              <a:ahLst/>
              <a:cxnLst/>
              <a:rect r="r" b="b" t="t" l="l"/>
              <a:pathLst>
                <a:path h="458963" w="1846441">
                  <a:moveTo>
                    <a:pt x="22086" y="0"/>
                  </a:moveTo>
                  <a:lnTo>
                    <a:pt x="1824355" y="0"/>
                  </a:lnTo>
                  <a:cubicBezTo>
                    <a:pt x="1836553" y="0"/>
                    <a:pt x="1846441" y="9888"/>
                    <a:pt x="1846441" y="22086"/>
                  </a:cubicBezTo>
                  <a:lnTo>
                    <a:pt x="1846441" y="436877"/>
                  </a:lnTo>
                  <a:cubicBezTo>
                    <a:pt x="1846441" y="442735"/>
                    <a:pt x="1844114" y="448353"/>
                    <a:pt x="1839973" y="452495"/>
                  </a:cubicBezTo>
                  <a:cubicBezTo>
                    <a:pt x="1835831" y="456636"/>
                    <a:pt x="1830213" y="458963"/>
                    <a:pt x="1824355" y="458963"/>
                  </a:cubicBezTo>
                  <a:lnTo>
                    <a:pt x="22086" y="458963"/>
                  </a:lnTo>
                  <a:cubicBezTo>
                    <a:pt x="16228" y="458963"/>
                    <a:pt x="10611" y="456636"/>
                    <a:pt x="6469" y="452495"/>
                  </a:cubicBezTo>
                  <a:cubicBezTo>
                    <a:pt x="2327" y="448353"/>
                    <a:pt x="0" y="442735"/>
                    <a:pt x="0" y="436877"/>
                  </a:cubicBezTo>
                  <a:lnTo>
                    <a:pt x="0" y="22086"/>
                  </a:lnTo>
                  <a:cubicBezTo>
                    <a:pt x="0" y="9888"/>
                    <a:pt x="9888" y="0"/>
                    <a:pt x="22086" y="0"/>
                  </a:cubicBezTo>
                  <a:close/>
                </a:path>
              </a:pathLst>
            </a:custGeom>
            <a:solidFill>
              <a:srgbClr val="FFCAD4"/>
            </a:solidFill>
          </p:spPr>
        </p:sp>
        <p:sp>
          <p:nvSpPr>
            <p:cNvPr name="TextBox 7" id="7"/>
            <p:cNvSpPr txBox="true"/>
            <p:nvPr/>
          </p:nvSpPr>
          <p:spPr>
            <a:xfrm>
              <a:off x="0" y="-47625"/>
              <a:ext cx="1846441" cy="506588"/>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1028700" y="2611247"/>
            <a:ext cx="6518109" cy="1539066"/>
          </a:xfrm>
          <a:prstGeom prst="rect">
            <a:avLst/>
          </a:prstGeom>
        </p:spPr>
        <p:txBody>
          <a:bodyPr anchor="t" rtlCol="false" tIns="0" lIns="0" bIns="0" rIns="0">
            <a:spAutoFit/>
          </a:bodyPr>
          <a:lstStyle/>
          <a:p>
            <a:pPr algn="l">
              <a:lnSpc>
                <a:spcPts val="3125"/>
              </a:lnSpc>
            </a:pPr>
            <a:r>
              <a:rPr lang="en-US" sz="1953">
                <a:solidFill>
                  <a:srgbClr val="01003B"/>
                </a:solidFill>
                <a:latin typeface="Be Vietnam"/>
                <a:ea typeface="Be Vietnam"/>
                <a:cs typeface="Be Vietnam"/>
                <a:sym typeface="Be Vietnam"/>
              </a:rPr>
              <a:t>To address the limitations of existing Emotional Support Conversation (ESC) models, we based our project on the research presented in </a:t>
            </a:r>
            <a:r>
              <a:rPr lang="en-US" sz="1953" i="true">
                <a:solidFill>
                  <a:srgbClr val="01003B"/>
                </a:solidFill>
                <a:latin typeface="Be Vietnam Italics"/>
                <a:ea typeface="Be Vietnam Italics"/>
                <a:cs typeface="Be Vietnam Italics"/>
                <a:sym typeface="Be Vietnam Italics"/>
              </a:rPr>
              <a:t>CauESC: A Causal Aware Model for Emotional Support Conversation</a:t>
            </a:r>
            <a:r>
              <a:rPr lang="en-US" sz="1953">
                <a:solidFill>
                  <a:srgbClr val="01003B"/>
                </a:solidFill>
                <a:latin typeface="Be Vietnam"/>
                <a:ea typeface="Be Vietnam"/>
                <a:cs typeface="Be Vietnam"/>
                <a:sym typeface="Be Vietnam"/>
              </a:rPr>
              <a:t>. </a:t>
            </a:r>
          </a:p>
        </p:txBody>
      </p:sp>
      <p:grpSp>
        <p:nvGrpSpPr>
          <p:cNvPr name="Group 9" id="9"/>
          <p:cNvGrpSpPr/>
          <p:nvPr/>
        </p:nvGrpSpPr>
        <p:grpSpPr>
          <a:xfrm rot="0">
            <a:off x="589840" y="7055529"/>
            <a:ext cx="7319599" cy="1011194"/>
            <a:chOff x="0" y="0"/>
            <a:chExt cx="1927796" cy="266323"/>
          </a:xfrm>
        </p:grpSpPr>
        <p:sp>
          <p:nvSpPr>
            <p:cNvPr name="Freeform 10" id="10"/>
            <p:cNvSpPr/>
            <p:nvPr/>
          </p:nvSpPr>
          <p:spPr>
            <a:xfrm flipH="false" flipV="false" rot="0">
              <a:off x="0" y="0"/>
              <a:ext cx="1927796" cy="266323"/>
            </a:xfrm>
            <a:custGeom>
              <a:avLst/>
              <a:gdLst/>
              <a:ahLst/>
              <a:cxnLst/>
              <a:rect r="r" b="b" t="t" l="l"/>
              <a:pathLst>
                <a:path h="266323" w="1927796">
                  <a:moveTo>
                    <a:pt x="21154" y="0"/>
                  </a:moveTo>
                  <a:lnTo>
                    <a:pt x="1906642" y="0"/>
                  </a:lnTo>
                  <a:cubicBezTo>
                    <a:pt x="1918325" y="0"/>
                    <a:pt x="1927796" y="9471"/>
                    <a:pt x="1927796" y="21154"/>
                  </a:cubicBezTo>
                  <a:lnTo>
                    <a:pt x="1927796" y="245169"/>
                  </a:lnTo>
                  <a:cubicBezTo>
                    <a:pt x="1927796" y="256852"/>
                    <a:pt x="1918325" y="266323"/>
                    <a:pt x="1906642" y="266323"/>
                  </a:cubicBezTo>
                  <a:lnTo>
                    <a:pt x="21154" y="266323"/>
                  </a:lnTo>
                  <a:cubicBezTo>
                    <a:pt x="9471" y="266323"/>
                    <a:pt x="0" y="256852"/>
                    <a:pt x="0" y="245169"/>
                  </a:cubicBezTo>
                  <a:lnTo>
                    <a:pt x="0" y="21154"/>
                  </a:lnTo>
                  <a:cubicBezTo>
                    <a:pt x="0" y="9471"/>
                    <a:pt x="9471" y="0"/>
                    <a:pt x="21154" y="0"/>
                  </a:cubicBezTo>
                  <a:close/>
                </a:path>
              </a:pathLst>
            </a:custGeom>
            <a:solidFill>
              <a:srgbClr val="FCD5CE"/>
            </a:solidFill>
          </p:spPr>
        </p:sp>
        <p:sp>
          <p:nvSpPr>
            <p:cNvPr name="TextBox 11" id="11"/>
            <p:cNvSpPr txBox="true"/>
            <p:nvPr/>
          </p:nvSpPr>
          <p:spPr>
            <a:xfrm>
              <a:off x="0" y="-47625"/>
              <a:ext cx="1927796" cy="313948"/>
            </a:xfrm>
            <a:prstGeom prst="rect">
              <a:avLst/>
            </a:prstGeom>
          </p:spPr>
          <p:txBody>
            <a:bodyPr anchor="ctr" rtlCol="false" tIns="50800" lIns="50800" bIns="50800" rIns="50800"/>
            <a:lstStyle/>
            <a:p>
              <a:pPr algn="ctr">
                <a:lnSpc>
                  <a:spcPts val="2800"/>
                </a:lnSpc>
              </a:pPr>
            </a:p>
          </p:txBody>
        </p:sp>
      </p:grpSp>
      <p:grpSp>
        <p:nvGrpSpPr>
          <p:cNvPr name="Group 12" id="12"/>
          <p:cNvGrpSpPr/>
          <p:nvPr/>
        </p:nvGrpSpPr>
        <p:grpSpPr>
          <a:xfrm rot="0">
            <a:off x="589840" y="5799773"/>
            <a:ext cx="7319599" cy="1011194"/>
            <a:chOff x="0" y="0"/>
            <a:chExt cx="1927796" cy="266323"/>
          </a:xfrm>
        </p:grpSpPr>
        <p:sp>
          <p:nvSpPr>
            <p:cNvPr name="Freeform 13" id="13"/>
            <p:cNvSpPr/>
            <p:nvPr/>
          </p:nvSpPr>
          <p:spPr>
            <a:xfrm flipH="false" flipV="false" rot="0">
              <a:off x="0" y="0"/>
              <a:ext cx="1927796" cy="266323"/>
            </a:xfrm>
            <a:custGeom>
              <a:avLst/>
              <a:gdLst/>
              <a:ahLst/>
              <a:cxnLst/>
              <a:rect r="r" b="b" t="t" l="l"/>
              <a:pathLst>
                <a:path h="266323" w="1927796">
                  <a:moveTo>
                    <a:pt x="21154" y="0"/>
                  </a:moveTo>
                  <a:lnTo>
                    <a:pt x="1906642" y="0"/>
                  </a:lnTo>
                  <a:cubicBezTo>
                    <a:pt x="1918325" y="0"/>
                    <a:pt x="1927796" y="9471"/>
                    <a:pt x="1927796" y="21154"/>
                  </a:cubicBezTo>
                  <a:lnTo>
                    <a:pt x="1927796" y="245169"/>
                  </a:lnTo>
                  <a:cubicBezTo>
                    <a:pt x="1927796" y="256852"/>
                    <a:pt x="1918325" y="266323"/>
                    <a:pt x="1906642" y="266323"/>
                  </a:cubicBezTo>
                  <a:lnTo>
                    <a:pt x="21154" y="266323"/>
                  </a:lnTo>
                  <a:cubicBezTo>
                    <a:pt x="9471" y="266323"/>
                    <a:pt x="0" y="256852"/>
                    <a:pt x="0" y="245169"/>
                  </a:cubicBezTo>
                  <a:lnTo>
                    <a:pt x="0" y="21154"/>
                  </a:lnTo>
                  <a:cubicBezTo>
                    <a:pt x="0" y="9471"/>
                    <a:pt x="9471" y="0"/>
                    <a:pt x="21154" y="0"/>
                  </a:cubicBezTo>
                  <a:close/>
                </a:path>
              </a:pathLst>
            </a:custGeom>
            <a:solidFill>
              <a:srgbClr val="5AA9E6"/>
            </a:solidFill>
          </p:spPr>
        </p:sp>
        <p:sp>
          <p:nvSpPr>
            <p:cNvPr name="TextBox 14" id="14"/>
            <p:cNvSpPr txBox="true"/>
            <p:nvPr/>
          </p:nvSpPr>
          <p:spPr>
            <a:xfrm>
              <a:off x="0" y="-47625"/>
              <a:ext cx="1927796" cy="313948"/>
            </a:xfrm>
            <a:prstGeom prst="rect">
              <a:avLst/>
            </a:prstGeom>
          </p:spPr>
          <p:txBody>
            <a:bodyPr anchor="ctr" rtlCol="false" tIns="50800" lIns="50800" bIns="50800" rIns="50800"/>
            <a:lstStyle/>
            <a:p>
              <a:pPr algn="ctr">
                <a:lnSpc>
                  <a:spcPts val="2800"/>
                </a:lnSpc>
              </a:pPr>
            </a:p>
          </p:txBody>
        </p:sp>
      </p:grpSp>
      <p:grpSp>
        <p:nvGrpSpPr>
          <p:cNvPr name="Group 15" id="15"/>
          <p:cNvGrpSpPr/>
          <p:nvPr/>
        </p:nvGrpSpPr>
        <p:grpSpPr>
          <a:xfrm rot="0">
            <a:off x="589840" y="8314373"/>
            <a:ext cx="7319599" cy="1011194"/>
            <a:chOff x="0" y="0"/>
            <a:chExt cx="1927796" cy="266323"/>
          </a:xfrm>
        </p:grpSpPr>
        <p:sp>
          <p:nvSpPr>
            <p:cNvPr name="Freeform 16" id="16"/>
            <p:cNvSpPr/>
            <p:nvPr/>
          </p:nvSpPr>
          <p:spPr>
            <a:xfrm flipH="false" flipV="false" rot="0">
              <a:off x="0" y="0"/>
              <a:ext cx="1927796" cy="266323"/>
            </a:xfrm>
            <a:custGeom>
              <a:avLst/>
              <a:gdLst/>
              <a:ahLst/>
              <a:cxnLst/>
              <a:rect r="r" b="b" t="t" l="l"/>
              <a:pathLst>
                <a:path h="266323" w="1927796">
                  <a:moveTo>
                    <a:pt x="21154" y="0"/>
                  </a:moveTo>
                  <a:lnTo>
                    <a:pt x="1906642" y="0"/>
                  </a:lnTo>
                  <a:cubicBezTo>
                    <a:pt x="1918325" y="0"/>
                    <a:pt x="1927796" y="9471"/>
                    <a:pt x="1927796" y="21154"/>
                  </a:cubicBezTo>
                  <a:lnTo>
                    <a:pt x="1927796" y="245169"/>
                  </a:lnTo>
                  <a:cubicBezTo>
                    <a:pt x="1927796" y="256852"/>
                    <a:pt x="1918325" y="266323"/>
                    <a:pt x="1906642" y="266323"/>
                  </a:cubicBezTo>
                  <a:lnTo>
                    <a:pt x="21154" y="266323"/>
                  </a:lnTo>
                  <a:cubicBezTo>
                    <a:pt x="9471" y="266323"/>
                    <a:pt x="0" y="256852"/>
                    <a:pt x="0" y="245169"/>
                  </a:cubicBezTo>
                  <a:lnTo>
                    <a:pt x="0" y="21154"/>
                  </a:lnTo>
                  <a:cubicBezTo>
                    <a:pt x="0" y="9471"/>
                    <a:pt x="9471" y="0"/>
                    <a:pt x="21154" y="0"/>
                  </a:cubicBezTo>
                  <a:close/>
                </a:path>
              </a:pathLst>
            </a:custGeom>
            <a:solidFill>
              <a:srgbClr val="5AA9E6"/>
            </a:solidFill>
          </p:spPr>
        </p:sp>
        <p:sp>
          <p:nvSpPr>
            <p:cNvPr name="TextBox 17" id="17"/>
            <p:cNvSpPr txBox="true"/>
            <p:nvPr/>
          </p:nvSpPr>
          <p:spPr>
            <a:xfrm>
              <a:off x="0" y="-47625"/>
              <a:ext cx="1927796" cy="313948"/>
            </a:xfrm>
            <a:prstGeom prst="rect">
              <a:avLst/>
            </a:prstGeom>
          </p:spPr>
          <p:txBody>
            <a:bodyPr anchor="ctr" rtlCol="false" tIns="50800" lIns="50800" bIns="50800" rIns="50800"/>
            <a:lstStyle/>
            <a:p>
              <a:pPr algn="ctr">
                <a:lnSpc>
                  <a:spcPts val="2800"/>
                </a:lnSpc>
              </a:pPr>
            </a:p>
          </p:txBody>
        </p:sp>
      </p:grpSp>
      <p:sp>
        <p:nvSpPr>
          <p:cNvPr name="TextBox 18" id="18"/>
          <p:cNvSpPr txBox="true"/>
          <p:nvPr/>
        </p:nvSpPr>
        <p:spPr>
          <a:xfrm rot="0">
            <a:off x="666070" y="4551046"/>
            <a:ext cx="7243369" cy="4707254"/>
          </a:xfrm>
          <a:prstGeom prst="rect">
            <a:avLst/>
          </a:prstGeom>
        </p:spPr>
        <p:txBody>
          <a:bodyPr anchor="t" rtlCol="false" tIns="0" lIns="0" bIns="0" rIns="0">
            <a:spAutoFit/>
          </a:bodyPr>
          <a:lstStyle/>
          <a:p>
            <a:pPr algn="l">
              <a:lnSpc>
                <a:spcPts val="2520"/>
              </a:lnSpc>
            </a:pPr>
          </a:p>
          <a:p>
            <a:pPr algn="l">
              <a:lnSpc>
                <a:spcPts val="2520"/>
              </a:lnSpc>
            </a:pPr>
            <a:r>
              <a:rPr lang="en-US" sz="1800" b="true">
                <a:solidFill>
                  <a:srgbClr val="01003B"/>
                </a:solidFill>
                <a:latin typeface="Be Vietnam Medium"/>
                <a:ea typeface="Be Vietnam Medium"/>
                <a:cs typeface="Be Vietnam Medium"/>
                <a:sym typeface="Be Vietnam Medium"/>
              </a:rPr>
              <a:t>This model introduces a novel approach to generating empathetic responses as:</a:t>
            </a:r>
          </a:p>
          <a:p>
            <a:pPr algn="l">
              <a:lnSpc>
                <a:spcPts val="2520"/>
              </a:lnSpc>
            </a:pPr>
          </a:p>
          <a:p>
            <a:pPr algn="l" marL="388628" indent="-194314" lvl="1">
              <a:lnSpc>
                <a:spcPts val="2520"/>
              </a:lnSpc>
              <a:buFont typeface="Arial"/>
              <a:buChar char="•"/>
            </a:pPr>
            <a:r>
              <a:rPr lang="en-US" b="true" sz="1800">
                <a:solidFill>
                  <a:srgbClr val="01003B"/>
                </a:solidFill>
                <a:latin typeface="Be Vietnam Medium"/>
                <a:ea typeface="Be Vietnam Medium"/>
                <a:cs typeface="Be Vietnam Medium"/>
                <a:sym typeface="Be Vietnam Medium"/>
              </a:rPr>
              <a:t>Unlike traditional models, CauESC identifies the root causes behind a user's emotional distress, enhancing targeted, supportive responses.</a:t>
            </a:r>
          </a:p>
          <a:p>
            <a:pPr algn="l">
              <a:lnSpc>
                <a:spcPts val="2520"/>
              </a:lnSpc>
            </a:pPr>
          </a:p>
          <a:p>
            <a:pPr algn="l" marL="388628" indent="-194314" lvl="1">
              <a:lnSpc>
                <a:spcPts val="2520"/>
              </a:lnSpc>
              <a:buFont typeface="Arial"/>
              <a:buChar char="•"/>
            </a:pPr>
            <a:r>
              <a:rPr lang="en-US" b="true" sz="1800">
                <a:solidFill>
                  <a:srgbClr val="01003B"/>
                </a:solidFill>
                <a:latin typeface="Be Vietnam Medium"/>
                <a:ea typeface="Be Vietnam Medium"/>
                <a:cs typeface="Be Vietnam Medium"/>
                <a:sym typeface="Be Vietnam Medium"/>
              </a:rPr>
              <a:t>The model leverages the COMET(Commonsense Transformers) framework, to infer emotional effects using if-then reasoning. </a:t>
            </a:r>
          </a:p>
          <a:p>
            <a:pPr algn="l">
              <a:lnSpc>
                <a:spcPts val="2520"/>
              </a:lnSpc>
            </a:pPr>
          </a:p>
          <a:p>
            <a:pPr algn="l" marL="388628" indent="-194314" lvl="1">
              <a:lnSpc>
                <a:spcPts val="2520"/>
              </a:lnSpc>
              <a:buFont typeface="Arial"/>
              <a:buChar char="•"/>
            </a:pPr>
            <a:r>
              <a:rPr lang="en-US" b="true" sz="1800">
                <a:solidFill>
                  <a:srgbClr val="01003B"/>
                </a:solidFill>
                <a:latin typeface="Be Vietnam Medium"/>
                <a:ea typeface="Be Vietnam Medium"/>
                <a:cs typeface="Be Vietnam Medium"/>
                <a:sym typeface="Be Vietnam Medium"/>
              </a:rPr>
              <a:t>CauESC uses an </a:t>
            </a:r>
            <a:r>
              <a:rPr lang="en-US" b="true" sz="1800" i="true">
                <a:solidFill>
                  <a:srgbClr val="01003B"/>
                </a:solidFill>
                <a:latin typeface="Be Vietnam Medium Italics"/>
                <a:ea typeface="Be Vietnam Medium Italics"/>
                <a:cs typeface="Be Vietnam Medium Italics"/>
                <a:sym typeface="Be Vietnam Medium Italics"/>
              </a:rPr>
              <a:t>independent-integrated strategy</a:t>
            </a:r>
            <a:r>
              <a:rPr lang="en-US" b="true" sz="1800">
                <a:solidFill>
                  <a:srgbClr val="01003B"/>
                </a:solidFill>
                <a:latin typeface="Be Vietnam Medium"/>
                <a:ea typeface="Be Vietnam Medium"/>
                <a:cs typeface="Be Vietnam Medium"/>
                <a:sym typeface="Be Vietnam Medium"/>
              </a:rPr>
              <a:t> executor, to adopt multiple support strategies in a single response, tailored to the conversation's emotional context.</a:t>
            </a:r>
          </a:p>
        </p:txBody>
      </p:sp>
    </p:spTree>
  </p:cSld>
  <p:clrMapOvr>
    <a:masterClrMapping/>
  </p:clrMapOvr>
  <p:transition spd="fast">
    <p:circl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pic>
        <p:nvPicPr>
          <p:cNvPr name="Picture 3" id="3"/>
          <p:cNvPicPr>
            <a:picLocks noChangeAspect="true"/>
          </p:cNvPicPr>
          <p:nvPr/>
        </p:nvPicPr>
        <p:blipFill>
          <a:blip r:embed="rId3"/>
          <a:stretch>
            <a:fillRect/>
          </a:stretch>
        </p:blipFill>
        <p:spPr>
          <a:xfrm rot="0">
            <a:off x="13422216" y="8492759"/>
            <a:ext cx="5616529" cy="3276308"/>
          </a:xfrm>
          <a:prstGeom prst="rect">
            <a:avLst/>
          </a:prstGeom>
        </p:spPr>
      </p:pic>
      <p:pic>
        <p:nvPicPr>
          <p:cNvPr name="Picture 4" id="4"/>
          <p:cNvPicPr>
            <a:picLocks noChangeAspect="true"/>
          </p:cNvPicPr>
          <p:nvPr/>
        </p:nvPicPr>
        <p:blipFill>
          <a:blip r:embed="rId4"/>
          <a:stretch>
            <a:fillRect/>
          </a:stretch>
        </p:blipFill>
        <p:spPr>
          <a:xfrm rot="0">
            <a:off x="14087874" y="9158417"/>
            <a:ext cx="4285213" cy="2499707"/>
          </a:xfrm>
          <a:prstGeom prst="rect">
            <a:avLst/>
          </a:prstGeom>
        </p:spPr>
      </p:pic>
      <p:pic>
        <p:nvPicPr>
          <p:cNvPr name="Picture 5" id="5"/>
          <p:cNvPicPr>
            <a:picLocks noChangeAspect="true"/>
          </p:cNvPicPr>
          <p:nvPr/>
        </p:nvPicPr>
        <p:blipFill>
          <a:blip r:embed="rId5"/>
          <a:stretch>
            <a:fillRect/>
          </a:stretch>
        </p:blipFill>
        <p:spPr>
          <a:xfrm rot="0">
            <a:off x="14588832" y="9659376"/>
            <a:ext cx="3283295" cy="1915256"/>
          </a:xfrm>
          <a:prstGeom prst="rect">
            <a:avLst/>
          </a:prstGeom>
        </p:spPr>
      </p:pic>
      <p:sp>
        <p:nvSpPr>
          <p:cNvPr name="TextBox 6" id="6"/>
          <p:cNvSpPr txBox="true"/>
          <p:nvPr/>
        </p:nvSpPr>
        <p:spPr>
          <a:xfrm rot="0">
            <a:off x="2548500" y="3743115"/>
            <a:ext cx="9256798" cy="875221"/>
          </a:xfrm>
          <a:prstGeom prst="rect">
            <a:avLst/>
          </a:prstGeom>
        </p:spPr>
        <p:txBody>
          <a:bodyPr anchor="t" rtlCol="false" tIns="0" lIns="0" bIns="0" rIns="0">
            <a:spAutoFit/>
          </a:bodyPr>
          <a:lstStyle/>
          <a:p>
            <a:pPr algn="l">
              <a:lnSpc>
                <a:spcPts val="2388"/>
              </a:lnSpc>
            </a:pPr>
            <a:r>
              <a:rPr lang="en-US" sz="1796">
                <a:solidFill>
                  <a:srgbClr val="01003B"/>
                </a:solidFill>
                <a:latin typeface="Be Vietnam"/>
                <a:ea typeface="Be Vietnam"/>
                <a:cs typeface="Be Vietnam"/>
                <a:sym typeface="Be Vietnam"/>
              </a:rPr>
              <a:t>We used the </a:t>
            </a:r>
            <a:r>
              <a:rPr lang="en-US" sz="1796" b="true">
                <a:solidFill>
                  <a:srgbClr val="01003B"/>
                </a:solidFill>
                <a:latin typeface="Be Vietnam Ultra-Bold"/>
                <a:ea typeface="Be Vietnam Ultra-Bold"/>
                <a:cs typeface="Be Vietnam Ultra-Bold"/>
                <a:sym typeface="Be Vietnam Ultra-Bold"/>
              </a:rPr>
              <a:t>ESConv</a:t>
            </a:r>
            <a:r>
              <a:rPr lang="en-US" sz="1796">
                <a:solidFill>
                  <a:srgbClr val="01003B"/>
                </a:solidFill>
                <a:latin typeface="Be Vietnam"/>
                <a:ea typeface="Be Vietnam"/>
                <a:cs typeface="Be Vietnam"/>
                <a:sym typeface="Be Vietnam"/>
              </a:rPr>
              <a:t> dataset, a widely recognized dataset for emotional support conversations. This dataset includes dialogues where supporters respond empathetically to seekers in distress.</a:t>
            </a:r>
          </a:p>
        </p:txBody>
      </p:sp>
      <p:sp>
        <p:nvSpPr>
          <p:cNvPr name="TextBox 7" id="7"/>
          <p:cNvSpPr txBox="true"/>
          <p:nvPr/>
        </p:nvSpPr>
        <p:spPr>
          <a:xfrm rot="0">
            <a:off x="2713632" y="5082280"/>
            <a:ext cx="8504882" cy="3827971"/>
          </a:xfrm>
          <a:prstGeom prst="rect">
            <a:avLst/>
          </a:prstGeom>
        </p:spPr>
        <p:txBody>
          <a:bodyPr anchor="t" rtlCol="false" tIns="0" lIns="0" bIns="0" rIns="0">
            <a:spAutoFit/>
          </a:bodyPr>
          <a:lstStyle/>
          <a:p>
            <a:pPr algn="l">
              <a:lnSpc>
                <a:spcPts val="2388"/>
              </a:lnSpc>
            </a:pPr>
            <a:r>
              <a:rPr lang="en-US" sz="1796">
                <a:solidFill>
                  <a:srgbClr val="01003B"/>
                </a:solidFill>
                <a:latin typeface="Be Vietnam"/>
                <a:ea typeface="Be Vietnam"/>
                <a:cs typeface="Be Vietnam"/>
                <a:sym typeface="Be Vietnam"/>
              </a:rPr>
              <a:t>Data Annotation:</a:t>
            </a:r>
          </a:p>
          <a:p>
            <a:pPr algn="l" marL="387780" indent="-193890" lvl="1">
              <a:lnSpc>
                <a:spcPts val="2388"/>
              </a:lnSpc>
              <a:buFont typeface="Arial"/>
              <a:buChar char="•"/>
            </a:pPr>
            <a:r>
              <a:rPr lang="en-US" sz="1796">
                <a:solidFill>
                  <a:srgbClr val="01003B"/>
                </a:solidFill>
                <a:latin typeface="Be Vietnam"/>
                <a:ea typeface="Be Vietnam"/>
                <a:cs typeface="Be Vietnam"/>
                <a:sym typeface="Be Vietnam"/>
              </a:rPr>
              <a:t>Emoti</a:t>
            </a:r>
            <a:r>
              <a:rPr lang="en-US" sz="1796">
                <a:solidFill>
                  <a:srgbClr val="01003B"/>
                </a:solidFill>
                <a:latin typeface="Be Vietnam"/>
                <a:ea typeface="Be Vietnam"/>
                <a:cs typeface="Be Vietnam"/>
                <a:sym typeface="Be Vietnam"/>
              </a:rPr>
              <a:t>on Causes: Each dialogue was manually reviewed to label the utterances that triggered emotional responses in seekers.</a:t>
            </a:r>
          </a:p>
          <a:p>
            <a:pPr algn="l" marL="387780" indent="-193890" lvl="1">
              <a:lnSpc>
                <a:spcPts val="2388"/>
              </a:lnSpc>
              <a:buFont typeface="Arial"/>
              <a:buChar char="•"/>
            </a:pPr>
            <a:r>
              <a:rPr lang="en-US" sz="1796">
                <a:solidFill>
                  <a:srgbClr val="01003B"/>
                </a:solidFill>
                <a:latin typeface="Be Vietnam"/>
                <a:ea typeface="Be Vietnam"/>
                <a:cs typeface="Be Vietnam"/>
                <a:sym typeface="Be Vietnam"/>
              </a:rPr>
              <a:t>Support Strategies: Annotated the dialogues to identify and categorize different supportive strategies used by the supporters, such as Reflection of Feelings, Providing Suggestions, and Self-disclosure.</a:t>
            </a:r>
          </a:p>
          <a:p>
            <a:pPr algn="l" marL="387780" indent="-193890" lvl="1">
              <a:lnSpc>
                <a:spcPts val="2388"/>
              </a:lnSpc>
              <a:buFont typeface="Arial"/>
              <a:buChar char="•"/>
            </a:pPr>
            <a:r>
              <a:rPr lang="en-US" sz="1796">
                <a:solidFill>
                  <a:srgbClr val="01003B"/>
                </a:solidFill>
                <a:latin typeface="Be Vietnam"/>
                <a:ea typeface="Be Vietnam"/>
                <a:cs typeface="Be Vietnam"/>
                <a:sym typeface="Be Vietnam"/>
              </a:rPr>
              <a:t>Emotional Effects: Marked responses that demonstrated changes in the seeker's emotional state as influenced by the support provided.</a:t>
            </a:r>
          </a:p>
          <a:p>
            <a:pPr algn="l">
              <a:lnSpc>
                <a:spcPts val="2388"/>
              </a:lnSpc>
            </a:pPr>
          </a:p>
          <a:p>
            <a:pPr algn="l">
              <a:lnSpc>
                <a:spcPts val="2388"/>
              </a:lnSpc>
            </a:pPr>
          </a:p>
          <a:p>
            <a:pPr algn="l">
              <a:lnSpc>
                <a:spcPts val="2388"/>
              </a:lnSpc>
            </a:pPr>
            <a:r>
              <a:rPr lang="en-US" sz="1796">
                <a:solidFill>
                  <a:srgbClr val="01003B"/>
                </a:solidFill>
                <a:latin typeface="Be Vietnam"/>
                <a:ea typeface="Be Vietnam"/>
                <a:cs typeface="Be Vietnam"/>
                <a:sym typeface="Be Vietnam"/>
              </a:rPr>
              <a:t>Data Cleaning: Ensured the dataset was free of sensitive, inappropriate, or irrelevant content to maintain ethical standards and model quality.</a:t>
            </a:r>
          </a:p>
          <a:p>
            <a:pPr algn="l">
              <a:lnSpc>
                <a:spcPts val="2388"/>
              </a:lnSpc>
            </a:pPr>
          </a:p>
        </p:txBody>
      </p:sp>
      <p:grpSp>
        <p:nvGrpSpPr>
          <p:cNvPr name="Group 8" id="8"/>
          <p:cNvGrpSpPr/>
          <p:nvPr/>
        </p:nvGrpSpPr>
        <p:grpSpPr>
          <a:xfrm rot="0">
            <a:off x="4203886" y="935495"/>
            <a:ext cx="11631813" cy="2226594"/>
            <a:chOff x="0" y="0"/>
            <a:chExt cx="3654995" cy="699649"/>
          </a:xfrm>
        </p:grpSpPr>
        <p:sp>
          <p:nvSpPr>
            <p:cNvPr name="Freeform 9" id="9"/>
            <p:cNvSpPr/>
            <p:nvPr/>
          </p:nvSpPr>
          <p:spPr>
            <a:xfrm flipH="false" flipV="false" rot="0">
              <a:off x="0" y="0"/>
              <a:ext cx="3654995" cy="699649"/>
            </a:xfrm>
            <a:custGeom>
              <a:avLst/>
              <a:gdLst/>
              <a:ahLst/>
              <a:cxnLst/>
              <a:rect r="r" b="b" t="t" l="l"/>
              <a:pathLst>
                <a:path h="699649" w="3654995">
                  <a:moveTo>
                    <a:pt x="9318" y="0"/>
                  </a:moveTo>
                  <a:lnTo>
                    <a:pt x="3645677" y="0"/>
                  </a:lnTo>
                  <a:cubicBezTo>
                    <a:pt x="3648148" y="0"/>
                    <a:pt x="3650518" y="982"/>
                    <a:pt x="3652265" y="2729"/>
                  </a:cubicBezTo>
                  <a:cubicBezTo>
                    <a:pt x="3654013" y="4477"/>
                    <a:pt x="3654995" y="6847"/>
                    <a:pt x="3654995" y="9318"/>
                  </a:cubicBezTo>
                  <a:lnTo>
                    <a:pt x="3654995" y="690331"/>
                  </a:lnTo>
                  <a:cubicBezTo>
                    <a:pt x="3654995" y="692803"/>
                    <a:pt x="3654013" y="695173"/>
                    <a:pt x="3652265" y="696920"/>
                  </a:cubicBezTo>
                  <a:cubicBezTo>
                    <a:pt x="3650518" y="698668"/>
                    <a:pt x="3648148" y="699649"/>
                    <a:pt x="3645677" y="699649"/>
                  </a:cubicBezTo>
                  <a:lnTo>
                    <a:pt x="9318" y="699649"/>
                  </a:lnTo>
                  <a:cubicBezTo>
                    <a:pt x="6847" y="699649"/>
                    <a:pt x="4477" y="698668"/>
                    <a:pt x="2729" y="696920"/>
                  </a:cubicBezTo>
                  <a:cubicBezTo>
                    <a:pt x="982" y="695173"/>
                    <a:pt x="0" y="692803"/>
                    <a:pt x="0" y="690331"/>
                  </a:cubicBezTo>
                  <a:lnTo>
                    <a:pt x="0" y="9318"/>
                  </a:lnTo>
                  <a:cubicBezTo>
                    <a:pt x="0" y="6847"/>
                    <a:pt x="982" y="4477"/>
                    <a:pt x="2729" y="2729"/>
                  </a:cubicBezTo>
                  <a:cubicBezTo>
                    <a:pt x="4477" y="982"/>
                    <a:pt x="6847" y="0"/>
                    <a:pt x="9318" y="0"/>
                  </a:cubicBezTo>
                  <a:close/>
                </a:path>
              </a:pathLst>
            </a:custGeom>
            <a:solidFill>
              <a:srgbClr val="000000">
                <a:alpha val="0"/>
              </a:srgbClr>
            </a:solidFill>
            <a:ln w="95250" cap="sq">
              <a:solidFill>
                <a:srgbClr val="195759"/>
              </a:solidFill>
              <a:prstDash val="solid"/>
              <a:miter/>
            </a:ln>
          </p:spPr>
        </p:sp>
        <p:sp>
          <p:nvSpPr>
            <p:cNvPr name="TextBox 10" id="10"/>
            <p:cNvSpPr txBox="true"/>
            <p:nvPr/>
          </p:nvSpPr>
          <p:spPr>
            <a:xfrm>
              <a:off x="0" y="-47625"/>
              <a:ext cx="3654995" cy="747274"/>
            </a:xfrm>
            <a:prstGeom prst="rect">
              <a:avLst/>
            </a:prstGeom>
          </p:spPr>
          <p:txBody>
            <a:bodyPr anchor="ctr" rtlCol="false" tIns="50800" lIns="50800" bIns="50800" rIns="50800"/>
            <a:lstStyle/>
            <a:p>
              <a:pPr algn="ctr">
                <a:lnSpc>
                  <a:spcPts val="2800"/>
                </a:lnSpc>
              </a:pPr>
            </a:p>
          </p:txBody>
        </p:sp>
      </p:grpSp>
      <p:grpSp>
        <p:nvGrpSpPr>
          <p:cNvPr name="Group 11" id="11"/>
          <p:cNvGrpSpPr/>
          <p:nvPr/>
        </p:nvGrpSpPr>
        <p:grpSpPr>
          <a:xfrm rot="0">
            <a:off x="1028700" y="-2316256"/>
            <a:ext cx="19615407" cy="2921592"/>
            <a:chOff x="0" y="0"/>
            <a:chExt cx="5166198" cy="769473"/>
          </a:xfrm>
        </p:grpSpPr>
        <p:sp>
          <p:nvSpPr>
            <p:cNvPr name="Freeform 12" id="12"/>
            <p:cNvSpPr/>
            <p:nvPr/>
          </p:nvSpPr>
          <p:spPr>
            <a:xfrm flipH="false" flipV="false" rot="0">
              <a:off x="0" y="0"/>
              <a:ext cx="5166198" cy="769473"/>
            </a:xfrm>
            <a:custGeom>
              <a:avLst/>
              <a:gdLst/>
              <a:ahLst/>
              <a:cxnLst/>
              <a:rect r="r" b="b" t="t" l="l"/>
              <a:pathLst>
                <a:path h="769473" w="5166198">
                  <a:moveTo>
                    <a:pt x="0" y="0"/>
                  </a:moveTo>
                  <a:lnTo>
                    <a:pt x="5166198" y="0"/>
                  </a:lnTo>
                  <a:lnTo>
                    <a:pt x="5166198" y="769473"/>
                  </a:lnTo>
                  <a:lnTo>
                    <a:pt x="0" y="769473"/>
                  </a:lnTo>
                  <a:close/>
                </a:path>
              </a:pathLst>
            </a:custGeom>
            <a:solidFill>
              <a:srgbClr val="195759"/>
            </a:solidFill>
          </p:spPr>
        </p:sp>
        <p:sp>
          <p:nvSpPr>
            <p:cNvPr name="TextBox 13" id="13"/>
            <p:cNvSpPr txBox="true"/>
            <p:nvPr/>
          </p:nvSpPr>
          <p:spPr>
            <a:xfrm>
              <a:off x="0" y="-47625"/>
              <a:ext cx="5166198" cy="817098"/>
            </a:xfrm>
            <a:prstGeom prst="rect">
              <a:avLst/>
            </a:prstGeom>
          </p:spPr>
          <p:txBody>
            <a:bodyPr anchor="ctr" rtlCol="false" tIns="50800" lIns="50800" bIns="50800" rIns="50800"/>
            <a:lstStyle/>
            <a:p>
              <a:pPr algn="ctr">
                <a:lnSpc>
                  <a:spcPts val="2800"/>
                </a:lnSpc>
              </a:pPr>
            </a:p>
          </p:txBody>
        </p:sp>
      </p:grpSp>
      <p:sp>
        <p:nvSpPr>
          <p:cNvPr name="Freeform 14" id="14"/>
          <p:cNvSpPr/>
          <p:nvPr/>
        </p:nvSpPr>
        <p:spPr>
          <a:xfrm flipH="false" flipV="true" rot="-10800000">
            <a:off x="-2529274" y="-408557"/>
            <a:ext cx="6733160" cy="10734023"/>
          </a:xfrm>
          <a:custGeom>
            <a:avLst/>
            <a:gdLst/>
            <a:ahLst/>
            <a:cxnLst/>
            <a:rect r="r" b="b" t="t" l="l"/>
            <a:pathLst>
              <a:path h="10734023" w="6733160">
                <a:moveTo>
                  <a:pt x="0" y="10734023"/>
                </a:moveTo>
                <a:lnTo>
                  <a:pt x="6733160" y="10734023"/>
                </a:lnTo>
                <a:lnTo>
                  <a:pt x="6733160" y="0"/>
                </a:lnTo>
                <a:lnTo>
                  <a:pt x="0" y="0"/>
                </a:lnTo>
                <a:lnTo>
                  <a:pt x="0" y="10734023"/>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1218513" y="4517915"/>
            <a:ext cx="6933479" cy="3603055"/>
          </a:xfrm>
          <a:custGeom>
            <a:avLst/>
            <a:gdLst/>
            <a:ahLst/>
            <a:cxnLst/>
            <a:rect r="r" b="b" t="t" l="l"/>
            <a:pathLst>
              <a:path h="3603055" w="6933479">
                <a:moveTo>
                  <a:pt x="0" y="0"/>
                </a:moveTo>
                <a:lnTo>
                  <a:pt x="6933480" y="0"/>
                </a:lnTo>
                <a:lnTo>
                  <a:pt x="6933480" y="3603055"/>
                </a:lnTo>
                <a:lnTo>
                  <a:pt x="0" y="3603055"/>
                </a:lnTo>
                <a:lnTo>
                  <a:pt x="0" y="0"/>
                </a:lnTo>
                <a:close/>
              </a:path>
            </a:pathLst>
          </a:custGeom>
          <a:blipFill>
            <a:blip r:embed="rId8"/>
            <a:stretch>
              <a:fillRect l="0" t="-152" r="0" b="-152"/>
            </a:stretch>
          </a:blipFill>
        </p:spPr>
      </p:sp>
      <p:sp>
        <p:nvSpPr>
          <p:cNvPr name="TextBox 16" id="16"/>
          <p:cNvSpPr txBox="true"/>
          <p:nvPr/>
        </p:nvSpPr>
        <p:spPr>
          <a:xfrm rot="0">
            <a:off x="4203886" y="918063"/>
            <a:ext cx="11631813" cy="2063067"/>
          </a:xfrm>
          <a:prstGeom prst="rect">
            <a:avLst/>
          </a:prstGeom>
        </p:spPr>
        <p:txBody>
          <a:bodyPr anchor="t" rtlCol="false" tIns="0" lIns="0" bIns="0" rIns="0">
            <a:spAutoFit/>
          </a:bodyPr>
          <a:lstStyle/>
          <a:p>
            <a:pPr algn="ctr">
              <a:lnSpc>
                <a:spcPts val="7995"/>
              </a:lnSpc>
            </a:pPr>
            <a:r>
              <a:rPr lang="en-US" b="true" sz="7762" spc="248">
                <a:solidFill>
                  <a:srgbClr val="01003B"/>
                </a:solidFill>
                <a:latin typeface="Be Vietnam Ultra-Bold"/>
                <a:ea typeface="Be Vietnam Ultra-Bold"/>
                <a:cs typeface="Be Vietnam Ultra-Bold"/>
                <a:sym typeface="Be Vietnam Ultra-Bold"/>
              </a:rPr>
              <a:t>DATASET PREPARATION</a:t>
            </a:r>
          </a:p>
        </p:txBody>
      </p:sp>
      <p:sp>
        <p:nvSpPr>
          <p:cNvPr name="TextBox 17" id="17"/>
          <p:cNvSpPr txBox="true"/>
          <p:nvPr/>
        </p:nvSpPr>
        <p:spPr>
          <a:xfrm rot="0">
            <a:off x="13498661" y="8235270"/>
            <a:ext cx="3008511" cy="198119"/>
          </a:xfrm>
          <a:prstGeom prst="rect">
            <a:avLst/>
          </a:prstGeom>
        </p:spPr>
        <p:txBody>
          <a:bodyPr anchor="t" rtlCol="false" tIns="0" lIns="0" bIns="0" rIns="0">
            <a:spAutoFit/>
          </a:bodyPr>
          <a:lstStyle/>
          <a:p>
            <a:pPr algn="ctr">
              <a:lnSpc>
                <a:spcPts val="1680"/>
              </a:lnSpc>
            </a:pPr>
            <a:r>
              <a:rPr lang="en-US" sz="1200">
                <a:solidFill>
                  <a:srgbClr val="01003B"/>
                </a:solidFill>
                <a:latin typeface="Canva Sans"/>
                <a:ea typeface="Canva Sans"/>
                <a:cs typeface="Canva Sans"/>
                <a:sym typeface="Canva Sans"/>
              </a:rPr>
              <a:t>Strategy distributions of ESConv Dataset</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name="Freeform 3" id="3"/>
          <p:cNvSpPr/>
          <p:nvPr/>
        </p:nvSpPr>
        <p:spPr>
          <a:xfrm flipH="false" flipV="false" rot="0">
            <a:off x="4363715" y="3026694"/>
            <a:ext cx="9096934" cy="3990826"/>
          </a:xfrm>
          <a:custGeom>
            <a:avLst/>
            <a:gdLst/>
            <a:ahLst/>
            <a:cxnLst/>
            <a:rect r="r" b="b" t="t" l="l"/>
            <a:pathLst>
              <a:path h="3990826" w="9096934">
                <a:moveTo>
                  <a:pt x="0" y="0"/>
                </a:moveTo>
                <a:lnTo>
                  <a:pt x="9096935" y="0"/>
                </a:lnTo>
                <a:lnTo>
                  <a:pt x="9096935" y="3990827"/>
                </a:lnTo>
                <a:lnTo>
                  <a:pt x="0" y="3990827"/>
                </a:lnTo>
                <a:lnTo>
                  <a:pt x="0" y="0"/>
                </a:lnTo>
                <a:close/>
              </a:path>
            </a:pathLst>
          </a:custGeom>
          <a:blipFill>
            <a:blip r:embed="rId3"/>
            <a:stretch>
              <a:fillRect l="0" t="0" r="0" b="0"/>
            </a:stretch>
          </a:blipFill>
        </p:spPr>
      </p:sp>
      <p:sp>
        <p:nvSpPr>
          <p:cNvPr name="Freeform 4" id="4"/>
          <p:cNvSpPr/>
          <p:nvPr/>
        </p:nvSpPr>
        <p:spPr>
          <a:xfrm flipH="false" flipV="false" rot="0">
            <a:off x="5888772" y="6884171"/>
            <a:ext cx="3023411" cy="2849936"/>
          </a:xfrm>
          <a:custGeom>
            <a:avLst/>
            <a:gdLst/>
            <a:ahLst/>
            <a:cxnLst/>
            <a:rect r="r" b="b" t="t" l="l"/>
            <a:pathLst>
              <a:path h="2849936" w="3023411">
                <a:moveTo>
                  <a:pt x="0" y="0"/>
                </a:moveTo>
                <a:lnTo>
                  <a:pt x="3023411" y="0"/>
                </a:lnTo>
                <a:lnTo>
                  <a:pt x="3023411" y="2849936"/>
                </a:lnTo>
                <a:lnTo>
                  <a:pt x="0" y="2849936"/>
                </a:lnTo>
                <a:lnTo>
                  <a:pt x="0" y="0"/>
                </a:lnTo>
                <a:close/>
              </a:path>
            </a:pathLst>
          </a:custGeom>
          <a:blipFill>
            <a:blip r:embed="rId4"/>
            <a:stretch>
              <a:fillRect l="0" t="0" r="0" b="0"/>
            </a:stretch>
          </a:blipFill>
        </p:spPr>
      </p:sp>
      <p:sp>
        <p:nvSpPr>
          <p:cNvPr name="AutoShape 5" id="5"/>
          <p:cNvSpPr/>
          <p:nvPr/>
        </p:nvSpPr>
        <p:spPr>
          <a:xfrm>
            <a:off x="6060685" y="7825158"/>
            <a:ext cx="1928365" cy="1000970"/>
          </a:xfrm>
          <a:prstGeom prst="line">
            <a:avLst/>
          </a:prstGeom>
          <a:ln cap="flat" w="9525">
            <a:solidFill>
              <a:srgbClr val="000000"/>
            </a:solidFill>
            <a:prstDash val="solid"/>
            <a:headEnd type="none" len="sm" w="sm"/>
            <a:tailEnd type="none" len="sm" w="sm"/>
          </a:ln>
        </p:spPr>
      </p:sp>
      <p:grpSp>
        <p:nvGrpSpPr>
          <p:cNvPr name="Group 6" id="6"/>
          <p:cNvGrpSpPr/>
          <p:nvPr/>
        </p:nvGrpSpPr>
        <p:grpSpPr>
          <a:xfrm rot="0">
            <a:off x="3857228" y="8485073"/>
            <a:ext cx="1707929" cy="682110"/>
            <a:chOff x="0" y="0"/>
            <a:chExt cx="449825" cy="179650"/>
          </a:xfrm>
        </p:grpSpPr>
        <p:sp>
          <p:nvSpPr>
            <p:cNvPr name="Freeform 7" id="7"/>
            <p:cNvSpPr/>
            <p:nvPr/>
          </p:nvSpPr>
          <p:spPr>
            <a:xfrm flipH="false" flipV="false" rot="0">
              <a:off x="0" y="0"/>
              <a:ext cx="449825" cy="179650"/>
            </a:xfrm>
            <a:custGeom>
              <a:avLst/>
              <a:gdLst/>
              <a:ahLst/>
              <a:cxnLst/>
              <a:rect r="r" b="b" t="t" l="l"/>
              <a:pathLst>
                <a:path h="179650" w="449825">
                  <a:moveTo>
                    <a:pt x="0" y="0"/>
                  </a:moveTo>
                  <a:lnTo>
                    <a:pt x="449825" y="0"/>
                  </a:lnTo>
                  <a:lnTo>
                    <a:pt x="449825" y="179650"/>
                  </a:lnTo>
                  <a:lnTo>
                    <a:pt x="0" y="179650"/>
                  </a:lnTo>
                  <a:close/>
                </a:path>
              </a:pathLst>
            </a:custGeom>
            <a:solidFill>
              <a:srgbClr val="FFFFFF"/>
            </a:solidFill>
            <a:ln w="9525" cap="sq">
              <a:solidFill>
                <a:srgbClr val="000000"/>
              </a:solidFill>
              <a:prstDash val="solid"/>
              <a:miter/>
            </a:ln>
          </p:spPr>
        </p:sp>
        <p:sp>
          <p:nvSpPr>
            <p:cNvPr name="TextBox 8" id="8"/>
            <p:cNvSpPr txBox="true"/>
            <p:nvPr/>
          </p:nvSpPr>
          <p:spPr>
            <a:xfrm>
              <a:off x="0" y="-19050"/>
              <a:ext cx="449825" cy="198700"/>
            </a:xfrm>
            <a:prstGeom prst="rect">
              <a:avLst/>
            </a:prstGeom>
          </p:spPr>
          <p:txBody>
            <a:bodyPr anchor="ctr" rtlCol="false" tIns="50800" lIns="50800" bIns="50800" rIns="50800"/>
            <a:lstStyle/>
            <a:p>
              <a:pPr algn="ctr">
                <a:lnSpc>
                  <a:spcPts val="1540"/>
                </a:lnSpc>
              </a:pPr>
              <a:r>
                <a:rPr lang="en-US" b="true" sz="1100">
                  <a:solidFill>
                    <a:srgbClr val="000000"/>
                  </a:solidFill>
                  <a:latin typeface="Be Vietnam Medium"/>
                  <a:ea typeface="Be Vietnam Medium"/>
                  <a:cs typeface="Be Vietnam Medium"/>
                  <a:sym typeface="Be Vietnam Medium"/>
                </a:rPr>
                <a:t>Speaker’s utterance</a:t>
              </a:r>
            </a:p>
          </p:txBody>
        </p:sp>
      </p:grpSp>
      <p:sp>
        <p:nvSpPr>
          <p:cNvPr name="TextBox 9" id="9"/>
          <p:cNvSpPr txBox="true"/>
          <p:nvPr/>
        </p:nvSpPr>
        <p:spPr>
          <a:xfrm rot="0">
            <a:off x="2382752" y="1152525"/>
            <a:ext cx="13522495" cy="965073"/>
          </a:xfrm>
          <a:prstGeom prst="rect">
            <a:avLst/>
          </a:prstGeom>
        </p:spPr>
        <p:txBody>
          <a:bodyPr anchor="t" rtlCol="false" tIns="0" lIns="0" bIns="0" rIns="0">
            <a:spAutoFit/>
          </a:bodyPr>
          <a:lstStyle/>
          <a:p>
            <a:pPr algn="ctr">
              <a:lnSpc>
                <a:spcPts val="7415"/>
              </a:lnSpc>
            </a:pPr>
            <a:r>
              <a:rPr lang="en-US" b="true" sz="7199" spc="230">
                <a:solidFill>
                  <a:srgbClr val="01003B"/>
                </a:solidFill>
                <a:latin typeface="Be Vietnam Ultra-Bold"/>
                <a:ea typeface="Be Vietnam Ultra-Bold"/>
                <a:cs typeface="Be Vietnam Ultra-Bold"/>
                <a:sym typeface="Be Vietnam Ultra-Bold"/>
              </a:rPr>
              <a:t>COMET Usage in CauESC</a:t>
            </a:r>
          </a:p>
        </p:txBody>
      </p:sp>
      <p:sp>
        <p:nvSpPr>
          <p:cNvPr name="TextBox 10" id="10"/>
          <p:cNvSpPr txBox="true"/>
          <p:nvPr/>
        </p:nvSpPr>
        <p:spPr>
          <a:xfrm rot="0">
            <a:off x="732823" y="2641494"/>
            <a:ext cx="3482837" cy="523875"/>
          </a:xfrm>
          <a:prstGeom prst="rect">
            <a:avLst/>
          </a:prstGeom>
        </p:spPr>
        <p:txBody>
          <a:bodyPr anchor="t" rtlCol="false" tIns="0" lIns="0" bIns="0" rIns="0">
            <a:spAutoFit/>
          </a:bodyPr>
          <a:lstStyle/>
          <a:p>
            <a:pPr algn="l">
              <a:lnSpc>
                <a:spcPts val="4200"/>
              </a:lnSpc>
              <a:spcBef>
                <a:spcPct val="0"/>
              </a:spcBef>
            </a:pPr>
            <a:r>
              <a:rPr lang="en-US" b="true" sz="3000" spc="-69">
                <a:solidFill>
                  <a:srgbClr val="01003B"/>
                </a:solidFill>
                <a:latin typeface="Be Vietnam Ultra-Bold"/>
                <a:ea typeface="Be Vietnam Ultra-Bold"/>
                <a:cs typeface="Be Vietnam Ultra-Bold"/>
                <a:sym typeface="Be Vietnam Ultra-Bold"/>
              </a:rPr>
              <a:t>01. Input Utterance</a:t>
            </a:r>
          </a:p>
        </p:txBody>
      </p:sp>
      <p:sp>
        <p:nvSpPr>
          <p:cNvPr name="TextBox 11" id="11"/>
          <p:cNvSpPr txBox="true"/>
          <p:nvPr/>
        </p:nvSpPr>
        <p:spPr>
          <a:xfrm rot="0">
            <a:off x="13532505" y="2641494"/>
            <a:ext cx="4058941" cy="523875"/>
          </a:xfrm>
          <a:prstGeom prst="rect">
            <a:avLst/>
          </a:prstGeom>
        </p:spPr>
        <p:txBody>
          <a:bodyPr anchor="t" rtlCol="false" tIns="0" lIns="0" bIns="0" rIns="0">
            <a:spAutoFit/>
          </a:bodyPr>
          <a:lstStyle/>
          <a:p>
            <a:pPr algn="l">
              <a:lnSpc>
                <a:spcPts val="4200"/>
              </a:lnSpc>
              <a:spcBef>
                <a:spcPct val="0"/>
              </a:spcBef>
            </a:pPr>
            <a:r>
              <a:rPr lang="en-US" b="true" sz="3000" spc="-69">
                <a:solidFill>
                  <a:srgbClr val="01003B"/>
                </a:solidFill>
                <a:latin typeface="Be Vietnam Ultra-Bold"/>
                <a:ea typeface="Be Vietnam Ultra-Bold"/>
                <a:cs typeface="Be Vietnam Ultra-Bold"/>
                <a:sym typeface="Be Vietnam Ultra-Bold"/>
              </a:rPr>
              <a:t>03. Adapting to Inputs</a:t>
            </a:r>
          </a:p>
        </p:txBody>
      </p:sp>
      <p:sp>
        <p:nvSpPr>
          <p:cNvPr name="TextBox 12" id="12"/>
          <p:cNvSpPr txBox="true"/>
          <p:nvPr/>
        </p:nvSpPr>
        <p:spPr>
          <a:xfrm rot="0">
            <a:off x="13532505" y="6360296"/>
            <a:ext cx="3673434" cy="523875"/>
          </a:xfrm>
          <a:prstGeom prst="rect">
            <a:avLst/>
          </a:prstGeom>
        </p:spPr>
        <p:txBody>
          <a:bodyPr anchor="t" rtlCol="false" tIns="0" lIns="0" bIns="0" rIns="0">
            <a:spAutoFit/>
          </a:bodyPr>
          <a:lstStyle/>
          <a:p>
            <a:pPr algn="l">
              <a:lnSpc>
                <a:spcPts val="4200"/>
              </a:lnSpc>
              <a:spcBef>
                <a:spcPct val="0"/>
              </a:spcBef>
            </a:pPr>
            <a:r>
              <a:rPr lang="en-US" b="true" sz="3000" spc="-69">
                <a:solidFill>
                  <a:srgbClr val="01003B"/>
                </a:solidFill>
                <a:latin typeface="Be Vietnam Ultra-Bold"/>
                <a:ea typeface="Be Vietnam Ultra-Bold"/>
                <a:cs typeface="Be Vietnam Ultra-Bold"/>
                <a:sym typeface="Be Vietnam Ultra-Bold"/>
              </a:rPr>
              <a:t>04. Implementation</a:t>
            </a:r>
          </a:p>
        </p:txBody>
      </p:sp>
      <p:sp>
        <p:nvSpPr>
          <p:cNvPr name="TextBox 13" id="13"/>
          <p:cNvSpPr txBox="true"/>
          <p:nvPr/>
        </p:nvSpPr>
        <p:spPr>
          <a:xfrm rot="0">
            <a:off x="732823" y="6360296"/>
            <a:ext cx="3358950" cy="523875"/>
          </a:xfrm>
          <a:prstGeom prst="rect">
            <a:avLst/>
          </a:prstGeom>
        </p:spPr>
        <p:txBody>
          <a:bodyPr anchor="t" rtlCol="false" tIns="0" lIns="0" bIns="0" rIns="0">
            <a:spAutoFit/>
          </a:bodyPr>
          <a:lstStyle/>
          <a:p>
            <a:pPr algn="l">
              <a:lnSpc>
                <a:spcPts val="4200"/>
              </a:lnSpc>
              <a:spcBef>
                <a:spcPct val="0"/>
              </a:spcBef>
            </a:pPr>
            <a:r>
              <a:rPr lang="en-US" b="true" sz="3000" spc="-69">
                <a:solidFill>
                  <a:srgbClr val="01003B"/>
                </a:solidFill>
                <a:latin typeface="Be Vietnam Ultra-Bold"/>
                <a:ea typeface="Be Vietnam Ultra-Bold"/>
                <a:cs typeface="Be Vietnam Ultra-Bold"/>
                <a:sym typeface="Be Vietnam Ultra-Bold"/>
              </a:rPr>
              <a:t>02. COMET</a:t>
            </a:r>
          </a:p>
        </p:txBody>
      </p:sp>
      <p:sp>
        <p:nvSpPr>
          <p:cNvPr name="TextBox 14" id="14"/>
          <p:cNvSpPr txBox="true"/>
          <p:nvPr/>
        </p:nvSpPr>
        <p:spPr>
          <a:xfrm rot="0">
            <a:off x="732823" y="3365394"/>
            <a:ext cx="3358950" cy="2056257"/>
          </a:xfrm>
          <a:prstGeom prst="rect">
            <a:avLst/>
          </a:prstGeom>
        </p:spPr>
        <p:txBody>
          <a:bodyPr anchor="t" rtlCol="false" tIns="0" lIns="0" bIns="0" rIns="0">
            <a:spAutoFit/>
          </a:bodyPr>
          <a:lstStyle/>
          <a:p>
            <a:pPr algn="l">
              <a:lnSpc>
                <a:spcPts val="2394"/>
              </a:lnSpc>
            </a:pPr>
            <a:r>
              <a:rPr lang="en-US" sz="1800">
                <a:solidFill>
                  <a:srgbClr val="01003B"/>
                </a:solidFill>
                <a:latin typeface="Be Vietnam"/>
                <a:ea typeface="Be Vietnam"/>
                <a:cs typeface="Be Vietnam"/>
                <a:sym typeface="Be Vietnam"/>
              </a:rPr>
              <a:t>To effectively capture the nuanced relationship between a user's emotional state and the support offered, COMET (Commonsense Transformer) is integrated into our model for causal reasoning. </a:t>
            </a:r>
          </a:p>
        </p:txBody>
      </p:sp>
      <p:sp>
        <p:nvSpPr>
          <p:cNvPr name="TextBox 15" id="15"/>
          <p:cNvSpPr txBox="true"/>
          <p:nvPr/>
        </p:nvSpPr>
        <p:spPr>
          <a:xfrm rot="0">
            <a:off x="732823" y="7082780"/>
            <a:ext cx="3358950" cy="1465707"/>
          </a:xfrm>
          <a:prstGeom prst="rect">
            <a:avLst/>
          </a:prstGeom>
        </p:spPr>
        <p:txBody>
          <a:bodyPr anchor="t" rtlCol="false" tIns="0" lIns="0" bIns="0" rIns="0">
            <a:spAutoFit/>
          </a:bodyPr>
          <a:lstStyle/>
          <a:p>
            <a:pPr algn="l">
              <a:lnSpc>
                <a:spcPts val="2394"/>
              </a:lnSpc>
            </a:pPr>
            <a:r>
              <a:rPr lang="en-US" sz="1800">
                <a:solidFill>
                  <a:srgbClr val="01003B"/>
                </a:solidFill>
                <a:latin typeface="Be Vietnam"/>
                <a:ea typeface="Be Vietnam"/>
                <a:cs typeface="Be Vietnam"/>
                <a:sym typeface="Be Vietnam"/>
              </a:rPr>
              <a:t>COMET, built upon the ATOMIC knowledge base, generates commonsense inferences about social interactions and events.</a:t>
            </a:r>
          </a:p>
        </p:txBody>
      </p:sp>
      <p:sp>
        <p:nvSpPr>
          <p:cNvPr name="TextBox 16" id="16"/>
          <p:cNvSpPr txBox="true"/>
          <p:nvPr/>
        </p:nvSpPr>
        <p:spPr>
          <a:xfrm rot="0">
            <a:off x="13599180" y="3346344"/>
            <a:ext cx="4301828" cy="2646807"/>
          </a:xfrm>
          <a:prstGeom prst="rect">
            <a:avLst/>
          </a:prstGeom>
        </p:spPr>
        <p:txBody>
          <a:bodyPr anchor="t" rtlCol="false" tIns="0" lIns="0" bIns="0" rIns="0">
            <a:spAutoFit/>
          </a:bodyPr>
          <a:lstStyle/>
          <a:p>
            <a:pPr algn="l">
              <a:lnSpc>
                <a:spcPts val="2394"/>
              </a:lnSpc>
            </a:pPr>
            <a:r>
              <a:rPr lang="en-US" sz="1800">
                <a:solidFill>
                  <a:srgbClr val="01003B"/>
                </a:solidFill>
                <a:latin typeface="Be Vietnam"/>
                <a:ea typeface="Be Vietnam"/>
                <a:cs typeface="Be Vietnam"/>
                <a:sym typeface="Be Vietnam"/>
              </a:rPr>
              <a:t>Instead </a:t>
            </a:r>
            <a:r>
              <a:rPr lang="en-US" sz="1800">
                <a:solidFill>
                  <a:srgbClr val="01003B"/>
                </a:solidFill>
                <a:latin typeface="Be Vietnam"/>
                <a:ea typeface="Be Vietnam"/>
                <a:cs typeface="Be Vietnam"/>
                <a:sym typeface="Be Vietnam"/>
              </a:rPr>
              <a:t>of the typical context ‘C’ provided to the model, we use supporter’s utterances as the input events for COMET. </a:t>
            </a:r>
          </a:p>
          <a:p>
            <a:pPr algn="l">
              <a:lnSpc>
                <a:spcPts val="2394"/>
              </a:lnSpc>
            </a:pPr>
            <a:r>
              <a:rPr lang="en-US" sz="1800">
                <a:solidFill>
                  <a:srgbClr val="01003B"/>
                </a:solidFill>
                <a:latin typeface="Be Vietnam"/>
                <a:ea typeface="Be Vietnam"/>
                <a:cs typeface="Be Vietnam"/>
                <a:sym typeface="Be Vietnam"/>
              </a:rPr>
              <a:t>This substitution allows the model to generate insights about how the supporter's input might affect the emotional state of the seeker.</a:t>
            </a:r>
          </a:p>
          <a:p>
            <a:pPr algn="l">
              <a:lnSpc>
                <a:spcPts val="2394"/>
              </a:lnSpc>
            </a:pPr>
          </a:p>
        </p:txBody>
      </p:sp>
      <p:sp>
        <p:nvSpPr>
          <p:cNvPr name="TextBox 17" id="17"/>
          <p:cNvSpPr txBox="true"/>
          <p:nvPr/>
        </p:nvSpPr>
        <p:spPr>
          <a:xfrm rot="0">
            <a:off x="13599180" y="7065146"/>
            <a:ext cx="3737965" cy="1760982"/>
          </a:xfrm>
          <a:prstGeom prst="rect">
            <a:avLst/>
          </a:prstGeom>
        </p:spPr>
        <p:txBody>
          <a:bodyPr anchor="t" rtlCol="false" tIns="0" lIns="0" bIns="0" rIns="0">
            <a:spAutoFit/>
          </a:bodyPr>
          <a:lstStyle/>
          <a:p>
            <a:pPr algn="l">
              <a:lnSpc>
                <a:spcPts val="2394"/>
              </a:lnSpc>
            </a:pPr>
            <a:r>
              <a:rPr lang="en-US" sz="1800">
                <a:solidFill>
                  <a:srgbClr val="01003B"/>
                </a:solidFill>
                <a:latin typeface="Be Vietnam"/>
                <a:ea typeface="Be Vietnam"/>
                <a:cs typeface="Be Vietnam"/>
                <a:sym typeface="Be Vietnam"/>
              </a:rPr>
              <a:t>The supp</a:t>
            </a:r>
            <a:r>
              <a:rPr lang="en-US" sz="1800">
                <a:solidFill>
                  <a:srgbClr val="01003B"/>
                </a:solidFill>
                <a:latin typeface="Be Vietnam"/>
                <a:ea typeface="Be Vietnam"/>
                <a:cs typeface="Be Vietnam"/>
                <a:sym typeface="Be Vietnam"/>
              </a:rPr>
              <a:t>orter’s utterance is fed into COMET, which returns potential intra-effects(emotional impact on the user) and inter-effects(impact on the conversation dynamics).</a:t>
            </a:r>
          </a:p>
        </p:txBody>
      </p:sp>
      <p:sp>
        <p:nvSpPr>
          <p:cNvPr name="AutoShape 18" id="18"/>
          <p:cNvSpPr/>
          <p:nvPr/>
        </p:nvSpPr>
        <p:spPr>
          <a:xfrm flipV="true">
            <a:off x="5565157" y="8309139"/>
            <a:ext cx="2634754" cy="516989"/>
          </a:xfrm>
          <a:prstGeom prst="line">
            <a:avLst/>
          </a:prstGeom>
          <a:ln cap="flat" w="19050">
            <a:solidFill>
              <a:srgbClr val="000000"/>
            </a:solidFill>
            <a:prstDash val="solid"/>
            <a:headEnd type="none" len="sm" w="sm"/>
            <a:tailEnd type="arrow" len="sm" w="med"/>
          </a:ln>
        </p:spPr>
      </p:sp>
    </p:spTree>
  </p:cSld>
  <p:clrMapOvr>
    <a:masterClrMapping/>
  </p:clrMapOvr>
  <p:transition spd="fast">
    <p:circl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name="Freeform 3" id="3"/>
          <p:cNvSpPr/>
          <p:nvPr/>
        </p:nvSpPr>
        <p:spPr>
          <a:xfrm flipH="false" flipV="false" rot="0">
            <a:off x="1513793" y="5264377"/>
            <a:ext cx="15401195" cy="1997148"/>
          </a:xfrm>
          <a:custGeom>
            <a:avLst/>
            <a:gdLst/>
            <a:ahLst/>
            <a:cxnLst/>
            <a:rect r="r" b="b" t="t" l="l"/>
            <a:pathLst>
              <a:path h="1997148" w="15401195">
                <a:moveTo>
                  <a:pt x="0" y="0"/>
                </a:moveTo>
                <a:lnTo>
                  <a:pt x="15401194" y="0"/>
                </a:lnTo>
                <a:lnTo>
                  <a:pt x="15401194" y="1997147"/>
                </a:lnTo>
                <a:lnTo>
                  <a:pt x="0" y="1997147"/>
                </a:lnTo>
                <a:lnTo>
                  <a:pt x="0" y="0"/>
                </a:lnTo>
                <a:close/>
              </a:path>
            </a:pathLst>
          </a:custGeom>
          <a:blipFill>
            <a:blip r:embed="rId3"/>
            <a:stretch>
              <a:fillRect l="0" t="-2443" r="0" b="-2443"/>
            </a:stretch>
          </a:blipFill>
        </p:spPr>
      </p:sp>
      <p:sp>
        <p:nvSpPr>
          <p:cNvPr name="TextBox 4" id="4"/>
          <p:cNvSpPr txBox="true"/>
          <p:nvPr/>
        </p:nvSpPr>
        <p:spPr>
          <a:xfrm rot="0">
            <a:off x="2382752" y="1314450"/>
            <a:ext cx="13522495" cy="646558"/>
          </a:xfrm>
          <a:prstGeom prst="rect">
            <a:avLst/>
          </a:prstGeom>
        </p:spPr>
        <p:txBody>
          <a:bodyPr anchor="t" rtlCol="false" tIns="0" lIns="0" bIns="0" rIns="0">
            <a:spAutoFit/>
          </a:bodyPr>
          <a:lstStyle/>
          <a:p>
            <a:pPr algn="ctr">
              <a:lnSpc>
                <a:spcPts val="4944"/>
              </a:lnSpc>
            </a:pPr>
            <a:r>
              <a:rPr lang="en-US" b="true" sz="4800" spc="153">
                <a:solidFill>
                  <a:srgbClr val="01003B"/>
                </a:solidFill>
                <a:latin typeface="Be Vietnam Ultra-Bold"/>
                <a:ea typeface="Be Vietnam Ultra-Bold"/>
                <a:cs typeface="Be Vietnam Ultra-Bold"/>
                <a:sym typeface="Be Vietnam Ultra-Bold"/>
              </a:rPr>
              <a:t>OVERVIEW OF CAUESC MODEL</a:t>
            </a:r>
          </a:p>
        </p:txBody>
      </p:sp>
      <p:sp>
        <p:nvSpPr>
          <p:cNvPr name="TextBox 5" id="5"/>
          <p:cNvSpPr txBox="true"/>
          <p:nvPr/>
        </p:nvSpPr>
        <p:spPr>
          <a:xfrm rot="0">
            <a:off x="1373013" y="2899550"/>
            <a:ext cx="14876548" cy="701674"/>
          </a:xfrm>
          <a:prstGeom prst="rect">
            <a:avLst/>
          </a:prstGeom>
        </p:spPr>
        <p:txBody>
          <a:bodyPr anchor="t" rtlCol="false" tIns="0" lIns="0" bIns="0" rIns="0">
            <a:spAutoFit/>
          </a:bodyPr>
          <a:lstStyle/>
          <a:p>
            <a:pPr algn="l">
              <a:lnSpc>
                <a:spcPts val="2800"/>
              </a:lnSpc>
              <a:spcBef>
                <a:spcPct val="0"/>
              </a:spcBef>
            </a:pPr>
            <a:r>
              <a:rPr lang="en-US" b="true" sz="2000">
                <a:solidFill>
                  <a:srgbClr val="01003B"/>
                </a:solidFill>
                <a:latin typeface="Be Vietnam Medium"/>
                <a:ea typeface="Be Vietnam Medium"/>
                <a:cs typeface="Be Vietnam Medium"/>
                <a:sym typeface="Be Vietnam Medium"/>
              </a:rPr>
              <a:t>The </a:t>
            </a:r>
            <a:r>
              <a:rPr lang="en-US" b="true" sz="2000">
                <a:solidFill>
                  <a:srgbClr val="01003B"/>
                </a:solidFill>
                <a:latin typeface="Be Vietnam Medium"/>
                <a:ea typeface="Be Vietnam Medium"/>
                <a:cs typeface="Be Vietnam Medium"/>
                <a:sym typeface="Be Vietnam Medium"/>
              </a:rPr>
              <a:t>implementation of the CauESC model is built on a multi-component architecture designed for effective emotional support conversation. </a:t>
            </a:r>
          </a:p>
        </p:txBody>
      </p:sp>
      <p:sp>
        <p:nvSpPr>
          <p:cNvPr name="TextBox 6" id="6"/>
          <p:cNvSpPr txBox="true"/>
          <p:nvPr/>
        </p:nvSpPr>
        <p:spPr>
          <a:xfrm rot="0">
            <a:off x="4673660" y="4017520"/>
            <a:ext cx="3797085" cy="1425551"/>
          </a:xfrm>
          <a:prstGeom prst="rect">
            <a:avLst/>
          </a:prstGeom>
        </p:spPr>
        <p:txBody>
          <a:bodyPr anchor="t" rtlCol="false" tIns="0" lIns="0" bIns="0" rIns="0">
            <a:spAutoFit/>
          </a:bodyPr>
          <a:lstStyle/>
          <a:p>
            <a:pPr algn="l">
              <a:lnSpc>
                <a:spcPts val="2845"/>
              </a:lnSpc>
            </a:pPr>
            <a:r>
              <a:rPr lang="en-US" sz="2032">
                <a:solidFill>
                  <a:srgbClr val="01003B"/>
                </a:solidFill>
                <a:latin typeface="Canva Sans"/>
                <a:ea typeface="Canva Sans"/>
                <a:cs typeface="Canva Sans"/>
                <a:sym typeface="Canva Sans"/>
              </a:rPr>
              <a:t>Recognizes and encodes emotional distress causes using cause attention mechanisms</a:t>
            </a:r>
          </a:p>
        </p:txBody>
      </p:sp>
      <p:sp>
        <p:nvSpPr>
          <p:cNvPr name="TextBox 7" id="7"/>
          <p:cNvSpPr txBox="true"/>
          <p:nvPr/>
        </p:nvSpPr>
        <p:spPr>
          <a:xfrm rot="0">
            <a:off x="7297282" y="7232949"/>
            <a:ext cx="3967566" cy="1782938"/>
          </a:xfrm>
          <a:prstGeom prst="rect">
            <a:avLst/>
          </a:prstGeom>
        </p:spPr>
        <p:txBody>
          <a:bodyPr anchor="t" rtlCol="false" tIns="0" lIns="0" bIns="0" rIns="0">
            <a:spAutoFit/>
          </a:bodyPr>
          <a:lstStyle/>
          <a:p>
            <a:pPr algn="l">
              <a:lnSpc>
                <a:spcPts val="2845"/>
              </a:lnSpc>
            </a:pPr>
            <a:r>
              <a:rPr lang="en-US" sz="2032">
                <a:solidFill>
                  <a:srgbClr val="01003B"/>
                </a:solidFill>
                <a:latin typeface="Canva Sans"/>
                <a:ea typeface="Canva Sans"/>
                <a:cs typeface="Canva Sans"/>
                <a:sym typeface="Canva Sans"/>
              </a:rPr>
              <a:t>Integrates commonsense knowledge(from COMET) to reason about emotional effects of utterances on speaker(Intra) and interaction(Inter)</a:t>
            </a:r>
          </a:p>
        </p:txBody>
      </p:sp>
      <p:sp>
        <p:nvSpPr>
          <p:cNvPr name="TextBox 8" id="8"/>
          <p:cNvSpPr txBox="true"/>
          <p:nvPr/>
        </p:nvSpPr>
        <p:spPr>
          <a:xfrm rot="0">
            <a:off x="10737050" y="4017520"/>
            <a:ext cx="3474656" cy="1068163"/>
          </a:xfrm>
          <a:prstGeom prst="rect">
            <a:avLst/>
          </a:prstGeom>
        </p:spPr>
        <p:txBody>
          <a:bodyPr anchor="t" rtlCol="false" tIns="0" lIns="0" bIns="0" rIns="0">
            <a:spAutoFit/>
          </a:bodyPr>
          <a:lstStyle/>
          <a:p>
            <a:pPr algn="l">
              <a:lnSpc>
                <a:spcPts val="2845"/>
              </a:lnSpc>
            </a:pPr>
            <a:r>
              <a:rPr lang="en-US" sz="2032">
                <a:solidFill>
                  <a:srgbClr val="01003B"/>
                </a:solidFill>
                <a:latin typeface="Canva Sans"/>
                <a:ea typeface="Canva Sans"/>
                <a:cs typeface="Canva Sans"/>
                <a:sym typeface="Canva Sans"/>
              </a:rPr>
              <a:t>Executes and integrates the needed support strategies for coherent responses</a:t>
            </a:r>
          </a:p>
        </p:txBody>
      </p:sp>
      <p:sp>
        <p:nvSpPr>
          <p:cNvPr name="Freeform 9" id="9"/>
          <p:cNvSpPr/>
          <p:nvPr/>
        </p:nvSpPr>
        <p:spPr>
          <a:xfrm flipH="false" flipV="true" rot="-2856743">
            <a:off x="13713937" y="-4361949"/>
            <a:ext cx="7479071" cy="11923156"/>
          </a:xfrm>
          <a:custGeom>
            <a:avLst/>
            <a:gdLst/>
            <a:ahLst/>
            <a:cxnLst/>
            <a:rect r="r" b="b" t="t" l="l"/>
            <a:pathLst>
              <a:path h="11923156" w="7479071">
                <a:moveTo>
                  <a:pt x="0" y="11923156"/>
                </a:moveTo>
                <a:lnTo>
                  <a:pt x="7479071" y="11923156"/>
                </a:lnTo>
                <a:lnTo>
                  <a:pt x="7479071" y="0"/>
                </a:lnTo>
                <a:lnTo>
                  <a:pt x="0" y="0"/>
                </a:lnTo>
                <a:lnTo>
                  <a:pt x="0" y="1192315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2856743">
            <a:off x="-2934690" y="2561334"/>
            <a:ext cx="7479071" cy="11923156"/>
          </a:xfrm>
          <a:custGeom>
            <a:avLst/>
            <a:gdLst/>
            <a:ahLst/>
            <a:cxnLst/>
            <a:rect r="r" b="b" t="t" l="l"/>
            <a:pathLst>
              <a:path h="11923156" w="7479071">
                <a:moveTo>
                  <a:pt x="7479070" y="0"/>
                </a:moveTo>
                <a:lnTo>
                  <a:pt x="0" y="0"/>
                </a:lnTo>
                <a:lnTo>
                  <a:pt x="0" y="11923156"/>
                </a:lnTo>
                <a:lnTo>
                  <a:pt x="7479070" y="11923156"/>
                </a:lnTo>
                <a:lnTo>
                  <a:pt x="747907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true" rot="-3286984">
            <a:off x="17091842" y="5578694"/>
            <a:ext cx="8140416" cy="12977475"/>
          </a:xfrm>
          <a:custGeom>
            <a:avLst/>
            <a:gdLst/>
            <a:ahLst/>
            <a:cxnLst/>
            <a:rect r="r" b="b" t="t" l="l"/>
            <a:pathLst>
              <a:path h="12977475" w="8140416">
                <a:moveTo>
                  <a:pt x="0" y="12977475"/>
                </a:moveTo>
                <a:lnTo>
                  <a:pt x="8140416" y="12977475"/>
                </a:lnTo>
                <a:lnTo>
                  <a:pt x="8140416" y="0"/>
                </a:lnTo>
                <a:lnTo>
                  <a:pt x="0" y="0"/>
                </a:lnTo>
                <a:lnTo>
                  <a:pt x="0" y="1297747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2860814">
            <a:off x="-2710835" y="-4723328"/>
            <a:ext cx="7479071" cy="11923156"/>
          </a:xfrm>
          <a:custGeom>
            <a:avLst/>
            <a:gdLst/>
            <a:ahLst/>
            <a:cxnLst/>
            <a:rect r="r" b="b" t="t" l="l"/>
            <a:pathLst>
              <a:path h="11923156" w="7479071">
                <a:moveTo>
                  <a:pt x="7479070" y="11923156"/>
                </a:moveTo>
                <a:lnTo>
                  <a:pt x="0" y="11923156"/>
                </a:lnTo>
                <a:lnTo>
                  <a:pt x="0" y="0"/>
                </a:lnTo>
                <a:lnTo>
                  <a:pt x="7479070" y="0"/>
                </a:lnTo>
                <a:lnTo>
                  <a:pt x="7479070" y="11923156"/>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transition spd="fast">
    <p:wipe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5400000">
            <a:off x="-10782321" y="4902386"/>
            <a:ext cx="24012912" cy="7628483"/>
            <a:chOff x="0" y="0"/>
            <a:chExt cx="6324388" cy="2009148"/>
          </a:xfrm>
        </p:grpSpPr>
        <p:sp>
          <p:nvSpPr>
            <p:cNvPr name="Freeform 4" id="4"/>
            <p:cNvSpPr/>
            <p:nvPr/>
          </p:nvSpPr>
          <p:spPr>
            <a:xfrm flipH="false" flipV="false" rot="0">
              <a:off x="0" y="0"/>
              <a:ext cx="6324388" cy="2009148"/>
            </a:xfrm>
            <a:custGeom>
              <a:avLst/>
              <a:gdLst/>
              <a:ahLst/>
              <a:cxnLst/>
              <a:rect r="r" b="b" t="t" l="l"/>
              <a:pathLst>
                <a:path h="2009148" w="6324388">
                  <a:moveTo>
                    <a:pt x="0" y="0"/>
                  </a:moveTo>
                  <a:lnTo>
                    <a:pt x="6324388" y="0"/>
                  </a:lnTo>
                  <a:lnTo>
                    <a:pt x="6324388" y="2009148"/>
                  </a:lnTo>
                  <a:lnTo>
                    <a:pt x="0" y="2009148"/>
                  </a:lnTo>
                  <a:close/>
                </a:path>
              </a:pathLst>
            </a:custGeom>
            <a:solidFill>
              <a:srgbClr val="195759"/>
            </a:solidFill>
          </p:spPr>
        </p:sp>
        <p:sp>
          <p:nvSpPr>
            <p:cNvPr name="TextBox 5" id="5"/>
            <p:cNvSpPr txBox="true"/>
            <p:nvPr/>
          </p:nvSpPr>
          <p:spPr>
            <a:xfrm>
              <a:off x="0" y="-47625"/>
              <a:ext cx="6324388" cy="2056773"/>
            </a:xfrm>
            <a:prstGeom prst="rect">
              <a:avLst/>
            </a:prstGeom>
          </p:spPr>
          <p:txBody>
            <a:bodyPr anchor="ctr" rtlCol="false" tIns="50800" lIns="50800" bIns="50800" rIns="50800"/>
            <a:lstStyle/>
            <a:p>
              <a:pPr algn="ctr">
                <a:lnSpc>
                  <a:spcPts val="2800"/>
                </a:lnSpc>
              </a:pPr>
            </a:p>
          </p:txBody>
        </p:sp>
      </p:grpSp>
      <p:grpSp>
        <p:nvGrpSpPr>
          <p:cNvPr name="Group 6" id="6"/>
          <p:cNvGrpSpPr/>
          <p:nvPr/>
        </p:nvGrpSpPr>
        <p:grpSpPr>
          <a:xfrm rot="8100000">
            <a:off x="16119176" y="1722797"/>
            <a:ext cx="2103985" cy="210398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true">
              <a:gsLst>
                <a:gs pos="0">
                  <a:srgbClr val="48CFAE">
                    <a:alpha val="100000"/>
                  </a:srgbClr>
                </a:gs>
                <a:gs pos="100000">
                  <a:srgbClr val="006D83">
                    <a:alpha val="100000"/>
                  </a:srgbClr>
                </a:gs>
              </a:gsLst>
              <a:lin ang="5400000"/>
            </a:gra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8100000">
            <a:off x="13520930" y="-3509309"/>
            <a:ext cx="4742111" cy="474211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true">
              <a:gsLst>
                <a:gs pos="0">
                  <a:srgbClr val="48CFAE">
                    <a:alpha val="100000"/>
                  </a:srgbClr>
                </a:gs>
                <a:gs pos="100000">
                  <a:srgbClr val="006D83">
                    <a:alpha val="100000"/>
                  </a:srgbClr>
                </a:gs>
              </a:gsLst>
              <a:lin ang="5400000"/>
            </a:gra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12" id="12"/>
          <p:cNvGrpSpPr/>
          <p:nvPr/>
        </p:nvGrpSpPr>
        <p:grpSpPr>
          <a:xfrm rot="-2700000">
            <a:off x="18312959" y="-1232802"/>
            <a:ext cx="4742111" cy="474211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true">
              <a:gsLst>
                <a:gs pos="0">
                  <a:srgbClr val="48CFAE">
                    <a:alpha val="100000"/>
                  </a:srgbClr>
                </a:gs>
                <a:gs pos="100000">
                  <a:srgbClr val="006D83">
                    <a:alpha val="100000"/>
                  </a:srgbClr>
                </a:gs>
              </a:gsLst>
              <a:lin ang="0"/>
            </a:gradFill>
          </p:spPr>
        </p:sp>
        <p:sp>
          <p:nvSpPr>
            <p:cNvPr name="TextBox 14" id="14"/>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15" id="15"/>
          <p:cNvGrpSpPr/>
          <p:nvPr/>
        </p:nvGrpSpPr>
        <p:grpSpPr>
          <a:xfrm rot="-8100000">
            <a:off x="16677587" y="644672"/>
            <a:ext cx="987162" cy="98716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name="TextBox 17" id="17"/>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18" id="18"/>
          <p:cNvGrpSpPr/>
          <p:nvPr/>
        </p:nvGrpSpPr>
        <p:grpSpPr>
          <a:xfrm rot="0">
            <a:off x="8951474" y="4811008"/>
            <a:ext cx="9048727" cy="4769354"/>
            <a:chOff x="0" y="0"/>
            <a:chExt cx="1542097" cy="812800"/>
          </a:xfrm>
        </p:grpSpPr>
        <p:sp>
          <p:nvSpPr>
            <p:cNvPr name="Freeform 19" id="19"/>
            <p:cNvSpPr/>
            <p:nvPr/>
          </p:nvSpPr>
          <p:spPr>
            <a:xfrm flipH="false" flipV="false" rot="0">
              <a:off x="0" y="0"/>
              <a:ext cx="1542097" cy="812800"/>
            </a:xfrm>
            <a:custGeom>
              <a:avLst/>
              <a:gdLst/>
              <a:ahLst/>
              <a:cxnLst/>
              <a:rect r="r" b="b" t="t" l="l"/>
              <a:pathLst>
                <a:path h="812800" w="1542097">
                  <a:moveTo>
                    <a:pt x="0" y="0"/>
                  </a:moveTo>
                  <a:lnTo>
                    <a:pt x="1542097" y="0"/>
                  </a:lnTo>
                  <a:lnTo>
                    <a:pt x="1542097" y="812800"/>
                  </a:lnTo>
                  <a:lnTo>
                    <a:pt x="0" y="812800"/>
                  </a:lnTo>
                  <a:close/>
                </a:path>
              </a:pathLst>
            </a:custGeom>
            <a:blipFill>
              <a:blip r:embed="rId3"/>
              <a:stretch>
                <a:fillRect l="-1813" t="0" r="-4397" b="0"/>
              </a:stretch>
            </a:blipFill>
            <a:ln w="9525" cap="sq">
              <a:solidFill>
                <a:srgbClr val="000000"/>
              </a:solidFill>
              <a:prstDash val="solid"/>
              <a:miter/>
            </a:ln>
          </p:spPr>
        </p:sp>
      </p:grpSp>
      <p:grpSp>
        <p:nvGrpSpPr>
          <p:cNvPr name="Group 20" id="20"/>
          <p:cNvGrpSpPr/>
          <p:nvPr/>
        </p:nvGrpSpPr>
        <p:grpSpPr>
          <a:xfrm rot="0">
            <a:off x="311426" y="1580125"/>
            <a:ext cx="9453900" cy="4784567"/>
            <a:chOff x="0" y="0"/>
            <a:chExt cx="1606024" cy="812800"/>
          </a:xfrm>
        </p:grpSpPr>
        <p:sp>
          <p:nvSpPr>
            <p:cNvPr name="Freeform 21" id="21"/>
            <p:cNvSpPr/>
            <p:nvPr/>
          </p:nvSpPr>
          <p:spPr>
            <a:xfrm flipH="false" flipV="false" rot="0">
              <a:off x="0" y="0"/>
              <a:ext cx="1606024" cy="812800"/>
            </a:xfrm>
            <a:custGeom>
              <a:avLst/>
              <a:gdLst/>
              <a:ahLst/>
              <a:cxnLst/>
              <a:rect r="r" b="b" t="t" l="l"/>
              <a:pathLst>
                <a:path h="812800" w="1606024">
                  <a:moveTo>
                    <a:pt x="0" y="0"/>
                  </a:moveTo>
                  <a:lnTo>
                    <a:pt x="1606024" y="0"/>
                  </a:lnTo>
                  <a:lnTo>
                    <a:pt x="1606024" y="812800"/>
                  </a:lnTo>
                  <a:lnTo>
                    <a:pt x="0" y="812800"/>
                  </a:lnTo>
                  <a:close/>
                </a:path>
              </a:pathLst>
            </a:custGeom>
            <a:blipFill>
              <a:blip r:embed="rId4"/>
              <a:stretch>
                <a:fillRect l="-497" t="0" r="-3316" b="0"/>
              </a:stretch>
            </a:blipFill>
            <a:ln w="9525" cap="sq">
              <a:solidFill>
                <a:srgbClr val="000000"/>
              </a:solidFill>
              <a:prstDash val="solid"/>
              <a:miter/>
            </a:ln>
          </p:spPr>
        </p:sp>
      </p:grpSp>
      <p:sp>
        <p:nvSpPr>
          <p:cNvPr name="TextBox 22" id="22"/>
          <p:cNvSpPr txBox="true"/>
          <p:nvPr/>
        </p:nvSpPr>
        <p:spPr>
          <a:xfrm rot="0">
            <a:off x="5890302" y="266820"/>
            <a:ext cx="7830580" cy="1020228"/>
          </a:xfrm>
          <a:prstGeom prst="rect">
            <a:avLst/>
          </a:prstGeom>
        </p:spPr>
        <p:txBody>
          <a:bodyPr anchor="t" rtlCol="false" tIns="0" lIns="0" bIns="0" rIns="0">
            <a:spAutoFit/>
          </a:bodyPr>
          <a:lstStyle/>
          <a:p>
            <a:pPr algn="l">
              <a:lnSpc>
                <a:spcPts val="8071"/>
              </a:lnSpc>
            </a:pPr>
            <a:r>
              <a:rPr lang="en-US" sz="6670" b="true">
                <a:solidFill>
                  <a:srgbClr val="01003B"/>
                </a:solidFill>
                <a:latin typeface="Be Vietnam Ultra-Bold"/>
                <a:ea typeface="Be Vietnam Ultra-Bold"/>
                <a:cs typeface="Be Vietnam Ultra-Bold"/>
                <a:sym typeface="Be Vietnam Ultra-Bold"/>
              </a:rPr>
              <a:t>CHAT SNIPPETS</a:t>
            </a:r>
          </a:p>
        </p:txBody>
      </p:sp>
    </p:spTree>
  </p:cSld>
  <p:clrMapOvr>
    <a:masterClrMapping/>
  </p:clrMapOvr>
  <p:transition spd="fast">
    <p:cover dir="d"/>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name="TextBox 3" id="3"/>
          <p:cNvSpPr txBox="true"/>
          <p:nvPr/>
        </p:nvSpPr>
        <p:spPr>
          <a:xfrm rot="19756">
            <a:off x="2129536" y="4034896"/>
            <a:ext cx="5143655" cy="497985"/>
          </a:xfrm>
          <a:prstGeom prst="rect">
            <a:avLst/>
          </a:prstGeom>
        </p:spPr>
        <p:txBody>
          <a:bodyPr anchor="t" rtlCol="false" tIns="0" lIns="0" bIns="0" rIns="0">
            <a:spAutoFit/>
          </a:bodyPr>
          <a:lstStyle/>
          <a:p>
            <a:pPr algn="l">
              <a:lnSpc>
                <a:spcPts val="4052"/>
              </a:lnSpc>
              <a:spcBef>
                <a:spcPct val="0"/>
              </a:spcBef>
            </a:pPr>
            <a:r>
              <a:rPr lang="en-US" sz="2894" b="true">
                <a:solidFill>
                  <a:srgbClr val="01003B"/>
                </a:solidFill>
                <a:latin typeface="Be Vietnam Ultra-Bold"/>
                <a:ea typeface="Be Vietnam Ultra-Bold"/>
                <a:cs typeface="Be Vietnam Ultra-Bold"/>
                <a:sym typeface="Be Vietnam Ultra-Bold"/>
              </a:rPr>
              <a:t>Akshat Kumar(12240080)</a:t>
            </a:r>
          </a:p>
        </p:txBody>
      </p:sp>
      <p:sp>
        <p:nvSpPr>
          <p:cNvPr name="TextBox 4" id="4"/>
          <p:cNvSpPr txBox="true"/>
          <p:nvPr/>
        </p:nvSpPr>
        <p:spPr>
          <a:xfrm rot="19756">
            <a:off x="2129536" y="4783451"/>
            <a:ext cx="5139970" cy="497985"/>
          </a:xfrm>
          <a:prstGeom prst="rect">
            <a:avLst/>
          </a:prstGeom>
        </p:spPr>
        <p:txBody>
          <a:bodyPr anchor="t" rtlCol="false" tIns="0" lIns="0" bIns="0" rIns="0">
            <a:spAutoFit/>
          </a:bodyPr>
          <a:lstStyle/>
          <a:p>
            <a:pPr algn="l">
              <a:lnSpc>
                <a:spcPts val="4052"/>
              </a:lnSpc>
              <a:spcBef>
                <a:spcPct val="0"/>
              </a:spcBef>
            </a:pPr>
            <a:r>
              <a:rPr lang="en-US" sz="2894" b="true">
                <a:solidFill>
                  <a:srgbClr val="01003B"/>
                </a:solidFill>
                <a:latin typeface="Be Vietnam Ultra-Bold"/>
                <a:ea typeface="Be Vietnam Ultra-Bold"/>
                <a:cs typeface="Be Vietnam Ultra-Bold"/>
                <a:sym typeface="Be Vietnam Ultra-Bold"/>
              </a:rPr>
              <a:t>Aditya Prakash(12240040)</a:t>
            </a:r>
          </a:p>
        </p:txBody>
      </p:sp>
      <p:sp>
        <p:nvSpPr>
          <p:cNvPr name="TextBox 5" id="5"/>
          <p:cNvSpPr txBox="true"/>
          <p:nvPr/>
        </p:nvSpPr>
        <p:spPr>
          <a:xfrm rot="19756">
            <a:off x="2129537" y="6283544"/>
            <a:ext cx="5083827" cy="497985"/>
          </a:xfrm>
          <a:prstGeom prst="rect">
            <a:avLst/>
          </a:prstGeom>
        </p:spPr>
        <p:txBody>
          <a:bodyPr anchor="t" rtlCol="false" tIns="0" lIns="0" bIns="0" rIns="0">
            <a:spAutoFit/>
          </a:bodyPr>
          <a:lstStyle/>
          <a:p>
            <a:pPr algn="l">
              <a:lnSpc>
                <a:spcPts val="4052"/>
              </a:lnSpc>
              <a:spcBef>
                <a:spcPct val="0"/>
              </a:spcBef>
            </a:pPr>
            <a:r>
              <a:rPr lang="en-US" sz="2894" b="true">
                <a:solidFill>
                  <a:srgbClr val="01003B"/>
                </a:solidFill>
                <a:latin typeface="Be Vietnam Ultra-Bold"/>
                <a:ea typeface="Be Vietnam Ultra-Bold"/>
                <a:cs typeface="Be Vietnam Ultra-Bold"/>
                <a:sym typeface="Be Vietnam Ultra-Bold"/>
              </a:rPr>
              <a:t>Shashank Pant(12241700)</a:t>
            </a:r>
          </a:p>
        </p:txBody>
      </p:sp>
      <p:sp>
        <p:nvSpPr>
          <p:cNvPr name="TextBox 6" id="6"/>
          <p:cNvSpPr txBox="true"/>
          <p:nvPr/>
        </p:nvSpPr>
        <p:spPr>
          <a:xfrm rot="19756">
            <a:off x="2129533" y="5532966"/>
            <a:ext cx="5478094" cy="497985"/>
          </a:xfrm>
          <a:prstGeom prst="rect">
            <a:avLst/>
          </a:prstGeom>
        </p:spPr>
        <p:txBody>
          <a:bodyPr anchor="t" rtlCol="false" tIns="0" lIns="0" bIns="0" rIns="0">
            <a:spAutoFit/>
          </a:bodyPr>
          <a:lstStyle/>
          <a:p>
            <a:pPr algn="l">
              <a:lnSpc>
                <a:spcPts val="4052"/>
              </a:lnSpc>
              <a:spcBef>
                <a:spcPct val="0"/>
              </a:spcBef>
            </a:pPr>
            <a:r>
              <a:rPr lang="en-US" sz="2894" b="true">
                <a:solidFill>
                  <a:srgbClr val="01003B"/>
                </a:solidFill>
                <a:latin typeface="Be Vietnam Ultra-Bold"/>
                <a:ea typeface="Be Vietnam Ultra-Bold"/>
                <a:cs typeface="Be Vietnam Ultra-Bold"/>
                <a:sym typeface="Be Vietnam Ultra-Bold"/>
              </a:rPr>
              <a:t>Anand Vardhan(12240140)</a:t>
            </a:r>
          </a:p>
        </p:txBody>
      </p:sp>
      <p:sp>
        <p:nvSpPr>
          <p:cNvPr name="TextBox 7" id="7"/>
          <p:cNvSpPr txBox="true"/>
          <p:nvPr/>
        </p:nvSpPr>
        <p:spPr>
          <a:xfrm rot="0">
            <a:off x="2175773" y="1706303"/>
            <a:ext cx="9719512" cy="962662"/>
          </a:xfrm>
          <a:prstGeom prst="rect">
            <a:avLst/>
          </a:prstGeom>
        </p:spPr>
        <p:txBody>
          <a:bodyPr anchor="t" rtlCol="false" tIns="0" lIns="0" bIns="0" rIns="0">
            <a:spAutoFit/>
          </a:bodyPr>
          <a:lstStyle/>
          <a:p>
            <a:pPr algn="l">
              <a:lnSpc>
                <a:spcPts val="7839"/>
              </a:lnSpc>
              <a:spcBef>
                <a:spcPct val="0"/>
              </a:spcBef>
            </a:pPr>
            <a:r>
              <a:rPr lang="en-US" b="true" sz="5599">
                <a:solidFill>
                  <a:srgbClr val="33326B"/>
                </a:solidFill>
                <a:latin typeface="TT Chocolates Bold"/>
                <a:ea typeface="TT Chocolates Bold"/>
                <a:cs typeface="TT Chocolates Bold"/>
                <a:sym typeface="TT Chocolates Bold"/>
              </a:rPr>
              <a:t>INDIVIDUAL CONTRIBUTIONS</a:t>
            </a:r>
          </a:p>
        </p:txBody>
      </p:sp>
      <p:grpSp>
        <p:nvGrpSpPr>
          <p:cNvPr name="Group 8" id="8"/>
          <p:cNvGrpSpPr/>
          <p:nvPr/>
        </p:nvGrpSpPr>
        <p:grpSpPr>
          <a:xfrm rot="8100000">
            <a:off x="15141130" y="1681505"/>
            <a:ext cx="2103985" cy="210398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true">
              <a:gsLst>
                <a:gs pos="0">
                  <a:srgbClr val="48CFAE">
                    <a:alpha val="100000"/>
                  </a:srgbClr>
                </a:gs>
                <a:gs pos="100000">
                  <a:srgbClr val="006D83">
                    <a:alpha val="100000"/>
                  </a:srgbClr>
                </a:gs>
              </a:gsLst>
              <a:lin ang="5400000"/>
            </a:gra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11" id="11"/>
          <p:cNvGrpSpPr/>
          <p:nvPr/>
        </p:nvGrpSpPr>
        <p:grpSpPr>
          <a:xfrm rot="8100000">
            <a:off x="12542885" y="-3550601"/>
            <a:ext cx="4742111" cy="474211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true">
              <a:gsLst>
                <a:gs pos="0">
                  <a:srgbClr val="48CFAE">
                    <a:alpha val="100000"/>
                  </a:srgbClr>
                </a:gs>
                <a:gs pos="100000">
                  <a:srgbClr val="006D83">
                    <a:alpha val="100000"/>
                  </a:srgbClr>
                </a:gs>
              </a:gsLst>
              <a:lin ang="5400000"/>
            </a:gradFill>
          </p:spPr>
        </p:sp>
        <p:sp>
          <p:nvSpPr>
            <p:cNvPr name="TextBox 13" id="13"/>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14" id="14"/>
          <p:cNvGrpSpPr/>
          <p:nvPr/>
        </p:nvGrpSpPr>
        <p:grpSpPr>
          <a:xfrm rot="-2700000">
            <a:off x="17334914" y="-1274095"/>
            <a:ext cx="4742111" cy="474211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true">
              <a:gsLst>
                <a:gs pos="0">
                  <a:srgbClr val="48CFAE">
                    <a:alpha val="100000"/>
                  </a:srgbClr>
                </a:gs>
                <a:gs pos="100000">
                  <a:srgbClr val="006D83">
                    <a:alpha val="100000"/>
                  </a:srgbClr>
                </a:gs>
              </a:gsLst>
              <a:lin ang="0"/>
            </a:gra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17" id="17"/>
          <p:cNvGrpSpPr/>
          <p:nvPr/>
        </p:nvGrpSpPr>
        <p:grpSpPr>
          <a:xfrm rot="-8100000">
            <a:off x="15699542" y="603380"/>
            <a:ext cx="987162" cy="98716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name="TextBox 19" id="19"/>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20" id="20"/>
          <p:cNvGrpSpPr/>
          <p:nvPr/>
        </p:nvGrpSpPr>
        <p:grpSpPr>
          <a:xfrm rot="-10800000">
            <a:off x="-2244366" y="9188691"/>
            <a:ext cx="21640247" cy="2196619"/>
            <a:chOff x="0" y="0"/>
            <a:chExt cx="5699489" cy="578533"/>
          </a:xfrm>
        </p:grpSpPr>
        <p:sp>
          <p:nvSpPr>
            <p:cNvPr name="Freeform 21" id="21"/>
            <p:cNvSpPr/>
            <p:nvPr/>
          </p:nvSpPr>
          <p:spPr>
            <a:xfrm flipH="false" flipV="false" rot="0">
              <a:off x="0" y="0"/>
              <a:ext cx="5699489" cy="578533"/>
            </a:xfrm>
            <a:custGeom>
              <a:avLst/>
              <a:gdLst/>
              <a:ahLst/>
              <a:cxnLst/>
              <a:rect r="r" b="b" t="t" l="l"/>
              <a:pathLst>
                <a:path h="578533" w="5699489">
                  <a:moveTo>
                    <a:pt x="0" y="0"/>
                  </a:moveTo>
                  <a:lnTo>
                    <a:pt x="5699489" y="0"/>
                  </a:lnTo>
                  <a:lnTo>
                    <a:pt x="5699489" y="578533"/>
                  </a:lnTo>
                  <a:lnTo>
                    <a:pt x="0" y="578533"/>
                  </a:lnTo>
                  <a:close/>
                </a:path>
              </a:pathLst>
            </a:custGeom>
            <a:solidFill>
              <a:srgbClr val="195759"/>
            </a:solidFill>
          </p:spPr>
        </p:sp>
        <p:sp>
          <p:nvSpPr>
            <p:cNvPr name="TextBox 22" id="22"/>
            <p:cNvSpPr txBox="true"/>
            <p:nvPr/>
          </p:nvSpPr>
          <p:spPr>
            <a:xfrm>
              <a:off x="0" y="-47625"/>
              <a:ext cx="5699489" cy="626158"/>
            </a:xfrm>
            <a:prstGeom prst="rect">
              <a:avLst/>
            </a:prstGeom>
          </p:spPr>
          <p:txBody>
            <a:bodyPr anchor="ctr" rtlCol="false" tIns="50800" lIns="50800" bIns="50800" rIns="50800"/>
            <a:lstStyle/>
            <a:p>
              <a:pPr algn="ctr">
                <a:lnSpc>
                  <a:spcPts val="2800"/>
                </a:lnSpc>
              </a:pPr>
            </a:p>
          </p:txBody>
        </p:sp>
      </p:grpSp>
      <p:sp>
        <p:nvSpPr>
          <p:cNvPr name="TextBox 23" id="23"/>
          <p:cNvSpPr txBox="true"/>
          <p:nvPr/>
        </p:nvSpPr>
        <p:spPr>
          <a:xfrm rot="19756">
            <a:off x="7609983" y="4075513"/>
            <a:ext cx="7113075" cy="405910"/>
          </a:xfrm>
          <a:prstGeom prst="rect">
            <a:avLst/>
          </a:prstGeom>
        </p:spPr>
        <p:txBody>
          <a:bodyPr anchor="t" rtlCol="false" tIns="0" lIns="0" bIns="0" rIns="0">
            <a:spAutoFit/>
          </a:bodyPr>
          <a:lstStyle/>
          <a:p>
            <a:pPr algn="r">
              <a:lnSpc>
                <a:spcPts val="3352"/>
              </a:lnSpc>
              <a:spcBef>
                <a:spcPct val="0"/>
              </a:spcBef>
            </a:pPr>
            <a:r>
              <a:rPr lang="en-US" sz="2394">
                <a:solidFill>
                  <a:srgbClr val="01003B"/>
                </a:solidFill>
                <a:latin typeface="Be Vietnam"/>
                <a:ea typeface="Be Vietnam"/>
                <a:cs typeface="Be Vietnam"/>
                <a:sym typeface="Be Vietnam"/>
              </a:rPr>
              <a:t>Developed the code and theory of the Code</a:t>
            </a:r>
          </a:p>
        </p:txBody>
      </p:sp>
      <p:sp>
        <p:nvSpPr>
          <p:cNvPr name="TextBox 24" id="24"/>
          <p:cNvSpPr txBox="true"/>
          <p:nvPr/>
        </p:nvSpPr>
        <p:spPr>
          <a:xfrm rot="19756">
            <a:off x="6718466" y="4855002"/>
            <a:ext cx="8345846" cy="825010"/>
          </a:xfrm>
          <a:prstGeom prst="rect">
            <a:avLst/>
          </a:prstGeom>
        </p:spPr>
        <p:txBody>
          <a:bodyPr anchor="t" rtlCol="false" tIns="0" lIns="0" bIns="0" rIns="0">
            <a:spAutoFit/>
          </a:bodyPr>
          <a:lstStyle/>
          <a:p>
            <a:pPr algn="r">
              <a:lnSpc>
                <a:spcPts val="3352"/>
              </a:lnSpc>
            </a:pPr>
            <a:r>
              <a:rPr lang="en-US" sz="2394">
                <a:solidFill>
                  <a:srgbClr val="01003B"/>
                </a:solidFill>
                <a:latin typeface="Be Vietnam"/>
                <a:ea typeface="Be Vietnam"/>
                <a:cs typeface="Be Vietnam"/>
                <a:sym typeface="Be Vietnam"/>
              </a:rPr>
              <a:t>Developed the code and </a:t>
            </a:r>
            <a:r>
              <a:rPr lang="en-US" sz="2394">
                <a:solidFill>
                  <a:srgbClr val="01003B"/>
                </a:solidFill>
                <a:latin typeface="Be Vietnam"/>
                <a:ea typeface="Be Vietnam"/>
                <a:cs typeface="Be Vietnam"/>
                <a:sym typeface="Be Vietnam"/>
              </a:rPr>
              <a:t>theory of the project.</a:t>
            </a:r>
          </a:p>
          <a:p>
            <a:pPr algn="r">
              <a:lnSpc>
                <a:spcPts val="3352"/>
              </a:lnSpc>
              <a:spcBef>
                <a:spcPct val="0"/>
              </a:spcBef>
            </a:pPr>
          </a:p>
        </p:txBody>
      </p:sp>
      <p:sp>
        <p:nvSpPr>
          <p:cNvPr name="TextBox 25" id="25"/>
          <p:cNvSpPr txBox="true"/>
          <p:nvPr/>
        </p:nvSpPr>
        <p:spPr>
          <a:xfrm rot="19756">
            <a:off x="7278160" y="6385224"/>
            <a:ext cx="9090022" cy="405910"/>
          </a:xfrm>
          <a:prstGeom prst="rect">
            <a:avLst/>
          </a:prstGeom>
        </p:spPr>
        <p:txBody>
          <a:bodyPr anchor="t" rtlCol="false" tIns="0" lIns="0" bIns="0" rIns="0">
            <a:spAutoFit/>
          </a:bodyPr>
          <a:lstStyle/>
          <a:p>
            <a:pPr algn="r">
              <a:lnSpc>
                <a:spcPts val="3352"/>
              </a:lnSpc>
              <a:spcBef>
                <a:spcPct val="0"/>
              </a:spcBef>
            </a:pPr>
            <a:r>
              <a:rPr lang="en-US" sz="2394">
                <a:solidFill>
                  <a:srgbClr val="01003B"/>
                </a:solidFill>
                <a:latin typeface="Be Vietnam"/>
                <a:ea typeface="Be Vietnam"/>
                <a:cs typeface="Be Vietnam"/>
                <a:sym typeface="Be Vietnam"/>
              </a:rPr>
              <a:t>Theoritical buildup for code and UI </a:t>
            </a:r>
            <a:r>
              <a:rPr lang="en-US" sz="2394">
                <a:solidFill>
                  <a:srgbClr val="01003B"/>
                </a:solidFill>
                <a:latin typeface="Be Vietnam"/>
                <a:ea typeface="Be Vietnam"/>
                <a:cs typeface="Be Vietnam"/>
                <a:sym typeface="Be Vietnam"/>
              </a:rPr>
              <a:t>of the chat system</a:t>
            </a:r>
          </a:p>
        </p:txBody>
      </p:sp>
      <p:sp>
        <p:nvSpPr>
          <p:cNvPr name="TextBox 26" id="26"/>
          <p:cNvSpPr txBox="true"/>
          <p:nvPr/>
        </p:nvSpPr>
        <p:spPr>
          <a:xfrm rot="19756">
            <a:off x="7506550" y="5608871"/>
            <a:ext cx="8997075" cy="878350"/>
          </a:xfrm>
          <a:prstGeom prst="rect">
            <a:avLst/>
          </a:prstGeom>
        </p:spPr>
        <p:txBody>
          <a:bodyPr anchor="t" rtlCol="false" tIns="0" lIns="0" bIns="0" rIns="0">
            <a:spAutoFit/>
          </a:bodyPr>
          <a:lstStyle/>
          <a:p>
            <a:pPr algn="r">
              <a:lnSpc>
                <a:spcPts val="3352"/>
              </a:lnSpc>
            </a:pPr>
            <a:r>
              <a:rPr lang="en-US" sz="2394">
                <a:solidFill>
                  <a:srgbClr val="01003B"/>
                </a:solidFill>
                <a:latin typeface="Be Vietnam"/>
                <a:ea typeface="Be Vietnam"/>
                <a:cs typeface="Be Vietnam"/>
                <a:sym typeface="Be Vietnam"/>
              </a:rPr>
              <a:t>Formulated the project report and theory</a:t>
            </a:r>
            <a:r>
              <a:rPr lang="en-US" sz="2394">
                <a:solidFill>
                  <a:srgbClr val="01003B"/>
                </a:solidFill>
                <a:latin typeface="Be Vietnam"/>
                <a:ea typeface="Be Vietnam"/>
                <a:cs typeface="Be Vietnam"/>
                <a:sym typeface="Be Vietnam"/>
              </a:rPr>
              <a:t> of the project.</a:t>
            </a:r>
          </a:p>
          <a:p>
            <a:pPr algn="r">
              <a:lnSpc>
                <a:spcPts val="3772"/>
              </a:lnSpc>
              <a:spcBef>
                <a:spcPct val="0"/>
              </a:spcBef>
            </a:pPr>
          </a:p>
        </p:txBody>
      </p:sp>
      <p:sp>
        <p:nvSpPr>
          <p:cNvPr name="TextBox 27" id="27"/>
          <p:cNvSpPr txBox="true"/>
          <p:nvPr/>
        </p:nvSpPr>
        <p:spPr>
          <a:xfrm rot="0">
            <a:off x="806494" y="7977905"/>
            <a:ext cx="9055993" cy="396210"/>
          </a:xfrm>
          <a:prstGeom prst="rect">
            <a:avLst/>
          </a:prstGeom>
        </p:spPr>
        <p:txBody>
          <a:bodyPr anchor="t" rtlCol="false" tIns="0" lIns="0" bIns="0" rIns="0">
            <a:spAutoFit/>
          </a:bodyPr>
          <a:lstStyle/>
          <a:p>
            <a:pPr algn="ctr">
              <a:lnSpc>
                <a:spcPts val="3361"/>
              </a:lnSpc>
            </a:pPr>
            <a:r>
              <a:rPr lang="en-US" sz="2401">
                <a:solidFill>
                  <a:srgbClr val="000000"/>
                </a:solidFill>
                <a:latin typeface="Canva Sans"/>
                <a:ea typeface="Canva Sans"/>
                <a:cs typeface="Canva Sans"/>
                <a:sym typeface="Canva Sans"/>
              </a:rPr>
              <a:t>Github Link:</a:t>
            </a:r>
            <a:r>
              <a:rPr lang="en-US" sz="2401" b="true">
                <a:solidFill>
                  <a:srgbClr val="000000"/>
                </a:solidFill>
                <a:latin typeface="Canva Sans Bold"/>
                <a:ea typeface="Canva Sans Bold"/>
                <a:cs typeface="Canva Sans Bold"/>
                <a:sym typeface="Canva Sans Bold"/>
              </a:rPr>
              <a:t> </a:t>
            </a:r>
            <a:r>
              <a:rPr lang="en-US" b="true" sz="2401" u="sng">
                <a:solidFill>
                  <a:srgbClr val="38B6FF"/>
                </a:solidFill>
                <a:latin typeface="Canva Sans Bold"/>
                <a:ea typeface="Canva Sans Bold"/>
                <a:cs typeface="Canva Sans Bold"/>
                <a:sym typeface="Canva Sans Bold"/>
                <a:hlinkClick r:id="rId3" tooltip="https://github.com/Akshatjamadagni/Emotional-Support-Conversation-with-fine-grained-emotion-and-emotional-dynamics"/>
              </a:rPr>
              <a:t>CauESC: Emotional Support Conversation Model</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DAGWvdP7cYk</dc:identifier>
  <dcterms:modified xsi:type="dcterms:W3CDTF">2011-08-01T06:04:30Z</dcterms:modified>
  <cp:revision>1</cp:revision>
  <dc:title>Strikers- CauESC</dc:title>
</cp:coreProperties>
</file>