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
  </p:notesMasterIdLst>
  <p:handoutMasterIdLst>
    <p:handoutMasterId r:id="rId5"/>
  </p:handoutMasterIdLst>
  <p:sldIdLst>
    <p:sldId id="427" r:id="rId2"/>
    <p:sldId id="428" r:id="rId3"/>
  </p:sldIdLst>
  <p:sldSz cx="12192000" cy="6858000"/>
  <p:notesSz cx="7315200" cy="9601200"/>
  <p:custDataLst>
    <p:tags r:id="rId6"/>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1F606BE9-EC7A-4F7B-8A2E-8A073166487E}">
          <p14:sldIdLst>
            <p14:sldId id="427"/>
            <p14:sldId id="428"/>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bakad, Nishita (AE - Dubai)" initials="TN(-D" lastIdx="3" clrIdx="0">
    <p:extLst>
      <p:ext uri="{19B8F6BF-5375-455C-9EA6-DF929625EA0E}">
        <p15:presenceInfo xmlns:p15="http://schemas.microsoft.com/office/powerpoint/2012/main" userId="S-1-5-21-2094927150-201071529-617630493-9424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023" autoAdjust="0"/>
  </p:normalViewPr>
  <p:slideViewPr>
    <p:cSldViewPr snapToGrid="0" showGuides="1">
      <p:cViewPr varScale="1">
        <p:scale>
          <a:sx n="62" d="100"/>
          <a:sy n="62" d="100"/>
        </p:scale>
        <p:origin x="828" y="72"/>
      </p:cViewPr>
      <p:guideLst>
        <p:guide/>
        <p:guide orient="horz" pos="2047"/>
        <p:guide orient="horz" pos="1593"/>
        <p:guide orient="horz" pos="2568"/>
        <p:guide orient="horz" pos="3072"/>
        <p:guide orient="horz" pos="3589"/>
      </p:guideLst>
    </p:cSldViewPr>
  </p:slideViewPr>
  <p:outlineViewPr>
    <p:cViewPr>
      <p:scale>
        <a:sx n="33" d="100"/>
        <a:sy n="33" d="100"/>
      </p:scale>
      <p:origin x="0" y="-11946"/>
    </p:cViewPr>
  </p:outlineViewPr>
  <p:notesTextViewPr>
    <p:cViewPr>
      <p:scale>
        <a:sx n="100" d="100"/>
        <a:sy n="100" d="100"/>
      </p:scale>
      <p:origin x="0" y="0"/>
    </p:cViewPr>
  </p:notesTextViewPr>
  <p:sorterViewPr>
    <p:cViewPr>
      <p:scale>
        <a:sx n="81" d="100"/>
        <a:sy n="81" d="100"/>
      </p:scale>
      <p:origin x="0" y="-1512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7/17/2022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7/17/2022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68320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8" name="think-cell Slide" r:id="rId4" imgW="470" imgH="469" progId="TCLayout.ActiveDocument.1">
                  <p:embed/>
                </p:oleObj>
              </mc:Choice>
              <mc:Fallback>
                <p:oleObj name="think-cell Slide" r:id="rId4" imgW="470" imgH="469"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10493" y="237938"/>
            <a:ext cx="11071907" cy="1325563"/>
          </a:xfrm>
        </p:spPr>
        <p:txBody>
          <a:bodyPr/>
          <a:lstStyle>
            <a:lvl1pPr>
              <a:lnSpc>
                <a:spcPct val="70000"/>
              </a:lnSpc>
              <a:defRPr/>
            </a:lvl1pPr>
          </a:lstStyle>
          <a:p>
            <a:r>
              <a:rPr lang="en-US" dirty="0"/>
              <a:t>Click to edit Master title style</a:t>
            </a:r>
          </a:p>
        </p:txBody>
      </p:sp>
      <p:sp>
        <p:nvSpPr>
          <p:cNvPr id="3" name="Content Placeholder 2"/>
          <p:cNvSpPr>
            <a:spLocks noGrp="1"/>
          </p:cNvSpPr>
          <p:nvPr>
            <p:ph idx="1"/>
          </p:nvPr>
        </p:nvSpPr>
        <p:spPr>
          <a:xfrm>
            <a:off x="510493" y="2255520"/>
            <a:ext cx="11071907" cy="3921442"/>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4"/>
          </p:nvPr>
        </p:nvSpPr>
        <p:spPr>
          <a:xfrm>
            <a:off x="511175" y="1171079"/>
            <a:ext cx="11071225" cy="663894"/>
          </a:xfrm>
        </p:spPr>
        <p:txBody>
          <a:bodyPr>
            <a:noAutofit/>
          </a:bodyPr>
          <a:lstStyle>
            <a:lvl1pPr marL="0" indent="0">
              <a:buNone/>
              <a:defRPr sz="21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95774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501653"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3"/>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54" name="think-cell Slide" r:id="rId14" imgW="270" imgH="270" progId="TCLayout.ActiveDocument.1">
                  <p:embed/>
                </p:oleObj>
              </mc:Choice>
              <mc:Fallback>
                <p:oleObj name="think-cell Slide" r:id="rId14" imgW="270" imgH="270" progId="TCLayout.ActiveDocument.1">
                  <p:embed/>
                  <p:pic>
                    <p:nvPicPr>
                      <p:cNvPr id="4" name="Object 3" hidden="1"/>
                      <p:cNvPicPr/>
                      <p:nvPr/>
                    </p:nvPicPr>
                    <p:blipFill>
                      <a:blip r:embed="rId1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95" r:id="rId1"/>
    <p:sldLayoutId id="2147483751" r:id="rId2"/>
    <p:sldLayoutId id="2147483724" r:id="rId3"/>
    <p:sldLayoutId id="2147483725" r:id="rId4"/>
    <p:sldLayoutId id="2147483726" r:id="rId5"/>
    <p:sldLayoutId id="2147483727" r:id="rId6"/>
    <p:sldLayoutId id="2147483698" r:id="rId7"/>
    <p:sldLayoutId id="2147483752" r:id="rId8"/>
    <p:sldLayoutId id="2147483696" r:id="rId9"/>
    <p:sldLayoutId id="2147483759" r:id="rId1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b="1" dirty="0">
                <a:solidFill>
                  <a:schemeClr val="accent1"/>
                </a:solidFill>
                <a:cs typeface="Times New Roman" pitchFamily="18" charset="0"/>
              </a:rPr>
              <a:t>Nadira Begum, </a:t>
            </a:r>
            <a:r>
              <a:rPr lang="pt-PT" sz="1400" b="1" dirty="0">
                <a:solidFill>
                  <a:schemeClr val="accent1"/>
                </a:solidFill>
                <a:cs typeface="Times New Roman" pitchFamily="18" charset="0"/>
              </a:rPr>
              <a:t>Consultant, Technology Consulting (ET&amp;P : Oracle)</a:t>
            </a:r>
            <a:endParaRPr lang="en-US" sz="1400" noProof="0" dirty="0"/>
          </a:p>
        </p:txBody>
      </p:sp>
      <p:sp>
        <p:nvSpPr>
          <p:cNvPr id="16" name="Rectangle 15"/>
          <p:cNvSpPr/>
          <p:nvPr/>
        </p:nvSpPr>
        <p:spPr>
          <a:xfrm>
            <a:off x="485334" y="982836"/>
            <a:ext cx="11236766" cy="5580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98917" tIns="84397" rIns="210991" rtlCol="0" anchor="t" anchorCtr="0"/>
          <a:lstStyle/>
          <a:p>
            <a:pPr algn="just" defTabSz="685800">
              <a:spcBef>
                <a:spcPts val="450"/>
              </a:spcBef>
              <a:buClr>
                <a:srgbClr val="44546A"/>
              </a:buClr>
              <a:defRPr/>
            </a:pPr>
            <a:r>
              <a:rPr lang="en-US" sz="1050" dirty="0">
                <a:solidFill>
                  <a:prstClr val="black"/>
                </a:solidFill>
              </a:rPr>
              <a:t>Nadira is an Analyst in Deloitte Consulting's Technology: ET&amp;P : Oracle</a:t>
            </a:r>
            <a:r>
              <a:rPr lang="en-US" sz="1050" dirty="0">
                <a:solidFill>
                  <a:schemeClr val="tx1"/>
                </a:solidFill>
              </a:rPr>
              <a:t>. Establishing and running the processes for on-going maintenance monitoring support. Perform various development activities for DevOps practices for the project, including continuous integration, continuous delivery, and continuous monitoring. Automation Tools Like </a:t>
            </a:r>
            <a:r>
              <a:rPr lang="en-US" sz="1050" dirty="0" err="1">
                <a:solidFill>
                  <a:schemeClr val="tx1"/>
                </a:solidFill>
              </a:rPr>
              <a:t>Teamcity</a:t>
            </a:r>
            <a:r>
              <a:rPr lang="en-US" sz="1050" dirty="0">
                <a:solidFill>
                  <a:schemeClr val="tx1"/>
                </a:solidFill>
              </a:rPr>
              <a:t> for Migration of Code.</a:t>
            </a:r>
            <a:endParaRPr lang="en-US" sz="1050" dirty="0">
              <a:solidFill>
                <a:schemeClr val="tx1"/>
              </a:solidFill>
              <a:latin typeface="Verdana" panose="020B0604030504040204" pitchFamily="34" charset="0"/>
              <a:ea typeface="Verdana" panose="020B0604030504040204" pitchFamily="34" charset="0"/>
            </a:endParaRPr>
          </a:p>
          <a:p>
            <a:pPr algn="just" defTabSz="685800">
              <a:spcBef>
                <a:spcPts val="450"/>
              </a:spcBef>
              <a:buClr>
                <a:srgbClr val="44546A"/>
              </a:buClr>
              <a:defRPr/>
            </a:pPr>
            <a:r>
              <a:rPr lang="en-US" sz="1050" dirty="0">
                <a:solidFill>
                  <a:prstClr val="black"/>
                </a:solidFill>
              </a:rPr>
              <a:t>She is skilled across diverse database, ETL, visualization tools and always eager to learn new technologies and adapt to the growing business and technology requirements</a:t>
            </a:r>
            <a:r>
              <a:rPr lang="en-US" sz="1050" dirty="0">
                <a:solidFill>
                  <a:schemeClr val="tx1"/>
                </a:solidFill>
              </a:rPr>
              <a:t>. </a:t>
            </a:r>
          </a:p>
          <a:p>
            <a:pPr algn="just" defTabSz="685800">
              <a:spcBef>
                <a:spcPts val="450"/>
              </a:spcBef>
              <a:buClr>
                <a:srgbClr val="44546A"/>
              </a:buClr>
              <a:defRPr/>
            </a:pPr>
            <a:r>
              <a:rPr lang="en-US" sz="1050" dirty="0">
                <a:solidFill>
                  <a:schemeClr val="tx1"/>
                </a:solidFill>
                <a:latin typeface="Verdana" panose="020B0604030504040204" pitchFamily="34" charset="0"/>
                <a:ea typeface="Verdana" panose="020B0604030504040204" pitchFamily="34" charset="0"/>
              </a:rPr>
              <a:t>She</a:t>
            </a:r>
            <a:r>
              <a:rPr lang="en-US" altLang="en-US" sz="1050" dirty="0">
                <a:solidFill>
                  <a:schemeClr val="tx1"/>
                </a:solidFill>
                <a:latin typeface="Verdana" panose="020B0604030504040204" pitchFamily="34" charset="0"/>
                <a:ea typeface="Verdana" panose="020B0604030504040204" pitchFamily="34" charset="0"/>
                <a:cs typeface="Verdana" panose="020B0604030504040204" pitchFamily="34" charset="0"/>
              </a:rPr>
              <a:t> is trained in </a:t>
            </a:r>
            <a:r>
              <a:rPr lang="en-US" altLang="en-US" sz="1050" dirty="0" err="1">
                <a:solidFill>
                  <a:schemeClr val="tx1"/>
                </a:solidFill>
                <a:latin typeface="Verdana" panose="020B0604030504040204" pitchFamily="34" charset="0"/>
                <a:ea typeface="Verdana" panose="020B0604030504040204" pitchFamily="34" charset="0"/>
                <a:cs typeface="Verdana" panose="020B0604030504040204" pitchFamily="34" charset="0"/>
              </a:rPr>
              <a:t>Informatica</a:t>
            </a:r>
            <a:r>
              <a:rPr lang="en-US" altLang="en-US" sz="1050" dirty="0">
                <a:solidFill>
                  <a:schemeClr val="tx1"/>
                </a:solidFill>
                <a:latin typeface="Verdana" panose="020B0604030504040204" pitchFamily="34" charset="0"/>
                <a:ea typeface="Verdana" panose="020B0604030504040204" pitchFamily="34" charset="0"/>
                <a:cs typeface="Verdana" panose="020B0604030504040204" pitchFamily="34" charset="0"/>
              </a:rPr>
              <a:t> Power Centre, and SQL. she is an ardent learner with a keen interest in ETL tools and data visualization , and is committed to increasing comprehension on creating accurate representations of data presented in precise manner and also shows enthusiasm in fields of technology. she is a strategic thinker with a continual endeavor to attain knowledge and expertise to enhance pertinent skillset and also carries a strong set of soft skills along with communication proficiency. </a:t>
            </a:r>
            <a:r>
              <a:rPr lang="en-US" sz="1050" dirty="0">
                <a:solidFill>
                  <a:prstClr val="black"/>
                </a:solidFill>
                <a:latin typeface="Verdana" panose="020B0604030504040204" pitchFamily="34" charset="0"/>
                <a:ea typeface="Verdana" panose="020B0604030504040204" pitchFamily="34" charset="0"/>
              </a:rPr>
              <a:t>She is certified in </a:t>
            </a:r>
            <a:r>
              <a:rPr lang="en-US" sz="1050" dirty="0" err="1">
                <a:solidFill>
                  <a:prstClr val="black"/>
                </a:solidFill>
                <a:latin typeface="Verdana" panose="020B0604030504040204" pitchFamily="34" charset="0"/>
                <a:ea typeface="Verdana" panose="020B0604030504040204" pitchFamily="34" charset="0"/>
              </a:rPr>
              <a:t>Alteryx</a:t>
            </a:r>
            <a:r>
              <a:rPr lang="en-US" sz="1050" dirty="0">
                <a:solidFill>
                  <a:prstClr val="black"/>
                </a:solidFill>
                <a:latin typeface="Verdana" panose="020B0604030504040204" pitchFamily="34" charset="0"/>
                <a:ea typeface="Verdana" panose="020B0604030504040204" pitchFamily="34" charset="0"/>
              </a:rPr>
              <a:t> core designer.</a:t>
            </a:r>
          </a:p>
          <a:p>
            <a:pPr algn="just" defTabSz="685800">
              <a:spcBef>
                <a:spcPts val="450"/>
              </a:spcBef>
              <a:buClr>
                <a:srgbClr val="44546A"/>
              </a:buClr>
              <a:defRPr/>
            </a:pPr>
            <a:endParaRPr lang="en-US" altLang="en-US" sz="105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defTabSz="685800">
              <a:spcBef>
                <a:spcPts val="450"/>
              </a:spcBef>
              <a:buClr>
                <a:srgbClr val="44546A"/>
              </a:buClr>
              <a:defRPr/>
            </a:pPr>
            <a:endParaRPr lang="en-US" sz="900" dirty="0">
              <a:solidFill>
                <a:schemeClr val="tx1"/>
              </a:solidFill>
            </a:endParaRPr>
          </a:p>
          <a:p>
            <a:endParaRPr lang="en-US" sz="900"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endParaRPr lang="en-IN" sz="900"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ectangle 17"/>
          <p:cNvSpPr/>
          <p:nvPr/>
        </p:nvSpPr>
        <p:spPr>
          <a:xfrm>
            <a:off x="691169" y="1242355"/>
            <a:ext cx="1290196" cy="133530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6"/>
          </a:p>
        </p:txBody>
      </p:sp>
      <p:graphicFrame>
        <p:nvGraphicFramePr>
          <p:cNvPr id="19" name="Table 18"/>
          <p:cNvGraphicFramePr>
            <a:graphicFrameLocks noGrp="1"/>
          </p:cNvGraphicFramePr>
          <p:nvPr>
            <p:extLst>
              <p:ext uri="{D42A27DB-BD31-4B8C-83A1-F6EECF244321}">
                <p14:modId xmlns:p14="http://schemas.microsoft.com/office/powerpoint/2010/main" val="2292187230"/>
              </p:ext>
            </p:extLst>
          </p:nvPr>
        </p:nvGraphicFramePr>
        <p:xfrm>
          <a:off x="691169" y="2579845"/>
          <a:ext cx="1720582" cy="3283348"/>
        </p:xfrm>
        <a:graphic>
          <a:graphicData uri="http://schemas.openxmlformats.org/drawingml/2006/table">
            <a:tbl>
              <a:tblPr firstRow="1" bandRow="1">
                <a:tableStyleId>{2D5ABB26-0587-4C30-8999-92F81FD0307C}</a:tableStyleId>
              </a:tblPr>
              <a:tblGrid>
                <a:gridCol w="1720582">
                  <a:extLst>
                    <a:ext uri="{9D8B030D-6E8A-4147-A177-3AD203B41FA5}">
                      <a16:colId xmlns:a16="http://schemas.microsoft.com/office/drawing/2014/main" val="20000"/>
                    </a:ext>
                  </a:extLst>
                </a:gridCol>
              </a:tblGrid>
              <a:tr h="2799451">
                <a:tc>
                  <a:txBody>
                    <a:bodyPr/>
                    <a:lstStyle/>
                    <a:p>
                      <a:pPr eaLnBrk="1" hangingPunct="1">
                        <a:spcBef>
                          <a:spcPts val="900"/>
                        </a:spcBef>
                        <a:defRPr/>
                      </a:pPr>
                      <a:r>
                        <a:rPr lang="en-GB" sz="1050" b="1" baseline="0" noProof="0" dirty="0">
                          <a:solidFill>
                            <a:schemeClr val="accent1"/>
                          </a:solidFill>
                          <a:latin typeface="+mj-lt"/>
                          <a:cs typeface="Times New Roman" pitchFamily="18" charset="0"/>
                        </a:rPr>
                        <a:t>Consultant</a:t>
                      </a:r>
                      <a:endParaRPr lang="en-GB" sz="1050" b="1" noProof="0" dirty="0">
                        <a:solidFill>
                          <a:schemeClr val="accent1"/>
                        </a:solidFill>
                        <a:latin typeface="+mj-lt"/>
                        <a:cs typeface="Times New Roman" pitchFamily="18" charset="0"/>
                      </a:endParaRPr>
                    </a:p>
                    <a:p>
                      <a:pPr eaLnBrk="1" hangingPunct="1">
                        <a:spcBef>
                          <a:spcPts val="900"/>
                        </a:spcBef>
                        <a:defRPr/>
                      </a:pPr>
                      <a:r>
                        <a:rPr lang="en-GB" sz="1050" b="1" noProof="0" dirty="0">
                          <a:solidFill>
                            <a:schemeClr val="tx2"/>
                          </a:solidFill>
                          <a:latin typeface="Arial" charset="0"/>
                          <a:cs typeface="Times New Roman" pitchFamily="18" charset="0"/>
                        </a:rPr>
                        <a:t>Consulting- Technology</a:t>
                      </a:r>
                    </a:p>
                    <a:p>
                      <a:pPr eaLnBrk="1" hangingPunct="1">
                        <a:spcBef>
                          <a:spcPts val="900"/>
                        </a:spcBef>
                        <a:defRPr/>
                      </a:pPr>
                      <a:r>
                        <a:rPr lang="en-GB" sz="1050" b="1" baseline="0" noProof="0" dirty="0">
                          <a:solidFill>
                            <a:schemeClr val="tx2"/>
                          </a:solidFill>
                          <a:latin typeface="Arial" charset="0"/>
                          <a:cs typeface="Times New Roman" pitchFamily="18" charset="0"/>
                        </a:rPr>
                        <a:t> (ET&amp;P : Oracle)</a:t>
                      </a:r>
                      <a:endParaRPr lang="en-GB" sz="1050" b="1" noProof="0" dirty="0">
                        <a:solidFill>
                          <a:schemeClr val="tx2"/>
                        </a:solidFill>
                        <a:latin typeface="Arial" charset="0"/>
                        <a:cs typeface="Times New Roman" pitchFamily="18" charset="0"/>
                      </a:endParaRPr>
                    </a:p>
                    <a:p>
                      <a:pPr eaLnBrk="1" hangingPunct="1">
                        <a:spcBef>
                          <a:spcPts val="900"/>
                        </a:spcBef>
                        <a:defRPr/>
                      </a:pPr>
                      <a:endParaRPr lang="en-GB" sz="1050" b="1" noProof="0" dirty="0">
                        <a:solidFill>
                          <a:schemeClr val="tx2"/>
                        </a:solidFill>
                        <a:latin typeface="Arial" charset="0"/>
                        <a:cs typeface="Times New Roman" pitchFamily="18" charset="0"/>
                      </a:endParaRPr>
                    </a:p>
                    <a:p>
                      <a:pPr eaLnBrk="1" hangingPunct="1">
                        <a:spcBef>
                          <a:spcPts val="900"/>
                        </a:spcBef>
                        <a:defRPr/>
                      </a:pPr>
                      <a:r>
                        <a:rPr lang="en-GB" sz="1050" b="1" noProof="0" dirty="0">
                          <a:solidFill>
                            <a:schemeClr val="tx2"/>
                          </a:solidFill>
                          <a:latin typeface="Arial" charset="0"/>
                          <a:cs typeface="Times New Roman" pitchFamily="18" charset="0"/>
                        </a:rPr>
                        <a:t>Qualifications:</a:t>
                      </a:r>
                      <a:br>
                        <a:rPr lang="en-GB" sz="1050" b="1" noProof="0" dirty="0">
                          <a:solidFill>
                            <a:schemeClr val="tx2"/>
                          </a:solidFill>
                          <a:latin typeface="Arial" charset="0"/>
                          <a:cs typeface="Times New Roman" pitchFamily="18" charset="0"/>
                        </a:rPr>
                      </a:br>
                      <a:r>
                        <a:rPr lang="en-US" sz="1050" b="0" noProof="0" dirty="0">
                          <a:solidFill>
                            <a:schemeClr val="tx2"/>
                          </a:solidFill>
                          <a:latin typeface="Arial" charset="0"/>
                          <a:cs typeface="Times New Roman" pitchFamily="18" charset="0"/>
                        </a:rPr>
                        <a:t>Bachelor</a:t>
                      </a:r>
                      <a:r>
                        <a:rPr lang="en-US" sz="1050" b="0" baseline="0" noProof="0" dirty="0">
                          <a:solidFill>
                            <a:schemeClr val="tx2"/>
                          </a:solidFill>
                          <a:latin typeface="Arial" charset="0"/>
                          <a:cs typeface="Times New Roman" pitchFamily="18" charset="0"/>
                        </a:rPr>
                        <a:t> of Computer Application(BCA)</a:t>
                      </a:r>
                      <a:endParaRPr lang="en-US" sz="1050" b="0" noProof="0" dirty="0">
                        <a:solidFill>
                          <a:schemeClr val="tx2"/>
                        </a:solidFill>
                        <a:latin typeface="Arial" charset="0"/>
                        <a:cs typeface="Times New Roman" pitchFamily="18" charset="0"/>
                      </a:endParaRPr>
                    </a:p>
                    <a:p>
                      <a:pPr eaLnBrk="1" hangingPunct="1">
                        <a:spcBef>
                          <a:spcPts val="900"/>
                        </a:spcBef>
                        <a:defRPr/>
                      </a:pPr>
                      <a:r>
                        <a:rPr lang="en-GB" sz="1050" b="1" noProof="0" dirty="0">
                          <a:solidFill>
                            <a:schemeClr val="tx2"/>
                          </a:solidFill>
                          <a:latin typeface="Arial" charset="0"/>
                          <a:cs typeface="Times New Roman" pitchFamily="18" charset="0"/>
                        </a:rPr>
                        <a:t>Languages:</a:t>
                      </a:r>
                      <a:br>
                        <a:rPr lang="en-GB" sz="1050" b="1" noProof="0" dirty="0">
                          <a:solidFill>
                            <a:schemeClr val="tx2"/>
                          </a:solidFill>
                          <a:latin typeface="Arial" charset="0"/>
                          <a:cs typeface="Times New Roman" pitchFamily="18" charset="0"/>
                        </a:rPr>
                      </a:br>
                      <a:r>
                        <a:rPr lang="en-GB" sz="1050" noProof="0" dirty="0">
                          <a:solidFill>
                            <a:schemeClr val="tx2"/>
                          </a:solidFill>
                          <a:latin typeface="Arial" charset="0"/>
                          <a:cs typeface="Times New Roman" pitchFamily="18" charset="0"/>
                        </a:rPr>
                        <a:t>English, Hindi, Kannada</a:t>
                      </a:r>
                    </a:p>
                    <a:p>
                      <a:pPr eaLnBrk="1" hangingPunct="1">
                        <a:spcBef>
                          <a:spcPts val="900"/>
                        </a:spcBef>
                        <a:defRPr/>
                      </a:pPr>
                      <a:r>
                        <a:rPr lang="en-GB" sz="1050" b="1" noProof="0" dirty="0">
                          <a:solidFill>
                            <a:schemeClr val="tx2"/>
                          </a:solidFill>
                          <a:latin typeface="Arial" charset="0"/>
                          <a:cs typeface="Times New Roman" pitchFamily="18" charset="0"/>
                        </a:rPr>
                        <a:t>Office:</a:t>
                      </a:r>
                      <a:br>
                        <a:rPr lang="en-GB" sz="1050" b="1" noProof="0" dirty="0">
                          <a:solidFill>
                            <a:schemeClr val="tx2"/>
                          </a:solidFill>
                          <a:latin typeface="Arial" charset="0"/>
                          <a:cs typeface="Times New Roman" pitchFamily="18" charset="0"/>
                        </a:rPr>
                      </a:br>
                      <a:r>
                        <a:rPr lang="en-GB" sz="1050" b="0" noProof="0" dirty="0">
                          <a:solidFill>
                            <a:schemeClr val="tx2"/>
                          </a:solidFill>
                          <a:latin typeface="Arial" charset="0"/>
                          <a:cs typeface="Times New Roman" pitchFamily="18" charset="0"/>
                        </a:rPr>
                        <a:t>India</a:t>
                      </a:r>
                      <a:endParaRPr lang="en-GB" sz="1050" b="0" baseline="0" noProof="0" dirty="0">
                        <a:solidFill>
                          <a:schemeClr val="tx2"/>
                        </a:solidFill>
                        <a:latin typeface="Arial" charset="0"/>
                        <a:cs typeface="Times New Roman" pitchFamily="18" charset="0"/>
                      </a:endParaRPr>
                    </a:p>
                    <a:p>
                      <a:pPr eaLnBrk="1" hangingPunct="1">
                        <a:spcBef>
                          <a:spcPts val="900"/>
                        </a:spcBef>
                        <a:defRPr/>
                      </a:pPr>
                      <a:r>
                        <a:rPr lang="en-GB" sz="1100" noProof="0" dirty="0">
                          <a:solidFill>
                            <a:schemeClr val="accent4">
                              <a:lumMod val="60000"/>
                              <a:lumOff val="40000"/>
                            </a:schemeClr>
                          </a:solidFill>
                          <a:latin typeface="Arial" charset="0"/>
                          <a:cs typeface="Times New Roman" pitchFamily="18" charset="0"/>
                        </a:rPr>
                        <a:t>nadbegum@deloitte.com</a:t>
                      </a:r>
                    </a:p>
                    <a:p>
                      <a:pPr eaLnBrk="1" hangingPunct="1">
                        <a:spcBef>
                          <a:spcPts val="900"/>
                        </a:spcBef>
                        <a:defRPr/>
                      </a:pPr>
                      <a:endParaRPr lang="en-GB" sz="800" noProof="0" dirty="0">
                        <a:solidFill>
                          <a:schemeClr val="tx2"/>
                        </a:solidFill>
                        <a:latin typeface="Arial" charset="0"/>
                        <a:cs typeface="Times New Roman" pitchFamily="18" charset="0"/>
                      </a:endParaRPr>
                    </a:p>
                    <a:p>
                      <a:pPr eaLnBrk="1" hangingPunct="1">
                        <a:spcBef>
                          <a:spcPts val="900"/>
                        </a:spcBef>
                        <a:defRPr/>
                      </a:pPr>
                      <a:endParaRPr lang="en-GB" sz="800" noProof="0" dirty="0">
                        <a:solidFill>
                          <a:schemeClr val="tx2"/>
                        </a:solidFill>
                        <a:latin typeface="Arial" charset="0"/>
                        <a:cs typeface="Times New Roman" pitchFamily="18" charset="0"/>
                      </a:endParaRPr>
                    </a:p>
                  </a:txBody>
                  <a:tcPr marL="0" marR="104270" marT="41474" marB="41474"/>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560394335"/>
              </p:ext>
            </p:extLst>
          </p:nvPr>
        </p:nvGraphicFramePr>
        <p:xfrm>
          <a:off x="2411751" y="2866491"/>
          <a:ext cx="8981729" cy="3955178"/>
        </p:xfrm>
        <a:graphic>
          <a:graphicData uri="http://schemas.openxmlformats.org/drawingml/2006/table">
            <a:tbl>
              <a:tblPr firstRow="1" bandRow="1">
                <a:tableStyleId>{5C22544A-7EE6-4342-B048-85BDC9FD1C3A}</a:tableStyleId>
              </a:tblPr>
              <a:tblGrid>
                <a:gridCol w="5981405">
                  <a:extLst>
                    <a:ext uri="{9D8B030D-6E8A-4147-A177-3AD203B41FA5}">
                      <a16:colId xmlns:a16="http://schemas.microsoft.com/office/drawing/2014/main" val="20000"/>
                    </a:ext>
                  </a:extLst>
                </a:gridCol>
                <a:gridCol w="139099">
                  <a:extLst>
                    <a:ext uri="{9D8B030D-6E8A-4147-A177-3AD203B41FA5}">
                      <a16:colId xmlns:a16="http://schemas.microsoft.com/office/drawing/2014/main" val="20001"/>
                    </a:ext>
                  </a:extLst>
                </a:gridCol>
                <a:gridCol w="2861225">
                  <a:extLst>
                    <a:ext uri="{9D8B030D-6E8A-4147-A177-3AD203B41FA5}">
                      <a16:colId xmlns:a16="http://schemas.microsoft.com/office/drawing/2014/main" val="20002"/>
                    </a:ext>
                  </a:extLst>
                </a:gridCol>
              </a:tblGrid>
              <a:tr h="3872727">
                <a:tc>
                  <a:txBody>
                    <a:bodyPr/>
                    <a:lstStyle/>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endParaRPr lang="en-GB" sz="1100" b="1" kern="1200" noProof="0" dirty="0">
                        <a:solidFill>
                          <a:schemeClr val="tx1"/>
                        </a:solidFill>
                        <a:latin typeface="+mj-lt"/>
                        <a:ea typeface="+mn-ea"/>
                        <a:cs typeface="Times New Roman" pitchFamily="18" charset="0"/>
                      </a:endParaRPr>
                    </a:p>
                    <a:p>
                      <a:pPr marL="0" marR="0" lvl="4" indent="0" algn="l" defTabSz="1094266" rtl="0" eaLnBrk="1" fontAlgn="auto" latinLnBrk="0" hangingPunct="1">
                        <a:lnSpc>
                          <a:spcPts val="1000"/>
                        </a:lnSpc>
                        <a:spcBef>
                          <a:spcPts val="400"/>
                        </a:spcBef>
                        <a:spcAft>
                          <a:spcPts val="400"/>
                        </a:spcAft>
                        <a:buClrTx/>
                        <a:buSzTx/>
                        <a:buFont typeface="Arial" panose="020B0604020202020204" pitchFamily="34" charset="0"/>
                        <a:buNone/>
                        <a:tabLst/>
                        <a:defRPr/>
                      </a:pPr>
                      <a:r>
                        <a:rPr lang="en-GB" sz="1100" b="1" kern="1200" noProof="0" dirty="0">
                          <a:solidFill>
                            <a:schemeClr val="tx1"/>
                          </a:solidFill>
                          <a:latin typeface="+mj-lt"/>
                          <a:ea typeface="+mn-ea"/>
                          <a:cs typeface="Times New Roman" pitchFamily="18" charset="0"/>
                        </a:rPr>
                        <a:t>Certifications </a:t>
                      </a:r>
                    </a:p>
                    <a:p>
                      <a:pPr marL="0" marR="0" lvl="4" indent="0" algn="l" defTabSz="1094266" rtl="0" eaLnBrk="1" fontAlgn="auto" latinLnBrk="0" hangingPunct="1">
                        <a:lnSpc>
                          <a:spcPts val="1000"/>
                        </a:lnSpc>
                        <a:spcBef>
                          <a:spcPts val="400"/>
                        </a:spcBef>
                        <a:spcAft>
                          <a:spcPts val="400"/>
                        </a:spcAft>
                        <a:buClrTx/>
                        <a:buSzTx/>
                        <a:buFont typeface="Arial" panose="020B0604020202020204" pitchFamily="34" charset="0"/>
                        <a:buNone/>
                        <a:tabLst/>
                        <a:defRPr/>
                      </a:pPr>
                      <a:r>
                        <a:rPr lang="en-IN" sz="1100" dirty="0">
                          <a:solidFill>
                            <a:schemeClr val="tx1"/>
                          </a:solidFill>
                        </a:rPr>
                        <a:t>Oracle Cloud Infrastructure Foundations 2021 Certified Associate</a:t>
                      </a:r>
                      <a:endParaRPr lang="en-GB" sz="1100" b="1" kern="1200" noProof="0" dirty="0">
                        <a:solidFill>
                          <a:schemeClr val="tx1"/>
                        </a:solidFill>
                        <a:latin typeface="+mj-lt"/>
                        <a:ea typeface="+mn-ea"/>
                        <a:cs typeface="Times New Roman" pitchFamily="18" charset="0"/>
                      </a:endParaRP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r>
                        <a:rPr lang="en-GB" sz="1100" b="1" kern="1200" noProof="0" dirty="0">
                          <a:solidFill>
                            <a:schemeClr val="tx1"/>
                          </a:solidFill>
                          <a:latin typeface="+mj-lt"/>
                          <a:ea typeface="+mn-ea"/>
                          <a:cs typeface="Times New Roman" pitchFamily="18" charset="0"/>
                        </a:rPr>
                        <a:t>Projects</a:t>
                      </a:r>
                    </a:p>
                    <a:p>
                      <a:pPr marL="128588" indent="-128588" algn="just" defTabSz="514350">
                        <a:spcBef>
                          <a:spcPct val="50000"/>
                        </a:spcBef>
                        <a:spcAft>
                          <a:spcPts val="200"/>
                        </a:spcAft>
                        <a:buClr>
                          <a:srgbClr val="000000"/>
                        </a:buClr>
                        <a:buFont typeface="Arial" panose="020B0604020202020204" pitchFamily="34" charset="0"/>
                        <a:buChar char="•"/>
                        <a:defRPr/>
                      </a:pPr>
                      <a:r>
                        <a:rPr lang="en-US" sz="1050" b="0" dirty="0">
                          <a:solidFill>
                            <a:schemeClr val="tx1"/>
                          </a:solidFill>
                          <a:latin typeface="+mn-lt"/>
                        </a:rPr>
                        <a:t>  Perform various Deployment Activities for DevOps Practices for the Project.</a:t>
                      </a:r>
                    </a:p>
                    <a:p>
                      <a:pPr marL="0" lvl="0" indent="0">
                        <a:buFont typeface="Arial" panose="020B0604020202020204" pitchFamily="34" charset="0"/>
                        <a:buNone/>
                      </a:pPr>
                      <a:r>
                        <a:rPr lang="en-IN" sz="1000" b="0" kern="1200" dirty="0">
                          <a:solidFill>
                            <a:schemeClr val="tx1"/>
                          </a:solidFill>
                          <a:effectLst/>
                          <a:latin typeface="+mn-lt"/>
                          <a:ea typeface="+mn-ea"/>
                          <a:cs typeface="+mn-cs"/>
                        </a:rPr>
                        <a:t>     Deployment of Integration, Lookup’s, packages.   </a:t>
                      </a:r>
                    </a:p>
                    <a:p>
                      <a:pPr marL="0" lvl="0" indent="0">
                        <a:buFont typeface="Arial" panose="020B0604020202020204" pitchFamily="34" charset="0"/>
                        <a:buNone/>
                      </a:pPr>
                      <a:r>
                        <a:rPr lang="en-IN" sz="1000" b="0" kern="1200" dirty="0">
                          <a:solidFill>
                            <a:schemeClr val="tx1"/>
                          </a:solidFill>
                          <a:effectLst/>
                          <a:latin typeface="+mn-lt"/>
                          <a:ea typeface="+mn-ea"/>
                          <a:cs typeface="+mn-cs"/>
                        </a:rPr>
                        <a:t>     BIP Reports, Data Models, Integrations, DBCS code, FAH Code</a:t>
                      </a:r>
                    </a:p>
                    <a:p>
                      <a:pPr marL="0" lvl="0" indent="0">
                        <a:buFont typeface="Arial" panose="020B0604020202020204" pitchFamily="34" charset="0"/>
                        <a:buNone/>
                      </a:pPr>
                      <a:r>
                        <a:rPr lang="en-IN" sz="1000" b="0" kern="1200" dirty="0">
                          <a:solidFill>
                            <a:schemeClr val="tx1"/>
                          </a:solidFill>
                          <a:effectLst/>
                          <a:latin typeface="+mn-lt"/>
                          <a:ea typeface="+mn-ea"/>
                          <a:cs typeface="+mn-cs"/>
                        </a:rPr>
                        <a:t>     migration through </a:t>
                      </a:r>
                      <a:r>
                        <a:rPr lang="en-IN" sz="1000" b="0" kern="1200" dirty="0" err="1">
                          <a:solidFill>
                            <a:schemeClr val="tx1"/>
                          </a:solidFill>
                          <a:effectLst/>
                          <a:latin typeface="+mn-lt"/>
                          <a:ea typeface="+mn-ea"/>
                          <a:cs typeface="+mn-cs"/>
                        </a:rPr>
                        <a:t>Teamcity</a:t>
                      </a:r>
                      <a:r>
                        <a:rPr lang="en-IN" sz="1000" b="0" kern="1200" dirty="0">
                          <a:solidFill>
                            <a:schemeClr val="tx1"/>
                          </a:solidFill>
                          <a:effectLst/>
                          <a:latin typeface="+mn-lt"/>
                          <a:ea typeface="+mn-ea"/>
                          <a:cs typeface="+mn-cs"/>
                        </a:rPr>
                        <a:t> with  the help of Nexus Repository and GitLab to</a:t>
                      </a:r>
                    </a:p>
                    <a:p>
                      <a:pPr marL="0" lvl="0" indent="0">
                        <a:buFont typeface="Arial" panose="020B0604020202020204" pitchFamily="34" charset="0"/>
                        <a:buNone/>
                      </a:pPr>
                      <a:r>
                        <a:rPr lang="en-IN" sz="1000" b="0" kern="1200" dirty="0">
                          <a:solidFill>
                            <a:schemeClr val="tx1"/>
                          </a:solidFill>
                          <a:effectLst/>
                          <a:latin typeface="+mn-lt"/>
                          <a:ea typeface="+mn-ea"/>
                          <a:cs typeface="+mn-cs"/>
                        </a:rPr>
                        <a:t>               all the instances.</a:t>
                      </a:r>
                    </a:p>
                    <a:p>
                      <a:pPr marL="0" lvl="0" indent="0">
                        <a:buFont typeface="Arial" panose="020B0604020202020204" pitchFamily="34" charset="0"/>
                        <a:buNone/>
                      </a:pPr>
                      <a:r>
                        <a:rPr lang="en-IN" sz="1000" b="0" kern="1200" dirty="0">
                          <a:solidFill>
                            <a:schemeClr val="tx1"/>
                          </a:solidFill>
                          <a:effectLst/>
                          <a:latin typeface="+mn-lt"/>
                          <a:ea typeface="+mn-ea"/>
                          <a:cs typeface="+mn-cs"/>
                        </a:rPr>
                        <a:t>     </a:t>
                      </a:r>
                      <a:r>
                        <a:rPr lang="en-IN" sz="1000" b="0" dirty="0">
                          <a:solidFill>
                            <a:schemeClr val="tx1"/>
                          </a:solidFill>
                        </a:rPr>
                        <a:t>Deployment, Scheduling of Integration and configuring the Connections in </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000" b="0" dirty="0">
                          <a:solidFill>
                            <a:schemeClr val="tx1"/>
                          </a:solidFill>
                        </a:rPr>
                        <a:t>     OIC( oracle integration Cloud), Enabling business event through postman for      integrations.</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000" b="0" dirty="0">
                          <a:solidFill>
                            <a:schemeClr val="tx1"/>
                          </a:solidFill>
                        </a:rPr>
                        <a:t>       </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000" b="0" dirty="0">
                          <a:solidFill>
                            <a:schemeClr val="tx1"/>
                          </a:solidFill>
                        </a:rPr>
                        <a:t>     </a:t>
                      </a:r>
                      <a:r>
                        <a:rPr lang="en-IN" sz="1000" b="0" kern="1200" dirty="0">
                          <a:solidFill>
                            <a:schemeClr val="tx1"/>
                          </a:solidFill>
                          <a:effectLst/>
                          <a:latin typeface="+mn-lt"/>
                          <a:ea typeface="+mn-ea"/>
                          <a:cs typeface="+mn-cs"/>
                        </a:rPr>
                        <a:t> </a:t>
                      </a:r>
                      <a:endParaRPr lang="en-IN" sz="1000" b="0" dirty="0">
                        <a:solidFill>
                          <a:schemeClr val="tx1"/>
                        </a:solidFill>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000" b="0" dirty="0">
                          <a:solidFill>
                            <a:schemeClr val="tx1"/>
                          </a:solidFill>
                        </a:rPr>
                        <a:t>     Migration of BIP Reports, Data </a:t>
                      </a:r>
                      <a:r>
                        <a:rPr lang="en-IN" sz="1000" b="0" dirty="0" err="1">
                          <a:solidFill>
                            <a:schemeClr val="tx1"/>
                          </a:solidFill>
                        </a:rPr>
                        <a:t>Models,</a:t>
                      </a:r>
                      <a:r>
                        <a:rPr lang="en-IN" sz="1000" b="0" kern="1200" dirty="0" err="1">
                          <a:solidFill>
                            <a:schemeClr val="tx1"/>
                          </a:solidFill>
                          <a:effectLst/>
                          <a:latin typeface="+mn-lt"/>
                          <a:ea typeface="+mn-ea"/>
                          <a:cs typeface="+mn-cs"/>
                        </a:rPr>
                        <a:t>RTF</a:t>
                      </a:r>
                      <a:r>
                        <a:rPr lang="en-IN" sz="1000" b="0" kern="1200" dirty="0">
                          <a:solidFill>
                            <a:schemeClr val="tx1"/>
                          </a:solidFill>
                          <a:effectLst/>
                          <a:latin typeface="+mn-lt"/>
                          <a:ea typeface="+mn-ea"/>
                          <a:cs typeface="+mn-cs"/>
                        </a:rPr>
                        <a:t> templates</a:t>
                      </a:r>
                      <a:r>
                        <a:rPr lang="en-IN" sz="1000" b="0" dirty="0">
                          <a:solidFill>
                            <a:schemeClr val="tx1"/>
                          </a:solidFill>
                        </a:rPr>
                        <a:t> and Artifacts.</a:t>
                      </a:r>
                    </a:p>
                    <a:p>
                      <a:pPr marL="0" lvl="0" indent="0">
                        <a:buFont typeface="Arial" panose="020B0604020202020204" pitchFamily="34" charset="0"/>
                        <a:buNone/>
                      </a:pPr>
                      <a:r>
                        <a:rPr lang="en-IN" sz="1000" b="0" dirty="0">
                          <a:solidFill>
                            <a:schemeClr val="tx1"/>
                          </a:solidFill>
                        </a:rPr>
                        <a:t>     Deployment of LACLS patches based on </a:t>
                      </a:r>
                      <a:r>
                        <a:rPr lang="en-IN" sz="1000" b="0" dirty="0" err="1">
                          <a:solidFill>
                            <a:schemeClr val="tx1"/>
                          </a:solidFill>
                        </a:rPr>
                        <a:t>Updation</a:t>
                      </a:r>
                      <a:r>
                        <a:rPr lang="en-IN" sz="1000" b="0" dirty="0">
                          <a:solidFill>
                            <a:schemeClr val="tx1"/>
                          </a:solidFill>
                        </a:rPr>
                        <a:t>.</a:t>
                      </a:r>
                    </a:p>
                    <a:p>
                      <a:pPr marL="0" lvl="0" indent="0">
                        <a:buFont typeface="Arial" panose="020B0604020202020204" pitchFamily="34" charset="0"/>
                        <a:buNone/>
                      </a:pPr>
                      <a:r>
                        <a:rPr lang="en-IN" sz="1000" b="0" dirty="0">
                          <a:solidFill>
                            <a:schemeClr val="tx1"/>
                          </a:solidFill>
                        </a:rPr>
                        <a:t>     Scheduling of Reports on Incremental and full load basis</a:t>
                      </a:r>
                    </a:p>
                    <a:p>
                      <a:pPr marL="0" lvl="0" indent="0">
                        <a:buFont typeface="Arial" panose="020B0604020202020204" pitchFamily="34" charset="0"/>
                        <a:buNone/>
                      </a:pPr>
                      <a:r>
                        <a:rPr lang="en-IN" sz="1000" b="0" dirty="0">
                          <a:solidFill>
                            <a:schemeClr val="tx1"/>
                          </a:solidFill>
                        </a:rPr>
                        <a:t>     Scheduling jobs and tasks as per requirements in ERP ( Oracle SaaS).</a:t>
                      </a:r>
                    </a:p>
                    <a:p>
                      <a:pPr marL="0" lvl="0" indent="0">
                        <a:buFont typeface="Arial" panose="020B0604020202020204" pitchFamily="34" charset="0"/>
                        <a:buNone/>
                      </a:pPr>
                      <a:r>
                        <a:rPr lang="en-IN" sz="1000" b="0" dirty="0">
                          <a:solidFill>
                            <a:schemeClr val="tx1"/>
                          </a:solidFill>
                        </a:rPr>
                        <a:t>     </a:t>
                      </a:r>
                      <a:r>
                        <a:rPr lang="en-IN" sz="1000" b="0" dirty="0" err="1">
                          <a:solidFill>
                            <a:schemeClr val="tx1"/>
                          </a:solidFill>
                        </a:rPr>
                        <a:t>Updation</a:t>
                      </a:r>
                      <a:r>
                        <a:rPr lang="en-IN" sz="1000" b="0" dirty="0">
                          <a:solidFill>
                            <a:schemeClr val="tx1"/>
                          </a:solidFill>
                        </a:rPr>
                        <a:t> of Certificates in OIC (</a:t>
                      </a:r>
                      <a:r>
                        <a:rPr lang="en-IN" sz="1000" b="0" dirty="0" err="1">
                          <a:solidFill>
                            <a:schemeClr val="tx1"/>
                          </a:solidFill>
                        </a:rPr>
                        <a:t>Paas</a:t>
                      </a:r>
                      <a:r>
                        <a:rPr lang="en-IN" sz="1000" b="0" dirty="0">
                          <a:solidFill>
                            <a:schemeClr val="tx1"/>
                          </a:solidFill>
                        </a:rPr>
                        <a:t>) and (Oracle </a:t>
                      </a:r>
                      <a:r>
                        <a:rPr lang="en-IN" sz="1000" b="0" dirty="0" err="1">
                          <a:solidFill>
                            <a:schemeClr val="tx1"/>
                          </a:solidFill>
                        </a:rPr>
                        <a:t>Saas</a:t>
                      </a:r>
                      <a:r>
                        <a:rPr lang="en-IN" sz="1000" b="0" dirty="0">
                          <a:solidFill>
                            <a:schemeClr val="tx1"/>
                          </a:solidFill>
                        </a:rPr>
                        <a:t>). Connectivity</a:t>
                      </a:r>
                    </a:p>
                    <a:p>
                      <a:pPr marL="0" lvl="0" indent="0">
                        <a:buFont typeface="Arial" panose="020B0604020202020204" pitchFamily="34" charset="0"/>
                        <a:buNone/>
                      </a:pPr>
                      <a:r>
                        <a:rPr lang="en-IN" sz="1000" b="0" dirty="0">
                          <a:solidFill>
                            <a:schemeClr val="tx1"/>
                          </a:solidFill>
                        </a:rPr>
                        <a:t>      agent connection.</a:t>
                      </a:r>
                    </a:p>
                    <a:p>
                      <a:pPr marL="0" lvl="0" indent="0">
                        <a:buFont typeface="Arial" panose="020B0604020202020204" pitchFamily="34" charset="0"/>
                        <a:buNone/>
                      </a:pPr>
                      <a:endParaRPr lang="en-IN" sz="1000" b="0" dirty="0">
                        <a:solidFill>
                          <a:schemeClr val="tx1"/>
                        </a:solidFill>
                      </a:endParaRPr>
                    </a:p>
                    <a:p>
                      <a:pPr marL="0" lvl="0" indent="0">
                        <a:buFont typeface="Arial" panose="020B0604020202020204" pitchFamily="34" charset="0"/>
                        <a:buNone/>
                      </a:pPr>
                      <a:r>
                        <a:rPr lang="en-IN" sz="1000" b="0" dirty="0">
                          <a:solidFill>
                            <a:schemeClr val="tx1"/>
                          </a:solidFill>
                        </a:rPr>
                        <a:t>      </a:t>
                      </a:r>
                    </a:p>
                    <a:p>
                      <a:pPr marL="0" lvl="0" indent="0">
                        <a:buFont typeface="Arial" panose="020B0604020202020204" pitchFamily="34" charset="0"/>
                        <a:buNone/>
                      </a:pPr>
                      <a:r>
                        <a:rPr lang="en-IN" sz="1000" b="0" dirty="0">
                          <a:solidFill>
                            <a:schemeClr val="tx1"/>
                          </a:solidFill>
                        </a:rPr>
                        <a:t>     </a:t>
                      </a:r>
                    </a:p>
                  </a:txBody>
                  <a:tcPr marL="104270" marR="104270" marT="41474" marB="4147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endParaRPr lang="en-GB" sz="1050" b="0" i="0" kern="1200" noProof="0" dirty="0">
                        <a:solidFill>
                          <a:schemeClr val="tx1"/>
                        </a:solidFill>
                        <a:latin typeface="+mn-lt"/>
                        <a:ea typeface="+mn-ea"/>
                        <a:cs typeface="+mn-cs"/>
                      </a:endParaRP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r>
                        <a:rPr lang="en-US" sz="1050" b="0" i="0" kern="1200" noProof="0" dirty="0">
                          <a:solidFill>
                            <a:schemeClr val="tx1"/>
                          </a:solidFill>
                          <a:latin typeface="+mn-lt"/>
                          <a:ea typeface="+mn-ea"/>
                          <a:cs typeface="+mn-cs"/>
                        </a:rPr>
                        <a:t> </a:t>
                      </a: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endParaRPr lang="en-US" sz="1050" b="0" i="0" kern="1200" noProof="0" dirty="0">
                        <a:solidFill>
                          <a:schemeClr val="tx1"/>
                        </a:solidFill>
                        <a:latin typeface="+mn-lt"/>
                        <a:ea typeface="+mn-ea"/>
                        <a:cs typeface="+mn-cs"/>
                      </a:endParaRP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endParaRPr lang="en-US" sz="1050" b="0" i="0" kern="1200" dirty="0">
                        <a:solidFill>
                          <a:schemeClr val="tx1"/>
                        </a:solidFill>
                        <a:latin typeface="+mn-lt"/>
                        <a:ea typeface="+mn-ea"/>
                        <a:cs typeface="+mn-cs"/>
                      </a:endParaRPr>
                    </a:p>
                  </a:txBody>
                  <a:tcPr marL="0" marR="104270" marT="41474" marB="4147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r>
                        <a:rPr lang="en-GB" sz="1050" b="0" i="0" kern="1200" noProof="0" dirty="0">
                          <a:solidFill>
                            <a:schemeClr val="tx1"/>
                          </a:solidFill>
                          <a:latin typeface="+mn-lt"/>
                          <a:ea typeface="+mn-ea"/>
                          <a:cs typeface="+mn-cs"/>
                        </a:rPr>
                        <a:t>Key Competencies: </a:t>
                      </a: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endParaRPr lang="en-GB" sz="1050" b="0" i="0" kern="1200" noProof="0" dirty="0">
                        <a:solidFill>
                          <a:schemeClr val="tx1"/>
                        </a:solidFill>
                        <a:latin typeface="+mn-lt"/>
                        <a:ea typeface="+mn-ea"/>
                        <a:cs typeface="+mn-cs"/>
                      </a:endParaRP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r>
                        <a:rPr lang="en-GB" sz="1050" b="0" i="0" kern="1200" noProof="0" dirty="0">
                          <a:solidFill>
                            <a:schemeClr val="tx1"/>
                          </a:solidFill>
                          <a:latin typeface="+mn-lt"/>
                          <a:ea typeface="+mn-ea"/>
                          <a:cs typeface="+mn-cs"/>
                        </a:rPr>
                        <a:t>Automation Tool</a:t>
                      </a:r>
                    </a:p>
                    <a:p>
                      <a:pPr marL="171450" marR="0" lvl="4" indent="-171450" algn="l" defTabSz="1094266" rtl="0" eaLnBrk="1" fontAlgn="auto" latinLnBrk="0" hangingPunct="1">
                        <a:lnSpc>
                          <a:spcPts val="1000"/>
                        </a:lnSpc>
                        <a:spcBef>
                          <a:spcPts val="400"/>
                        </a:spcBef>
                        <a:spcAft>
                          <a:spcPts val="400"/>
                        </a:spcAft>
                        <a:buClrTx/>
                        <a:buSzTx/>
                        <a:buFontTx/>
                        <a:buChar char="-"/>
                        <a:tabLst/>
                        <a:defRPr/>
                      </a:pPr>
                      <a:r>
                        <a:rPr lang="en-GB" sz="1050" b="0" i="0" kern="1200" noProof="0" dirty="0" err="1">
                          <a:solidFill>
                            <a:schemeClr val="tx1"/>
                          </a:solidFill>
                          <a:latin typeface="+mn-lt"/>
                          <a:ea typeface="+mn-ea"/>
                          <a:cs typeface="+mn-cs"/>
                        </a:rPr>
                        <a:t>Teamcity</a:t>
                      </a:r>
                      <a:r>
                        <a:rPr lang="en-GB" sz="1050" b="0" i="0" kern="1200" noProof="0" dirty="0">
                          <a:solidFill>
                            <a:schemeClr val="tx1"/>
                          </a:solidFill>
                          <a:latin typeface="+mn-lt"/>
                          <a:ea typeface="+mn-ea"/>
                          <a:cs typeface="+mn-cs"/>
                        </a:rPr>
                        <a:t> </a:t>
                      </a: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r>
                        <a:rPr lang="en-US" sz="1050" b="0" i="0" kern="1200" noProof="0" dirty="0">
                          <a:solidFill>
                            <a:schemeClr val="tx1"/>
                          </a:solidFill>
                          <a:latin typeface="+mn-lt"/>
                          <a:ea typeface="+mn-ea"/>
                          <a:cs typeface="+mn-cs"/>
                        </a:rPr>
                        <a:t>Data Visualization</a:t>
                      </a: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r>
                        <a:rPr lang="en-US" sz="1050" b="0" i="0" kern="1200" noProof="0" dirty="0">
                          <a:solidFill>
                            <a:schemeClr val="tx1"/>
                          </a:solidFill>
                          <a:latin typeface="+mn-lt"/>
                          <a:ea typeface="+mn-ea"/>
                          <a:cs typeface="+mn-cs"/>
                        </a:rPr>
                        <a:t> SQL and PL/SQL</a:t>
                      </a: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r>
                        <a:rPr lang="en-US" sz="1050" b="0" i="0" kern="1200" noProof="0" dirty="0">
                          <a:solidFill>
                            <a:schemeClr val="tx1"/>
                          </a:solidFill>
                          <a:latin typeface="+mn-lt"/>
                          <a:ea typeface="+mn-ea"/>
                          <a:cs typeface="+mn-cs"/>
                        </a:rPr>
                        <a:t>ETL &amp; Data Integration</a:t>
                      </a: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r>
                        <a:rPr lang="en-US" sz="1050" b="0" i="0" kern="1200" noProof="0" dirty="0">
                          <a:solidFill>
                            <a:schemeClr val="tx1"/>
                          </a:solidFill>
                          <a:latin typeface="+mn-lt"/>
                          <a:ea typeface="+mn-ea"/>
                          <a:cs typeface="+mn-cs"/>
                        </a:rPr>
                        <a:t>Data Transformation</a:t>
                      </a: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r>
                        <a:rPr lang="en-US" sz="1050" b="0" i="0" kern="1200" noProof="0" dirty="0">
                          <a:solidFill>
                            <a:schemeClr val="tx1"/>
                          </a:solidFill>
                          <a:latin typeface="+mn-lt"/>
                          <a:ea typeface="+mn-ea"/>
                          <a:cs typeface="+mn-cs"/>
                        </a:rPr>
                        <a:t>FBDI Preparation</a:t>
                      </a: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endParaRPr lang="en-US" sz="1050" b="0" i="0" kern="1200" noProof="0" dirty="0">
                        <a:solidFill>
                          <a:schemeClr val="tx1"/>
                        </a:solidFill>
                        <a:latin typeface="+mn-lt"/>
                        <a:ea typeface="+mn-ea"/>
                        <a:cs typeface="+mn-cs"/>
                      </a:endParaRP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endParaRPr lang="en-US" sz="1050" b="0" i="0" kern="1200" noProof="0" dirty="0">
                        <a:solidFill>
                          <a:schemeClr val="tx1"/>
                        </a:solidFill>
                        <a:latin typeface="+mn-lt"/>
                        <a:ea typeface="+mn-ea"/>
                        <a:cs typeface="+mn-cs"/>
                      </a:endParaRPr>
                    </a:p>
                    <a:p>
                      <a:pPr marL="171450" marR="0" lvl="4" indent="-171450" algn="l" defTabSz="1094266" rtl="0" eaLnBrk="1" fontAlgn="auto" latinLnBrk="0" hangingPunct="1">
                        <a:lnSpc>
                          <a:spcPts val="1000"/>
                        </a:lnSpc>
                        <a:spcBef>
                          <a:spcPts val="400"/>
                        </a:spcBef>
                        <a:spcAft>
                          <a:spcPts val="400"/>
                        </a:spcAft>
                        <a:buClrTx/>
                        <a:buSzTx/>
                        <a:buFont typeface="Arial" panose="020B0604020202020204" pitchFamily="34" charset="0"/>
                        <a:buChar char="•"/>
                        <a:tabLst/>
                        <a:defRPr/>
                      </a:pPr>
                      <a:endParaRPr lang="en-US" sz="1050" b="0" i="0" kern="1200" noProof="0" dirty="0">
                        <a:solidFill>
                          <a:schemeClr val="tx1"/>
                        </a:solidFill>
                        <a:latin typeface="+mn-lt"/>
                        <a:ea typeface="+mn-ea"/>
                        <a:cs typeface="+mn-cs"/>
                      </a:endParaRPr>
                    </a:p>
                  </a:txBody>
                  <a:tcPr marL="0" marR="104270" marT="41474" marB="4147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18856" y="995948"/>
            <a:ext cx="1359344" cy="1414723"/>
          </a:xfrm>
          <a:prstGeom prst="rect">
            <a:avLst/>
          </a:prstGeom>
        </p:spPr>
      </p:pic>
    </p:spTree>
    <p:extLst>
      <p:ext uri="{BB962C8B-B14F-4D97-AF65-F5344CB8AC3E}">
        <p14:creationId xmlns:p14="http://schemas.microsoft.com/office/powerpoint/2010/main" val="20627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20FC80-9B02-4B93-A41C-8D4FA522F1F0}"/>
              </a:ext>
            </a:extLst>
          </p:cNvPr>
          <p:cNvSpPr/>
          <p:nvPr/>
        </p:nvSpPr>
        <p:spPr>
          <a:xfrm>
            <a:off x="640334" y="150597"/>
            <a:ext cx="11471564" cy="6441507"/>
          </a:xfrm>
          <a:prstGeom prst="rect">
            <a:avLst/>
          </a:prstGeom>
        </p:spPr>
        <p:txBody>
          <a:bodyPr wrap="square">
            <a:spAutoFit/>
          </a:bodyPr>
          <a:lstStyle/>
          <a:p>
            <a:pPr marL="0" lvl="0" indent="0">
              <a:buFont typeface="Arial" panose="020B0604020202020204" pitchFamily="34" charset="0"/>
              <a:buNone/>
            </a:pPr>
            <a:endParaRPr lang="en-IN" sz="1050" b="0" dirty="0">
              <a:solidFill>
                <a:schemeClr val="tx1"/>
              </a:solidFill>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050" b="0" kern="1200" dirty="0">
                <a:solidFill>
                  <a:schemeClr val="tx1"/>
                </a:solidFill>
                <a:effectLst/>
                <a:latin typeface="+mn-lt"/>
                <a:ea typeface="+mn-ea"/>
                <a:cs typeface="+mn-cs"/>
              </a:rPr>
              <a:t>VB – Visual builder code Deployment. </a:t>
            </a:r>
          </a:p>
          <a:p>
            <a:pPr>
              <a:defRPr/>
            </a:pPr>
            <a:r>
              <a:rPr lang="en-IN" sz="1050" b="0">
                <a:solidFill>
                  <a:schemeClr val="tx1"/>
                </a:solidFill>
              </a:rPr>
              <a:t>DBCS  Components – Tables deployment, function ,java classes, packages and jobs.</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050" b="0" kern="1200" dirty="0">
              <a:solidFill>
                <a:schemeClr val="tx1"/>
              </a:solidFill>
              <a:effectLst/>
              <a:latin typeface="+mn-lt"/>
              <a:ea typeface="+mn-ea"/>
              <a:cs typeface="+mn-cs"/>
            </a:endParaRP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050" b="0" kern="1200" dirty="0">
                <a:solidFill>
                  <a:schemeClr val="tx1"/>
                </a:solidFill>
                <a:effectLst/>
                <a:latin typeface="+mn-lt"/>
                <a:ea typeface="+mn-ea"/>
                <a:cs typeface="+mn-cs"/>
              </a:rPr>
              <a:t>       </a:t>
            </a:r>
            <a:endParaRPr lang="en-IN" sz="1050" b="0" dirty="0">
              <a:solidFill>
                <a:schemeClr val="tx1"/>
              </a:solidFill>
            </a:endParaRPr>
          </a:p>
          <a:p>
            <a:pPr marL="0" lvl="0" indent="0">
              <a:buFont typeface="Arial" panose="020B0604020202020204" pitchFamily="34" charset="0"/>
              <a:buNone/>
            </a:pPr>
            <a:r>
              <a:rPr lang="en-IN" sz="1050" b="0" dirty="0">
                <a:solidFill>
                  <a:schemeClr val="tx1"/>
                </a:solidFill>
              </a:rPr>
              <a:t>Creation of Directories/folder and granting permission’s either through putty or  </a:t>
            </a:r>
            <a:r>
              <a:rPr lang="en-IN" sz="1050" b="0" dirty="0" err="1">
                <a:solidFill>
                  <a:schemeClr val="tx1"/>
                </a:solidFill>
              </a:rPr>
              <a:t>Winscp</a:t>
            </a:r>
            <a:r>
              <a:rPr lang="en-IN" sz="1050" b="0" dirty="0">
                <a:solidFill>
                  <a:schemeClr val="tx1"/>
                </a:solidFill>
              </a:rPr>
              <a:t>.</a:t>
            </a:r>
          </a:p>
          <a:p>
            <a:pPr marL="0" lvl="0" indent="0">
              <a:buFont typeface="Arial" panose="020B0604020202020204" pitchFamily="34" charset="0"/>
              <a:buNone/>
            </a:pPr>
            <a:r>
              <a:rPr lang="en-IN" sz="1050" b="0" dirty="0">
                <a:solidFill>
                  <a:schemeClr val="tx1"/>
                </a:solidFill>
              </a:rPr>
              <a:t> </a:t>
            </a:r>
          </a:p>
          <a:p>
            <a:pPr marL="0" lvl="0" indent="0">
              <a:buFont typeface="Arial" panose="020B0604020202020204" pitchFamily="34" charset="0"/>
              <a:buNone/>
            </a:pPr>
            <a:r>
              <a:rPr lang="en-IN" sz="1050" dirty="0"/>
              <a:t>Security operational tasks - </a:t>
            </a:r>
            <a:r>
              <a:rPr lang="en-IN" sz="1050" b="0" dirty="0">
                <a:solidFill>
                  <a:schemeClr val="tx1"/>
                </a:solidFill>
              </a:rPr>
              <a:t>Creation of User, Assigning of Roles and data access set assignment to user on Oracle cloud. </a:t>
            </a:r>
          </a:p>
          <a:p>
            <a:pPr marL="0" lvl="0" indent="0">
              <a:buFont typeface="Arial" panose="020B0604020202020204" pitchFamily="34" charset="0"/>
              <a:buNone/>
            </a:pPr>
            <a:r>
              <a:rPr lang="en-IN" sz="1050" b="0" dirty="0">
                <a:solidFill>
                  <a:schemeClr val="tx1"/>
                </a:solidFill>
              </a:rPr>
              <a:t>Environment post refresh activities after every refresh – Non-</a:t>
            </a:r>
            <a:r>
              <a:rPr lang="en-IN" sz="1050" b="0" dirty="0" err="1">
                <a:solidFill>
                  <a:schemeClr val="tx1"/>
                </a:solidFill>
              </a:rPr>
              <a:t>sso</a:t>
            </a:r>
            <a:r>
              <a:rPr lang="en-IN" sz="1050" b="0" dirty="0">
                <a:solidFill>
                  <a:schemeClr val="tx1"/>
                </a:solidFill>
              </a:rPr>
              <a:t> users roles assignment and authentication changes based on cloned instance and (verification) checking it through API via postman. Offboarding of user’s process.</a:t>
            </a:r>
            <a:endParaRPr lang="en-IN" sz="1050" dirty="0"/>
          </a:p>
          <a:p>
            <a:pPr lvl="0"/>
            <a:endParaRPr lang="en-IN" sz="1050" dirty="0"/>
          </a:p>
          <a:p>
            <a:pPr lvl="0"/>
            <a:r>
              <a:rPr lang="en-IN" sz="1050" dirty="0"/>
              <a:t>Creating OFAP based on OIC production notification’s and based on request made for backup and refresh of environment.</a:t>
            </a:r>
          </a:p>
          <a:p>
            <a:pPr algn="just" defTabSz="514350">
              <a:spcBef>
                <a:spcPct val="50000"/>
              </a:spcBef>
              <a:spcAft>
                <a:spcPts val="200"/>
              </a:spcAft>
              <a:buClr>
                <a:srgbClr val="000000"/>
              </a:buClr>
              <a:defRPr/>
            </a:pPr>
            <a:r>
              <a:rPr lang="en-US" sz="1050" dirty="0"/>
              <a:t>  Oracle cloud implementation Argentina oil)-Key focus on FBDI creation (P2P(purchase to pay) cycle and Purchase credit Memo), Data migration activities. Worked on             GL/VAT/AP entries on FBDI along with gain and Loss calculation, worked on Receipt, Invoice, Payment Accounting concept.</a:t>
            </a:r>
          </a:p>
          <a:p>
            <a:pPr marL="128588" indent="-128588" algn="just" defTabSz="514350">
              <a:spcBef>
                <a:spcPct val="50000"/>
              </a:spcBef>
              <a:spcAft>
                <a:spcPts val="200"/>
              </a:spcAft>
              <a:buClr>
                <a:srgbClr val="000000"/>
              </a:buClr>
              <a:buFont typeface="Arial" panose="020B0604020202020204" pitchFamily="34" charset="0"/>
              <a:buChar char="•"/>
              <a:defRPr/>
            </a:pPr>
            <a:r>
              <a:rPr lang="en-US" sz="1050" dirty="0"/>
              <a:t>(TRAF GCM/NT oracle </a:t>
            </a:r>
            <a:r>
              <a:rPr lang="en-US" sz="1050" dirty="0" err="1"/>
              <a:t>impl</a:t>
            </a:r>
            <a:r>
              <a:rPr lang="en-US" sz="1050" dirty="0"/>
              <a:t>) - Key focus on FBDI creation, mainly working on Role Matrix and Reconciliation of users based on Oracle fusion cloud. Role and Security Context value assignment to each user based on the requirement received from the user on Role Matrix. Reconciliation of user based on User Name, Role assigned on PROD. Comparison between UAT/PROD/Role Matrix instances based on roles and </a:t>
            </a:r>
            <a:r>
              <a:rPr lang="en-US" sz="1050" dirty="0" err="1"/>
              <a:t>Priviledges</a:t>
            </a:r>
            <a:r>
              <a:rPr lang="en-US" sz="1050" dirty="0"/>
              <a:t> granted. In this project I was guiding and directing 2 more associate analyst under me. I was Managing over all FBDI preparation process.</a:t>
            </a:r>
          </a:p>
          <a:p>
            <a:pPr lvl="0"/>
            <a:endParaRPr lang="en-IN" sz="1050" dirty="0">
              <a:solidFill>
                <a:prstClr val="black"/>
              </a:solidFill>
            </a:endParaRPr>
          </a:p>
          <a:p>
            <a:pPr marL="128588" lvl="0" indent="-128588" algn="just" defTabSz="514350">
              <a:spcBef>
                <a:spcPct val="50000"/>
              </a:spcBef>
              <a:spcAft>
                <a:spcPts val="200"/>
              </a:spcAft>
              <a:buClr>
                <a:srgbClr val="000000"/>
              </a:buClr>
              <a:buFont typeface="Arial" panose="020B0604020202020204" pitchFamily="34" charset="0"/>
              <a:buChar char="•"/>
              <a:defRPr/>
            </a:pPr>
            <a:r>
              <a:rPr lang="en-US" sz="1050" dirty="0">
                <a:solidFill>
                  <a:prstClr val="black"/>
                </a:solidFill>
              </a:rPr>
              <a:t>Data Visualization : Worked on creating new measures and columns using DAX , creating reports and dashboards , transformations and data modelling in Power BI . </a:t>
            </a:r>
          </a:p>
          <a:p>
            <a:pPr marL="128588" lvl="0" indent="-128588" algn="just" defTabSz="514350">
              <a:spcBef>
                <a:spcPct val="50000"/>
              </a:spcBef>
              <a:spcAft>
                <a:spcPts val="200"/>
              </a:spcAft>
              <a:buClr>
                <a:srgbClr val="000000"/>
              </a:buClr>
              <a:buFont typeface="Arial" panose="020B0604020202020204" pitchFamily="34" charset="0"/>
              <a:buChar char="•"/>
              <a:defRPr/>
            </a:pPr>
            <a:r>
              <a:rPr lang="en-US" sz="1050" dirty="0">
                <a:solidFill>
                  <a:prstClr val="black"/>
                </a:solidFill>
                <a:latin typeface="Verdana" panose="020B0604030504040204" pitchFamily="34" charset="0"/>
                <a:ea typeface="Verdana" panose="020B0604030504040204" pitchFamily="34" charset="0"/>
              </a:rPr>
              <a:t>Basic understanding on Azure cloud concepts.</a:t>
            </a:r>
          </a:p>
          <a:p>
            <a:pPr marL="128588" indent="-128588" algn="just" defTabSz="514350">
              <a:spcBef>
                <a:spcPct val="50000"/>
              </a:spcBef>
              <a:buClr>
                <a:srgbClr val="000000"/>
              </a:buClr>
              <a:buFont typeface="Arial" panose="020B0604020202020204" pitchFamily="34" charset="0"/>
              <a:buChar char="•"/>
              <a:defRPr/>
            </a:pPr>
            <a:r>
              <a:rPr lang="en-US" sz="1050" dirty="0">
                <a:solidFill>
                  <a:prstClr val="black"/>
                </a:solidFill>
                <a:latin typeface="Verdana" panose="020B0604030504040204" pitchFamily="34" charset="0"/>
                <a:ea typeface="Verdana" panose="020B0604030504040204" pitchFamily="34" charset="0"/>
              </a:rPr>
              <a:t>ETL and Data warehousing : </a:t>
            </a:r>
            <a:r>
              <a:rPr lang="en-US" sz="1050" dirty="0">
                <a:solidFill>
                  <a:srgbClr val="000000"/>
                </a:solidFill>
                <a:cs typeface="Times New Roman" pitchFamily="18" charset="0"/>
              </a:rPr>
              <a:t>Have done some ETL work during Informatica training. Where data from Oracle SQL server and Flat File where ingested to Informatica and applied various Transformation on the data and stored the data onto a Data warehouse with star schema which was built on Oracle SQL server.</a:t>
            </a:r>
          </a:p>
          <a:p>
            <a:pPr marL="128588" indent="-128588" algn="just" defTabSz="514350">
              <a:spcBef>
                <a:spcPct val="50000"/>
              </a:spcBef>
              <a:buClr>
                <a:srgbClr val="000000"/>
              </a:buClr>
              <a:buFont typeface="Arial" panose="020B0604020202020204" pitchFamily="34" charset="0"/>
              <a:buChar char="•"/>
              <a:defRPr/>
            </a:pPr>
            <a:r>
              <a:rPr lang="en-US" sz="1050" dirty="0">
                <a:solidFill>
                  <a:prstClr val="black"/>
                </a:solidFill>
                <a:latin typeface="Verdana" panose="020B0604030504040204" pitchFamily="34" charset="0"/>
                <a:ea typeface="Verdana" panose="020B0604030504040204" pitchFamily="34" charset="0"/>
              </a:rPr>
              <a:t>Alteryx : Performed dynamic loading of data from different sources and preparation of data using basic data preparation tools , resolving data issues , transforming data using formula , crosstab and transpose tools , blending different data sets using joiner and union transformation and creating  macros in Alteryx designer and generating some insights using Alteryx basic reporting tools.</a:t>
            </a:r>
          </a:p>
          <a:p>
            <a:pPr marL="128588" indent="-128588" algn="just" defTabSz="514350">
              <a:spcBef>
                <a:spcPct val="50000"/>
              </a:spcBef>
              <a:buClr>
                <a:srgbClr val="000000"/>
              </a:buClr>
              <a:buFont typeface="Arial" panose="020B0604020202020204" pitchFamily="34" charset="0"/>
              <a:buChar char="•"/>
              <a:defRPr/>
            </a:pPr>
            <a:r>
              <a:rPr lang="en-US" sz="1050" dirty="0">
                <a:solidFill>
                  <a:prstClr val="black"/>
                </a:solidFill>
                <a:latin typeface="Verdana" panose="020B0604030504040204" pitchFamily="34" charset="0"/>
                <a:ea typeface="Verdana" panose="020B0604030504040204" pitchFamily="34" charset="0"/>
              </a:rPr>
              <a:t>Working with </a:t>
            </a:r>
            <a:r>
              <a:rPr lang="en-US" sz="1050" dirty="0" err="1">
                <a:solidFill>
                  <a:prstClr val="black"/>
                </a:solidFill>
                <a:latin typeface="Verdana" panose="020B0604030504040204" pitchFamily="34" charset="0"/>
                <a:ea typeface="Verdana" panose="020B0604030504040204" pitchFamily="34" charset="0"/>
              </a:rPr>
              <a:t>Devops</a:t>
            </a:r>
            <a:r>
              <a:rPr lang="en-US" sz="1050" dirty="0">
                <a:solidFill>
                  <a:prstClr val="black"/>
                </a:solidFill>
                <a:latin typeface="Verdana" panose="020B0604030504040204" pitchFamily="34" charset="0"/>
                <a:ea typeface="Verdana" panose="020B0604030504040204" pitchFamily="34" charset="0"/>
              </a:rPr>
              <a:t> team for 3 months.</a:t>
            </a:r>
          </a:p>
          <a:p>
            <a:pPr lvl="0" algn="just" defTabSz="514350">
              <a:spcBef>
                <a:spcPct val="50000"/>
              </a:spcBef>
              <a:buClr>
                <a:srgbClr val="000000"/>
              </a:buClr>
              <a:defRPr/>
            </a:pPr>
            <a:r>
              <a:rPr lang="en-US" sz="1050" dirty="0">
                <a:solidFill>
                  <a:prstClr val="black"/>
                </a:solidFill>
                <a:latin typeface="Verdana" panose="020B0604030504040204" pitchFamily="34" charset="0"/>
                <a:ea typeface="Verdana" panose="020B0604030504040204" pitchFamily="34" charset="0"/>
              </a:rPr>
              <a:t>    </a:t>
            </a:r>
            <a:endParaRPr lang="en-IN" sz="1050" dirty="0">
              <a:solidFill>
                <a:srgbClr val="000000"/>
              </a:solidFill>
              <a:latin typeface="Verdana" panose="020B0604030504040204" pitchFamily="34" charset="0"/>
              <a:ea typeface="Verdana" panose="020B0604030504040204" pitchFamily="34" charset="0"/>
              <a:cs typeface="Times New Roman" pitchFamily="18" charset="0"/>
            </a:endParaRPr>
          </a:p>
          <a:p>
            <a:pPr lvl="0" algn="just" defTabSz="514350">
              <a:spcBef>
                <a:spcPct val="50000"/>
              </a:spcBef>
              <a:buClr>
                <a:srgbClr val="000000"/>
              </a:buClr>
              <a:defRPr/>
            </a:pPr>
            <a:r>
              <a:rPr lang="en-GB" sz="1050" b="1" dirty="0">
                <a:solidFill>
                  <a:schemeClr val="accent1"/>
                </a:solidFill>
                <a:cs typeface="Times New Roman" pitchFamily="18" charset="0"/>
              </a:rPr>
              <a:t>Academic projects </a:t>
            </a:r>
            <a:endParaRPr lang="en-US" sz="1050" dirty="0">
              <a:solidFill>
                <a:srgbClr val="000000"/>
              </a:solidFill>
              <a:latin typeface="Verdana" panose="020B0604030504040204" pitchFamily="34" charset="0"/>
              <a:ea typeface="Verdana" panose="020B0604030504040204" pitchFamily="34" charset="0"/>
            </a:endParaRPr>
          </a:p>
          <a:p>
            <a:pPr marL="128588" indent="-128588" algn="just" defTabSz="514350">
              <a:spcBef>
                <a:spcPct val="50000"/>
              </a:spcBef>
              <a:spcAft>
                <a:spcPts val="200"/>
              </a:spcAft>
              <a:buClr>
                <a:srgbClr val="000000"/>
              </a:buClr>
              <a:buFont typeface="Arial" panose="020B0604020202020204" pitchFamily="34" charset="0"/>
              <a:buChar char="•"/>
              <a:defRPr/>
            </a:pPr>
            <a:r>
              <a:rPr lang="en-US" sz="1050" dirty="0">
                <a:solidFill>
                  <a:prstClr val="black"/>
                </a:solidFill>
                <a:latin typeface="Verdana" panose="020B0604030504040204" pitchFamily="34" charset="0"/>
                <a:ea typeface="Verdana" panose="020B0604030504040204" pitchFamily="34" charset="0"/>
              </a:rPr>
              <a:t>Project Name: </a:t>
            </a:r>
            <a:r>
              <a:rPr lang="en-IN" sz="1050" dirty="0">
                <a:solidFill>
                  <a:prstClr val="black"/>
                </a:solidFill>
                <a:latin typeface="Verdana" panose="020B0604030504040204" pitchFamily="34" charset="0"/>
                <a:ea typeface="Verdana" panose="020B0604030504040204" pitchFamily="34" charset="0"/>
              </a:rPr>
              <a:t>“Conjunctive Keyword Search With Designated Tester and Timing Enabled Proxy With Re-Encryption Function. The Project highlights the key features of the Cloud computing. It introduces a multiple keyword search in order to access the data that is present in the cloud by delegates .The patient or the delegator will give the rights to access the data to  the users by providing a particular time period in order to access the data.</a:t>
            </a:r>
            <a:r>
              <a:rPr lang="en-US" sz="1050" dirty="0">
                <a:solidFill>
                  <a:prstClr val="black"/>
                </a:solidFill>
                <a:latin typeface="Verdana" panose="020B0604030504040204" pitchFamily="34" charset="0"/>
                <a:ea typeface="Verdana" panose="020B0604030504040204" pitchFamily="34" charset="0"/>
              </a:rPr>
              <a:t> Technology used: Java script , HTML,CSS.</a:t>
            </a:r>
          </a:p>
          <a:p>
            <a:pPr marL="128588" indent="-128588" algn="just" defTabSz="514350">
              <a:spcBef>
                <a:spcPct val="50000"/>
              </a:spcBef>
              <a:spcAft>
                <a:spcPts val="200"/>
              </a:spcAft>
              <a:buClr>
                <a:srgbClr val="000000"/>
              </a:buClr>
              <a:buFont typeface="Arial" panose="020B0604020202020204" pitchFamily="34" charset="0"/>
              <a:buChar char="•"/>
              <a:defRPr/>
            </a:pPr>
            <a:endParaRPr lang="en-US" sz="105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2576768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81437FCE-F9C7-42CA-A8FF-0402FCD34AF0}" vid="{44A9CB49-6606-4E4B-9548-672F385C8F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Deloitte_16_9_Onscreen</Template>
  <TotalTime>1938</TotalTime>
  <Words>930</Words>
  <Application>Microsoft Office PowerPoint</Application>
  <PresentationFormat>Widescreen</PresentationFormat>
  <Paragraphs>71</Paragraphs>
  <Slides>2</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6" baseType="lpstr">
      <vt:lpstr>Arial</vt:lpstr>
      <vt:lpstr>Verdana</vt:lpstr>
      <vt:lpstr>Deloitte_US_Onscreen</vt:lpstr>
      <vt:lpstr>think-cell Slide</vt:lpstr>
      <vt:lpstr>Nadira Begum, Consultant, Technology Consulting (ET&amp;P : Oracle)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Nawneet Kishore, Director, Technology Consulting (Analytics &amp; Cognitive)</dc:title>
  <dc:creator>Kishore, Nawneet</dc:creator>
  <cp:lastModifiedBy>Begum, Nadira</cp:lastModifiedBy>
  <cp:revision>54</cp:revision>
  <cp:lastPrinted>2014-06-25T02:16:22Z</cp:lastPrinted>
  <dcterms:created xsi:type="dcterms:W3CDTF">2017-04-05T05:47:25Z</dcterms:created>
  <dcterms:modified xsi:type="dcterms:W3CDTF">2022-07-17T09:41:03Z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2021-09-13T05:31:40Z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2296c44f-45e4-4c99-b167-7fb0ff5448cc</vt:lpwstr>
  </property>
  <property fmtid="{D5CDD505-2E9C-101B-9397-08002B2CF9AE}" pid="8" name="MSIP_Label_ea60d57e-af5b-4752-ac57-3e4f28ca11dc_ContentBits">
    <vt:lpwstr>0</vt:lpwstr>
  </property>
</Properties>
</file>