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31" r:id="rId4"/>
  </p:sldMasterIdLst>
  <p:notesMasterIdLst>
    <p:notesMasterId r:id="rId6"/>
  </p:notesMasterIdLst>
  <p:sldIdLst>
    <p:sldId id="850" r:id="rId5"/>
  </p:sldIdLst>
  <p:sldSz cx="12192000" cy="6858000"/>
  <p:notesSz cx="7010400" cy="92964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pos="3408" userDrawn="1">
          <p15:clr>
            <a:srgbClr val="A4A3A4"/>
          </p15:clr>
        </p15:guide>
        <p15:guide id="5" pos="1896" userDrawn="1">
          <p15:clr>
            <a:srgbClr val="A4A3A4"/>
          </p15:clr>
        </p15:guide>
        <p15:guide id="6" pos="4944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nett, Michelle M (US - Costa Mesa)" initials="BMM(-CM" lastIdx="11" clrIdx="6">
    <p:extLst>
      <p:ext uri="{19B8F6BF-5375-455C-9EA6-DF929625EA0E}">
        <p15:presenceInfo xmlns:p15="http://schemas.microsoft.com/office/powerpoint/2012/main" userId="S-1-5-21-238447276-1040861923-1850952788-131798" providerId="AD"/>
      </p:ext>
    </p:extLst>
  </p:cmAuthor>
  <p:cmAuthor id="1" name="Eisenberg, Aaron" initials="AE" lastIdx="43" clrIdx="0">
    <p:extLst>
      <p:ext uri="{19B8F6BF-5375-455C-9EA6-DF929625EA0E}">
        <p15:presenceInfo xmlns:p15="http://schemas.microsoft.com/office/powerpoint/2012/main" userId="Eisenberg, Aaron" providerId="None"/>
      </p:ext>
    </p:extLst>
  </p:cmAuthor>
  <p:cmAuthor id="8" name="Shrivastava, Samarth (IN - Pune)" initials="SS(-P" lastIdx="1" clrIdx="7">
    <p:extLst>
      <p:ext uri="{19B8F6BF-5375-455C-9EA6-DF929625EA0E}">
        <p15:presenceInfo xmlns:p15="http://schemas.microsoft.com/office/powerpoint/2012/main" userId="S-1-5-21-776561741-1482476501-682003330-1119781" providerId="AD"/>
      </p:ext>
    </p:extLst>
  </p:cmAuthor>
  <p:cmAuthor id="2" name="Martin, Stan" initials="SM" lastIdx="40" clrIdx="1">
    <p:extLst>
      <p:ext uri="{19B8F6BF-5375-455C-9EA6-DF929625EA0E}">
        <p15:presenceInfo xmlns:p15="http://schemas.microsoft.com/office/powerpoint/2012/main" userId="Martin, Stan" providerId="None"/>
      </p:ext>
    </p:extLst>
  </p:cmAuthor>
  <p:cmAuthor id="3" name="Lance Joseph" initials="LKJ" lastIdx="2" clrIdx="2">
    <p:extLst>
      <p:ext uri="{19B8F6BF-5375-455C-9EA6-DF929625EA0E}">
        <p15:presenceInfo xmlns:p15="http://schemas.microsoft.com/office/powerpoint/2012/main" userId="Lance Joseph" providerId="None"/>
      </p:ext>
    </p:extLst>
  </p:cmAuthor>
  <p:cmAuthor id="4" name="Christopher L. Caterine" initials="CLC" lastIdx="1" clrIdx="3">
    <p:extLst>
      <p:ext uri="{19B8F6BF-5375-455C-9EA6-DF929625EA0E}">
        <p15:presenceInfo xmlns:p15="http://schemas.microsoft.com/office/powerpoint/2012/main" userId="Christopher L. Caterine" providerId="None"/>
      </p:ext>
    </p:extLst>
  </p:cmAuthor>
  <p:cmAuthor id="5" name="Williams, Douglas (US - Cleveland)" initials="WD(-C" lastIdx="26" clrIdx="4">
    <p:extLst>
      <p:ext uri="{19B8F6BF-5375-455C-9EA6-DF929625EA0E}">
        <p15:presenceInfo xmlns:p15="http://schemas.microsoft.com/office/powerpoint/2012/main" userId="S-1-5-21-238447276-1040861923-1850952788-2351921" providerId="AD"/>
      </p:ext>
    </p:extLst>
  </p:cmAuthor>
  <p:cmAuthor id="6" name="Black, Jason R. (US - Las Vegas)" initials="BJR(-LV" lastIdx="2" clrIdx="5">
    <p:extLst>
      <p:ext uri="{19B8F6BF-5375-455C-9EA6-DF929625EA0E}">
        <p15:presenceInfo xmlns:p15="http://schemas.microsoft.com/office/powerpoint/2012/main" userId="S-1-5-21-238447276-1040861923-1850952788-8150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11"/>
    <a:srgbClr val="3696F4"/>
    <a:srgbClr val="FD6D1F"/>
    <a:srgbClr val="F5FBEB"/>
    <a:srgbClr val="62B5E5"/>
    <a:srgbClr val="86BC25"/>
    <a:srgbClr val="865889"/>
    <a:srgbClr val="A9D08E"/>
    <a:srgbClr val="548235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3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221" y="62"/>
      </p:cViewPr>
      <p:guideLst>
        <p:guide orient="horz" pos="1920"/>
        <p:guide pos="3840"/>
        <p:guide orient="horz" pos="384"/>
        <p:guide pos="3408"/>
        <p:guide pos="1896"/>
        <p:guide pos="4944"/>
        <p:guide orient="horz" pos="4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32218B-6314-4951-B802-21EE07BD231E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6CFA24-6995-424E-80BA-4E831FE8EF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31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814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50911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1684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1668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6071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20253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9544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49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3543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697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9571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1784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01838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2074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8761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75284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8777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73170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5917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4366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2016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1652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7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4086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6435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5659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934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20321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189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621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26794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4114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3113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167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16122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8523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1682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794607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0926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00034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7216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00336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49180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1675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49" y="6477002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sz="63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Deloitte Touche Tohmatsu India LLP</a:t>
            </a:r>
          </a:p>
        </p:txBody>
      </p:sp>
    </p:spTree>
    <p:extLst>
      <p:ext uri="{BB962C8B-B14F-4D97-AF65-F5344CB8AC3E}">
        <p14:creationId xmlns:p14="http://schemas.microsoft.com/office/powerpoint/2010/main" val="37166092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12869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40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4381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20968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9530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9350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15081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91684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31138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4212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357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474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2738" y="1139161"/>
            <a:ext cx="10888760" cy="628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5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 dirty="0">
                <a:latin typeface="+mn-lt"/>
              </a:rPr>
              <a:t>Subtitle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1" y="530532"/>
            <a:ext cx="1088876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2895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11414619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270" name="Title Placeholder 1"/>
          <p:cNvSpPr>
            <a:spLocks noGrp="1"/>
          </p:cNvSpPr>
          <p:nvPr>
            <p:ph type="title"/>
          </p:nvPr>
        </p:nvSpPr>
        <p:spPr>
          <a:xfrm>
            <a:off x="469899" y="395762"/>
            <a:ext cx="1125169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71" name="Content Placeholder 7"/>
          <p:cNvSpPr>
            <a:spLocks noGrp="1"/>
          </p:cNvSpPr>
          <p:nvPr>
            <p:ph sz="quarter" idx="10"/>
          </p:nvPr>
        </p:nvSpPr>
        <p:spPr>
          <a:xfrm>
            <a:off x="469899" y="729864"/>
            <a:ext cx="11251691" cy="848111"/>
          </a:xfr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lang="en-US" sz="1800" kern="12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43826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AR E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9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63649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96795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Deloitte</a:t>
            </a:r>
            <a:r>
              <a:rPr lang="en-US" sz="650" baseline="0" noProof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Touché Tohmatsu India LLP</a:t>
            </a:r>
            <a:endParaRPr lang="en-US" sz="650" noProof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794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14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225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3019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7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think-cell Slide" r:id="rId68" imgW="270" imgH="270" progId="TCLayout.ActiveDocument.1">
                  <p:embed/>
                </p:oleObj>
              </mc:Choice>
              <mc:Fallback>
                <p:oleObj name="think-cell Slide" r:id="rId6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2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sz="6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Deloitte Touche Tohmatsu India LLP</a:t>
            </a:r>
          </a:p>
        </p:txBody>
      </p:sp>
    </p:spTree>
    <p:extLst>
      <p:ext uri="{BB962C8B-B14F-4D97-AF65-F5344CB8AC3E}">
        <p14:creationId xmlns:p14="http://schemas.microsoft.com/office/powerpoint/2010/main" val="21398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  <p:sldLayoutId id="2147483863" r:id="rId32"/>
    <p:sldLayoutId id="2147483864" r:id="rId33"/>
    <p:sldLayoutId id="2147483865" r:id="rId34"/>
    <p:sldLayoutId id="2147483866" r:id="rId35"/>
    <p:sldLayoutId id="2147483867" r:id="rId36"/>
    <p:sldLayoutId id="2147483868" r:id="rId37"/>
    <p:sldLayoutId id="2147483869" r:id="rId38"/>
    <p:sldLayoutId id="2147483870" r:id="rId39"/>
    <p:sldLayoutId id="2147483871" r:id="rId40"/>
    <p:sldLayoutId id="2147483872" r:id="rId41"/>
    <p:sldLayoutId id="2147483873" r:id="rId42"/>
    <p:sldLayoutId id="2147483874" r:id="rId43"/>
    <p:sldLayoutId id="2147483875" r:id="rId44"/>
    <p:sldLayoutId id="2147483876" r:id="rId45"/>
    <p:sldLayoutId id="2147483877" r:id="rId46"/>
    <p:sldLayoutId id="2147483878" r:id="rId47"/>
    <p:sldLayoutId id="2147483879" r:id="rId48"/>
    <p:sldLayoutId id="2147483880" r:id="rId49"/>
    <p:sldLayoutId id="2147483881" r:id="rId50"/>
    <p:sldLayoutId id="2147483882" r:id="rId51"/>
    <p:sldLayoutId id="2147483883" r:id="rId52"/>
    <p:sldLayoutId id="2147483884" r:id="rId53"/>
    <p:sldLayoutId id="2147483885" r:id="rId54"/>
    <p:sldLayoutId id="2147483886" r:id="rId55"/>
    <p:sldLayoutId id="2147483887" r:id="rId56"/>
    <p:sldLayoutId id="2147483888" r:id="rId57"/>
    <p:sldLayoutId id="2147483889" r:id="rId58"/>
    <p:sldLayoutId id="2147483890" r:id="rId59"/>
    <p:sldLayoutId id="2147483891" r:id="rId60"/>
    <p:sldLayoutId id="2147483892" r:id="rId61"/>
    <p:sldLayoutId id="2147483893" r:id="rId62"/>
    <p:sldLayoutId id="2147483894" r:id="rId63"/>
    <p:sldLayoutId id="2147484487" r:id="rId64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prasakumar@deloitte.com" TargetMode="Externa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70062"/>
              </p:ext>
            </p:extLst>
          </p:nvPr>
        </p:nvGraphicFramePr>
        <p:xfrm>
          <a:off x="314035" y="478081"/>
          <a:ext cx="11711710" cy="61213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98484">
                  <a:extLst>
                    <a:ext uri="{9D8B030D-6E8A-4147-A177-3AD203B41FA5}">
                      <a16:colId xmlns:a16="http://schemas.microsoft.com/office/drawing/2014/main" val="1824103436"/>
                    </a:ext>
                  </a:extLst>
                </a:gridCol>
                <a:gridCol w="4921258">
                  <a:extLst>
                    <a:ext uri="{9D8B030D-6E8A-4147-A177-3AD203B41FA5}">
                      <a16:colId xmlns:a16="http://schemas.microsoft.com/office/drawing/2014/main" val="399464638"/>
                    </a:ext>
                  </a:extLst>
                </a:gridCol>
                <a:gridCol w="4591968">
                  <a:extLst>
                    <a:ext uri="{9D8B030D-6E8A-4147-A177-3AD203B41FA5}">
                      <a16:colId xmlns:a16="http://schemas.microsoft.com/office/drawing/2014/main" val="3568945670"/>
                    </a:ext>
                  </a:extLst>
                </a:gridCol>
              </a:tblGrid>
              <a:tr h="384825">
                <a:tc rowSpan="2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defTabSz="601166" fontAlgn="base">
                        <a:spcBef>
                          <a:spcPct val="0"/>
                        </a:spcBef>
                      </a:pPr>
                      <a:r>
                        <a:rPr lang="en-US" sz="1200" b="1" baseline="0" dirty="0"/>
                        <a:t>Sheshank Rao</a:t>
                      </a:r>
                    </a:p>
                    <a:p>
                      <a:pPr defTabSz="601166" fontAlgn="base">
                        <a:spcBef>
                          <a:spcPct val="0"/>
                        </a:spcBef>
                      </a:pPr>
                      <a:endParaRPr lang="en-US" sz="1200" b="1" baseline="0" dirty="0"/>
                    </a:p>
                    <a:p>
                      <a:pPr defTabSz="601166" fontAlgn="base">
                        <a:spcBef>
                          <a:spcPct val="0"/>
                        </a:spcBef>
                      </a:pPr>
                      <a:r>
                        <a:rPr lang="en-US" sz="1200" b="1" baseline="0" dirty="0"/>
                        <a:t>Associate  Analyst</a:t>
                      </a:r>
                      <a:endParaRPr lang="en-US" sz="1050" b="1" baseline="0" dirty="0"/>
                    </a:p>
                    <a:p>
                      <a:pPr defTabSz="601166" fontAlgn="base">
                        <a:spcBef>
                          <a:spcPct val="0"/>
                        </a:spcBef>
                      </a:pPr>
                      <a:r>
                        <a:rPr lang="en-US" sz="1050" b="1" baseline="0" dirty="0">
                          <a:hlinkClick r:id="rId2"/>
                        </a:rPr>
                        <a:t>shesrao</a:t>
                      </a:r>
                      <a:r>
                        <a:rPr lang="en-US" sz="1050" b="1" dirty="0">
                          <a:hlinkClick r:id="rId2"/>
                        </a:rPr>
                        <a:t>@deloitte.com</a:t>
                      </a:r>
                      <a:endParaRPr lang="en-US" sz="1050" b="1" baseline="0" dirty="0"/>
                    </a:p>
                    <a:p>
                      <a:pPr defTabSz="601166" fontAlgn="base">
                        <a:spcBef>
                          <a:spcPct val="0"/>
                        </a:spcBef>
                      </a:pPr>
                      <a:r>
                        <a:rPr lang="en-US" sz="1050" b="1" baseline="0" dirty="0">
                          <a:solidFill>
                            <a:srgbClr val="002776">
                              <a:lumMod val="75000"/>
                            </a:srgbClr>
                          </a:solidFill>
                        </a:rPr>
                        <a:t>Location: Bangalore</a:t>
                      </a:r>
                    </a:p>
                    <a:p>
                      <a:pPr defTabSz="601166" fontAlgn="base">
                        <a:spcBef>
                          <a:spcPct val="0"/>
                        </a:spcBef>
                      </a:pPr>
                      <a:r>
                        <a:rPr lang="en-US" sz="1050" b="1" dirty="0"/>
                        <a:t>Mobile:</a:t>
                      </a:r>
                      <a:r>
                        <a:rPr lang="en-US" sz="1050" b="1" baseline="0" dirty="0"/>
                        <a:t> +91 7892137094</a:t>
                      </a:r>
                      <a:endParaRPr lang="en-US" sz="1050" b="1" dirty="0">
                        <a:solidFill>
                          <a:srgbClr val="002776">
                            <a:lumMod val="75000"/>
                          </a:srgb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116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Service</a:t>
                      </a:r>
                      <a:r>
                        <a:rPr lang="en-US" sz="900" b="1" baseline="0" dirty="0"/>
                        <a:t> Line – Analytics &amp; Cognitive</a:t>
                      </a:r>
                      <a:endParaRPr lang="en-US" sz="900" b="1" dirty="0"/>
                    </a:p>
                    <a:p>
                      <a:pPr marL="0" marR="0" lvl="0" indent="0" algn="l" defTabSz="601166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Competency – Artificial Intelligence and 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084"/>
                  </a:ext>
                </a:extLst>
              </a:tr>
              <a:tr h="12303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ETL and Database knowledge : </a:t>
                      </a:r>
                      <a:r>
                        <a:rPr lang="en-US" sz="900" b="0" baseline="0" dirty="0" err="1">
                          <a:solidFill>
                            <a:schemeClr val="tx1"/>
                          </a:solidFill>
                        </a:rPr>
                        <a:t>Informatica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</a:rPr>
                        <a:t> Power Center , </a:t>
                      </a:r>
                      <a:r>
                        <a:rPr lang="en-US" sz="900" b="0" baseline="0" dirty="0" err="1">
                          <a:solidFill>
                            <a:schemeClr val="tx1"/>
                          </a:solidFill>
                        </a:rPr>
                        <a:t>Alteryx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</a:rPr>
                        <a:t> Designer , MS SQL Server , Oracle server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Core Technical Expertise  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</a:rPr>
                        <a:t>: Test scripts , Suites , Plans .Alteryx Designer ,Qlik Sense , Informatica Power Center  , SQL Server Management Studio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74906"/>
                  </a:ext>
                </a:extLst>
              </a:tr>
              <a:tr h="4506121">
                <a:tc gridSpan="2">
                  <a:txBody>
                    <a:bodyPr/>
                    <a:lstStyle/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Professional Experience:</a:t>
                      </a:r>
                    </a:p>
                    <a:p>
                      <a:pPr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defRPr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Sheshank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is an Associate Analyst 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in Deloitte Consulting's Technology-&gt; Strategy and Analytics-&gt; Analytics and Cognitive practice .</a:t>
                      </a:r>
                      <a:endParaRPr lang="en-US" sz="900" baseline="0" dirty="0">
                        <a:solidFill>
                          <a:prstClr val="black"/>
                        </a:solidFill>
                      </a:endParaRPr>
                    </a:p>
                    <a:p>
                      <a:pPr lvl="0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w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 versed in programming languages like C, C++,JAVA,VB</a:t>
                      </a: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has h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ands on DBMS, MySQL</a:t>
                      </a:r>
                      <a:r>
                        <a:rPr lang="en-IN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IN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Informatica</a:t>
                      </a:r>
                      <a:r>
                        <a:rPr lang="en-IN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Powercenter</a:t>
                      </a:r>
                      <a:r>
                        <a:rPr lang="en-IN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,ETLs , visualization tools</a:t>
                      </a:r>
                    </a:p>
                    <a:p>
                      <a:pPr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defRPr/>
                      </a:pP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Relevant Experience: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44546A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Robotic Process Automation: (Current Project)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44546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Working as a Quality Assurance in Automation(UiPath) technology – Developing test case ,test plan independently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44546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Bug reporting , Maintaining .Discussing resolution tactics with the developer 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>
                          <a:srgbClr val="44546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Intermediate in raising service now tickets and  code deployment </a:t>
                      </a:r>
                      <a:r>
                        <a:rPr kumimoji="0" lang="en-US" sz="900" b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Production</a:t>
                      </a: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endParaRPr kumimoji="0" lang="en-US" sz="900" b="1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lvl="0" indent="0" algn="just"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Data migration engagement: (Previous Experience)</a:t>
                      </a: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indent="0"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Hands-on skills and experience in Alteryx Designers l</a:t>
                      </a:r>
                      <a:r>
                        <a:rPr 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ike Input Data, Data Cleansing, Filter, Formula, Sort, Join Append, Union, Crosstab, Summarize, Transpose </a:t>
                      </a: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 the tools with Alteryx such as Predictive, Parsing, and different Transformations.</a:t>
                      </a:r>
                    </a:p>
                    <a:p>
                      <a:pPr marL="171450" indent="-171450"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Able to handle data migration into Alteryx and produce required insights from it. Good Proficiency level in Workflow development and maintaining the same</a:t>
                      </a:r>
                    </a:p>
                    <a:p>
                      <a:pPr marL="171450" indent="-171450"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9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Have also worked on similar data cleansing operations using informatica power center to derive diplomatic visualization insights for business implements .</a:t>
                      </a:r>
                    </a:p>
                    <a:p>
                      <a:pPr marL="171450" indent="-171450" algn="just" defTabSz="685800">
                        <a:spcBef>
                          <a:spcPts val="450"/>
                        </a:spcBef>
                        <a:buClr>
                          <a:srgbClr val="44546A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144000" marR="144000" marT="108000" marB="108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Key Competencies: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Database management-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 MS 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SQL Server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Visualization-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prstClr val="black"/>
                          </a:solidFill>
                        </a:rPr>
                        <a:t>Qliksense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 , Power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BI.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 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ETL- Alteryx , Informatica Power Center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.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RPA – UiPath(Training)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QA – Independent test scripts(Construct &amp; testing)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endParaRPr kumimoji="0" lang="en-US" sz="900" b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Academic Qualification:</a:t>
                      </a:r>
                    </a:p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Bachelor’s degree in Computer</a:t>
                      </a:r>
                      <a:r>
                        <a:rPr lang="en-US" sz="900" baseline="0" dirty="0">
                          <a:solidFill>
                            <a:prstClr val="black"/>
                          </a:solidFill>
                        </a:rPr>
                        <a:t> Application </a:t>
                      </a:r>
                      <a:r>
                        <a:rPr lang="en-US" sz="900" dirty="0">
                          <a:solidFill>
                            <a:prstClr val="black"/>
                          </a:solidFill>
                        </a:rPr>
                        <a:t>from REVA University(Autonomous), Bangalore.</a:t>
                      </a:r>
                    </a:p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endParaRPr kumimoji="0" lang="en-US" sz="9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lvl="0" indent="4774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kumimoji="0" lang="en-US" sz="900" b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Certification :</a:t>
                      </a:r>
                    </a:p>
                    <a:p>
                      <a:pPr marL="171450" lvl="0" indent="-171450" defTabSz="914120" eaLnBrk="0" fontAlgn="base" hangingPunct="0">
                        <a:spcBef>
                          <a:spcPts val="451"/>
                        </a:spcBef>
                        <a:spcAft>
                          <a:spcPts val="451"/>
                        </a:spcAft>
                        <a:buClr>
                          <a:srgbClr val="0000FF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85915" algn="l"/>
                          <a:tab pos="1718315" algn="l"/>
                        </a:tabLst>
                        <a:defRPr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Alteryx Designer Core Certified </a:t>
                      </a:r>
                    </a:p>
                  </a:txBody>
                  <a:tcPr marL="144000" marR="144000" marT="108000" marB="108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55993"/>
                  </a:ext>
                </a:extLst>
              </a:tr>
            </a:tbl>
          </a:graphicData>
        </a:graphic>
      </p:graphicFrame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469900" y="103530"/>
            <a:ext cx="11252200" cy="33410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Sheshank Rao    |     Associate Analyst        | Introduction Profile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3" y="478081"/>
            <a:ext cx="1355191" cy="15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507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&quot;/&gt;&lt;property id=&quot;20307&quot; value=&quot;256&quot;/&gt;&lt;/object&gt;&lt;object type=&quot;3&quot; unique_id=&quot;10005&quot;&gt;&lt;property id=&quot;20148&quot; value=&quot;5&quot;/&gt;&lt;property id=&quot;20300&quot; value=&quot;Slide 3&quot;/&gt;&lt;property id=&quot;20307&quot; value=&quot;329&quot;/&gt;&lt;/object&gt;&lt;object type=&quot;3&quot; unique_id=&quot;10018&quot;&gt;&lt;property id=&quot;20148&quot; value=&quot;5&quot;/&gt;&lt;property id=&quot;20300&quot; value=&quot;Slide 15 - &amp;quot;And our people are already where you need them&amp;quot;&quot;/&gt;&lt;property id=&quot;20307&quot; value=&quot;351&quot;/&gt;&lt;/object&gt;&lt;object type=&quot;3&quot; unique_id=&quot;10027&quot;&gt;&lt;property id=&quot;20148&quot; value=&quot;5&quot;/&gt;&lt;property id=&quot;20300&quot; value=&quot;Slide 26 - &amp;quot;Team with the leader for tech-enabled business transformation&amp;quot;&quot;/&gt;&lt;property id=&quot;20307&quot; value=&quot;349&quot;/&gt;&lt;/object&gt;&lt;object type=&quot;3&quot; unique_id=&quot;10030&quot;&gt;&lt;property id=&quot;20148&quot; value=&quot;5&quot;/&gt;&lt;property id=&quot;20300&quot; value=&quot;Slide 30 - &amp;quot;Appendix B: Creative payment options&amp;quot;&quot;/&gt;&lt;property id=&quot;20307&quot; value=&quot;346&quot;/&gt;&lt;/object&gt;&lt;object type=&quot;3&quot; unique_id=&quot;10031&quot;&gt;&lt;property id=&quot;20148&quot; value=&quot;5&quot;/&gt;&lt;property id=&quot;20300&quot; value=&quot;Slide 31 - &amp;quot;Appendix C: Additional Non-Technology Capability Areas &amp;quot;&quot;/&gt;&lt;property id=&quot;20307&quot; value=&quot;333&quot;/&gt;&lt;/object&gt;&lt;object type=&quot;3&quot; unique_id=&quot;10033&quot;&gt;&lt;property id=&quot;20148&quot; value=&quot;5&quot;/&gt;&lt;property id=&quot;20300&quot; value=&quot;Slide 32&quot;/&gt;&lt;property id=&quot;20307&quot; value=&quot;348&quot;/&gt;&lt;/object&gt;&lt;object type=&quot;3&quot; unique_id=&quot;10303&quot;&gt;&lt;property id=&quot;20148&quot; value=&quot;5&quot;/&gt;&lt;property id=&quot;20300&quot; value=&quot;Slide 24 - &amp;quot;With a team that can orchestrate value across the globe&amp;quot;&quot;/&gt;&lt;property id=&quot;20307&quot; value=&quot;354&quot;/&gt;&lt;/object&gt;&lt;object type=&quot;3&quot; unique_id=&quot;10304&quot;&gt;&lt;property id=&quot;20148&quot; value=&quot;5&quot;/&gt;&lt;property id=&quot;20300&quot; value=&quot;Slide 28&quot;/&gt;&lt;property id=&quot;20307&quot; value=&quot;353&quot;/&gt;&lt;/object&gt;&lt;object type=&quot;3&quot; unique_id=&quot;10452&quot;&gt;&lt;property id=&quot;20148&quot; value=&quot;5&quot;/&gt;&lt;property id=&quot;20300&quot; value=&quot;Slide 1&quot;/&gt;&lt;property id=&quot;20307&quot; value=&quot;363&quot;/&gt;&lt;/object&gt;&lt;object type=&quot;3&quot; unique_id=&quot;10453&quot;&gt;&lt;property id=&quot;20148&quot; value=&quot;5&quot;/&gt;&lt;property id=&quot;20300&quot; value=&quot;Slide 4 - &amp;quot;Executive summary&amp;quot;&quot;/&gt;&lt;property id=&quot;20307&quot; value=&quot;364&quot;/&gt;&lt;/object&gt;&lt;object type=&quot;3&quot; unique_id=&quot;10454&quot;&gt;&lt;property id=&quot;20148&quot; value=&quot;5&quot;/&gt;&lt;property id=&quot;20300&quot; value=&quot;Slide 5 - &amp;quot;MIS and the modern consumer products company&amp;quot;&quot;/&gt;&lt;property id=&quot;20307&quot; value=&quot;365&quot;/&gt;&lt;/object&gt;&lt;object type=&quot;3&quot; unique_id=&quot;10457&quot;&gt;&lt;property id=&quot;20148&quot; value=&quot;5&quot;/&gt;&lt;property id=&quot;20300&quot; value=&quot;Slide 7 - &amp;quot;Understanding the Foundry’s five core components&amp;quot;&quot;/&gt;&lt;property id=&quot;20307&quot; value=&quot;367&quot;/&gt;&lt;/object&gt;&lt;object type=&quot;3&quot; unique_id=&quot;10458&quot;&gt;&lt;property id=&quot;20148&quot; value=&quot;5&quot;/&gt;&lt;property id=&quot;20300&quot; value=&quot;Slide 8 - &amp;quot;Understanding the Foundry’s five delivery disciplines&amp;quot;&quot;/&gt;&lt;property id=&quot;20307&quot; value=&quot;368&quot;/&gt;&lt;/object&gt;&lt;object type=&quot;3&quot; unique_id=&quot;10459&quot;&gt;&lt;property id=&quot;20148&quot; value=&quot;5&quot;/&gt;&lt;property id=&quot;20300&quot; value=&quot;Slide 9 - &amp;quot;Seeing the Foundry in action&amp;quot;&quot;/&gt;&lt;property id=&quot;20307&quot; value=&quot;357&quot;/&gt;&lt;/object&gt;&lt;object type=&quot;3&quot; unique_id=&quot;10460&quot;&gt;&lt;property id=&quot;20148&quot; value=&quot;5&quot;/&gt;&lt;property id=&quot;20300&quot; value=&quot;Slide 10 - &amp;quot;Let’s start on the same page&amp;quot;&quot;/&gt;&lt;property id=&quot;20307&quot; value=&quot;361&quot;/&gt;&lt;/object&gt;&lt;object type=&quot;3&quot; unique_id=&quot;10461&quot;&gt;&lt;property id=&quot;20148&quot; value=&quot;5&quot;/&gt;&lt;property id=&quot;20300&quot; value=&quot;Slide 11 - &amp;quot;Industry evolution has become industry revolution&amp;quot;&quot;/&gt;&lt;property id=&quot;20307&quot; value=&quot;369&quot;/&gt;&lt;/object&gt;&lt;object type=&quot;3&quot; unique_id=&quot;10462&quot;&gt;&lt;property id=&quot;20148&quot; value=&quot;5&quot;/&gt;&lt;property id=&quot;20300&quot; value=&quot;Slide 12 - &amp;quot;We have skills across the technologies you use&amp;quot;&quot;/&gt;&lt;property id=&quot;20307&quot; value=&quot;370&quot;/&gt;&lt;/object&gt;&lt;object type=&quot;3&quot; unique_id=&quot;10463&quot;&gt;&lt;property id=&quot;20148&quot; value=&quot;5&quot;/&gt;&lt;property id=&quot;20300&quot; value=&quot;Slide 13 - &amp;quot;And drive customer satisfaction through strong governance&amp;quot;&quot;/&gt;&lt;property id=&quot;20307&quot; value=&quot;371&quot;/&gt;&lt;/object&gt;&lt;object type=&quot;3&quot; unique_id=&quot;10464&quot;&gt;&lt;property id=&quot;20148&quot; value=&quot;5&quot;/&gt;&lt;property id=&quot;20300&quot; value=&quot;Slide 14 - &amp;quot;Real value for Mars is our first priority&amp;quot;&quot;/&gt;&lt;property id=&quot;20307&quot; value=&quot;372&quot;/&gt;&lt;/object&gt;&lt;object type=&quot;3&quot; unique_id=&quot;10465&quot;&gt;&lt;property id=&quot;20148&quot; value=&quot;5&quot;/&gt;&lt;property id=&quot;20300&quot; value=&quot;Slide 16 - &amp;quot;We work as One Deloitte&amp;quot;&quot;/&gt;&lt;property id=&quot;20307&quot; value=&quot;373&quot;/&gt;&lt;/object&gt;&lt;object type=&quot;3&quot; unique_id=&quot;10466&quot;&gt;&lt;property id=&quot;20148&quot; value=&quot;5&quot;/&gt;&lt;property id=&quot;20300&quot; value=&quot;Slide 17 - &amp;quot;So we’re ready to support Mars from Day 1&amp;quot;&quot;/&gt;&lt;property id=&quot;20307&quot; value=&quot;374&quot;/&gt;&lt;/object&gt;&lt;object type=&quot;3&quot; unique_id=&quot;10467&quot;&gt;&lt;property id=&quot;20148&quot; value=&quot;5&quot;/&gt;&lt;property id=&quot;20300&quot; value=&quot;Slide 19 - &amp;quot;Or data, analytics, and test automation&amp;quot;&quot;/&gt;&lt;property id=&quot;20307&quot; value=&quot;380&quot;/&gt;&lt;/object&gt;&lt;object type=&quot;3&quot; unique_id=&quot;10468&quot;&gt;&lt;property id=&quot;20148&quot; value=&quot;5&quot;/&gt;&lt;property id=&quot;20300&quot; value=&quot;Slide 20 - &amp;quot;We have a proven record of working fast&amp;quot;&quot;/&gt;&lt;property id=&quot;20307&quot; value=&quot;358&quot;/&gt;&lt;/object&gt;&lt;object type=&quot;3&quot; unique_id=&quot;10469&quot;&gt;&lt;property id=&quot;20148&quot; value=&quot;5&quot;/&gt;&lt;property id=&quot;20300&quot; value=&quot;Slide 22 - &amp;quot;And put mutuality at the heart of our relationship&amp;quot;&quot;/&gt;&lt;property id=&quot;20307&quot; value=&quot;375&quot;/&gt;&lt;/object&gt;&lt;object type=&quot;3&quot; unique_id=&quot;10470&quot;&gt;&lt;property id=&quot;20148&quot; value=&quot;5&quot;/&gt;&lt;property id=&quot;20300&quot; value=&quot;Slide 23 - &amp;quot;We’ll make your multi-vendor environment a force multiplier&amp;quot;&quot;/&gt;&lt;property id=&quot;20307&quot; value=&quot;376&quot;/&gt;&lt;/object&gt;&lt;object type=&quot;3&quot; unique_id=&quot;10471&quot;&gt;&lt;property id=&quot;20148&quot; value=&quot;5&quot;/&gt;&lt;property id=&quot;20300&quot; value=&quot;Slide 25 - &amp;quot;While MIS leads the way&amp;quot;&quot;/&gt;&lt;property id=&quot;20307&quot; value=&quot;377&quot;/&gt;&lt;/object&gt;&lt;object type=&quot;3&quot; unique_id=&quot;10472&quot;&gt;&lt;property id=&quot;20148&quot; value=&quot;5&quot;/&gt;&lt;property id=&quot;20300&quot; value=&quot;Slide 27 - &amp;quot;But don’t just take our word for it&amp;quot;&quot;/&gt;&lt;property id=&quot;20307&quot; value=&quot;359&quot;/&gt;&lt;/object&gt;&lt;object type=&quot;3&quot; unique_id=&quot;10473&quot;&gt;&lt;property id=&quot;20148&quot; value=&quot;5&quot;/&gt;&lt;property id=&quot;20300&quot; value=&quot;Slide 29 - &amp;quot;Appendix A: Master Services Agreement – Redline &amp;quot;&quot;/&gt;&lt;property id=&quot;20307&quot; value=&quot;378&quot;/&gt;&lt;/object&gt;&lt;object type=&quot;3&quot; unique_id=&quot;10474&quot;&gt;&lt;property id=&quot;20148&quot; value=&quot;5&quot;/&gt;&lt;property id=&quot;20300&quot; value=&quot;Slide 21 - &amp;quot;With an ever-evolving ecosystem of cutting edge technologies&amp;quot;&quot;/&gt;&lt;property id=&quot;20307&quot; value=&quot;379&quot;/&gt;&lt;/object&gt;&lt;object type=&quot;3&quot; unique_id=&quot;11195&quot;&gt;&lt;property id=&quot;20148&quot; value=&quot;5&quot;/&gt;&lt;property id=&quot;20300&quot; value=&quot;Slide 6 - &amp;quot;Driving innovation with the Value Foundry&amp;quot;&quot;/&gt;&lt;property id=&quot;20307&quot; value=&quot;382&quot;/&gt;&lt;/object&gt;&lt;object type=&quot;3&quot; unique_id=&quot;11196&quot;&gt;&lt;property id=&quot;20148&quot; value=&quot;5&quot;/&gt;&lt;property id=&quot;20300&quot; value=&quot;Slide 18 - &amp;quot;And we’ve done this before whether in DevOps and agile…&amp;quot;&quot;/&gt;&lt;property id=&quot;20307&quot; value=&quot;381&quot;/&gt;&lt;/object&gt;&lt;/object&gt;&lt;object type=&quot;8&quot; unique_id=&quot;10066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5" id="{21219445-7334-4AA3-9246-0115222D80DA}" vid="{F469ED6C-1D06-4A16-8A79-F12014AA15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D1D254361C2439F2F388A7E2C3AEA" ma:contentTypeVersion="" ma:contentTypeDescription="Create a new document." ma:contentTypeScope="" ma:versionID="046db818c3f6e988d976f2e72c8fe0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C64308-BB24-4977-8DA0-4A4B878070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C2969-E3DA-4077-9E1B-5CDF7800FA1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0E70B1-DF7A-440B-926A-03A4D7D8F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12347</TotalTime>
  <Words>342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2_Deloitte_US_Onscreen</vt:lpstr>
      <vt:lpstr>think-cell Slide</vt:lpstr>
      <vt:lpstr> Sheshank Rao    |     Associate Analyst        | Introduction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Rao, Sheshank</cp:lastModifiedBy>
  <cp:revision>2084</cp:revision>
  <cp:lastPrinted>2018-05-09T14:37:56Z</cp:lastPrinted>
  <dcterms:created xsi:type="dcterms:W3CDTF">2018-04-30T15:42:34Z</dcterms:created>
  <dcterms:modified xsi:type="dcterms:W3CDTF">2022-03-01T07:59:03Z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0x010100D93D1D254361C2439F2F388A7E2C3AEA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2021-07-14T07:49:30Z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ff97da18-7293-4aed-ba9b-d29d34e1533b</vt:lpwstr>
  </property>
  <property fmtid="{D5CDD505-2E9C-101B-9397-08002B2CF9AE}" pid="9" name="MSIP_Label_ea60d57e-af5b-4752-ac57-3e4f28ca11dc_ContentBits">
    <vt:lpwstr>0</vt:lpwstr>
  </property>
</Properties>
</file>