
<file path=[Content_Types].xml><?xml version="1.0" encoding="utf-8"?>
<Types xmlns="http://schemas.openxmlformats.org/package/2006/content-types">
  <Default Extension="0" ContentType="image/jpeg"/>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304" r:id="rId3"/>
    <p:sldId id="257" r:id="rId4"/>
    <p:sldId id="319" r:id="rId5"/>
    <p:sldId id="258" r:id="rId6"/>
    <p:sldId id="302" r:id="rId7"/>
    <p:sldId id="321" r:id="rId8"/>
    <p:sldId id="325" r:id="rId9"/>
    <p:sldId id="326" r:id="rId10"/>
    <p:sldId id="329" r:id="rId11"/>
    <p:sldId id="327" r:id="rId12"/>
    <p:sldId id="328" r:id="rId13"/>
    <p:sldId id="305" r:id="rId14"/>
    <p:sldId id="322" r:id="rId15"/>
    <p:sldId id="306" r:id="rId16"/>
    <p:sldId id="323" r:id="rId17"/>
    <p:sldId id="307" r:id="rId18"/>
    <p:sldId id="313" r:id="rId19"/>
    <p:sldId id="314" r:id="rId20"/>
    <p:sldId id="324"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Roboto Slab"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6A57A2E-9524-494B-8525-B72537EBB5D4}">
          <p14:sldIdLst>
            <p14:sldId id="256"/>
            <p14:sldId id="304"/>
            <p14:sldId id="257"/>
            <p14:sldId id="319"/>
            <p14:sldId id="258"/>
            <p14:sldId id="302"/>
            <p14:sldId id="321"/>
            <p14:sldId id="325"/>
            <p14:sldId id="326"/>
            <p14:sldId id="329"/>
            <p14:sldId id="327"/>
            <p14:sldId id="328"/>
            <p14:sldId id="305"/>
            <p14:sldId id="322"/>
            <p14:sldId id="306"/>
            <p14:sldId id="323"/>
            <p14:sldId id="307"/>
            <p14:sldId id="313"/>
            <p14:sldId id="314"/>
            <p14:sldId id="32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77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6510299" TargetMode="External"/><Relationship Id="rId2" Type="http://schemas.openxmlformats.org/officeDocument/2006/relationships/hyperlink" Target="http://iriset.org/images/extraimages/Paper%20ID%201411003B%20.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image/24418/free-illustration-vector-target-objective-strategy" TargetMode="External"/><Relationship Id="rId2" Type="http://schemas.openxmlformats.org/officeDocument/2006/relationships/image" Target="../media/image6.0"/><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kaggle.com/abhranta/brain-tumor-detection-mri"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651358" y="1459221"/>
            <a:ext cx="3471051"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Brain Tumor Detection</a:t>
            </a:r>
            <a:endParaRPr sz="4000" dirty="0"/>
          </a:p>
        </p:txBody>
      </p:sp>
      <p:sp>
        <p:nvSpPr>
          <p:cNvPr id="2" name="Rectangle 1">
            <a:extLst>
              <a:ext uri="{FF2B5EF4-FFF2-40B4-BE49-F238E27FC236}">
                <a16:creationId xmlns:a16="http://schemas.microsoft.com/office/drawing/2014/main" id="{EFC9FBF0-6DA9-B19C-94E9-5113F8D3D071}"/>
              </a:ext>
            </a:extLst>
          </p:cNvPr>
          <p:cNvSpPr/>
          <p:nvPr/>
        </p:nvSpPr>
        <p:spPr>
          <a:xfrm>
            <a:off x="409208" y="3780536"/>
            <a:ext cx="1845952" cy="1015663"/>
          </a:xfrm>
          <a:prstGeom prst="rect">
            <a:avLst/>
          </a:prstGeom>
          <a:noFill/>
        </p:spPr>
        <p:txBody>
          <a:bodyPr wrap="square" lIns="91440" tIns="45720" rIns="91440" bIns="45720">
            <a:spAutoFit/>
          </a:bodyPr>
          <a:lstStyle/>
          <a:p>
            <a:r>
              <a:rPr lang="en-US" sz="1200" dirty="0">
                <a:ln w="0"/>
                <a:solidFill>
                  <a:schemeClr val="tx1"/>
                </a:solidFill>
                <a:effectLst>
                  <a:outerShdw blurRad="38100" dist="25400" dir="5400000" algn="ctr" rotWithShape="0">
                    <a:srgbClr val="6E747A">
                      <a:alpha val="43000"/>
                    </a:srgbClr>
                  </a:outerShdw>
                </a:effectLst>
              </a:rPr>
              <a:t>Anup S. Belurkar</a:t>
            </a:r>
          </a:p>
          <a:p>
            <a:r>
              <a:rPr lang="en-US" sz="1200" dirty="0">
                <a:ln w="0"/>
                <a:solidFill>
                  <a:schemeClr val="tx1"/>
                </a:solidFill>
                <a:effectLst>
                  <a:outerShdw blurRad="38100" dist="25400" dir="5400000" algn="ctr" rotWithShape="0">
                    <a:srgbClr val="6E747A">
                      <a:alpha val="43000"/>
                    </a:srgbClr>
                  </a:outerShdw>
                </a:effectLst>
              </a:rPr>
              <a:t>Sanketraj D. Kanoje</a:t>
            </a:r>
          </a:p>
          <a:p>
            <a:r>
              <a:rPr lang="en-US" sz="1200" cap="none" spc="0" dirty="0">
                <a:ln w="0"/>
                <a:solidFill>
                  <a:schemeClr val="tx1"/>
                </a:solidFill>
                <a:effectLst>
                  <a:outerShdw blurRad="38100" dist="25400" dir="5400000" algn="ctr" rotWithShape="0">
                    <a:srgbClr val="6E747A">
                      <a:alpha val="43000"/>
                    </a:srgbClr>
                  </a:outerShdw>
                </a:effectLst>
              </a:rPr>
              <a:t>S</a:t>
            </a:r>
            <a:r>
              <a:rPr lang="en-US" sz="1200" dirty="0">
                <a:ln w="0"/>
                <a:solidFill>
                  <a:schemeClr val="tx1"/>
                </a:solidFill>
                <a:effectLst>
                  <a:outerShdw blurRad="38100" dist="25400" dir="5400000" algn="ctr" rotWithShape="0">
                    <a:srgbClr val="6E747A">
                      <a:alpha val="43000"/>
                    </a:srgbClr>
                  </a:outerShdw>
                </a:effectLst>
              </a:rPr>
              <a:t>hashank P. Ramteke</a:t>
            </a:r>
          </a:p>
          <a:p>
            <a:r>
              <a:rPr lang="en-US" sz="1200" cap="none" spc="0" dirty="0">
                <a:ln w="0"/>
                <a:solidFill>
                  <a:schemeClr val="tx1"/>
                </a:solidFill>
                <a:effectLst>
                  <a:outerShdw blurRad="38100" dist="25400" dir="5400000" algn="ctr" rotWithShape="0">
                    <a:srgbClr val="6E747A">
                      <a:alpha val="43000"/>
                    </a:srgbClr>
                  </a:outerShdw>
                </a:effectLst>
              </a:rPr>
              <a:t>Shubham S. Prasad</a:t>
            </a:r>
          </a:p>
          <a:p>
            <a:r>
              <a:rPr lang="en-US" sz="1200" dirty="0">
                <a:ln w="0"/>
                <a:solidFill>
                  <a:schemeClr val="tx1"/>
                </a:solidFill>
                <a:effectLst>
                  <a:outerShdw blurRad="38100" dist="25400" dir="5400000" algn="ctr" rotWithShape="0">
                    <a:srgbClr val="6E747A">
                      <a:alpha val="43000"/>
                    </a:srgbClr>
                  </a:outerShdw>
                </a:effectLst>
              </a:rPr>
              <a:t>Yash A. Raikwar</a:t>
            </a:r>
            <a:endParaRPr lang="en-US" sz="1200" cap="none" spc="0" dirty="0">
              <a:ln w="0"/>
              <a:solidFill>
                <a:schemeClr val="tx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E3A05F9-578C-8B5E-CA5C-59EC7452497B}"/>
              </a:ext>
            </a:extLst>
          </p:cNvPr>
          <p:cNvPicPr>
            <a:picLocks noChangeAspect="1"/>
          </p:cNvPicPr>
          <p:nvPr/>
        </p:nvPicPr>
        <p:blipFill>
          <a:blip r:embed="rId3"/>
          <a:stretch>
            <a:fillRect/>
          </a:stretch>
        </p:blipFill>
        <p:spPr>
          <a:xfrm>
            <a:off x="4381858" y="618175"/>
            <a:ext cx="5108365" cy="3263272"/>
          </a:xfrm>
          <a:prstGeom prst="rect">
            <a:avLst/>
          </a:prstGeom>
        </p:spPr>
      </p:pic>
      <p:pic>
        <p:nvPicPr>
          <p:cNvPr id="5" name="Picture 4">
            <a:extLst>
              <a:ext uri="{FF2B5EF4-FFF2-40B4-BE49-F238E27FC236}">
                <a16:creationId xmlns:a16="http://schemas.microsoft.com/office/drawing/2014/main" id="{EB243EC1-124D-2566-57E5-217399DB1800}"/>
              </a:ext>
            </a:extLst>
          </p:cNvPr>
          <p:cNvPicPr>
            <a:picLocks noChangeAspect="1"/>
          </p:cNvPicPr>
          <p:nvPr/>
        </p:nvPicPr>
        <p:blipFill>
          <a:blip r:embed="rId4"/>
          <a:stretch>
            <a:fillRect/>
          </a:stretch>
        </p:blipFill>
        <p:spPr>
          <a:xfrm>
            <a:off x="7602363" y="135445"/>
            <a:ext cx="1298750" cy="785663"/>
          </a:xfrm>
          <a:prstGeom prst="rect">
            <a:avLst/>
          </a:prstGeom>
        </p:spPr>
      </p:pic>
      <p:sp>
        <p:nvSpPr>
          <p:cNvPr id="8" name="TextBox 7">
            <a:extLst>
              <a:ext uri="{FF2B5EF4-FFF2-40B4-BE49-F238E27FC236}">
                <a16:creationId xmlns:a16="http://schemas.microsoft.com/office/drawing/2014/main" id="{A0FA004E-FF1A-6B4C-39AC-54D6C00E0427}"/>
              </a:ext>
            </a:extLst>
          </p:cNvPr>
          <p:cNvSpPr txBox="1"/>
          <p:nvPr/>
        </p:nvSpPr>
        <p:spPr>
          <a:xfrm>
            <a:off x="409207" y="3518926"/>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ln w="0"/>
                <a:solidFill>
                  <a:schemeClr val="tx1"/>
                </a:solidFill>
                <a:effectLst>
                  <a:outerShdw blurRad="38100" dist="25400" dir="5400000" algn="ctr" rotWithShape="0">
                    <a:srgbClr val="6E747A">
                      <a:alpha val="43000"/>
                    </a:srgbClr>
                  </a:outerShdw>
                </a:effectLst>
              </a:rPr>
              <a:t>Team Members :</a:t>
            </a:r>
            <a:endParaRPr kumimoji="0" lang="en-US" b="1" u="none" strike="noStrike" kern="0" cap="none" spc="0" normalizeH="0" baseline="0" noProof="0" dirty="0">
              <a:ln w="0"/>
              <a:solidFill>
                <a:schemeClr val="tx1"/>
              </a:solidFill>
              <a:effectLst>
                <a:outerShdw blurRad="38100" dist="25400" dir="5400000" algn="ctr" rotWithShape="0">
                  <a:srgbClr val="6E747A">
                    <a:alpha val="43000"/>
                  </a:srgbClr>
                </a:outerShdw>
              </a:effectLst>
              <a:uLnTx/>
              <a:uFillTx/>
              <a:latin typeface="Arial"/>
              <a:cs typeface="Arial"/>
              <a:sym typeface="Arial"/>
            </a:endParaRPr>
          </a:p>
        </p:txBody>
      </p:sp>
      <p:sp>
        <p:nvSpPr>
          <p:cNvPr id="10" name="TextBox 9">
            <a:extLst>
              <a:ext uri="{FF2B5EF4-FFF2-40B4-BE49-F238E27FC236}">
                <a16:creationId xmlns:a16="http://schemas.microsoft.com/office/drawing/2014/main" id="{D97D1FC7-BDF1-437E-F84C-3C55E6417E25}"/>
              </a:ext>
            </a:extLst>
          </p:cNvPr>
          <p:cNvSpPr txBox="1"/>
          <p:nvPr/>
        </p:nvSpPr>
        <p:spPr>
          <a:xfrm>
            <a:off x="6164826" y="3531752"/>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ln w="0"/>
                <a:solidFill>
                  <a:schemeClr val="tx1"/>
                </a:solidFill>
                <a:effectLst>
                  <a:outerShdw blurRad="38100" dist="25400" dir="5400000" algn="ctr" rotWithShape="0">
                    <a:srgbClr val="6E747A">
                      <a:alpha val="43000"/>
                    </a:srgbClr>
                  </a:outerShdw>
                </a:effectLst>
              </a:rPr>
              <a:t>Under the Guidance of :</a:t>
            </a:r>
            <a:endParaRPr kumimoji="0" lang="en-US" sz="1400" b="1" i="0" u="none" strike="noStrike" kern="0" cap="none" spc="0" normalizeH="0" baseline="0" noProof="0" dirty="0">
              <a:ln w="0"/>
              <a:solidFill>
                <a:schemeClr val="tx1"/>
              </a:solidFill>
              <a:effectLst>
                <a:outerShdw blurRad="38100" dist="25400" dir="5400000" algn="ctr" rotWithShape="0">
                  <a:srgbClr val="6E747A">
                    <a:alpha val="43000"/>
                  </a:srgbClr>
                </a:outerShdw>
              </a:effectLst>
              <a:uLnTx/>
              <a:uFillTx/>
              <a:latin typeface="Arial"/>
              <a:cs typeface="Arial"/>
              <a:sym typeface="Arial"/>
            </a:endParaRPr>
          </a:p>
        </p:txBody>
      </p:sp>
      <p:sp>
        <p:nvSpPr>
          <p:cNvPr id="12" name="TextBox 11">
            <a:extLst>
              <a:ext uri="{FF2B5EF4-FFF2-40B4-BE49-F238E27FC236}">
                <a16:creationId xmlns:a16="http://schemas.microsoft.com/office/drawing/2014/main" id="{51DDF82E-19DE-1E7A-2970-4449BA6457FF}"/>
              </a:ext>
            </a:extLst>
          </p:cNvPr>
          <p:cNvSpPr txBox="1"/>
          <p:nvPr/>
        </p:nvSpPr>
        <p:spPr>
          <a:xfrm>
            <a:off x="6570872" y="3669926"/>
            <a:ext cx="5368412"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n w="0"/>
              <a:solidFill>
                <a:schemeClr val="tx1"/>
              </a:solidFill>
              <a:effectLst>
                <a:outerShdw blurRad="38100" dist="25400" dir="5400000" algn="ctr" rotWithShape="0">
                  <a:srgbClr val="6E747A">
                    <a:alpha val="43000"/>
                  </a:srgbClr>
                </a:outerShdw>
              </a:effectLs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n w="0"/>
                <a:solidFill>
                  <a:schemeClr val="tx1"/>
                </a:solidFill>
                <a:effectLst>
                  <a:outerShdw blurRad="38100" dist="25400" dir="5400000" algn="ctr" rotWithShape="0">
                    <a:srgbClr val="6E747A">
                      <a:alpha val="43000"/>
                    </a:srgbClr>
                  </a:outerShdw>
                </a:effectLst>
              </a:rPr>
              <a:t>Pawan H. Raut</a:t>
            </a:r>
            <a:endParaRPr kumimoji="0" lang="en-US" sz="1200" b="0" i="0" u="none" strike="noStrike" kern="0" cap="none" spc="0" normalizeH="0" baseline="0" noProof="0" dirty="0">
              <a:ln w="0"/>
              <a:solidFill>
                <a:schemeClr val="tx1"/>
              </a:solidFill>
              <a:effectLst>
                <a:outerShdw blurRad="38100" dist="25400" dir="5400000" algn="ctr" rotWithShape="0">
                  <a:srgbClr val="6E747A">
                    <a:alpha val="43000"/>
                  </a:srgbClr>
                </a:outerShdw>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w="0"/>
                <a:solidFill>
                  <a:schemeClr val="tx1"/>
                </a:solidFill>
                <a:effectLst>
                  <a:outerShdw blurRad="38100" dist="25400" dir="5400000" algn="ctr" rotWithShape="0">
                    <a:srgbClr val="6E747A">
                      <a:alpha val="43000"/>
                    </a:srgbClr>
                  </a:outerShdw>
                </a:effectLst>
                <a:uLnTx/>
                <a:uFillTx/>
                <a:latin typeface="Arial"/>
                <a:cs typeface="Arial"/>
                <a:sym typeface="Arial"/>
              </a:rPr>
              <a:t>HOD (CSE)</a:t>
            </a:r>
          </a:p>
        </p:txBody>
      </p:sp>
      <p:sp>
        <p:nvSpPr>
          <p:cNvPr id="14" name="TextBox 13">
            <a:extLst>
              <a:ext uri="{FF2B5EF4-FFF2-40B4-BE49-F238E27FC236}">
                <a16:creationId xmlns:a16="http://schemas.microsoft.com/office/drawing/2014/main" id="{CFB9EF8D-C3EB-B3E3-F014-159A45B8F6B7}"/>
              </a:ext>
            </a:extLst>
          </p:cNvPr>
          <p:cNvSpPr txBox="1"/>
          <p:nvPr/>
        </p:nvSpPr>
        <p:spPr>
          <a:xfrm>
            <a:off x="804021" y="412682"/>
            <a:ext cx="7165727" cy="461665"/>
          </a:xfrm>
          <a:prstGeom prst="rect">
            <a:avLst/>
          </a:prstGeom>
          <a:noFill/>
        </p:spPr>
        <p:txBody>
          <a:bodyPr wrap="square" anchor="ctr">
            <a:spAutoFit/>
          </a:bodyPr>
          <a:lstStyle/>
          <a:p>
            <a:pPr algn="ctr"/>
            <a:r>
              <a:rPr lang="en" sz="2400" b="1" dirty="0">
                <a:solidFill>
                  <a:srgbClr val="FF0000"/>
                </a:solidFill>
                <a:latin typeface="Roboto Slab"/>
                <a:ea typeface="Roboto Slab"/>
                <a:cs typeface="Roboto Slab"/>
                <a:sym typeface="Roboto Slab"/>
              </a:rPr>
              <a:t>GURU NANAK INSTITUTE OF TECHNOLOGY</a:t>
            </a:r>
            <a:endParaRPr lang="en-US" sz="2400" dirty="0">
              <a:solidFill>
                <a:srgbClr val="FF0000"/>
              </a:solidFill>
            </a:endParaRPr>
          </a:p>
        </p:txBody>
      </p:sp>
      <p:sp>
        <p:nvSpPr>
          <p:cNvPr id="18" name="TextBox 17">
            <a:extLst>
              <a:ext uri="{FF2B5EF4-FFF2-40B4-BE49-F238E27FC236}">
                <a16:creationId xmlns:a16="http://schemas.microsoft.com/office/drawing/2014/main" id="{DB4EAAFF-2BC5-B4C2-D20A-19CB35454651}"/>
              </a:ext>
            </a:extLst>
          </p:cNvPr>
          <p:cNvSpPr txBox="1"/>
          <p:nvPr/>
        </p:nvSpPr>
        <p:spPr>
          <a:xfrm>
            <a:off x="1579619" y="1072188"/>
            <a:ext cx="5977085" cy="307777"/>
          </a:xfrm>
          <a:prstGeom prst="rect">
            <a:avLst/>
          </a:prstGeom>
          <a:noFill/>
        </p:spPr>
        <p:txBody>
          <a:bodyPr wrap="square" anchor="ctr">
            <a:spAutoFit/>
          </a:bodyPr>
          <a:lstStyle/>
          <a:p>
            <a:pPr algn="ctr"/>
            <a:r>
              <a:rPr lang="en-US" b="1" dirty="0">
                <a:ln w="0"/>
                <a:solidFill>
                  <a:schemeClr val="tx1"/>
                </a:solidFill>
                <a:effectLst>
                  <a:outerShdw blurRad="38100" dist="25400" dir="5400000" algn="ctr" rotWithShape="0">
                    <a:srgbClr val="6E747A">
                      <a:alpha val="43000"/>
                    </a:srgbClr>
                  </a:outerShdw>
                </a:effectLst>
              </a:rPr>
              <a:t>Department of Computer Science and Engineering</a:t>
            </a:r>
            <a:endParaRPr lang="en-US" dirty="0">
              <a:solidFill>
                <a:schemeClr val="tx1"/>
              </a:solidFill>
            </a:endParaRPr>
          </a:p>
        </p:txBody>
      </p:sp>
      <p:sp>
        <p:nvSpPr>
          <p:cNvPr id="20" name="TextBox 19">
            <a:extLst>
              <a:ext uri="{FF2B5EF4-FFF2-40B4-BE49-F238E27FC236}">
                <a16:creationId xmlns:a16="http://schemas.microsoft.com/office/drawing/2014/main" id="{4F075BBD-CFFB-9D6A-732C-5DE8CD5CB81F}"/>
              </a:ext>
            </a:extLst>
          </p:cNvPr>
          <p:cNvSpPr txBox="1"/>
          <p:nvPr/>
        </p:nvSpPr>
        <p:spPr>
          <a:xfrm>
            <a:off x="3042395" y="2643976"/>
            <a:ext cx="2688975" cy="73866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ln w="0"/>
                <a:solidFill>
                  <a:schemeClr val="tx1"/>
                </a:solidFill>
                <a:effectLst>
                  <a:outerShdw blurRad="38100" dist="25400" dir="5400000" algn="ctr" rotWithShape="0">
                    <a:srgbClr val="6E747A">
                      <a:alpha val="43000"/>
                    </a:srgbClr>
                  </a:outerShdw>
                </a:effectLst>
              </a:rPr>
              <a:t>Project Definition Seminar</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w="0"/>
              <a:solidFill>
                <a:schemeClr val="tx1"/>
              </a:solidFill>
              <a:effectLst>
                <a:outerShdw blurRad="38100" dist="25400" dir="5400000" algn="ctr" rotWithShape="0">
                  <a:srgbClr val="6E747A">
                    <a:alpha val="43000"/>
                  </a:srgbClr>
                </a:outerShdw>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w="0"/>
                <a:solidFill>
                  <a:schemeClr val="tx1"/>
                </a:solidFill>
                <a:effectLst>
                  <a:outerShdw blurRad="38100" dist="25400" dir="5400000" algn="ctr" rotWithShape="0">
                    <a:srgbClr val="6E747A">
                      <a:alpha val="43000"/>
                    </a:srgbClr>
                  </a:outerShdw>
                </a:effectLst>
                <a:uLnTx/>
                <a:uFillTx/>
                <a:latin typeface="Arial"/>
                <a:cs typeface="Arial"/>
                <a:sym typeface="Arial"/>
              </a:rPr>
              <a:t>Date : 21-04-2023</a:t>
            </a:r>
            <a:endParaRPr kumimoji="0" lang="en-US" sz="1400" b="0" i="0" u="none" strike="noStrike" kern="0" cap="none" spc="0" normalizeH="0" baseline="0" noProof="0" dirty="0">
              <a:ln>
                <a:noFill/>
              </a:ln>
              <a:solidFill>
                <a:schemeClr val="tx1"/>
              </a:solidFill>
              <a:effectLst/>
              <a:uLnTx/>
              <a:uFillTx/>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8C15A-DB0B-0FA4-1DBF-9D8FDBD7C07F}"/>
              </a:ext>
            </a:extLst>
          </p:cNvPr>
          <p:cNvPicPr>
            <a:picLocks noChangeAspect="1"/>
          </p:cNvPicPr>
          <p:nvPr/>
        </p:nvPicPr>
        <p:blipFill rotWithShape="1">
          <a:blip r:embed="rId2"/>
          <a:srcRect l="10956" t="15407" r="45140" b="13372"/>
          <a:stretch/>
        </p:blipFill>
        <p:spPr>
          <a:xfrm>
            <a:off x="4733373" y="978692"/>
            <a:ext cx="3624815" cy="3307559"/>
          </a:xfrm>
          <a:prstGeom prst="rect">
            <a:avLst/>
          </a:prstGeom>
        </p:spPr>
      </p:pic>
      <p:pic>
        <p:nvPicPr>
          <p:cNvPr id="7" name="Picture 6">
            <a:extLst>
              <a:ext uri="{FF2B5EF4-FFF2-40B4-BE49-F238E27FC236}">
                <a16:creationId xmlns:a16="http://schemas.microsoft.com/office/drawing/2014/main" id="{DEEB1B27-FBBE-A8CB-81E4-DD0442C418D9}"/>
              </a:ext>
            </a:extLst>
          </p:cNvPr>
          <p:cNvPicPr>
            <a:picLocks noChangeAspect="1"/>
          </p:cNvPicPr>
          <p:nvPr/>
        </p:nvPicPr>
        <p:blipFill rotWithShape="1">
          <a:blip r:embed="rId3"/>
          <a:srcRect l="11250" t="15417" r="44687" b="13595"/>
          <a:stretch/>
        </p:blipFill>
        <p:spPr>
          <a:xfrm>
            <a:off x="613864" y="978693"/>
            <a:ext cx="3615237" cy="3307558"/>
          </a:xfrm>
          <a:prstGeom prst="rect">
            <a:avLst/>
          </a:prstGeom>
        </p:spPr>
      </p:pic>
      <p:sp>
        <p:nvSpPr>
          <p:cNvPr id="8" name="Title 1">
            <a:extLst>
              <a:ext uri="{FF2B5EF4-FFF2-40B4-BE49-F238E27FC236}">
                <a16:creationId xmlns:a16="http://schemas.microsoft.com/office/drawing/2014/main" id="{D440115D-97C3-7241-2A31-6805F83E20B5}"/>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PREPROCESSING</a:t>
            </a:r>
            <a:endParaRPr lang="en-US" sz="3600" dirty="0"/>
          </a:p>
        </p:txBody>
      </p:sp>
      <p:sp>
        <p:nvSpPr>
          <p:cNvPr id="9" name="Title 1">
            <a:extLst>
              <a:ext uri="{FF2B5EF4-FFF2-40B4-BE49-F238E27FC236}">
                <a16:creationId xmlns:a16="http://schemas.microsoft.com/office/drawing/2014/main" id="{EFC16BB8-141F-D8D7-BAA6-F068900B60FA}"/>
              </a:ext>
            </a:extLst>
          </p:cNvPr>
          <p:cNvSpPr txBox="1">
            <a:spLocks/>
          </p:cNvSpPr>
          <p:nvPr/>
        </p:nvSpPr>
        <p:spPr>
          <a:xfrm>
            <a:off x="3369766" y="3886702"/>
            <a:ext cx="4833342" cy="10972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3200" dirty="0">
                <a:latin typeface="Times New Roman" panose="02020603050405020304" pitchFamily="18" charset="0"/>
                <a:ea typeface="Source Sans Pro" panose="020B0503030403020204" pitchFamily="34" charset="0"/>
                <a:cs typeface="Times New Roman" panose="02020603050405020304" pitchFamily="18" charset="0"/>
              </a:rPr>
              <a:t>LABELING</a:t>
            </a:r>
            <a:endParaRPr lang="en-US" sz="3200" dirty="0"/>
          </a:p>
        </p:txBody>
      </p:sp>
      <p:pic>
        <p:nvPicPr>
          <p:cNvPr id="10" name="Picture 1" descr="An external file that holds a picture, illustration, etc.&#10;Object name is gr1.jpg">
            <a:extLst>
              <a:ext uri="{FF2B5EF4-FFF2-40B4-BE49-F238E27FC236}">
                <a16:creationId xmlns:a16="http://schemas.microsoft.com/office/drawing/2014/main" id="{1DCC9909-3988-5FB5-C74B-8059EE84F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018" y="59857"/>
            <a:ext cx="2075919" cy="100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83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An external file that holds a picture, illustration, etc.&#10;Object name is gr1.jpg">
            <a:extLst>
              <a:ext uri="{FF2B5EF4-FFF2-40B4-BE49-F238E27FC236}">
                <a16:creationId xmlns:a16="http://schemas.microsoft.com/office/drawing/2014/main" id="{4CBF0AA3-8356-9B63-7F05-1FDB997C5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781" y="204267"/>
            <a:ext cx="2747432" cy="133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F55DA55-62CB-2F35-BBC3-F57AED47509E}"/>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METHODOLOGY</a:t>
            </a:r>
            <a:r>
              <a:rPr lang="en-US" sz="3600" dirty="0"/>
              <a:t> </a:t>
            </a:r>
          </a:p>
        </p:txBody>
      </p:sp>
      <p:pic>
        <p:nvPicPr>
          <p:cNvPr id="1026" name="image9.png">
            <a:extLst>
              <a:ext uri="{FF2B5EF4-FFF2-40B4-BE49-F238E27FC236}">
                <a16:creationId xmlns:a16="http://schemas.microsoft.com/office/drawing/2014/main" id="{86071A54-6190-07FD-5ADA-A478E7FD7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269" y="1173163"/>
            <a:ext cx="3929062" cy="2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6C20184D-4912-1799-7554-7F6DF770ED73}"/>
              </a:ext>
            </a:extLst>
          </p:cNvPr>
          <p:cNvSpPr txBox="1">
            <a:spLocks/>
          </p:cNvSpPr>
          <p:nvPr/>
        </p:nvSpPr>
        <p:spPr>
          <a:xfrm>
            <a:off x="3141166" y="3421716"/>
            <a:ext cx="4833342" cy="10972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3200" dirty="0">
                <a:latin typeface="Times New Roman" panose="02020603050405020304" pitchFamily="18" charset="0"/>
                <a:ea typeface="Source Sans Pro" panose="020B0503030403020204" pitchFamily="34" charset="0"/>
                <a:cs typeface="Times New Roman" panose="02020603050405020304" pitchFamily="18" charset="0"/>
              </a:rPr>
              <a:t>DATA SPLIT</a:t>
            </a:r>
            <a:endParaRPr lang="en-US" sz="3200" dirty="0"/>
          </a:p>
        </p:txBody>
      </p:sp>
    </p:spTree>
    <p:extLst>
      <p:ext uri="{BB962C8B-B14F-4D97-AF65-F5344CB8AC3E}">
        <p14:creationId xmlns:p14="http://schemas.microsoft.com/office/powerpoint/2010/main" val="294981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An external file that holds a picture, illustration, etc.&#10;Object name is gr1.jpg">
            <a:extLst>
              <a:ext uri="{FF2B5EF4-FFF2-40B4-BE49-F238E27FC236}">
                <a16:creationId xmlns:a16="http://schemas.microsoft.com/office/drawing/2014/main" id="{4CBF0AA3-8356-9B63-7F05-1FDB997C5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781" y="204267"/>
            <a:ext cx="2747432" cy="133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CDCBE2F-F82E-40FA-1C7B-3FEA7250C6FB}"/>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METHODOLOGY</a:t>
            </a:r>
            <a:r>
              <a:rPr lang="en-US" sz="3600" dirty="0"/>
              <a:t> </a:t>
            </a:r>
          </a:p>
        </p:txBody>
      </p:sp>
      <p:pic>
        <p:nvPicPr>
          <p:cNvPr id="3074" name="Picture 7">
            <a:extLst>
              <a:ext uri="{FF2B5EF4-FFF2-40B4-BE49-F238E27FC236}">
                <a16:creationId xmlns:a16="http://schemas.microsoft.com/office/drawing/2014/main" id="{54617AA6-F348-05B9-CC95-9FD846C8A1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007"/>
          <a:stretch/>
        </p:blipFill>
        <p:spPr bwMode="auto">
          <a:xfrm>
            <a:off x="3225667" y="977272"/>
            <a:ext cx="2039277" cy="318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5B75A16D-6BE9-EA7B-E2A6-7DD5945DA728}"/>
              </a:ext>
            </a:extLst>
          </p:cNvPr>
          <p:cNvSpPr txBox="1">
            <a:spLocks/>
          </p:cNvSpPr>
          <p:nvPr/>
        </p:nvSpPr>
        <p:spPr>
          <a:xfrm>
            <a:off x="1822913" y="3715251"/>
            <a:ext cx="5801584" cy="10972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3200" dirty="0">
                <a:latin typeface="Times New Roman" panose="02020603050405020304" pitchFamily="18" charset="0"/>
                <a:ea typeface="Source Sans Pro" panose="020B0503030403020204" pitchFamily="34" charset="0"/>
                <a:cs typeface="Times New Roman" panose="02020603050405020304" pitchFamily="18" charset="0"/>
              </a:rPr>
              <a:t>PERFORMANCE ANALYSIS</a:t>
            </a:r>
            <a:endParaRPr lang="en-US" sz="3200" dirty="0"/>
          </a:p>
        </p:txBody>
      </p:sp>
    </p:spTree>
    <p:extLst>
      <p:ext uri="{BB962C8B-B14F-4D97-AF65-F5344CB8AC3E}">
        <p14:creationId xmlns:p14="http://schemas.microsoft.com/office/powerpoint/2010/main" val="144073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13D-C462-54A5-BB72-6824F81207EB}"/>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METHODOLOGY</a:t>
            </a:r>
            <a:r>
              <a:rPr lang="en-US" sz="3600" dirty="0"/>
              <a:t> </a:t>
            </a:r>
          </a:p>
        </p:txBody>
      </p:sp>
      <p:sp>
        <p:nvSpPr>
          <p:cNvPr id="3" name="Subtitle 2">
            <a:extLst>
              <a:ext uri="{FF2B5EF4-FFF2-40B4-BE49-F238E27FC236}">
                <a16:creationId xmlns:a16="http://schemas.microsoft.com/office/drawing/2014/main" id="{6B4FFDFC-A655-234B-B4AB-BD7D0914FE0D}"/>
              </a:ext>
            </a:extLst>
          </p:cNvPr>
          <p:cNvSpPr>
            <a:spLocks noGrp="1"/>
          </p:cNvSpPr>
          <p:nvPr>
            <p:ph type="subTitle" idx="1"/>
          </p:nvPr>
        </p:nvSpPr>
        <p:spPr>
          <a:xfrm>
            <a:off x="1307969" y="1350113"/>
            <a:ext cx="5942275" cy="2731536"/>
          </a:xfrm>
        </p:spPr>
        <p:txBody>
          <a:bodyPr>
            <a:noAutofit/>
          </a:bodyPr>
          <a:lstStyle/>
          <a:p>
            <a:pPr marL="38100" indent="0" algn="just"/>
            <a:r>
              <a:rPr lang="en-US"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Our proposed block diagram for automated binary and multiclass brain tumor detection is shown in figure. The architecture starts with image extraction and loading labels from the dataset. The extracted images then need to be preprocessed before splitting them into training, validation, and test set. Finally, our proposed “23-layers CNN” and the “Fine-tuned VGG16” architectures are applied to the employed datasets. </a:t>
            </a:r>
            <a:endParaRPr lang="en-US" sz="1800" dirty="0"/>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D78E2E85-3743-2C8E-F5DA-C56D3D84D058}"/>
              </a:ext>
            </a:extLst>
          </p:cNvPr>
          <p:cNvPicPr>
            <a:picLocks noChangeAspect="1"/>
          </p:cNvPicPr>
          <p:nvPr/>
        </p:nvPicPr>
        <p:blipFill>
          <a:blip r:embed="rId2"/>
          <a:stretch>
            <a:fillRect/>
          </a:stretch>
        </p:blipFill>
        <p:spPr>
          <a:xfrm>
            <a:off x="3298361" y="4041875"/>
            <a:ext cx="980746" cy="980746"/>
          </a:xfrm>
          <a:prstGeom prst="rect">
            <a:avLst/>
          </a:prstGeom>
        </p:spPr>
      </p:pic>
      <p:pic>
        <p:nvPicPr>
          <p:cNvPr id="13" name="Picture 12">
            <a:extLst>
              <a:ext uri="{FF2B5EF4-FFF2-40B4-BE49-F238E27FC236}">
                <a16:creationId xmlns:a16="http://schemas.microsoft.com/office/drawing/2014/main" id="{3C5200ED-12E6-11BF-4E7E-41634E30E836}"/>
              </a:ext>
            </a:extLst>
          </p:cNvPr>
          <p:cNvPicPr>
            <a:picLocks noChangeAspect="1"/>
          </p:cNvPicPr>
          <p:nvPr/>
        </p:nvPicPr>
        <p:blipFill>
          <a:blip r:embed="rId3"/>
          <a:stretch>
            <a:fillRect/>
          </a:stretch>
        </p:blipFill>
        <p:spPr>
          <a:xfrm>
            <a:off x="5484503" y="4041875"/>
            <a:ext cx="1434797" cy="980746"/>
          </a:xfrm>
          <a:prstGeom prst="rect">
            <a:avLst/>
          </a:prstGeom>
        </p:spPr>
      </p:pic>
      <p:pic>
        <p:nvPicPr>
          <p:cNvPr id="15" name="Picture 14">
            <a:extLst>
              <a:ext uri="{FF2B5EF4-FFF2-40B4-BE49-F238E27FC236}">
                <a16:creationId xmlns:a16="http://schemas.microsoft.com/office/drawing/2014/main" id="{D688C85A-2636-85E0-A9D1-02A753FDBED5}"/>
              </a:ext>
            </a:extLst>
          </p:cNvPr>
          <p:cNvPicPr>
            <a:picLocks noChangeAspect="1"/>
          </p:cNvPicPr>
          <p:nvPr/>
        </p:nvPicPr>
        <p:blipFill>
          <a:blip r:embed="rId4"/>
          <a:stretch>
            <a:fillRect/>
          </a:stretch>
        </p:blipFill>
        <p:spPr>
          <a:xfrm>
            <a:off x="664368" y="4041875"/>
            <a:ext cx="1067828" cy="1020520"/>
          </a:xfrm>
          <a:prstGeom prst="rect">
            <a:avLst/>
          </a:prstGeom>
        </p:spPr>
      </p:pic>
    </p:spTree>
    <p:extLst>
      <p:ext uri="{BB962C8B-B14F-4D97-AF65-F5344CB8AC3E}">
        <p14:creationId xmlns:p14="http://schemas.microsoft.com/office/powerpoint/2010/main" val="202488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13D-C462-54A5-BB72-6824F81207EB}"/>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METHODOLOGY</a:t>
            </a:r>
            <a:r>
              <a:rPr lang="en-US" sz="3600" dirty="0"/>
              <a:t> </a:t>
            </a:r>
          </a:p>
        </p:txBody>
      </p:sp>
      <p:sp>
        <p:nvSpPr>
          <p:cNvPr id="3" name="Subtitle 2">
            <a:extLst>
              <a:ext uri="{FF2B5EF4-FFF2-40B4-BE49-F238E27FC236}">
                <a16:creationId xmlns:a16="http://schemas.microsoft.com/office/drawing/2014/main" id="{6B4FFDFC-A655-234B-B4AB-BD7D0914FE0D}"/>
              </a:ext>
            </a:extLst>
          </p:cNvPr>
          <p:cNvSpPr>
            <a:spLocks noGrp="1"/>
          </p:cNvSpPr>
          <p:nvPr>
            <p:ph type="subTitle" idx="1"/>
          </p:nvPr>
        </p:nvSpPr>
        <p:spPr>
          <a:xfrm>
            <a:off x="1365119" y="879627"/>
            <a:ext cx="5942275" cy="2731536"/>
          </a:xfrm>
        </p:spPr>
        <p:txBody>
          <a:bodyPr>
            <a:noAutofit/>
          </a:bodyPr>
          <a:lstStyle/>
          <a:p>
            <a:pPr marL="38100" indent="0" algn="just"/>
            <a:r>
              <a:rPr lang="en-IN" sz="2000" b="1" i="0" dirty="0">
                <a:solidFill>
                  <a:schemeClr val="bg1">
                    <a:lumMod val="50000"/>
                  </a:schemeClr>
                </a:solidFill>
                <a:effectLst/>
                <a:latin typeface="Times New Roman" panose="02020603050405020304" pitchFamily="18" charset="0"/>
              </a:rPr>
              <a:t>MODULES</a:t>
            </a:r>
            <a:r>
              <a:rPr lang="en-IN" sz="2000" b="1" i="0" spc="-15" dirty="0">
                <a:solidFill>
                  <a:schemeClr val="bg1">
                    <a:lumMod val="50000"/>
                  </a:schemeClr>
                </a:solidFill>
                <a:effectLst/>
                <a:latin typeface="Times New Roman" panose="02020603050405020304" pitchFamily="18" charset="0"/>
              </a:rPr>
              <a:t> </a:t>
            </a:r>
            <a:r>
              <a:rPr lang="en-IN" sz="2000" b="1" i="0" dirty="0">
                <a:solidFill>
                  <a:schemeClr val="bg1">
                    <a:lumMod val="50000"/>
                  </a:schemeClr>
                </a:solidFill>
                <a:effectLst/>
                <a:latin typeface="Times New Roman" panose="02020603050405020304" pitchFamily="18" charset="0"/>
              </a:rPr>
              <a:t>TO</a:t>
            </a:r>
            <a:r>
              <a:rPr lang="en-IN" sz="2000" b="1" i="0" spc="-10" dirty="0">
                <a:solidFill>
                  <a:schemeClr val="bg1">
                    <a:lumMod val="50000"/>
                  </a:schemeClr>
                </a:solidFill>
                <a:effectLst/>
                <a:latin typeface="Times New Roman" panose="02020603050405020304" pitchFamily="18" charset="0"/>
              </a:rPr>
              <a:t> </a:t>
            </a:r>
            <a:r>
              <a:rPr lang="en-IN" sz="2000" b="1" i="0" dirty="0">
                <a:solidFill>
                  <a:schemeClr val="bg1">
                    <a:lumMod val="50000"/>
                  </a:schemeClr>
                </a:solidFill>
                <a:effectLst/>
                <a:latin typeface="Times New Roman" panose="02020603050405020304" pitchFamily="18" charset="0"/>
              </a:rPr>
              <a:t>BE</a:t>
            </a:r>
            <a:r>
              <a:rPr lang="en-IN" sz="2000" b="1" i="0" spc="-10" dirty="0">
                <a:solidFill>
                  <a:schemeClr val="bg1">
                    <a:lumMod val="50000"/>
                  </a:schemeClr>
                </a:solidFill>
                <a:effectLst/>
                <a:latin typeface="Times New Roman" panose="02020603050405020304" pitchFamily="18" charset="0"/>
              </a:rPr>
              <a:t> </a:t>
            </a:r>
            <a:r>
              <a:rPr lang="en-IN" sz="2000" b="1" i="0" dirty="0">
                <a:solidFill>
                  <a:schemeClr val="bg1">
                    <a:lumMod val="50000"/>
                  </a:schemeClr>
                </a:solidFill>
                <a:effectLst/>
                <a:latin typeface="Times New Roman" panose="02020603050405020304" pitchFamily="18" charset="0"/>
              </a:rPr>
              <a:t>USED</a:t>
            </a:r>
            <a:r>
              <a:rPr lang="en-IN" sz="2000" b="1" i="0" spc="-5" dirty="0">
                <a:solidFill>
                  <a:schemeClr val="bg1">
                    <a:lumMod val="50000"/>
                  </a:schemeClr>
                </a:solidFill>
                <a:effectLst/>
                <a:latin typeface="Times New Roman" panose="02020603050405020304" pitchFamily="18" charset="0"/>
              </a:rPr>
              <a:t> </a:t>
            </a:r>
            <a:r>
              <a:rPr lang="en-IN" sz="2000" b="1" i="0" dirty="0">
                <a:solidFill>
                  <a:schemeClr val="bg1">
                    <a:lumMod val="50000"/>
                  </a:schemeClr>
                </a:solidFill>
                <a:effectLst/>
                <a:latin typeface="Times New Roman" panose="02020603050405020304" pitchFamily="18" charset="0"/>
              </a:rPr>
              <a:t>IN</a:t>
            </a:r>
            <a:r>
              <a:rPr lang="en-IN" sz="2000" b="1" i="0" spc="-30" dirty="0">
                <a:solidFill>
                  <a:schemeClr val="bg1">
                    <a:lumMod val="50000"/>
                  </a:schemeClr>
                </a:solidFill>
                <a:effectLst/>
                <a:latin typeface="Times New Roman" panose="02020603050405020304" pitchFamily="18" charset="0"/>
              </a:rPr>
              <a:t> </a:t>
            </a:r>
            <a:r>
              <a:rPr lang="en-IN" sz="2000" b="1" i="0" dirty="0">
                <a:solidFill>
                  <a:schemeClr val="bg1">
                    <a:lumMod val="50000"/>
                  </a:schemeClr>
                </a:solidFill>
                <a:effectLst/>
                <a:latin typeface="Times New Roman" panose="02020603050405020304" pitchFamily="18" charset="0"/>
              </a:rPr>
              <a:t>OUR</a:t>
            </a:r>
            <a:r>
              <a:rPr lang="en-IN" sz="2000" b="1" i="0" spc="-35" dirty="0">
                <a:solidFill>
                  <a:schemeClr val="bg1">
                    <a:lumMod val="50000"/>
                  </a:schemeClr>
                </a:solidFill>
                <a:effectLst/>
                <a:latin typeface="Times New Roman" panose="02020603050405020304" pitchFamily="18" charset="0"/>
              </a:rPr>
              <a:t> </a:t>
            </a:r>
            <a:r>
              <a:rPr lang="en-IN" sz="2000" b="1" i="0" dirty="0">
                <a:solidFill>
                  <a:schemeClr val="bg1">
                    <a:lumMod val="50000"/>
                  </a:schemeClr>
                </a:solidFill>
                <a:effectLst/>
                <a:latin typeface="Times New Roman" panose="02020603050405020304" pitchFamily="18" charset="0"/>
              </a:rPr>
              <a:t>PROJECT</a:t>
            </a:r>
            <a:endParaRPr lang="en-US" sz="1800" dirty="0"/>
          </a:p>
          <a:p>
            <a:pPr marL="342900" marR="0" lvl="0" indent="-342900">
              <a:spcBef>
                <a:spcPts val="685"/>
              </a:spcBef>
              <a:spcAft>
                <a:spcPts val="0"/>
              </a:spcAft>
              <a:buClr>
                <a:schemeClr val="bg1">
                  <a:lumMod val="50000"/>
                </a:schemeClr>
              </a:buClr>
              <a:buSzPct val="100000"/>
              <a:buFont typeface="Calibri" panose="020F0502020204030204" pitchFamily="34" charset="0"/>
              <a:buChar char="•"/>
              <a:tabLst>
                <a:tab pos="356235" algn="l"/>
              </a:tabLst>
            </a:pPr>
            <a:r>
              <a:rPr lang="en-US" sz="1800" spc="-25" dirty="0">
                <a:effectLst/>
                <a:latin typeface="Calibri" panose="020F0502020204030204" pitchFamily="34" charset="0"/>
                <a:ea typeface="Times New Roman" panose="02020603050405020304" pitchFamily="18" charset="0"/>
                <a:cs typeface="Times New Roman" panose="02020603050405020304" pitchFamily="18" charset="0"/>
              </a:rPr>
              <a:t>Read</a:t>
            </a:r>
            <a:r>
              <a:rPr lang="en-US" sz="18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spc="-25" dirty="0">
                <a:effectLst/>
                <a:latin typeface="Calibri" panose="020F0502020204030204" pitchFamily="34" charset="0"/>
                <a:ea typeface="Times New Roman" panose="02020603050405020304" pitchFamily="18" charset="0"/>
                <a:cs typeface="Times New Roman" panose="02020603050405020304" pitchFamily="18" charset="0"/>
              </a:rPr>
              <a:t>Dataset</a:t>
            </a:r>
          </a:p>
          <a:p>
            <a:pPr marL="342900" marR="0" lvl="0" indent="-342900">
              <a:spcBef>
                <a:spcPts val="685"/>
              </a:spcBef>
              <a:spcAft>
                <a:spcPts val="0"/>
              </a:spcAft>
              <a:buClr>
                <a:schemeClr val="bg1">
                  <a:lumMod val="50000"/>
                </a:schemeClr>
              </a:buClr>
              <a:buSzPct val="100000"/>
              <a:buFont typeface="Calibri" panose="020F0502020204030204" pitchFamily="34" charset="0"/>
              <a:buChar char="•"/>
              <a:tabLst>
                <a:tab pos="356235" algn="l"/>
              </a:tabLst>
            </a:pPr>
            <a:r>
              <a:rPr lang="en-US" sz="1800" spc="-25" dirty="0">
                <a:effectLst/>
                <a:latin typeface="Calibri" panose="020F0502020204030204" pitchFamily="34" charset="0"/>
                <a:ea typeface="Times New Roman" panose="02020603050405020304" pitchFamily="18" charset="0"/>
                <a:cs typeface="Times New Roman" panose="02020603050405020304" pitchFamily="18" charset="0"/>
              </a:rPr>
              <a:t>Pre-Processing</a:t>
            </a:r>
          </a:p>
          <a:p>
            <a:pPr marL="342900" marR="0" lvl="0" indent="-342900">
              <a:spcBef>
                <a:spcPts val="685"/>
              </a:spcBef>
              <a:spcAft>
                <a:spcPts val="0"/>
              </a:spcAft>
              <a:buClr>
                <a:schemeClr val="bg1">
                  <a:lumMod val="50000"/>
                </a:schemeClr>
              </a:buClr>
              <a:buSzPct val="100000"/>
              <a:buFont typeface="Calibri" panose="020F0502020204030204" pitchFamily="34" charset="0"/>
              <a:buChar char="•"/>
              <a:tabLst>
                <a:tab pos="356235" algn="l"/>
              </a:tabLst>
            </a:pPr>
            <a:r>
              <a:rPr lang="en-US" sz="1800" spc="-25" dirty="0">
                <a:effectLst/>
                <a:latin typeface="Calibri" panose="020F0502020204030204" pitchFamily="34" charset="0"/>
                <a:ea typeface="Times New Roman" panose="02020603050405020304" pitchFamily="18" charset="0"/>
                <a:cs typeface="Times New Roman" panose="02020603050405020304" pitchFamily="18" charset="0"/>
              </a:rPr>
              <a:t>Feature</a:t>
            </a:r>
            <a:r>
              <a:rPr lang="en-US" sz="1800"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spc="-25" dirty="0">
                <a:effectLst/>
                <a:latin typeface="Calibri" panose="020F0502020204030204" pitchFamily="34" charset="0"/>
                <a:ea typeface="Times New Roman" panose="02020603050405020304" pitchFamily="18" charset="0"/>
                <a:cs typeface="Times New Roman" panose="02020603050405020304" pitchFamily="18" charset="0"/>
              </a:rPr>
              <a:t>Extraction</a:t>
            </a:r>
            <a:endParaRPr lang="en-US" sz="1800" spc="-2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IN" sz="1400" i="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HU</a:t>
            </a:r>
            <a:r>
              <a:rPr lang="en-IN" sz="1400" i="0" spc="-1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i="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moments</a:t>
            </a:r>
            <a:endParaRPr lang="en-US" sz="1400" i="1" spc="-15" dirty="0">
              <a:solidFill>
                <a:schemeClr val="bg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US" sz="140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Haralick</a:t>
            </a:r>
            <a:endParaRPr lang="en-US" sz="1400" spc="-15" dirty="0">
              <a:solidFill>
                <a:schemeClr val="bg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IN" sz="1400" i="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Histogram</a:t>
            </a:r>
            <a:endParaRPr lang="en-US" sz="1400" i="1" spc="-15" dirty="0">
              <a:solidFill>
                <a:schemeClr val="bg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US" sz="140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400" spc="-2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Normalization</a:t>
            </a:r>
            <a:endParaRPr lang="en-US" sz="1800" spc="-25"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spcBef>
                <a:spcPts val="685"/>
              </a:spcBef>
              <a:buClr>
                <a:schemeClr val="bg1">
                  <a:lumMod val="50000"/>
                </a:schemeClr>
              </a:buClr>
              <a:buSzPct val="100000"/>
              <a:buFont typeface="Calibri" panose="020F0502020204030204" pitchFamily="34" charset="0"/>
              <a:buChar char="•"/>
              <a:tabLst>
                <a:tab pos="356235" algn="l"/>
              </a:tabLst>
            </a:pPr>
            <a:r>
              <a:rPr lang="en-US" sz="1800" spc="-25" dirty="0">
                <a:effectLst/>
                <a:latin typeface="Calibri" panose="020F0502020204030204" pitchFamily="34" charset="0"/>
                <a:ea typeface="Times New Roman" panose="02020603050405020304" pitchFamily="18" charset="0"/>
                <a:cs typeface="Times New Roman" panose="02020603050405020304" pitchFamily="18" charset="0"/>
              </a:rPr>
              <a:t>Classification</a:t>
            </a: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IN" sz="1400" i="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SVM (Support</a:t>
            </a:r>
            <a:r>
              <a:rPr lang="en-IN" sz="1400" i="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i="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IN" sz="1400" i="0" spc="-3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i="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Machine)</a:t>
            </a:r>
            <a:endParaRPr lang="en-US" sz="1400" i="1" spc="-15" dirty="0">
              <a:solidFill>
                <a:schemeClr val="bg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US" sz="140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400" spc="-2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Forest</a:t>
            </a:r>
          </a:p>
          <a:p>
            <a:pPr marL="800100" lvl="1" indent="-342900">
              <a:spcBef>
                <a:spcPts val="685"/>
              </a:spcBef>
              <a:buClr>
                <a:schemeClr val="bg1">
                  <a:lumMod val="50000"/>
                </a:schemeClr>
              </a:buClr>
              <a:buSzPct val="100000"/>
              <a:buFont typeface="Wingdings" panose="05000000000000000000" pitchFamily="2" charset="2"/>
              <a:buChar char="Ø"/>
              <a:tabLst>
                <a:tab pos="356235" algn="l"/>
              </a:tabLst>
            </a:pPr>
            <a:r>
              <a:rPr lang="en-US" sz="14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Linear</a:t>
            </a:r>
            <a:r>
              <a:rPr lang="en-US" sz="1400" i="1" spc="-4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Regression</a:t>
            </a:r>
            <a:endParaRPr lang="en-US" sz="1400" spc="-1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Bef>
                <a:spcPts val="685"/>
              </a:spcBef>
              <a:buClr>
                <a:schemeClr val="bg1">
                  <a:lumMod val="50000"/>
                </a:schemeClr>
              </a:buClr>
              <a:buSzPct val="100000"/>
              <a:buFont typeface="Calibri" panose="020F0502020204030204" pitchFamily="34" charset="0"/>
              <a:buChar char="•"/>
              <a:tabLst>
                <a:tab pos="356235" algn="l"/>
              </a:tabLst>
            </a:pPr>
            <a:endParaRPr lang="en-US" sz="1400" spc="-25"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685"/>
              </a:spcBef>
              <a:buClr>
                <a:schemeClr val="bg1">
                  <a:lumMod val="50000"/>
                </a:schemeClr>
              </a:buClr>
              <a:buSzPct val="100000"/>
              <a:tabLst>
                <a:tab pos="356235" algn="l"/>
              </a:tabLst>
            </a:pPr>
            <a:r>
              <a:rPr lang="en-US" sz="1400" spc="-25" dirty="0">
                <a:latin typeface="Calibri" panose="020F0502020204030204" pitchFamily="34" charset="0"/>
                <a:ea typeface="Times New Roman" panose="02020603050405020304" pitchFamily="18" charset="0"/>
                <a:cs typeface="Times New Roman" panose="02020603050405020304" pitchFamily="18" charset="0"/>
              </a:rPr>
              <a:t>     </a:t>
            </a:r>
            <a:endParaRPr lang="en-US" sz="1400" spc="-25"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C5200ED-12E6-11BF-4E7E-41634E30E836}"/>
              </a:ext>
            </a:extLst>
          </p:cNvPr>
          <p:cNvPicPr>
            <a:picLocks noChangeAspect="1"/>
          </p:cNvPicPr>
          <p:nvPr/>
        </p:nvPicPr>
        <p:blipFill>
          <a:blip r:embed="rId2"/>
          <a:stretch>
            <a:fillRect/>
          </a:stretch>
        </p:blipFill>
        <p:spPr>
          <a:xfrm>
            <a:off x="7709203" y="77094"/>
            <a:ext cx="1434797" cy="980746"/>
          </a:xfrm>
          <a:prstGeom prst="rect">
            <a:avLst/>
          </a:prstGeom>
        </p:spPr>
      </p:pic>
    </p:spTree>
    <p:extLst>
      <p:ext uri="{BB962C8B-B14F-4D97-AF65-F5344CB8AC3E}">
        <p14:creationId xmlns:p14="http://schemas.microsoft.com/office/powerpoint/2010/main" val="51169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ECAD-00AE-4E00-6AF7-B1FCE1150FFC}"/>
              </a:ext>
            </a:extLst>
          </p:cNvPr>
          <p:cNvSpPr>
            <a:spLocks noGrp="1"/>
          </p:cNvSpPr>
          <p:nvPr>
            <p:ph type="ctrTitle"/>
          </p:nvPr>
        </p:nvSpPr>
        <p:spPr>
          <a:xfrm>
            <a:off x="150018" y="146861"/>
            <a:ext cx="6928569" cy="784801"/>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SOFTWARE REQUIREMENT</a:t>
            </a:r>
          </a:p>
        </p:txBody>
      </p:sp>
      <p:pic>
        <p:nvPicPr>
          <p:cNvPr id="5" name="Picture 4">
            <a:extLst>
              <a:ext uri="{FF2B5EF4-FFF2-40B4-BE49-F238E27FC236}">
                <a16:creationId xmlns:a16="http://schemas.microsoft.com/office/drawing/2014/main" id="{0D8BAB7C-6CAF-ADAC-47F7-107CE0E4E2C4}"/>
              </a:ext>
            </a:extLst>
          </p:cNvPr>
          <p:cNvPicPr>
            <a:picLocks noChangeAspect="1"/>
          </p:cNvPicPr>
          <p:nvPr/>
        </p:nvPicPr>
        <p:blipFill>
          <a:blip r:embed="rId2"/>
          <a:stretch>
            <a:fillRect/>
          </a:stretch>
        </p:blipFill>
        <p:spPr>
          <a:xfrm>
            <a:off x="8109617" y="78994"/>
            <a:ext cx="946769" cy="610377"/>
          </a:xfrm>
          <a:prstGeom prst="rect">
            <a:avLst/>
          </a:prstGeom>
        </p:spPr>
      </p:pic>
      <p:graphicFrame>
        <p:nvGraphicFramePr>
          <p:cNvPr id="4" name="Table 3">
            <a:extLst>
              <a:ext uri="{FF2B5EF4-FFF2-40B4-BE49-F238E27FC236}">
                <a16:creationId xmlns:a16="http://schemas.microsoft.com/office/drawing/2014/main" id="{46DC2D52-6C91-6C81-414D-C85305E4AE8A}"/>
              </a:ext>
            </a:extLst>
          </p:cNvPr>
          <p:cNvGraphicFramePr>
            <a:graphicFrameLocks noGrp="1"/>
          </p:cNvGraphicFramePr>
          <p:nvPr>
            <p:extLst>
              <p:ext uri="{D42A27DB-BD31-4B8C-83A1-F6EECF244321}">
                <p14:modId xmlns:p14="http://schemas.microsoft.com/office/powerpoint/2010/main" val="1729545999"/>
              </p:ext>
            </p:extLst>
          </p:nvPr>
        </p:nvGraphicFramePr>
        <p:xfrm>
          <a:off x="1193006" y="1346993"/>
          <a:ext cx="6079328" cy="3553620"/>
        </p:xfrm>
        <a:graphic>
          <a:graphicData uri="http://schemas.openxmlformats.org/drawingml/2006/table">
            <a:tbl>
              <a:tblPr>
                <a:tableStyleId>{701FB10D-A61A-4DE4-8506-F670E7A89527}</a:tableStyleId>
              </a:tblPr>
              <a:tblGrid>
                <a:gridCol w="665194">
                  <a:extLst>
                    <a:ext uri="{9D8B030D-6E8A-4147-A177-3AD203B41FA5}">
                      <a16:colId xmlns:a16="http://schemas.microsoft.com/office/drawing/2014/main" val="3092949283"/>
                    </a:ext>
                  </a:extLst>
                </a:gridCol>
                <a:gridCol w="3220721">
                  <a:extLst>
                    <a:ext uri="{9D8B030D-6E8A-4147-A177-3AD203B41FA5}">
                      <a16:colId xmlns:a16="http://schemas.microsoft.com/office/drawing/2014/main" val="3216774720"/>
                    </a:ext>
                  </a:extLst>
                </a:gridCol>
                <a:gridCol w="2193413">
                  <a:extLst>
                    <a:ext uri="{9D8B030D-6E8A-4147-A177-3AD203B41FA5}">
                      <a16:colId xmlns:a16="http://schemas.microsoft.com/office/drawing/2014/main" val="1838498983"/>
                    </a:ext>
                  </a:extLst>
                </a:gridCol>
              </a:tblGrid>
              <a:tr h="738190">
                <a:tc>
                  <a:txBody>
                    <a:bodyPr/>
                    <a:lstStyle/>
                    <a:p>
                      <a:pPr marL="71755" marR="0">
                        <a:spcBef>
                          <a:spcPts val="10"/>
                        </a:spcBef>
                        <a:spcAft>
                          <a:spcPts val="0"/>
                        </a:spcAft>
                      </a:pPr>
                      <a:endParaRPr lang="en-US" sz="1300" dirty="0">
                        <a:solidFill>
                          <a:schemeClr val="bg1">
                            <a:lumMod val="50000"/>
                          </a:schemeClr>
                        </a:solidFill>
                        <a:effectLst/>
                        <a:latin typeface="Times New Roman" panose="02020603050405020304" pitchFamily="18" charset="0"/>
                        <a:cs typeface="Times New Roman" panose="02020603050405020304" pitchFamily="18" charset="0"/>
                      </a:endParaRPr>
                    </a:p>
                    <a:p>
                      <a:pPr marL="71755" marR="0">
                        <a:spcBef>
                          <a:spcPts val="10"/>
                        </a:spcBef>
                        <a:spcAft>
                          <a:spcPts val="0"/>
                        </a:spcAft>
                      </a:pP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Sr.</a:t>
                      </a:r>
                      <a:r>
                        <a:rPr lang="en-US" sz="1600" b="1" spc="-10"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no.</a:t>
                      </a:r>
                      <a:endParaRPr lang="en-US" sz="1600" b="1"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gn="ctr">
                        <a:spcBef>
                          <a:spcPts val="10"/>
                        </a:spcBef>
                        <a:spcAft>
                          <a:spcPts val="0"/>
                        </a:spcAft>
                      </a:pPr>
                      <a:endParaRPr lang="en-US" sz="1300"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spcBef>
                          <a:spcPts val="10"/>
                        </a:spcBef>
                        <a:spcAft>
                          <a:spcPts val="0"/>
                        </a:spcAft>
                      </a:pP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Requirement</a:t>
                      </a:r>
                      <a:endParaRPr lang="en-US" sz="1600" b="1"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0">
                        <a:spcBef>
                          <a:spcPts val="10"/>
                        </a:spcBef>
                        <a:spcAft>
                          <a:spcPts val="0"/>
                        </a:spcAft>
                      </a:pPr>
                      <a:endParaRPr lang="en-US" sz="1300" dirty="0">
                        <a:solidFill>
                          <a:schemeClr val="bg1">
                            <a:lumMod val="50000"/>
                          </a:schemeClr>
                        </a:solidFill>
                        <a:effectLst/>
                        <a:latin typeface="Times New Roman" panose="02020603050405020304" pitchFamily="18" charset="0"/>
                        <a:cs typeface="Times New Roman" panose="02020603050405020304" pitchFamily="18" charset="0"/>
                      </a:endParaRPr>
                    </a:p>
                    <a:p>
                      <a:pPr marL="72390" marR="0" algn="ctr">
                        <a:spcBef>
                          <a:spcPts val="10"/>
                        </a:spcBef>
                        <a:spcAft>
                          <a:spcPts val="0"/>
                        </a:spcAft>
                      </a:pP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Tools</a:t>
                      </a:r>
                      <a:r>
                        <a:rPr lang="en-US" sz="1600" b="1" spc="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used</a:t>
                      </a:r>
                      <a:endParaRPr lang="en-US" sz="1600" b="1"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1656333"/>
                  </a:ext>
                </a:extLst>
              </a:tr>
              <a:tr h="531232">
                <a:tc>
                  <a:txBody>
                    <a:bodyPr/>
                    <a:lstStyle/>
                    <a:p>
                      <a:pPr marL="71755" marR="0">
                        <a:lnSpc>
                          <a:spcPts val="1480"/>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a:t>
                      </a:r>
                    </a:p>
                    <a:p>
                      <a:pPr marL="71755" marR="0">
                        <a:lnSpc>
                          <a:spcPts val="1480"/>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1.</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nSpc>
                          <a:spcPts val="1480"/>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lnSpc>
                          <a:spcPts val="1480"/>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Operating</a:t>
                      </a:r>
                      <a:r>
                        <a:rPr lang="en-US" sz="1400" spc="-10"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system</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0" algn="ctr">
                        <a:lnSpc>
                          <a:spcPts val="1480"/>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72390" marR="0" algn="ctr">
                        <a:lnSpc>
                          <a:spcPts val="1480"/>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Windows</a:t>
                      </a:r>
                      <a:r>
                        <a:rPr lang="en-US" sz="1400" spc="-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10</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23075608"/>
                  </a:ext>
                </a:extLst>
              </a:tr>
              <a:tr h="627252">
                <a:tc>
                  <a:txBody>
                    <a:bodyPr/>
                    <a:lstStyle/>
                    <a:p>
                      <a:pPr marL="71755" marR="0">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71755" marR="0">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2.</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Frontend</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0">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7239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Python 3.7</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42160723"/>
                  </a:ext>
                </a:extLst>
              </a:tr>
              <a:tr h="1656946">
                <a:tc>
                  <a:txBody>
                    <a:bodyPr/>
                    <a:lstStyle/>
                    <a:p>
                      <a:pPr marL="71755" marR="0">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71755" marR="0">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71755" marR="0">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71755" marR="0">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3.</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Python Libraries</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lvl="0" indent="0" algn="l">
                        <a:lnSpc>
                          <a:spcPct val="100000"/>
                        </a:lnSpc>
                        <a:spcBef>
                          <a:spcPts val="0"/>
                        </a:spcBef>
                        <a:spcAft>
                          <a:spcPts val="0"/>
                        </a:spcAft>
                        <a:buSzPts val="1300"/>
                        <a:buFont typeface="Symbol" panose="05050102010706020507" pitchFamily="18" charset="2"/>
                        <a:buNone/>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                    </a:t>
                      </a:r>
                    </a:p>
                    <a:p>
                      <a:pPr marL="228600" marR="0" lvl="4" indent="-228600" algn="l">
                        <a:lnSpc>
                          <a:spcPct val="100000"/>
                        </a:lnSpc>
                        <a:spcBef>
                          <a:spcPts val="0"/>
                        </a:spcBef>
                        <a:spcAft>
                          <a:spcPts val="0"/>
                        </a:spcAft>
                        <a:buSzPts val="1300"/>
                        <a:buFont typeface="Wingdings" panose="05000000000000000000" pitchFamily="2" charset="2"/>
                        <a:buChar char="§"/>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OpenCV2</a:t>
                      </a:r>
                    </a:p>
                    <a:p>
                      <a:pPr marL="228600" marR="0" lvl="4" indent="-228600" algn="l">
                        <a:lnSpc>
                          <a:spcPct val="100000"/>
                        </a:lnSpc>
                        <a:spcBef>
                          <a:spcPts val="0"/>
                        </a:spcBef>
                        <a:spcAft>
                          <a:spcPts val="0"/>
                        </a:spcAft>
                        <a:buSzPts val="1300"/>
                        <a:buFont typeface="Wingdings" panose="05000000000000000000" pitchFamily="2" charset="2"/>
                        <a:buChar char="§"/>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TensorFlow</a:t>
                      </a:r>
                    </a:p>
                    <a:p>
                      <a:pPr marL="228600" marR="0" lvl="4" indent="-228600" algn="l">
                        <a:lnSpc>
                          <a:spcPct val="100000"/>
                        </a:lnSpc>
                        <a:spcBef>
                          <a:spcPts val="0"/>
                        </a:spcBef>
                        <a:spcAft>
                          <a:spcPts val="0"/>
                        </a:spcAft>
                        <a:buSzPts val="1300"/>
                        <a:buFont typeface="Wingdings" panose="05000000000000000000" pitchFamily="2" charset="2"/>
                        <a:buChar char="§"/>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PIL</a:t>
                      </a:r>
                    </a:p>
                    <a:p>
                      <a:pPr marL="228600" marR="0" lvl="4" indent="-228600" algn="l">
                        <a:lnSpc>
                          <a:spcPct val="100000"/>
                        </a:lnSpc>
                        <a:spcBef>
                          <a:spcPts val="0"/>
                        </a:spcBef>
                        <a:spcAft>
                          <a:spcPts val="0"/>
                        </a:spcAft>
                        <a:buSzPts val="1300"/>
                        <a:buFont typeface="Wingdings" panose="05000000000000000000" pitchFamily="2" charset="2"/>
                        <a:buChar char="§"/>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Numpy</a:t>
                      </a:r>
                    </a:p>
                    <a:p>
                      <a:pPr marL="228600" marR="0" lvl="4" indent="-228600" algn="l">
                        <a:lnSpc>
                          <a:spcPct val="100000"/>
                        </a:lnSpc>
                        <a:spcBef>
                          <a:spcPts val="0"/>
                        </a:spcBef>
                        <a:spcAft>
                          <a:spcPts val="0"/>
                        </a:spcAft>
                        <a:buSzPts val="1300"/>
                        <a:buFont typeface="Wingdings" panose="05000000000000000000" pitchFamily="2" charset="2"/>
                        <a:buChar char="§"/>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Keras</a:t>
                      </a:r>
                    </a:p>
                    <a:p>
                      <a:pPr marL="228600" marR="0" lvl="4" indent="-228600" algn="l">
                        <a:lnSpc>
                          <a:spcPct val="100000"/>
                        </a:lnSpc>
                        <a:spcBef>
                          <a:spcPts val="0"/>
                        </a:spcBef>
                        <a:spcAft>
                          <a:spcPts val="0"/>
                        </a:spcAft>
                        <a:buSzPts val="1300"/>
                        <a:buFont typeface="Wingdings" panose="05000000000000000000" pitchFamily="2" charset="2"/>
                        <a:buChar char="§"/>
                        <a:tabLst>
                          <a:tab pos="463550" algn="l"/>
                        </a:tabLst>
                      </a:pPr>
                      <a:r>
                        <a:rPr lang="en-US" sz="1400" dirty="0">
                          <a:solidFill>
                            <a:schemeClr val="bg1">
                              <a:lumMod val="50000"/>
                            </a:schemeClr>
                          </a:solidFill>
                          <a:effectLst/>
                          <a:latin typeface="Times New Roman" panose="02020603050405020304" pitchFamily="18" charset="0"/>
                          <a:ea typeface="Symbol" panose="05050102010706020507" pitchFamily="18" charset="2"/>
                          <a:cs typeface="Times New Roman" panose="02020603050405020304" pitchFamily="18" charset="0"/>
                        </a:rPr>
                        <a:t>Sklearn</a:t>
                      </a:r>
                    </a:p>
                  </a:txBody>
                  <a:tcPr marL="548640" marR="0" marT="0" marB="0" anchor="ctr"/>
                </a:tc>
                <a:extLst>
                  <a:ext uri="{0D108BD9-81ED-4DB2-BD59-A6C34878D82A}">
                    <a16:rowId xmlns:a16="http://schemas.microsoft.com/office/drawing/2014/main" val="2291284993"/>
                  </a:ext>
                </a:extLst>
              </a:tr>
            </a:tbl>
          </a:graphicData>
        </a:graphic>
      </p:graphicFrame>
      <p:pic>
        <p:nvPicPr>
          <p:cNvPr id="6" name="Picture 5">
            <a:extLst>
              <a:ext uri="{FF2B5EF4-FFF2-40B4-BE49-F238E27FC236}">
                <a16:creationId xmlns:a16="http://schemas.microsoft.com/office/drawing/2014/main" id="{BB6B3A7C-CCFB-9901-446A-ED5F63A3F9B7}"/>
              </a:ext>
            </a:extLst>
          </p:cNvPr>
          <p:cNvPicPr>
            <a:picLocks noChangeAspect="1"/>
          </p:cNvPicPr>
          <p:nvPr/>
        </p:nvPicPr>
        <p:blipFill>
          <a:blip r:embed="rId3"/>
          <a:stretch>
            <a:fillRect/>
          </a:stretch>
        </p:blipFill>
        <p:spPr>
          <a:xfrm>
            <a:off x="7052880" y="384183"/>
            <a:ext cx="1530122" cy="916782"/>
          </a:xfrm>
          <a:prstGeom prst="rect">
            <a:avLst/>
          </a:prstGeom>
        </p:spPr>
      </p:pic>
    </p:spTree>
    <p:extLst>
      <p:ext uri="{BB962C8B-B14F-4D97-AF65-F5344CB8AC3E}">
        <p14:creationId xmlns:p14="http://schemas.microsoft.com/office/powerpoint/2010/main" val="60391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ECAD-00AE-4E00-6AF7-B1FCE1150FFC}"/>
              </a:ext>
            </a:extLst>
          </p:cNvPr>
          <p:cNvSpPr>
            <a:spLocks noGrp="1"/>
          </p:cNvSpPr>
          <p:nvPr>
            <p:ph type="ctrTitle"/>
          </p:nvPr>
        </p:nvSpPr>
        <p:spPr>
          <a:xfrm>
            <a:off x="150018" y="146861"/>
            <a:ext cx="6928569" cy="784801"/>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HARDWARE REQUIREMENT</a:t>
            </a:r>
          </a:p>
        </p:txBody>
      </p:sp>
      <p:graphicFrame>
        <p:nvGraphicFramePr>
          <p:cNvPr id="3" name="Table 2">
            <a:extLst>
              <a:ext uri="{FF2B5EF4-FFF2-40B4-BE49-F238E27FC236}">
                <a16:creationId xmlns:a16="http://schemas.microsoft.com/office/drawing/2014/main" id="{74D3D90B-65BC-C981-CB37-328BA99E73AB}"/>
              </a:ext>
            </a:extLst>
          </p:cNvPr>
          <p:cNvGraphicFramePr>
            <a:graphicFrameLocks noGrp="1"/>
          </p:cNvGraphicFramePr>
          <p:nvPr>
            <p:extLst>
              <p:ext uri="{D42A27DB-BD31-4B8C-83A1-F6EECF244321}">
                <p14:modId xmlns:p14="http://schemas.microsoft.com/office/powerpoint/2010/main" val="1475981480"/>
              </p:ext>
            </p:extLst>
          </p:nvPr>
        </p:nvGraphicFramePr>
        <p:xfrm>
          <a:off x="1193006" y="1300965"/>
          <a:ext cx="6450807" cy="2849554"/>
        </p:xfrm>
        <a:graphic>
          <a:graphicData uri="http://schemas.openxmlformats.org/drawingml/2006/table">
            <a:tbl>
              <a:tblPr>
                <a:tableStyleId>{701FB10D-A61A-4DE4-8506-F670E7A89527}</a:tableStyleId>
              </a:tblPr>
              <a:tblGrid>
                <a:gridCol w="705921">
                  <a:extLst>
                    <a:ext uri="{9D8B030D-6E8A-4147-A177-3AD203B41FA5}">
                      <a16:colId xmlns:a16="http://schemas.microsoft.com/office/drawing/2014/main" val="2941390025"/>
                    </a:ext>
                  </a:extLst>
                </a:gridCol>
                <a:gridCol w="3277802">
                  <a:extLst>
                    <a:ext uri="{9D8B030D-6E8A-4147-A177-3AD203B41FA5}">
                      <a16:colId xmlns:a16="http://schemas.microsoft.com/office/drawing/2014/main" val="3861647459"/>
                    </a:ext>
                  </a:extLst>
                </a:gridCol>
                <a:gridCol w="2467084">
                  <a:extLst>
                    <a:ext uri="{9D8B030D-6E8A-4147-A177-3AD203B41FA5}">
                      <a16:colId xmlns:a16="http://schemas.microsoft.com/office/drawing/2014/main" val="1287275255"/>
                    </a:ext>
                  </a:extLst>
                </a:gridCol>
              </a:tblGrid>
              <a:tr h="711682">
                <a:tc>
                  <a:txBody>
                    <a:bodyPr/>
                    <a:lstStyle/>
                    <a:p>
                      <a:pPr marL="71755" marR="0" algn="ctr">
                        <a:spcBef>
                          <a:spcPts val="10"/>
                        </a:spcBef>
                        <a:spcAft>
                          <a:spcPts val="0"/>
                        </a:spcAft>
                      </a:pPr>
                      <a:endParaRPr lang="en-US" sz="1600" b="1" dirty="0">
                        <a:solidFill>
                          <a:schemeClr val="bg1">
                            <a:lumMod val="50000"/>
                          </a:schemeClr>
                        </a:solidFill>
                        <a:effectLst/>
                        <a:latin typeface="Times New Roman" panose="02020603050405020304" pitchFamily="18" charset="0"/>
                        <a:cs typeface="Times New Roman" panose="02020603050405020304" pitchFamily="18" charset="0"/>
                      </a:endParaRPr>
                    </a:p>
                    <a:p>
                      <a:pPr marL="71755" marR="0" algn="ctr">
                        <a:spcBef>
                          <a:spcPts val="10"/>
                        </a:spcBef>
                        <a:spcAft>
                          <a:spcPts val="0"/>
                        </a:spcAft>
                      </a:pP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Sr.</a:t>
                      </a:r>
                      <a:r>
                        <a:rPr lang="en-US" sz="1600" b="1" spc="-1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no.</a:t>
                      </a:r>
                      <a:endParaRPr lang="en-US" sz="1600" b="1"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gn="ctr">
                        <a:spcBef>
                          <a:spcPts val="10"/>
                        </a:spcBef>
                        <a:spcAft>
                          <a:spcPts val="0"/>
                        </a:spcAft>
                      </a:pPr>
                      <a:endParaRPr lang="en-US" sz="1600" b="1"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spcBef>
                          <a:spcPts val="10"/>
                        </a:spcBef>
                        <a:spcAft>
                          <a:spcPts val="0"/>
                        </a:spcAft>
                      </a:pP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Requirement</a:t>
                      </a:r>
                      <a:endParaRPr lang="en-US" sz="1600" b="1"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gn="ctr">
                        <a:spcBef>
                          <a:spcPts val="10"/>
                        </a:spcBef>
                        <a:spcAft>
                          <a:spcPts val="0"/>
                        </a:spcAft>
                      </a:pPr>
                      <a:endParaRPr lang="en-US" sz="1600" b="1" dirty="0">
                        <a:solidFill>
                          <a:schemeClr val="bg1">
                            <a:lumMod val="50000"/>
                          </a:schemeClr>
                        </a:solidFill>
                        <a:effectLst/>
                        <a:latin typeface="Times New Roman" panose="02020603050405020304" pitchFamily="18" charset="0"/>
                        <a:cs typeface="Times New Roman" panose="02020603050405020304" pitchFamily="18" charset="0"/>
                      </a:endParaRPr>
                    </a:p>
                    <a:p>
                      <a:pPr marL="69850" marR="0" algn="ctr">
                        <a:spcBef>
                          <a:spcPts val="10"/>
                        </a:spcBef>
                        <a:spcAft>
                          <a:spcPts val="0"/>
                        </a:spcAft>
                      </a:pP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Tools</a:t>
                      </a:r>
                      <a:r>
                        <a:rPr lang="en-US" sz="1600" b="1" spc="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600" b="1" dirty="0">
                          <a:solidFill>
                            <a:schemeClr val="bg1">
                              <a:lumMod val="50000"/>
                            </a:schemeClr>
                          </a:solidFill>
                          <a:effectLst/>
                          <a:latin typeface="Times New Roman" panose="02020603050405020304" pitchFamily="18" charset="0"/>
                          <a:cs typeface="Times New Roman" panose="02020603050405020304" pitchFamily="18" charset="0"/>
                        </a:rPr>
                        <a:t>used</a:t>
                      </a:r>
                      <a:endParaRPr lang="en-US" sz="1600" b="1"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18126195"/>
                  </a:ext>
                </a:extLst>
              </a:tr>
              <a:tr h="773732">
                <a:tc>
                  <a:txBody>
                    <a:bodyPr/>
                    <a:lstStyle/>
                    <a:p>
                      <a:pPr marL="95885"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95885"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1.</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398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9398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Processor</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398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9398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Intel</a:t>
                      </a:r>
                      <a:r>
                        <a:rPr lang="en-US" sz="1400" spc="-20"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i5</a:t>
                      </a:r>
                      <a:r>
                        <a:rPr lang="en-US" sz="1400" spc="-1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7</a:t>
                      </a:r>
                      <a:r>
                        <a:rPr lang="en-US" sz="1400" baseline="30000" dirty="0">
                          <a:solidFill>
                            <a:schemeClr val="bg1">
                              <a:lumMod val="50000"/>
                            </a:schemeClr>
                          </a:solidFill>
                          <a:effectLst/>
                          <a:latin typeface="Times New Roman" panose="02020603050405020304" pitchFamily="18" charset="0"/>
                          <a:cs typeface="Times New Roman" panose="02020603050405020304" pitchFamily="18" charset="0"/>
                        </a:rPr>
                        <a:t>th</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 gen. /AMD</a:t>
                      </a:r>
                      <a:r>
                        <a:rPr lang="en-US" sz="1400" spc="-1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Ryzen5</a:t>
                      </a:r>
                    </a:p>
                    <a:p>
                      <a:pPr marL="93980" marR="0" algn="ctr">
                        <a:lnSpc>
                          <a:spcPts val="1490"/>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(3400G)</a:t>
                      </a:r>
                      <a:r>
                        <a:rPr lang="en-US" sz="1400" spc="-10"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or</a:t>
                      </a:r>
                      <a:r>
                        <a:rPr lang="en-US" sz="1400" spc="-10"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Above</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81770294"/>
                  </a:ext>
                </a:extLst>
              </a:tr>
              <a:tr h="669566">
                <a:tc>
                  <a:txBody>
                    <a:bodyPr/>
                    <a:lstStyle/>
                    <a:p>
                      <a:pPr marL="0" marR="0" algn="ctr">
                        <a:spcBef>
                          <a:spcPts val="1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a:t>
                      </a:r>
                    </a:p>
                    <a:p>
                      <a:pPr marL="95885" marR="0" algn="ctr">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2.</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1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 </a:t>
                      </a:r>
                    </a:p>
                    <a:p>
                      <a:pPr marL="93980" marR="0" algn="ctr">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RAM</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10"/>
                        </a:spcBef>
                        <a:spcAft>
                          <a:spcPts val="0"/>
                        </a:spcAft>
                      </a:pPr>
                      <a:r>
                        <a:rPr lang="en-US" sz="1400">
                          <a:solidFill>
                            <a:schemeClr val="bg1">
                              <a:lumMod val="50000"/>
                            </a:schemeClr>
                          </a:solidFill>
                          <a:effectLst/>
                          <a:latin typeface="Times New Roman" panose="02020603050405020304" pitchFamily="18" charset="0"/>
                          <a:cs typeface="Times New Roman" panose="02020603050405020304" pitchFamily="18" charset="0"/>
                        </a:rPr>
                        <a:t> </a:t>
                      </a:r>
                    </a:p>
                    <a:p>
                      <a:pPr marL="93980" marR="0" algn="ctr">
                        <a:spcBef>
                          <a:spcPts val="0"/>
                        </a:spcBef>
                        <a:spcAft>
                          <a:spcPts val="0"/>
                        </a:spcAft>
                      </a:pPr>
                      <a:r>
                        <a:rPr lang="en-US" sz="1400">
                          <a:solidFill>
                            <a:schemeClr val="bg1">
                              <a:lumMod val="50000"/>
                            </a:schemeClr>
                          </a:solidFill>
                          <a:effectLst/>
                          <a:latin typeface="Times New Roman" panose="02020603050405020304" pitchFamily="18" charset="0"/>
                          <a:cs typeface="Times New Roman" panose="02020603050405020304" pitchFamily="18" charset="0"/>
                        </a:rPr>
                        <a:t>4-6 GB</a:t>
                      </a:r>
                      <a:endParaRPr lang="en-US" sz="140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13155691"/>
                  </a:ext>
                </a:extLst>
              </a:tr>
              <a:tr h="694574">
                <a:tc>
                  <a:txBody>
                    <a:bodyPr/>
                    <a:lstStyle/>
                    <a:p>
                      <a:pPr marL="95885"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95885"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3.</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398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9398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Hard</a:t>
                      </a:r>
                      <a:r>
                        <a:rPr lang="en-US" sz="1400" spc="-10"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Disk</a:t>
                      </a:r>
                      <a:r>
                        <a:rPr lang="en-US" sz="1400" spc="-1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Storage</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3980" marR="0" algn="ctr">
                        <a:lnSpc>
                          <a:spcPts val="1455"/>
                        </a:lnSpc>
                        <a:spcBef>
                          <a:spcPts val="0"/>
                        </a:spcBef>
                        <a:spcAft>
                          <a:spcPts val="0"/>
                        </a:spcAft>
                      </a:pPr>
                      <a:endParaRPr lang="en-US" sz="1400" dirty="0">
                        <a:solidFill>
                          <a:schemeClr val="bg1">
                            <a:lumMod val="50000"/>
                          </a:schemeClr>
                        </a:solidFill>
                        <a:effectLst/>
                        <a:latin typeface="Times New Roman" panose="02020603050405020304" pitchFamily="18" charset="0"/>
                        <a:cs typeface="Times New Roman" panose="02020603050405020304" pitchFamily="18" charset="0"/>
                      </a:endParaRPr>
                    </a:p>
                    <a:p>
                      <a:pPr marL="93980" marR="0" algn="ctr">
                        <a:lnSpc>
                          <a:spcPts val="1455"/>
                        </a:lnSpc>
                        <a:spcBef>
                          <a:spcPts val="0"/>
                        </a:spcBef>
                        <a:spcAft>
                          <a:spcPts val="0"/>
                        </a:spcAft>
                      </a:pPr>
                      <a:r>
                        <a:rPr lang="en-US" sz="1400" dirty="0">
                          <a:solidFill>
                            <a:schemeClr val="bg1">
                              <a:lumMod val="50000"/>
                            </a:schemeClr>
                          </a:solidFill>
                          <a:effectLst/>
                          <a:latin typeface="Times New Roman" panose="02020603050405020304" pitchFamily="18" charset="0"/>
                          <a:cs typeface="Times New Roman" panose="02020603050405020304" pitchFamily="18" charset="0"/>
                        </a:rPr>
                        <a:t>500</a:t>
                      </a:r>
                      <a:r>
                        <a:rPr lang="en-US" sz="1400" spc="-5" dirty="0">
                          <a:solidFill>
                            <a:schemeClr val="bg1">
                              <a:lumMod val="50000"/>
                            </a:schemeClr>
                          </a:solidFill>
                          <a:effectLst/>
                          <a:latin typeface="Times New Roman" panose="02020603050405020304" pitchFamily="18" charset="0"/>
                          <a:cs typeface="Times New Roman" panose="02020603050405020304" pitchFamily="18" charset="0"/>
                        </a:rPr>
                        <a:t> </a:t>
                      </a:r>
                      <a:r>
                        <a:rPr lang="en-US" sz="1400" dirty="0">
                          <a:solidFill>
                            <a:schemeClr val="bg1">
                              <a:lumMod val="50000"/>
                            </a:schemeClr>
                          </a:solidFill>
                          <a:effectLst/>
                          <a:latin typeface="Times New Roman" panose="02020603050405020304" pitchFamily="18" charset="0"/>
                          <a:cs typeface="Times New Roman" panose="02020603050405020304" pitchFamily="18" charset="0"/>
                        </a:rPr>
                        <a:t>GB</a:t>
                      </a:r>
                      <a:endParaRPr lang="en-US"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46112780"/>
                  </a:ext>
                </a:extLst>
              </a:tr>
            </a:tbl>
          </a:graphicData>
        </a:graphic>
      </p:graphicFrame>
    </p:spTree>
    <p:extLst>
      <p:ext uri="{BB962C8B-B14F-4D97-AF65-F5344CB8AC3E}">
        <p14:creationId xmlns:p14="http://schemas.microsoft.com/office/powerpoint/2010/main" val="339123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DC39-FE79-DD22-F796-8DD47B6269A0}"/>
              </a:ext>
            </a:extLst>
          </p:cNvPr>
          <p:cNvSpPr>
            <a:spLocks noGrp="1"/>
          </p:cNvSpPr>
          <p:nvPr>
            <p:ph type="ctrTitle"/>
          </p:nvPr>
        </p:nvSpPr>
        <p:spPr>
          <a:xfrm>
            <a:off x="67269" y="71823"/>
            <a:ext cx="5832600" cy="704079"/>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FLOWCHART</a:t>
            </a:r>
          </a:p>
        </p:txBody>
      </p:sp>
      <p:sp>
        <p:nvSpPr>
          <p:cNvPr id="4" name="Rectangle 3">
            <a:extLst>
              <a:ext uri="{FF2B5EF4-FFF2-40B4-BE49-F238E27FC236}">
                <a16:creationId xmlns:a16="http://schemas.microsoft.com/office/drawing/2014/main" id="{41F05455-C9C5-1741-18EE-EF3A398C4274}"/>
              </a:ext>
            </a:extLst>
          </p:cNvPr>
          <p:cNvSpPr/>
          <p:nvPr/>
        </p:nvSpPr>
        <p:spPr>
          <a:xfrm>
            <a:off x="5196480" y="104585"/>
            <a:ext cx="1554363" cy="30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MRI Images (Dataset)</a:t>
            </a:r>
          </a:p>
        </p:txBody>
      </p:sp>
      <p:sp>
        <p:nvSpPr>
          <p:cNvPr id="6" name="Rectangle 5">
            <a:extLst>
              <a:ext uri="{FF2B5EF4-FFF2-40B4-BE49-F238E27FC236}">
                <a16:creationId xmlns:a16="http://schemas.microsoft.com/office/drawing/2014/main" id="{D996823D-D12D-EC18-0B76-D5BB3C18E369}"/>
              </a:ext>
            </a:extLst>
          </p:cNvPr>
          <p:cNvSpPr/>
          <p:nvPr/>
        </p:nvSpPr>
        <p:spPr>
          <a:xfrm>
            <a:off x="4780247" y="545831"/>
            <a:ext cx="2389810" cy="535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bIns="365760" rtlCol="0" anchor="ctr"/>
          <a:lstStyle/>
          <a:p>
            <a:pPr algn="ctr"/>
            <a:r>
              <a:rPr lang="en-US" sz="1200" dirty="0">
                <a:latin typeface="Times New Roman" panose="02020603050405020304" pitchFamily="18" charset="0"/>
                <a:cs typeface="Times New Roman" panose="02020603050405020304" pitchFamily="18" charset="0"/>
              </a:rPr>
              <a:t>Preprocessing</a:t>
            </a:r>
          </a:p>
        </p:txBody>
      </p:sp>
      <p:sp>
        <p:nvSpPr>
          <p:cNvPr id="7" name="Rectangle: Rounded Corners 6">
            <a:extLst>
              <a:ext uri="{FF2B5EF4-FFF2-40B4-BE49-F238E27FC236}">
                <a16:creationId xmlns:a16="http://schemas.microsoft.com/office/drawing/2014/main" id="{DF925C6F-8C36-2B0F-7374-A0B1852FD542}"/>
              </a:ext>
            </a:extLst>
          </p:cNvPr>
          <p:cNvSpPr/>
          <p:nvPr/>
        </p:nvSpPr>
        <p:spPr>
          <a:xfrm>
            <a:off x="4853315" y="801164"/>
            <a:ext cx="2240692" cy="205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RGB to Gray Scale Conversion</a:t>
            </a:r>
          </a:p>
        </p:txBody>
      </p:sp>
      <p:sp>
        <p:nvSpPr>
          <p:cNvPr id="8" name="Rectangle 7">
            <a:extLst>
              <a:ext uri="{FF2B5EF4-FFF2-40B4-BE49-F238E27FC236}">
                <a16:creationId xmlns:a16="http://schemas.microsoft.com/office/drawing/2014/main" id="{138E603D-3548-761D-66AC-58F310DFC2AE}"/>
              </a:ext>
            </a:extLst>
          </p:cNvPr>
          <p:cNvSpPr/>
          <p:nvPr/>
        </p:nvSpPr>
        <p:spPr>
          <a:xfrm>
            <a:off x="4863874" y="1219006"/>
            <a:ext cx="2230133" cy="267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Segmentation of MRI Image</a:t>
            </a:r>
          </a:p>
        </p:txBody>
      </p:sp>
      <p:sp>
        <p:nvSpPr>
          <p:cNvPr id="9" name="Rectangle 8">
            <a:extLst>
              <a:ext uri="{FF2B5EF4-FFF2-40B4-BE49-F238E27FC236}">
                <a16:creationId xmlns:a16="http://schemas.microsoft.com/office/drawing/2014/main" id="{110502A7-11E2-C294-9BA8-EB7C3C797907}"/>
              </a:ext>
            </a:extLst>
          </p:cNvPr>
          <p:cNvSpPr/>
          <p:nvPr/>
        </p:nvSpPr>
        <p:spPr>
          <a:xfrm>
            <a:off x="4227019" y="1650211"/>
            <a:ext cx="3493283" cy="109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bIns="914400" rtlCol="0" anchor="ctr"/>
          <a:lstStyle/>
          <a:p>
            <a:pPr algn="ctr"/>
            <a:r>
              <a:rPr lang="en-US" sz="1200" dirty="0">
                <a:latin typeface="Times New Roman" panose="02020603050405020304" pitchFamily="18" charset="0"/>
                <a:cs typeface="Times New Roman" panose="02020603050405020304" pitchFamily="18" charset="0"/>
              </a:rPr>
              <a:t>Feature Extraction using Texture based feature</a:t>
            </a:r>
          </a:p>
        </p:txBody>
      </p:sp>
      <p:sp>
        <p:nvSpPr>
          <p:cNvPr id="11" name="Rectangle: Rounded Corners 10">
            <a:extLst>
              <a:ext uri="{FF2B5EF4-FFF2-40B4-BE49-F238E27FC236}">
                <a16:creationId xmlns:a16="http://schemas.microsoft.com/office/drawing/2014/main" id="{2A3444F6-6E03-5F72-B343-04099D48353C}"/>
              </a:ext>
            </a:extLst>
          </p:cNvPr>
          <p:cNvSpPr/>
          <p:nvPr/>
        </p:nvSpPr>
        <p:spPr>
          <a:xfrm>
            <a:off x="4641204" y="1897600"/>
            <a:ext cx="1118207" cy="289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HU Moments </a:t>
            </a:r>
          </a:p>
        </p:txBody>
      </p:sp>
      <p:sp>
        <p:nvSpPr>
          <p:cNvPr id="14" name="Rectangle 13">
            <a:extLst>
              <a:ext uri="{FF2B5EF4-FFF2-40B4-BE49-F238E27FC236}">
                <a16:creationId xmlns:a16="http://schemas.microsoft.com/office/drawing/2014/main" id="{23149939-0E9D-0886-DA40-77737BAE85F9}"/>
              </a:ext>
            </a:extLst>
          </p:cNvPr>
          <p:cNvSpPr/>
          <p:nvPr/>
        </p:nvSpPr>
        <p:spPr>
          <a:xfrm>
            <a:off x="5181427" y="2880615"/>
            <a:ext cx="1584468" cy="345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ML(Training-Testing)</a:t>
            </a:r>
          </a:p>
        </p:txBody>
      </p:sp>
      <p:sp>
        <p:nvSpPr>
          <p:cNvPr id="15" name="Rectangle 14">
            <a:extLst>
              <a:ext uri="{FF2B5EF4-FFF2-40B4-BE49-F238E27FC236}">
                <a16:creationId xmlns:a16="http://schemas.microsoft.com/office/drawing/2014/main" id="{5489338E-5FE8-377C-4A58-2AAEBCD59BC2}"/>
              </a:ext>
            </a:extLst>
          </p:cNvPr>
          <p:cNvSpPr/>
          <p:nvPr/>
        </p:nvSpPr>
        <p:spPr>
          <a:xfrm>
            <a:off x="4104232" y="3373824"/>
            <a:ext cx="3738855" cy="1300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bIns="1005840" rtlCol="0" anchor="ctr"/>
          <a:lstStyle/>
          <a:p>
            <a:pPr algn="ctr"/>
            <a:r>
              <a:rPr lang="en-US" sz="1200" dirty="0">
                <a:latin typeface="Times New Roman" panose="02020603050405020304" pitchFamily="18" charset="0"/>
                <a:cs typeface="Times New Roman" panose="02020603050405020304" pitchFamily="18" charset="0"/>
              </a:rPr>
              <a:t>Classification</a:t>
            </a:r>
          </a:p>
        </p:txBody>
      </p:sp>
      <p:sp>
        <p:nvSpPr>
          <p:cNvPr id="16" name="Rectangle: Rounded Corners 15">
            <a:extLst>
              <a:ext uri="{FF2B5EF4-FFF2-40B4-BE49-F238E27FC236}">
                <a16:creationId xmlns:a16="http://schemas.microsoft.com/office/drawing/2014/main" id="{11966E19-95C0-DA1F-9871-4D3B5B8DD994}"/>
              </a:ext>
            </a:extLst>
          </p:cNvPr>
          <p:cNvSpPr/>
          <p:nvPr/>
        </p:nvSpPr>
        <p:spPr>
          <a:xfrm>
            <a:off x="4291899" y="3731731"/>
            <a:ext cx="1775437" cy="40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Support vector Machine (SVM)</a:t>
            </a:r>
          </a:p>
        </p:txBody>
      </p:sp>
      <p:sp>
        <p:nvSpPr>
          <p:cNvPr id="17" name="Rectangle: Rounded Corners 16">
            <a:extLst>
              <a:ext uri="{FF2B5EF4-FFF2-40B4-BE49-F238E27FC236}">
                <a16:creationId xmlns:a16="http://schemas.microsoft.com/office/drawing/2014/main" id="{462178F3-FB00-AD0A-491D-4BA99588640F}"/>
              </a:ext>
            </a:extLst>
          </p:cNvPr>
          <p:cNvSpPr/>
          <p:nvPr/>
        </p:nvSpPr>
        <p:spPr>
          <a:xfrm>
            <a:off x="6196805" y="3738277"/>
            <a:ext cx="1554363" cy="416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Random Forest</a:t>
            </a:r>
          </a:p>
        </p:txBody>
      </p:sp>
      <p:sp>
        <p:nvSpPr>
          <p:cNvPr id="18" name="Rectangle: Rounded Corners 17">
            <a:extLst>
              <a:ext uri="{FF2B5EF4-FFF2-40B4-BE49-F238E27FC236}">
                <a16:creationId xmlns:a16="http://schemas.microsoft.com/office/drawing/2014/main" id="{0FFB4169-E746-0A13-EB10-13798FB24244}"/>
              </a:ext>
            </a:extLst>
          </p:cNvPr>
          <p:cNvSpPr/>
          <p:nvPr/>
        </p:nvSpPr>
        <p:spPr>
          <a:xfrm>
            <a:off x="5309038" y="4252113"/>
            <a:ext cx="1516596" cy="28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Linear Regression</a:t>
            </a:r>
          </a:p>
        </p:txBody>
      </p:sp>
      <p:sp>
        <p:nvSpPr>
          <p:cNvPr id="20" name="Rectangle: Rounded Corners 19">
            <a:extLst>
              <a:ext uri="{FF2B5EF4-FFF2-40B4-BE49-F238E27FC236}">
                <a16:creationId xmlns:a16="http://schemas.microsoft.com/office/drawing/2014/main" id="{C2E28E36-8AF2-7BDB-FDBB-BE6B73DD67D7}"/>
              </a:ext>
            </a:extLst>
          </p:cNvPr>
          <p:cNvSpPr/>
          <p:nvPr/>
        </p:nvSpPr>
        <p:spPr>
          <a:xfrm>
            <a:off x="6173596" y="1895632"/>
            <a:ext cx="916255" cy="29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Haralick</a:t>
            </a:r>
            <a:r>
              <a:rPr lang="en-US" dirty="0"/>
              <a:t> </a:t>
            </a:r>
          </a:p>
        </p:txBody>
      </p:sp>
      <p:sp>
        <p:nvSpPr>
          <p:cNvPr id="21" name="Rectangle: Rounded Corners 20">
            <a:extLst>
              <a:ext uri="{FF2B5EF4-FFF2-40B4-BE49-F238E27FC236}">
                <a16:creationId xmlns:a16="http://schemas.microsoft.com/office/drawing/2014/main" id="{3C5FE761-6206-7AD3-CF09-B66D8635AF8B}"/>
              </a:ext>
            </a:extLst>
          </p:cNvPr>
          <p:cNvSpPr/>
          <p:nvPr/>
        </p:nvSpPr>
        <p:spPr>
          <a:xfrm>
            <a:off x="4641204" y="2270618"/>
            <a:ext cx="1106078" cy="28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Histogram </a:t>
            </a:r>
          </a:p>
        </p:txBody>
      </p:sp>
      <p:sp>
        <p:nvSpPr>
          <p:cNvPr id="22" name="Rectangle: Rounded Corners 21">
            <a:extLst>
              <a:ext uri="{FF2B5EF4-FFF2-40B4-BE49-F238E27FC236}">
                <a16:creationId xmlns:a16="http://schemas.microsoft.com/office/drawing/2014/main" id="{D44AAF6A-30EF-0F5B-050E-8C5037417418}"/>
              </a:ext>
            </a:extLst>
          </p:cNvPr>
          <p:cNvSpPr/>
          <p:nvPr/>
        </p:nvSpPr>
        <p:spPr>
          <a:xfrm>
            <a:off x="6173596" y="2267443"/>
            <a:ext cx="1442753" cy="304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Data Normalization</a:t>
            </a:r>
          </a:p>
        </p:txBody>
      </p:sp>
      <p:sp>
        <p:nvSpPr>
          <p:cNvPr id="23" name="Rectangle 22">
            <a:extLst>
              <a:ext uri="{FF2B5EF4-FFF2-40B4-BE49-F238E27FC236}">
                <a16:creationId xmlns:a16="http://schemas.microsoft.com/office/drawing/2014/main" id="{220F9370-5F45-9935-BE96-CBE489DE1618}"/>
              </a:ext>
            </a:extLst>
          </p:cNvPr>
          <p:cNvSpPr/>
          <p:nvPr/>
        </p:nvSpPr>
        <p:spPr>
          <a:xfrm>
            <a:off x="5409270" y="4817946"/>
            <a:ext cx="1128777" cy="289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Result</a:t>
            </a:r>
          </a:p>
        </p:txBody>
      </p:sp>
      <p:cxnSp>
        <p:nvCxnSpPr>
          <p:cNvPr id="25" name="Straight Arrow Connector 24">
            <a:extLst>
              <a:ext uri="{FF2B5EF4-FFF2-40B4-BE49-F238E27FC236}">
                <a16:creationId xmlns:a16="http://schemas.microsoft.com/office/drawing/2014/main" id="{3812036A-9844-16E8-540F-ABC3615A0837}"/>
              </a:ext>
            </a:extLst>
          </p:cNvPr>
          <p:cNvCxnSpPr>
            <a:stCxn id="4" idx="2"/>
            <a:endCxn id="6" idx="0"/>
          </p:cNvCxnSpPr>
          <p:nvPr/>
        </p:nvCxnSpPr>
        <p:spPr>
          <a:xfrm>
            <a:off x="5973662" y="406447"/>
            <a:ext cx="1490" cy="13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8DA71F9-0CC8-5165-8479-9F00DC9A0984}"/>
              </a:ext>
            </a:extLst>
          </p:cNvPr>
          <p:cNvCxnSpPr>
            <a:stCxn id="6" idx="2"/>
            <a:endCxn id="8" idx="0"/>
          </p:cNvCxnSpPr>
          <p:nvPr/>
        </p:nvCxnSpPr>
        <p:spPr>
          <a:xfrm>
            <a:off x="5975152" y="1081390"/>
            <a:ext cx="3789" cy="137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3E244C-D836-0FB9-C156-1A3C96B4A7EA}"/>
              </a:ext>
            </a:extLst>
          </p:cNvPr>
          <p:cNvCxnSpPr>
            <a:stCxn id="8" idx="2"/>
            <a:endCxn id="9" idx="0"/>
          </p:cNvCxnSpPr>
          <p:nvPr/>
        </p:nvCxnSpPr>
        <p:spPr>
          <a:xfrm flipH="1">
            <a:off x="5973661" y="1486938"/>
            <a:ext cx="5280" cy="16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9F3B955-D9D4-B59D-F6F5-56FB5D902B26}"/>
              </a:ext>
            </a:extLst>
          </p:cNvPr>
          <p:cNvCxnSpPr>
            <a:stCxn id="9" idx="2"/>
            <a:endCxn id="14" idx="0"/>
          </p:cNvCxnSpPr>
          <p:nvPr/>
        </p:nvCxnSpPr>
        <p:spPr>
          <a:xfrm>
            <a:off x="5973661" y="2746235"/>
            <a:ext cx="0" cy="13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AB5865C-8CCB-60F4-2712-2362AE1E1C9C}"/>
              </a:ext>
            </a:extLst>
          </p:cNvPr>
          <p:cNvCxnSpPr>
            <a:stCxn id="14" idx="2"/>
            <a:endCxn id="15" idx="0"/>
          </p:cNvCxnSpPr>
          <p:nvPr/>
        </p:nvCxnSpPr>
        <p:spPr>
          <a:xfrm flipH="1">
            <a:off x="5973660" y="3226034"/>
            <a:ext cx="1" cy="147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BE7B71-EA7B-5B02-4A3E-3250ECF127FE}"/>
              </a:ext>
            </a:extLst>
          </p:cNvPr>
          <p:cNvCxnSpPr>
            <a:stCxn id="15" idx="2"/>
            <a:endCxn id="23" idx="0"/>
          </p:cNvCxnSpPr>
          <p:nvPr/>
        </p:nvCxnSpPr>
        <p:spPr>
          <a:xfrm flipH="1">
            <a:off x="5973659" y="4674183"/>
            <a:ext cx="1" cy="14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42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DC39-FE79-DD22-F796-8DD47B6269A0}"/>
              </a:ext>
            </a:extLst>
          </p:cNvPr>
          <p:cNvSpPr>
            <a:spLocks noGrp="1"/>
          </p:cNvSpPr>
          <p:nvPr>
            <p:ph type="ctrTitle"/>
          </p:nvPr>
        </p:nvSpPr>
        <p:spPr>
          <a:xfrm>
            <a:off x="148234" y="178593"/>
            <a:ext cx="5832600" cy="622081"/>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FUTURE SCOPE</a:t>
            </a:r>
          </a:p>
        </p:txBody>
      </p:sp>
      <p:sp>
        <p:nvSpPr>
          <p:cNvPr id="3" name="Subtitle 2">
            <a:extLst>
              <a:ext uri="{FF2B5EF4-FFF2-40B4-BE49-F238E27FC236}">
                <a16:creationId xmlns:a16="http://schemas.microsoft.com/office/drawing/2014/main" id="{BFE9F9B4-7415-C1FD-C268-FDED9A3E7850}"/>
              </a:ext>
            </a:extLst>
          </p:cNvPr>
          <p:cNvSpPr>
            <a:spLocks noGrp="1"/>
          </p:cNvSpPr>
          <p:nvPr>
            <p:ph type="subTitle" idx="1"/>
          </p:nvPr>
        </p:nvSpPr>
        <p:spPr>
          <a:xfrm>
            <a:off x="925115" y="1007844"/>
            <a:ext cx="7293769" cy="784800"/>
          </a:xfrm>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Although our proposed models achieved promising classification outcomes, there are still a number of issues that can be resolved in the future work. </a:t>
            </a:r>
            <a:endParaRPr lang="en-US" sz="1800" dirty="0">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sz="1800" dirty="0">
                <a:latin typeface="Times New Roman" panose="02020603050405020304" pitchFamily="18" charset="0"/>
                <a:ea typeface="Calibri" panose="020F0502020204030204" pitchFamily="34" charset="0"/>
              </a:rPr>
              <a:t>O</a:t>
            </a:r>
            <a:r>
              <a:rPr lang="en-US" sz="1800" dirty="0">
                <a:effectLst/>
                <a:latin typeface="Times New Roman" panose="02020603050405020304" pitchFamily="18" charset="0"/>
                <a:ea typeface="Calibri" panose="020F0502020204030204" pitchFamily="34" charset="0"/>
              </a:rPr>
              <a:t>ne of the key difficulties in using the deep learning-based automated detection of brain tumor is the requirement for a substantial amount of annotated images collected by a qualified physician or radiologist.</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order to make a robust deep learning model, we would require a large dataset. </a:t>
            </a:r>
            <a:endParaRPr lang="en-US" sz="1800" dirty="0">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To the best of our knowledge, the majority of contemporary machine learning tools for medical imaging have this constraint. </a:t>
            </a: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Adopting zero-shot, few-shot, and deep reinforcement learning (DRL) techniques could help us to tackle this problem in the future. </a:t>
            </a:r>
          </a:p>
          <a:p>
            <a:pPr>
              <a:buFont typeface="Arial" panose="020B0604020202020204" pitchFamily="34" charset="0"/>
              <a:buChar char="•"/>
            </a:pPr>
            <a:endParaRPr lang="en-US" sz="1800" dirty="0">
              <a:solidFill>
                <a:schemeClr val="bg1">
                  <a:lumMod val="50000"/>
                </a:schemeClr>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7825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DC39-FE79-DD22-F796-8DD47B6269A0}"/>
              </a:ext>
            </a:extLst>
          </p:cNvPr>
          <p:cNvSpPr>
            <a:spLocks noGrp="1"/>
          </p:cNvSpPr>
          <p:nvPr>
            <p:ph type="ctrTitle"/>
          </p:nvPr>
        </p:nvSpPr>
        <p:spPr>
          <a:xfrm>
            <a:off x="135888" y="157163"/>
            <a:ext cx="5832600" cy="66152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BFE9F9B4-7415-C1FD-C268-FDED9A3E7850}"/>
              </a:ext>
            </a:extLst>
          </p:cNvPr>
          <p:cNvSpPr>
            <a:spLocks noGrp="1"/>
          </p:cNvSpPr>
          <p:nvPr>
            <p:ph type="subTitle" idx="1"/>
          </p:nvPr>
        </p:nvSpPr>
        <p:spPr>
          <a:xfrm>
            <a:off x="925115" y="1383045"/>
            <a:ext cx="7293769" cy="784800"/>
          </a:xfrm>
        </p:spPr>
        <p:txBody>
          <a:bodyPr/>
          <a:lstStyle/>
          <a:p>
            <a:pPr>
              <a:buFont typeface="Arial" panose="020B0604020202020204" pitchFamily="34" charset="0"/>
              <a:buChar char="•"/>
            </a:pPr>
            <a:r>
              <a:rPr lang="en-US" sz="1800" dirty="0">
                <a:solidFill>
                  <a:schemeClr val="bg1">
                    <a:lumMod val="50000"/>
                  </a:schemeClr>
                </a:solidFill>
                <a:effectLst/>
                <a:latin typeface="Times New Roman" panose="02020603050405020304" pitchFamily="18" charset="0"/>
                <a:ea typeface="Calibri" panose="020F0502020204030204" pitchFamily="34" charset="0"/>
              </a:rPr>
              <a:t>Deep learning network models have obtained good results in recent years in the medical image analysis field. In this model, we implemented the necessary phases such as image sharpening, high pass filter, thresholding segmentation, growing seed approach, and classification based on deep wavelet auto-encoder model for feature extraction; the implementation produced excellent results. </a:t>
            </a:r>
          </a:p>
          <a:p>
            <a:pPr>
              <a:buFont typeface="Arial" panose="020B0604020202020204" pitchFamily="34" charset="0"/>
              <a:buChar char="•"/>
            </a:pPr>
            <a:r>
              <a:rPr lang="en-US" sz="18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advantage of this proposed method is its excellent ability to analyze extensive data from magnetic resonance images of the brain without technical problems and with very high accuracy, which will help doctors in the accurate diagnosis of brain tumors.</a:t>
            </a:r>
          </a:p>
          <a:p>
            <a:pPr>
              <a:buFont typeface="Arial" panose="020B0604020202020204" pitchFamily="34" charset="0"/>
              <a:buChar char="•"/>
            </a:pPr>
            <a:endParaRPr lang="en-US" sz="1800" dirty="0">
              <a:solidFill>
                <a:schemeClr val="bg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7750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A49B-3D88-6591-A8C9-862BF9446058}"/>
              </a:ext>
            </a:extLst>
          </p:cNvPr>
          <p:cNvSpPr>
            <a:spLocks noGrp="1"/>
          </p:cNvSpPr>
          <p:nvPr>
            <p:ph type="ctrTitle"/>
          </p:nvPr>
        </p:nvSpPr>
        <p:spPr>
          <a:xfrm>
            <a:off x="1655700" y="397482"/>
            <a:ext cx="5832600" cy="1159800"/>
          </a:xfrm>
        </p:spPr>
        <p:txBody>
          <a:bodyPr/>
          <a:lstStyle/>
          <a:p>
            <a:r>
              <a:rPr lang="en-US" sz="3600" dirty="0">
                <a:latin typeface="Times New Roman" panose="02020603050405020304" pitchFamily="18" charset="0"/>
                <a:cs typeface="Times New Roman" panose="02020603050405020304" pitchFamily="18" charset="0"/>
              </a:rPr>
              <a:t>CONTENT</a:t>
            </a:r>
            <a:r>
              <a:rPr lang="en-US" dirty="0"/>
              <a:t> </a:t>
            </a:r>
          </a:p>
        </p:txBody>
      </p:sp>
      <p:sp>
        <p:nvSpPr>
          <p:cNvPr id="3" name="Subtitle 2">
            <a:extLst>
              <a:ext uri="{FF2B5EF4-FFF2-40B4-BE49-F238E27FC236}">
                <a16:creationId xmlns:a16="http://schemas.microsoft.com/office/drawing/2014/main" id="{8C29571E-2917-D715-C6BE-72E5D347067B}"/>
              </a:ext>
            </a:extLst>
          </p:cNvPr>
          <p:cNvSpPr>
            <a:spLocks noGrp="1"/>
          </p:cNvSpPr>
          <p:nvPr>
            <p:ph type="subTitle" idx="1"/>
          </p:nvPr>
        </p:nvSpPr>
        <p:spPr>
          <a:xfrm>
            <a:off x="1496019" y="1557282"/>
            <a:ext cx="5832600" cy="784800"/>
          </a:xfrm>
        </p:spPr>
        <p:txBody>
          <a:bodyPr/>
          <a:lstStyle/>
          <a:p>
            <a:pPr marL="323850" indent="-285750">
              <a:buSzPct val="11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Introduction </a:t>
            </a:r>
          </a:p>
          <a:p>
            <a:pPr marL="323850" indent="-285750">
              <a:buSzPct val="11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Literature Review</a:t>
            </a:r>
          </a:p>
          <a:p>
            <a:pPr marL="323850" indent="-285750">
              <a:buSzPct val="11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Problem Definition</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Present System</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Methodology</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Software Requirement </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Hardware Requirement</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Flowchart </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Future Scope</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Conclusion</a:t>
            </a:r>
          </a:p>
          <a:p>
            <a:pPr marL="323850" indent="-285750">
              <a:buSzPct val="100000"/>
              <a:buFont typeface="Wingdings" panose="05000000000000000000" pitchFamily="2" charset="2"/>
              <a:buChar char="v"/>
            </a:pPr>
            <a:r>
              <a:rPr lang="en-US" sz="1800" dirty="0">
                <a:solidFill>
                  <a:schemeClr val="bg1">
                    <a:lumMod val="50000"/>
                  </a:schemeClr>
                </a:solidFill>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1999687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DC39-FE79-DD22-F796-8DD47B6269A0}"/>
              </a:ext>
            </a:extLst>
          </p:cNvPr>
          <p:cNvSpPr>
            <a:spLocks noGrp="1"/>
          </p:cNvSpPr>
          <p:nvPr>
            <p:ph type="ctrTitle"/>
          </p:nvPr>
        </p:nvSpPr>
        <p:spPr>
          <a:xfrm>
            <a:off x="135888" y="157163"/>
            <a:ext cx="5832600" cy="66152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REFRENCES</a:t>
            </a:r>
          </a:p>
        </p:txBody>
      </p:sp>
      <p:sp>
        <p:nvSpPr>
          <p:cNvPr id="3" name="Subtitle 2">
            <a:extLst>
              <a:ext uri="{FF2B5EF4-FFF2-40B4-BE49-F238E27FC236}">
                <a16:creationId xmlns:a16="http://schemas.microsoft.com/office/drawing/2014/main" id="{BFE9F9B4-7415-C1FD-C268-FDED9A3E7850}"/>
              </a:ext>
            </a:extLst>
          </p:cNvPr>
          <p:cNvSpPr>
            <a:spLocks noGrp="1"/>
          </p:cNvSpPr>
          <p:nvPr>
            <p:ph type="subTitle" idx="1"/>
          </p:nvPr>
        </p:nvSpPr>
        <p:spPr>
          <a:xfrm>
            <a:off x="925115" y="1383045"/>
            <a:ext cx="7293769" cy="784800"/>
          </a:xfrm>
        </p:spPr>
        <p:txBody>
          <a:bodyPr/>
          <a:lstStyle/>
          <a:p>
            <a:pPr marL="285750" marR="568960" lvl="0" indent="-285750" algn="just">
              <a:spcBef>
                <a:spcPts val="0"/>
              </a:spcBef>
              <a:spcAft>
                <a:spcPts val="0"/>
              </a:spcAft>
              <a:buSzPct val="100000"/>
              <a:buFont typeface="Arial" panose="020B0604020202020204" pitchFamily="34" charset="0"/>
              <a:buChar char="•"/>
              <a:tabLst>
                <a:tab pos="445135" algn="l"/>
              </a:tabLst>
            </a:pP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Gopal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Karnan.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Diagnose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brain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Komal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Sharma,</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AkwinderKaur,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ShrutiGujral,"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Brain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Algorithms",International Journal of Computer Applications (0975 – 8887)Volume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103–</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No.1, October</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rPr>
              <a:t>2014. </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http://iriset.org/images/extraimages/Paper%20ID%201411003B%20.pdf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640715" lvl="0" indent="-285750">
              <a:spcBef>
                <a:spcPts val="585"/>
              </a:spcBef>
              <a:spcAft>
                <a:spcPts val="0"/>
              </a:spcAft>
              <a:buSzPct val="100000"/>
              <a:buFont typeface="Arial" panose="020B0604020202020204" pitchFamily="34" charset="0"/>
              <a:buChar char="•"/>
              <a:tabLst>
                <a:tab pos="484505" algn="l"/>
              </a:tabLst>
            </a:pP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Natarajan P,</a:t>
            </a:r>
            <a:r>
              <a:rPr lang="en-US" sz="180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Krishnan.N,</a:t>
            </a:r>
            <a:r>
              <a:rPr lang="en-US" sz="180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Natasha</a:t>
            </a:r>
            <a:r>
              <a:rPr lang="en-US" sz="180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SandeepKenkre, Shraiya Nancy, </a:t>
            </a:r>
            <a:r>
              <a:rPr lang="en-US" sz="1800" spc="0" dirty="0" err="1">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Bhuvanesh</a:t>
            </a:r>
            <a:r>
              <a:rPr lang="en-US" sz="180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err="1">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PratapSingh,"Tumor</a:t>
            </a:r>
            <a:r>
              <a:rPr lang="en-US" sz="1800" spc="1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Detectionusing</a:t>
            </a:r>
            <a:r>
              <a:rPr lang="en-US" sz="1800" spc="6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threshold</a:t>
            </a:r>
            <a:r>
              <a:rPr lang="en-US" sz="1800" spc="15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operation</a:t>
            </a:r>
            <a:r>
              <a:rPr lang="en-US" sz="1800" spc="6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3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1800" spc="6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Brain</a:t>
            </a:r>
            <a:r>
              <a:rPr lang="en-US" sz="1800" spc="4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Images"</a:t>
            </a:r>
            <a:r>
              <a:rPr lang="en-US" sz="1800" spc="5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28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IEEEInternational</a:t>
            </a:r>
            <a:r>
              <a:rPr lang="en-US" sz="1800" spc="6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Conference</a:t>
            </a:r>
            <a:r>
              <a:rPr lang="en-US" sz="1800" spc="7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spc="5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Computational</a:t>
            </a:r>
            <a:r>
              <a:rPr lang="en-US" sz="1800" spc="-2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Intelligence</a:t>
            </a:r>
            <a:r>
              <a:rPr lang="en-US" sz="1800" spc="-2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2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Computing</a:t>
            </a:r>
            <a:r>
              <a:rPr lang="en-US" sz="180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US" sz="1800" spc="-5"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2012. </a:t>
            </a:r>
            <a:r>
              <a:rPr lang="en-US" sz="1800" u="sng"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https://ieeexplore.ieee.org/document/6510299</a:t>
            </a:r>
            <a:endParaRPr lang="en-US" sz="18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800" dirty="0">
              <a:solidFill>
                <a:schemeClr val="bg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94871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259597" y="1411950"/>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1" dirty="0">
                <a:latin typeface="Source Sans Pro" panose="020B0503030403020204" pitchFamily="34" charset="0"/>
                <a:ea typeface="Source Sans Pro" panose="020B0503030403020204" pitchFamily="34" charset="0"/>
              </a:rPr>
              <a:t>Thanks</a:t>
            </a:r>
            <a:r>
              <a:rPr lang="en" sz="8000" b="1" dirty="0"/>
              <a:t>!</a:t>
            </a:r>
            <a:endParaRPr sz="8000" b="1" dirty="0"/>
          </a:p>
        </p:txBody>
      </p:sp>
      <p:sp>
        <p:nvSpPr>
          <p:cNvPr id="404" name="Google Shape;404;p36"/>
          <p:cNvSpPr txBox="1">
            <a:spLocks noGrp="1"/>
          </p:cNvSpPr>
          <p:nvPr>
            <p:ph type="subTitle" idx="4294967295"/>
          </p:nvPr>
        </p:nvSpPr>
        <p:spPr>
          <a:xfrm>
            <a:off x="259597" y="2331527"/>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6000" b="1" dirty="0"/>
              <a:t>Any questions</a:t>
            </a:r>
            <a:endParaRPr sz="60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394E8F40-A713-DD7B-978B-6C183C4A6486}"/>
              </a:ext>
            </a:extLst>
          </p:cNvPr>
          <p:cNvPicPr>
            <a:picLocks noChangeAspect="1"/>
          </p:cNvPicPr>
          <p:nvPr/>
        </p:nvPicPr>
        <p:blipFill>
          <a:blip r:embed="rId3"/>
          <a:stretch>
            <a:fillRect/>
          </a:stretch>
        </p:blipFill>
        <p:spPr>
          <a:xfrm>
            <a:off x="4641742" y="708814"/>
            <a:ext cx="2502659" cy="29487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ctrTitle"/>
          </p:nvPr>
        </p:nvSpPr>
        <p:spPr>
          <a:xfrm>
            <a:off x="360162" y="-337012"/>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Times New Roman" panose="02020603050405020304" pitchFamily="18" charset="0"/>
                <a:ea typeface="Source Sans Pro" panose="020B0503030403020204" pitchFamily="34" charset="0"/>
                <a:cs typeface="Times New Roman" panose="02020603050405020304" pitchFamily="18" charset="0"/>
              </a:rPr>
              <a:t>INTRODUCTION</a:t>
            </a:r>
            <a:endParaRPr sz="3600" b="1"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2" name="Subtitle 1">
            <a:extLst>
              <a:ext uri="{FF2B5EF4-FFF2-40B4-BE49-F238E27FC236}">
                <a16:creationId xmlns:a16="http://schemas.microsoft.com/office/drawing/2014/main" id="{57A71096-80A1-0BF0-0C29-642C1A307431}"/>
              </a:ext>
            </a:extLst>
          </p:cNvPr>
          <p:cNvSpPr>
            <a:spLocks noGrp="1"/>
          </p:cNvSpPr>
          <p:nvPr>
            <p:ph type="subTitle" idx="1"/>
          </p:nvPr>
        </p:nvSpPr>
        <p:spPr>
          <a:xfrm>
            <a:off x="734949" y="908514"/>
            <a:ext cx="7859776" cy="784800"/>
          </a:xfrm>
        </p:spPr>
        <p:txBody>
          <a:bodyPr/>
          <a:lstStyle/>
          <a:p>
            <a:pPr marL="4953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Brain Tumor </a:t>
            </a:r>
            <a:r>
              <a:rPr lang="en-US" sz="2000">
                <a:latin typeface="Times New Roman" panose="02020603050405020304" pitchFamily="18" charset="0"/>
                <a:cs typeface="Times New Roman" panose="02020603050405020304" pitchFamily="18" charset="0"/>
              </a:rPr>
              <a:t>is the 10</a:t>
            </a:r>
            <a:r>
              <a:rPr lang="en-US" sz="2000" baseline="30000">
                <a:latin typeface="Times New Roman" panose="02020603050405020304" pitchFamily="18" charset="0"/>
                <a:cs typeface="Times New Roman" panose="02020603050405020304" pitchFamily="18" charset="0"/>
              </a:rPr>
              <a:t>th</a:t>
            </a:r>
            <a:r>
              <a:rPr lang="en-US" sz="2000">
                <a:latin typeface="Times New Roman" panose="02020603050405020304" pitchFamily="18" charset="0"/>
                <a:cs typeface="Times New Roman" panose="02020603050405020304" pitchFamily="18" charset="0"/>
              </a:rPr>
              <a:t> leading </a:t>
            </a:r>
            <a:r>
              <a:rPr lang="en-US" sz="2000" dirty="0">
                <a:latin typeface="Times New Roman" panose="02020603050405020304" pitchFamily="18" charset="0"/>
                <a:cs typeface="Times New Roman" panose="02020603050405020304" pitchFamily="18" charset="0"/>
              </a:rPr>
              <a:t>cause of death in human  beings, so study of brain tumor is important.</a:t>
            </a:r>
          </a:p>
          <a:p>
            <a:pPr marL="495300" indent="-457200">
              <a:buFont typeface="Arial" panose="020B0604020202020204" pitchFamily="34" charset="0"/>
              <a:buChar char="•"/>
            </a:pPr>
            <a:r>
              <a:rPr lang="en-US" sz="2000" dirty="0">
                <a:solidFill>
                  <a:schemeClr val="bg1">
                    <a:lumMod val="50000"/>
                  </a:schemeClr>
                </a:solidFill>
                <a:latin typeface="Times New Roman" panose="02020603050405020304" pitchFamily="18" charset="0"/>
                <a:cs typeface="Times New Roman" panose="02020603050405020304" pitchFamily="18" charset="0"/>
              </a:rPr>
              <a:t>Tumor is defined as the abnormal growth of the tissue.</a:t>
            </a:r>
          </a:p>
          <a:p>
            <a:pPr marL="495300" indent="-457200">
              <a:buFont typeface="Arial" panose="020B0604020202020204" pitchFamily="34" charset="0"/>
              <a:buChar char="•"/>
            </a:pPr>
            <a:r>
              <a:rPr lang="en-US" sz="2000" dirty="0">
                <a:solidFill>
                  <a:schemeClr val="bg1">
                    <a:lumMod val="50000"/>
                  </a:schemeClr>
                </a:solidFill>
                <a:effectLst/>
                <a:latin typeface="Times New Roman" panose="02020603050405020304" pitchFamily="18" charset="0"/>
                <a:ea typeface="Source Sans Pro" panose="020B0503030403020204" pitchFamily="34" charset="0"/>
                <a:cs typeface="Times New Roman" panose="02020603050405020304" pitchFamily="18" charset="0"/>
              </a:rPr>
              <a:t>Brain tumor are generally classified into two type </a:t>
            </a:r>
            <a:r>
              <a:rPr lang="en-US" sz="2000" b="1" dirty="0">
                <a:solidFill>
                  <a:srgbClr val="00B0F0"/>
                </a:solidFill>
                <a:effectLst/>
                <a:latin typeface="Times New Roman" panose="02020603050405020304" pitchFamily="18" charset="0"/>
                <a:ea typeface="Source Sans Pro" panose="020B0503030403020204" pitchFamily="34" charset="0"/>
                <a:cs typeface="Times New Roman" panose="02020603050405020304" pitchFamily="18" charset="0"/>
              </a:rPr>
              <a:t>Benign and Malignant Tumors.</a:t>
            </a:r>
            <a:endParaRPr lang="en-US" sz="2000" b="1" dirty="0">
              <a:solidFill>
                <a:srgbClr val="00B0F0"/>
              </a:solidFill>
              <a:latin typeface="Times New Roman" panose="02020603050405020304" pitchFamily="18" charset="0"/>
              <a:ea typeface="Source Sans Pro" panose="020B0503030403020204" pitchFamily="34" charset="0"/>
              <a:cs typeface="Times New Roman" panose="02020603050405020304" pitchFamily="18" charset="0"/>
            </a:endParaRPr>
          </a:p>
          <a:p>
            <a:pPr marL="495300" indent="-457200">
              <a:buFont typeface="Arial" panose="020B0604020202020204" pitchFamily="34" charset="0"/>
              <a:buChar char="•"/>
            </a:pPr>
            <a:r>
              <a:rPr lang="en-US" sz="2000" dirty="0">
                <a:solidFill>
                  <a:schemeClr val="bg1">
                    <a:lumMod val="50000"/>
                  </a:schemeClr>
                </a:solidFill>
                <a:latin typeface="Times New Roman" panose="02020603050405020304" pitchFamily="18" charset="0"/>
                <a:cs typeface="Times New Roman" panose="02020603050405020304" pitchFamily="18" charset="0"/>
              </a:rPr>
              <a:t>It is one of the cause for the increase in mortality among children and adults.</a:t>
            </a:r>
          </a:p>
          <a:p>
            <a:pPr marL="495300" indent="-457200">
              <a:buFont typeface="Arial" panose="020B0604020202020204" pitchFamily="34" charset="0"/>
              <a:buChar char="•"/>
            </a:pPr>
            <a:r>
              <a:rPr lang="en-US" sz="2000" dirty="0">
                <a:solidFill>
                  <a:schemeClr val="bg1">
                    <a:lumMod val="50000"/>
                  </a:schemeClr>
                </a:solidFill>
                <a:latin typeface="Times New Roman" panose="02020603050405020304" pitchFamily="18" charset="0"/>
                <a:cs typeface="Times New Roman" panose="02020603050405020304" pitchFamily="18" charset="0"/>
              </a:rPr>
              <a:t>The detection of Brain Tumor using MRI Image is challenging task because of complex structure of the brain.</a:t>
            </a:r>
          </a:p>
          <a:p>
            <a:pPr marL="495300" indent="-457200">
              <a:buFont typeface="Arial" panose="020B0604020202020204" pitchFamily="34" charset="0"/>
              <a:buChar char="•"/>
            </a:pPr>
            <a:r>
              <a:rPr lang="en-US" sz="2000" dirty="0">
                <a:solidFill>
                  <a:schemeClr val="bg1">
                    <a:lumMod val="50000"/>
                  </a:schemeClr>
                </a:solidFill>
                <a:latin typeface="Times New Roman" panose="02020603050405020304" pitchFamily="18" charset="0"/>
                <a:cs typeface="Times New Roman" panose="02020603050405020304" pitchFamily="18" charset="0"/>
              </a:rPr>
              <a:t>In this project our focus will be mainly to improve the existing approaches of image preprocessing or to design a better approach for the detection of the tumor.</a:t>
            </a:r>
          </a:p>
          <a:p>
            <a:pPr marL="495300" indent="-457200">
              <a:buFont typeface="Arial" panose="020B0604020202020204" pitchFamily="34" charset="0"/>
              <a:buChar char="•"/>
            </a:pPr>
            <a:endParaRPr lang="en-US" sz="2000" b="1" dirty="0">
              <a:solidFill>
                <a:srgbClr val="00B0F0"/>
              </a:solidFill>
              <a:effectLst/>
              <a:latin typeface="Times New Roman" panose="02020603050405020304" pitchFamily="18" charset="0"/>
              <a:ea typeface="Source Sans Pro" panose="020B0503030403020204" pitchFamily="34" charset="0"/>
              <a:cs typeface="Times New Roman" panose="02020603050405020304" pitchFamily="18" charset="0"/>
            </a:endParaRPr>
          </a:p>
          <a:p>
            <a:pPr marL="495300" indent="-457200">
              <a:buFont typeface="Arial" panose="020B0604020202020204" pitchFamily="34" charset="0"/>
              <a:buChar char="•"/>
            </a:pPr>
            <a:endParaRPr lang="en-US" sz="2000" b="1" dirty="0">
              <a:solidFill>
                <a:srgbClr val="00B0F0"/>
              </a:solidFill>
              <a:latin typeface="Times New Roman" panose="02020603050405020304" pitchFamily="18" charset="0"/>
              <a:ea typeface="Source Sans Pro" panose="020B0503030403020204" pitchFamily="34" charset="0"/>
              <a:cs typeface="Times New Roman" panose="02020603050405020304" pitchFamily="18" charset="0"/>
            </a:endParaRPr>
          </a:p>
          <a:p>
            <a:pPr marL="495300" indent="-457200">
              <a:buFont typeface="Arial" panose="020B0604020202020204" pitchFamily="34" charset="0"/>
              <a:buChar char="•"/>
            </a:pPr>
            <a:endParaRPr lang="en-US" sz="2000" dirty="0">
              <a:solidFill>
                <a:schemeClr val="bg1">
                  <a:lumMod val="50000"/>
                </a:schemeClr>
              </a:solidFill>
              <a:latin typeface="Times New Roman" panose="02020603050405020304" pitchFamily="18" charset="0"/>
              <a:cs typeface="Times New Roman" panose="02020603050405020304" pitchFamily="18" charset="0"/>
            </a:endParaRPr>
          </a:p>
          <a:p>
            <a:pPr marL="495300" indent="-457200">
              <a:buFont typeface="Arial" panose="020B0604020202020204" pitchFamily="34" charset="0"/>
              <a:buChar char="•"/>
            </a:pP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79" name="Google Shape;79;p13"/>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ctrTitle"/>
          </p:nvPr>
        </p:nvSpPr>
        <p:spPr>
          <a:xfrm>
            <a:off x="360162" y="-337012"/>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Times New Roman" panose="02020603050405020304" pitchFamily="18" charset="0"/>
                <a:ea typeface="Source Sans Pro" panose="020B0503030403020204" pitchFamily="34" charset="0"/>
                <a:cs typeface="Times New Roman" panose="02020603050405020304" pitchFamily="18" charset="0"/>
              </a:rPr>
              <a:t>L</a:t>
            </a:r>
            <a:r>
              <a:rPr lang="en" sz="3600" dirty="0">
                <a:latin typeface="Times New Roman" panose="02020603050405020304" pitchFamily="18" charset="0"/>
                <a:ea typeface="Source Sans Pro" panose="020B0503030403020204" pitchFamily="34" charset="0"/>
                <a:cs typeface="Times New Roman" panose="02020603050405020304" pitchFamily="18" charset="0"/>
              </a:rPr>
              <a:t>ITERATURE REVIEW</a:t>
            </a:r>
            <a:endParaRPr sz="3600" b="1"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2" name="Subtitle 1">
            <a:extLst>
              <a:ext uri="{FF2B5EF4-FFF2-40B4-BE49-F238E27FC236}">
                <a16:creationId xmlns:a16="http://schemas.microsoft.com/office/drawing/2014/main" id="{57A71096-80A1-0BF0-0C29-642C1A307431}"/>
              </a:ext>
            </a:extLst>
          </p:cNvPr>
          <p:cNvSpPr>
            <a:spLocks noGrp="1"/>
          </p:cNvSpPr>
          <p:nvPr>
            <p:ph type="subTitle" idx="1"/>
          </p:nvPr>
        </p:nvSpPr>
        <p:spPr>
          <a:xfrm>
            <a:off x="734949" y="908514"/>
            <a:ext cx="7859776" cy="784800"/>
          </a:xfrm>
        </p:spPr>
        <p:txBody>
          <a:bodyPr/>
          <a:lstStyle/>
          <a:p>
            <a:pPr marL="495300" indent="-45720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recent years, interest in designing tools for diagnosing brain tumors has been</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increasing.</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The</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work</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of</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Gopal</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and</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Karnan</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uses</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image</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processing</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clustering</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algorithms to classify images into a group that has a brain tumor and another group</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which does not.</a:t>
            </a:r>
            <a:r>
              <a:rPr lang="en-US" sz="2000" dirty="0">
                <a:solidFill>
                  <a:schemeClr val="bg1">
                    <a:lumMod val="50000"/>
                  </a:schemeClr>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work is composed of 42 MRI images obtained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KG</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hospital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US" sz="2000" dirty="0">
              <a:solidFill>
                <a:schemeClr val="bg1">
                  <a:lumMod val="50000"/>
                </a:schemeClr>
              </a:solidFill>
              <a:latin typeface="Times New Roman" panose="02020603050405020304" pitchFamily="18" charset="0"/>
              <a:cs typeface="Times New Roman" panose="02020603050405020304" pitchFamily="18" charset="0"/>
            </a:endParaRPr>
          </a:p>
          <a:p>
            <a:pPr marL="495300" indent="-45720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authors then use an algorithm called Fuzzy C Means (FCM) as an</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image clustering</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algorithm, in</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 to</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Genetic</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Algorithm (GA)</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an</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intelligent</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optimization</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95300" indent="-45720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enhance the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authors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optimization</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technique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called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Particle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Swarm</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Optimization</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(PSO).</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managed</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reach</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level</a:t>
            </a:r>
            <a:r>
              <a:rPr lang="en-US" sz="1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92%.</a:t>
            </a:r>
            <a:endParaRPr lang="en-US" sz="2000" b="1" dirty="0">
              <a:solidFill>
                <a:srgbClr val="00B0F0"/>
              </a:solidFill>
              <a:latin typeface="Times New Roman" panose="02020603050405020304" pitchFamily="18" charset="0"/>
              <a:ea typeface="Source Sans Pro" panose="020B0503030403020204" pitchFamily="34" charset="0"/>
              <a:cs typeface="Times New Roman" panose="02020603050405020304" pitchFamily="18" charset="0"/>
            </a:endParaRPr>
          </a:p>
          <a:p>
            <a:pPr marL="495300" indent="-457200">
              <a:buFont typeface="Arial" panose="020B0604020202020204" pitchFamily="34" charset="0"/>
              <a:buChar char="•"/>
            </a:pPr>
            <a:endParaRPr lang="en-US" sz="2000" dirty="0">
              <a:solidFill>
                <a:schemeClr val="bg1">
                  <a:lumMod val="50000"/>
                </a:schemeClr>
              </a:solidFill>
              <a:latin typeface="Times New Roman" panose="02020603050405020304" pitchFamily="18" charset="0"/>
              <a:cs typeface="Times New Roman" panose="02020603050405020304" pitchFamily="18" charset="0"/>
            </a:endParaRPr>
          </a:p>
          <a:p>
            <a:pPr marL="495300" indent="-457200">
              <a:buFont typeface="Arial" panose="020B0604020202020204" pitchFamily="34" charset="0"/>
              <a:buChar char="•"/>
            </a:pP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79" name="Google Shape;79;p13"/>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04192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p:nvPr>
        </p:nvSpPr>
        <p:spPr>
          <a:xfrm>
            <a:off x="379620" y="4823"/>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Times New Roman" panose="02020603050405020304" pitchFamily="18" charset="0"/>
                <a:ea typeface="Source Sans Pro" panose="020B0503030403020204" pitchFamily="34" charset="0"/>
                <a:cs typeface="Times New Roman" panose="02020603050405020304" pitchFamily="18" charset="0"/>
              </a:rPr>
              <a:t>PROBLEM DEFINITION</a:t>
            </a:r>
            <a:endParaRPr sz="3600" b="1"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92" name="Google Shape;92;p14"/>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7" name="Picture 6">
            <a:extLst>
              <a:ext uri="{FF2B5EF4-FFF2-40B4-BE49-F238E27FC236}">
                <a16:creationId xmlns:a16="http://schemas.microsoft.com/office/drawing/2014/main" id="{021E4542-9987-421C-830E-3524D498BD39}"/>
              </a:ext>
            </a:extLst>
          </p:cNvPr>
          <p:cNvPicPr>
            <a:picLocks noChangeAspect="1"/>
          </p:cNvPicPr>
          <p:nvPr/>
        </p:nvPicPr>
        <p:blipFill>
          <a:blip r:embed="rId4"/>
          <a:stretch>
            <a:fillRect/>
          </a:stretch>
        </p:blipFill>
        <p:spPr>
          <a:xfrm>
            <a:off x="5969246" y="-207063"/>
            <a:ext cx="3345459" cy="2525094"/>
          </a:xfrm>
          <a:prstGeom prst="rect">
            <a:avLst/>
          </a:prstGeom>
        </p:spPr>
      </p:pic>
      <p:sp>
        <p:nvSpPr>
          <p:cNvPr id="10" name="TextBox 9">
            <a:extLst>
              <a:ext uri="{FF2B5EF4-FFF2-40B4-BE49-F238E27FC236}">
                <a16:creationId xmlns:a16="http://schemas.microsoft.com/office/drawing/2014/main" id="{EFB95036-DB01-D643-7A47-608ABDBBB68D}"/>
              </a:ext>
            </a:extLst>
          </p:cNvPr>
          <p:cNvSpPr txBox="1"/>
          <p:nvPr/>
        </p:nvSpPr>
        <p:spPr>
          <a:xfrm>
            <a:off x="564356" y="1521804"/>
            <a:ext cx="7658100" cy="4401205"/>
          </a:xfrm>
          <a:prstGeom prst="rect">
            <a:avLst/>
          </a:prstGeom>
          <a:noFill/>
        </p:spPr>
        <p:txBody>
          <a:bodyPr wrap="square">
            <a:spAutoFit/>
          </a:bodyPr>
          <a:lstStyle/>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r>
              <a:rPr lang="en-US" sz="2000" dirty="0">
                <a:solidFill>
                  <a:srgbClr val="607D8B"/>
                </a:solidFill>
                <a:latin typeface="Times New Roman" panose="02020603050405020304" pitchFamily="18" charset="0"/>
                <a:ea typeface="Source Sans Pro"/>
                <a:cs typeface="Times New Roman" panose="02020603050405020304" pitchFamily="18" charset="0"/>
                <a:sym typeface="Source Sans Pro"/>
              </a:rPr>
              <a:t>Now a days we have seen most of Tumor life threatening where brain tumor being one of them.</a:t>
            </a: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r>
              <a:rPr lang="en-US" sz="2000" dirty="0">
                <a:solidFill>
                  <a:srgbClr val="607D8B"/>
                </a:solidFill>
                <a:latin typeface="Times New Roman" panose="02020603050405020304" pitchFamily="18" charset="0"/>
                <a:ea typeface="Source Sans Pro"/>
                <a:cs typeface="Times New Roman" panose="02020603050405020304" pitchFamily="18" charset="0"/>
                <a:sym typeface="Source Sans Pro"/>
              </a:rPr>
              <a:t>As we know that brain tumor can be of any size, shape, position, and intensity.</a:t>
            </a: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r>
              <a:rPr kumimoji="0" lang="en-US" sz="2000" b="0" i="0" u="none" strike="noStrike" kern="0" cap="none" spc="0" normalizeH="0" baseline="0" noProof="0" dirty="0">
                <a:ln>
                  <a:noFill/>
                </a:ln>
                <a:solidFill>
                  <a:srgbClr val="607D8B"/>
                </a:solidFill>
                <a:effectLst/>
                <a:uLnTx/>
                <a:uFillTx/>
                <a:latin typeface="Times New Roman" panose="02020603050405020304" pitchFamily="18" charset="0"/>
                <a:ea typeface="Source Sans Pro"/>
                <a:cs typeface="Times New Roman" panose="02020603050405020304" pitchFamily="18" charset="0"/>
                <a:sym typeface="Source Sans Pro"/>
              </a:rPr>
              <a:t>Therefore</a:t>
            </a:r>
            <a:r>
              <a:rPr lang="en-US" sz="2000" dirty="0">
                <a:solidFill>
                  <a:srgbClr val="607D8B"/>
                </a:solidFill>
                <a:latin typeface="Times New Roman" panose="02020603050405020304" pitchFamily="18" charset="0"/>
                <a:ea typeface="Source Sans Pro"/>
                <a:cs typeface="Times New Roman" panose="02020603050405020304" pitchFamily="18" charset="0"/>
                <a:sym typeface="Source Sans Pro"/>
              </a:rPr>
              <a:t>, it is very difficult to detect tumor and diagnose it.</a:t>
            </a: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r>
              <a:rPr kumimoji="0" lang="en-US" sz="2000" b="0" i="0" u="none" strike="noStrike" kern="0" cap="none" spc="0" normalizeH="0" baseline="0" noProof="0" dirty="0">
                <a:ln>
                  <a:noFill/>
                </a:ln>
                <a:solidFill>
                  <a:srgbClr val="607D8B"/>
                </a:solidFill>
                <a:effectLst/>
                <a:uLnTx/>
                <a:uFillTx/>
                <a:latin typeface="Times New Roman" panose="02020603050405020304" pitchFamily="18" charset="0"/>
                <a:ea typeface="Source Sans Pro"/>
                <a:cs typeface="Times New Roman" panose="02020603050405020304" pitchFamily="18" charset="0"/>
                <a:sym typeface="Source Sans Pro"/>
              </a:rPr>
              <a:t>The manual identification of tumor from MRI image is subjective in nature and many where from expert to expert depending on their expertise and other factors.</a:t>
            </a: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r>
              <a:rPr lang="en-US" sz="2000" dirty="0">
                <a:solidFill>
                  <a:srgbClr val="607D8B"/>
                </a:solidFill>
                <a:latin typeface="Times New Roman" panose="02020603050405020304" pitchFamily="18" charset="0"/>
                <a:ea typeface="Source Sans Pro"/>
                <a:cs typeface="Times New Roman" panose="02020603050405020304" pitchFamily="18" charset="0"/>
                <a:sym typeface="Source Sans Pro"/>
              </a:rPr>
              <a:t>Which includes lack of specific and accurate </a:t>
            </a:r>
            <a:r>
              <a:rPr lang="en-US" sz="2000" dirty="0" err="1">
                <a:solidFill>
                  <a:srgbClr val="607D8B"/>
                </a:solidFill>
                <a:latin typeface="Times New Roman" panose="02020603050405020304" pitchFamily="18" charset="0"/>
                <a:ea typeface="Source Sans Pro"/>
                <a:cs typeface="Times New Roman" panose="02020603050405020304" pitchFamily="18" charset="0"/>
                <a:sym typeface="Source Sans Pro"/>
              </a:rPr>
              <a:t>qunatitaive</a:t>
            </a:r>
            <a:r>
              <a:rPr lang="en-US" sz="2000" dirty="0">
                <a:solidFill>
                  <a:srgbClr val="607D8B"/>
                </a:solidFill>
                <a:latin typeface="Times New Roman" panose="02020603050405020304" pitchFamily="18" charset="0"/>
                <a:ea typeface="Source Sans Pro"/>
                <a:cs typeface="Times New Roman" panose="02020603050405020304" pitchFamily="18" charset="0"/>
                <a:sym typeface="Source Sans Pro"/>
              </a:rPr>
              <a:t> measure to classify the MRI image as it is Brain Tumor or not.</a:t>
            </a:r>
            <a:endParaRPr kumimoji="0" lang="en-US" sz="2000" b="0" i="0" u="none" strike="noStrike" kern="0" cap="none" spc="0" normalizeH="0" baseline="0" noProof="0" dirty="0">
              <a:ln>
                <a:noFill/>
              </a:ln>
              <a:solidFill>
                <a:srgbClr val="FFFFFF">
                  <a:lumMod val="50000"/>
                </a:srgbClr>
              </a:solidFill>
              <a:effectLst/>
              <a:uLnTx/>
              <a:uFillTx/>
              <a:latin typeface="Times New Roman" panose="02020603050405020304" pitchFamily="18" charset="0"/>
              <a:ea typeface="Source Sans Pro"/>
              <a:cs typeface="Times New Roman" panose="02020603050405020304" pitchFamily="18" charset="0"/>
              <a:sym typeface="Source Sans Pro"/>
            </a:endParaRP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endParaRPr kumimoji="0" lang="en-US" sz="2000" b="1" i="0" u="none" strike="noStrike" kern="0" cap="none" spc="0" normalizeH="0" baseline="0" noProof="0" dirty="0">
              <a:ln>
                <a:noFill/>
              </a:ln>
              <a:solidFill>
                <a:srgbClr val="00B0F0"/>
              </a:solidFill>
              <a:effectLst/>
              <a:uLnTx/>
              <a:uFillTx/>
              <a:latin typeface="Times New Roman" panose="02020603050405020304" pitchFamily="18" charset="0"/>
              <a:ea typeface="Source Sans Pro" panose="020B0503030403020204" pitchFamily="34" charset="0"/>
              <a:cs typeface="Times New Roman" panose="02020603050405020304" pitchFamily="18" charset="0"/>
              <a:sym typeface="Source Sans Pro"/>
            </a:endParaRP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endParaRPr kumimoji="0" lang="en-US" sz="2000" b="1" i="0" u="none" strike="noStrike" kern="0" cap="none" spc="0" normalizeH="0" baseline="0" noProof="0" dirty="0">
              <a:ln>
                <a:noFill/>
              </a:ln>
              <a:solidFill>
                <a:srgbClr val="00B0F0"/>
              </a:solidFill>
              <a:effectLst/>
              <a:uLnTx/>
              <a:uFillTx/>
              <a:latin typeface="Times New Roman" panose="02020603050405020304" pitchFamily="18" charset="0"/>
              <a:ea typeface="Source Sans Pro" panose="020B0503030403020204" pitchFamily="34" charset="0"/>
              <a:cs typeface="Times New Roman" panose="02020603050405020304" pitchFamily="18" charset="0"/>
              <a:sym typeface="Source Sans Pro"/>
            </a:endParaRP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endParaRPr kumimoji="0" lang="en-US" sz="2000" b="0" i="0" u="none" strike="noStrike" kern="0" cap="none" spc="0" normalizeH="0" baseline="0" noProof="0" dirty="0">
              <a:ln>
                <a:noFill/>
              </a:ln>
              <a:solidFill>
                <a:srgbClr val="FFFFFF">
                  <a:lumMod val="50000"/>
                </a:srgbClr>
              </a:solidFill>
              <a:effectLst/>
              <a:uLnTx/>
              <a:uFillTx/>
              <a:latin typeface="Times New Roman" panose="02020603050405020304" pitchFamily="18" charset="0"/>
              <a:ea typeface="Source Sans Pro"/>
              <a:cs typeface="Times New Roman" panose="02020603050405020304" pitchFamily="18" charset="0"/>
              <a:sym typeface="Source Sans Pro"/>
            </a:endParaRPr>
          </a:p>
          <a:p>
            <a:pPr marL="495300" marR="0" lvl="0" indent="-457200" algn="l" defTabSz="914400" rtl="0" eaLnBrk="1" fontAlgn="auto" latinLnBrk="0" hangingPunct="1">
              <a:lnSpc>
                <a:spcPct val="100000"/>
              </a:lnSpc>
              <a:spcBef>
                <a:spcPts val="0"/>
              </a:spcBef>
              <a:spcAft>
                <a:spcPts val="0"/>
              </a:spcAft>
              <a:buClr>
                <a:srgbClr val="607D8B"/>
              </a:buClr>
              <a:buSzPts val="3000"/>
              <a:buFont typeface="Arial" panose="020B0604020202020204" pitchFamily="34" charset="0"/>
              <a:buChar char="•"/>
              <a:tabLst/>
              <a:defRPr/>
            </a:pPr>
            <a:endParaRPr kumimoji="0" lang="en-US" sz="2000" b="0" i="0" u="none" strike="noStrike" kern="0" cap="none" spc="0" normalizeH="0" baseline="0" noProof="0" dirty="0">
              <a:ln>
                <a:noFill/>
              </a:ln>
              <a:solidFill>
                <a:srgbClr val="C00000"/>
              </a:solidFill>
              <a:effectLst/>
              <a:uLnTx/>
              <a:uFillTx/>
              <a:latin typeface="Times New Roman" panose="02020603050405020304" pitchFamily="18" charset="0"/>
              <a:ea typeface="Source Sans Pro"/>
              <a:cs typeface="Times New Roman" panose="02020603050405020304" pitchFamily="18" charset="0"/>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124F-BD38-519B-CC70-581875284576}"/>
              </a:ext>
            </a:extLst>
          </p:cNvPr>
          <p:cNvSpPr>
            <a:spLocks noGrp="1"/>
          </p:cNvSpPr>
          <p:nvPr>
            <p:ph type="ctrTitle"/>
          </p:nvPr>
        </p:nvSpPr>
        <p:spPr>
          <a:xfrm>
            <a:off x="284948" y="128183"/>
            <a:ext cx="5832600" cy="1388832"/>
          </a:xfrm>
        </p:spPr>
        <p:txBody>
          <a:bodyPr/>
          <a:lstStyle/>
          <a:p>
            <a:r>
              <a:rPr lang="en-US" sz="3600" dirty="0">
                <a:effectLst/>
                <a:latin typeface="Times New Roman" panose="02020603050405020304" pitchFamily="18" charset="0"/>
                <a:ea typeface="Source Sans Pro" panose="020B0503030403020204" pitchFamily="34" charset="0"/>
                <a:cs typeface="Times New Roman" panose="02020603050405020304" pitchFamily="18" charset="0"/>
              </a:rPr>
              <a:t>PRESENT</a:t>
            </a:r>
            <a:r>
              <a:rPr lang="en-US" sz="3200" dirty="0">
                <a:effectLst/>
                <a:latin typeface="Times New Roman" panose="02020603050405020304" pitchFamily="18" charset="0"/>
                <a:ea typeface="Source Sans Pro" panose="020B0503030403020204" pitchFamily="34" charset="0"/>
                <a:cs typeface="Times New Roman" panose="02020603050405020304" pitchFamily="18" charset="0"/>
              </a:rPr>
              <a:t> </a:t>
            </a:r>
            <a:r>
              <a:rPr lang="en-US" sz="3600" dirty="0">
                <a:effectLst/>
                <a:latin typeface="Times New Roman" panose="02020603050405020304" pitchFamily="18" charset="0"/>
                <a:ea typeface="Source Sans Pro" panose="020B0503030403020204" pitchFamily="34" charset="0"/>
                <a:cs typeface="Times New Roman" panose="02020603050405020304" pitchFamily="18" charset="0"/>
              </a:rPr>
              <a:t>SYSTEM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BB0D2F4-4C49-1F1D-9923-11E946B59829}"/>
              </a:ext>
            </a:extLst>
          </p:cNvPr>
          <p:cNvSpPr>
            <a:spLocks noGrp="1"/>
          </p:cNvSpPr>
          <p:nvPr>
            <p:ph type="subTitle" idx="1"/>
          </p:nvPr>
        </p:nvSpPr>
        <p:spPr>
          <a:xfrm>
            <a:off x="648431" y="1203702"/>
            <a:ext cx="6852506" cy="1476293"/>
          </a:xfrm>
        </p:spPr>
        <p:txBody>
          <a:bodyPr/>
          <a:lstStyle/>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our system we have dataset of around 500 MRI images some of which contain brain</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tumor and some are not contain brain tumor so our system read all MRI images and process</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from this MRI images will detect the position of brain tumor and where mostly brain tumor</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found by using segmentation process can targeting boundary set of brain tumor to MRI</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image.</a:t>
            </a: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After performing HU moments, </a:t>
            </a:r>
            <a:r>
              <a:rPr lang="en-US" sz="1800" dirty="0" err="1">
                <a:effectLst/>
                <a:latin typeface="Times New Roman" panose="02020603050405020304" pitchFamily="18" charset="0"/>
                <a:ea typeface="Calibri" panose="020F0502020204030204" pitchFamily="34" charset="0"/>
              </a:rPr>
              <a:t>Haralicks</a:t>
            </a:r>
            <a:r>
              <a:rPr lang="en-US" sz="1800" dirty="0">
                <a:effectLst/>
                <a:latin typeface="Times New Roman" panose="02020603050405020304" pitchFamily="18" charset="0"/>
                <a:ea typeface="Calibri" panose="020F0502020204030204" pitchFamily="34" charset="0"/>
              </a:rPr>
              <a:t>, Histogram</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and Data normalization</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methods we will get Result in the form of Accuracy graph, Precision graph, recall graph</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and</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F-measure</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graph.  </a:t>
            </a:r>
          </a:p>
          <a:p>
            <a:pPr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system is expected to improve the sensitivity, specificity, and diagnostic efficiency of</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brain tumor screening.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9D4A1E9-C6BC-9642-3635-76E46B77060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28055" y="128184"/>
            <a:ext cx="1225538" cy="1225538"/>
          </a:xfrm>
          <a:prstGeom prst="rect">
            <a:avLst/>
          </a:prstGeom>
        </p:spPr>
      </p:pic>
    </p:spTree>
    <p:extLst>
      <p:ext uri="{BB962C8B-B14F-4D97-AF65-F5344CB8AC3E}">
        <p14:creationId xmlns:p14="http://schemas.microsoft.com/office/powerpoint/2010/main" val="352138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13D-C462-54A5-BB72-6824F81207EB}"/>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METHODOLOGY</a:t>
            </a:r>
            <a:r>
              <a:rPr lang="en-US" sz="3600" dirty="0"/>
              <a:t> </a:t>
            </a:r>
          </a:p>
        </p:txBody>
      </p:sp>
      <p:pic>
        <p:nvPicPr>
          <p:cNvPr id="1027" name="Picture 1" descr="An external file that holds a picture, illustration, etc.&#10;Object name is gr1.jpg">
            <a:extLst>
              <a:ext uri="{FF2B5EF4-FFF2-40B4-BE49-F238E27FC236}">
                <a16:creationId xmlns:a16="http://schemas.microsoft.com/office/drawing/2014/main" id="{7BCB04A0-C674-04D0-9ECD-E08F51BEC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42" y="1176336"/>
            <a:ext cx="7005921"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11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An external file that holds a picture, illustration, etc.&#10;Object name is gr1.jpg">
            <a:extLst>
              <a:ext uri="{FF2B5EF4-FFF2-40B4-BE49-F238E27FC236}">
                <a16:creationId xmlns:a16="http://schemas.microsoft.com/office/drawing/2014/main" id="{4CBF0AA3-8356-9B63-7F05-1FDB997C5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781" y="204267"/>
            <a:ext cx="2747432" cy="133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51EFED0-B901-7195-5DAC-CEC90D342115}"/>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DATASET</a:t>
            </a:r>
            <a:r>
              <a:rPr lang="en-US" sz="3600" dirty="0"/>
              <a:t> </a:t>
            </a:r>
          </a:p>
        </p:txBody>
      </p:sp>
      <p:pic>
        <p:nvPicPr>
          <p:cNvPr id="17" name="Picture 16">
            <a:extLst>
              <a:ext uri="{FF2B5EF4-FFF2-40B4-BE49-F238E27FC236}">
                <a16:creationId xmlns:a16="http://schemas.microsoft.com/office/drawing/2014/main" id="{759E7B06-894E-5EB3-EFDF-CBD87E522D13}"/>
              </a:ext>
            </a:extLst>
          </p:cNvPr>
          <p:cNvPicPr>
            <a:picLocks noChangeAspect="1"/>
          </p:cNvPicPr>
          <p:nvPr/>
        </p:nvPicPr>
        <p:blipFill>
          <a:blip r:embed="rId3"/>
          <a:stretch>
            <a:fillRect/>
          </a:stretch>
        </p:blipFill>
        <p:spPr>
          <a:xfrm>
            <a:off x="1043690" y="1869282"/>
            <a:ext cx="1158074" cy="1402556"/>
          </a:xfrm>
          <a:prstGeom prst="rect">
            <a:avLst/>
          </a:prstGeom>
        </p:spPr>
      </p:pic>
      <p:pic>
        <p:nvPicPr>
          <p:cNvPr id="19" name="Picture 18">
            <a:extLst>
              <a:ext uri="{FF2B5EF4-FFF2-40B4-BE49-F238E27FC236}">
                <a16:creationId xmlns:a16="http://schemas.microsoft.com/office/drawing/2014/main" id="{0A116068-0690-85D7-7F40-1EEF7E12EF01}"/>
              </a:ext>
            </a:extLst>
          </p:cNvPr>
          <p:cNvPicPr>
            <a:picLocks noChangeAspect="1"/>
          </p:cNvPicPr>
          <p:nvPr/>
        </p:nvPicPr>
        <p:blipFill>
          <a:blip r:embed="rId4"/>
          <a:stretch>
            <a:fillRect/>
          </a:stretch>
        </p:blipFill>
        <p:spPr>
          <a:xfrm>
            <a:off x="2740033" y="1869282"/>
            <a:ext cx="1357312" cy="1402556"/>
          </a:xfrm>
          <a:prstGeom prst="rect">
            <a:avLst/>
          </a:prstGeom>
        </p:spPr>
      </p:pic>
      <p:pic>
        <p:nvPicPr>
          <p:cNvPr id="21" name="Picture 20">
            <a:extLst>
              <a:ext uri="{FF2B5EF4-FFF2-40B4-BE49-F238E27FC236}">
                <a16:creationId xmlns:a16="http://schemas.microsoft.com/office/drawing/2014/main" id="{C030D0E1-8073-A443-881B-4267774354BB}"/>
              </a:ext>
            </a:extLst>
          </p:cNvPr>
          <p:cNvPicPr>
            <a:picLocks noChangeAspect="1"/>
          </p:cNvPicPr>
          <p:nvPr/>
        </p:nvPicPr>
        <p:blipFill>
          <a:blip r:embed="rId5"/>
          <a:stretch>
            <a:fillRect/>
          </a:stretch>
        </p:blipFill>
        <p:spPr>
          <a:xfrm>
            <a:off x="4522782" y="1869282"/>
            <a:ext cx="1402556" cy="1402556"/>
          </a:xfrm>
          <a:prstGeom prst="rect">
            <a:avLst/>
          </a:prstGeom>
        </p:spPr>
      </p:pic>
      <p:pic>
        <p:nvPicPr>
          <p:cNvPr id="23" name="Picture 22">
            <a:extLst>
              <a:ext uri="{FF2B5EF4-FFF2-40B4-BE49-F238E27FC236}">
                <a16:creationId xmlns:a16="http://schemas.microsoft.com/office/drawing/2014/main" id="{94F8F766-2878-335E-41F1-F9420E8A622B}"/>
              </a:ext>
            </a:extLst>
          </p:cNvPr>
          <p:cNvPicPr>
            <a:picLocks noChangeAspect="1"/>
          </p:cNvPicPr>
          <p:nvPr/>
        </p:nvPicPr>
        <p:blipFill>
          <a:blip r:embed="rId6"/>
          <a:stretch>
            <a:fillRect/>
          </a:stretch>
        </p:blipFill>
        <p:spPr>
          <a:xfrm>
            <a:off x="6322200" y="1869282"/>
            <a:ext cx="1357312" cy="1402556"/>
          </a:xfrm>
          <a:prstGeom prst="rect">
            <a:avLst/>
          </a:prstGeom>
        </p:spPr>
      </p:pic>
      <p:sp>
        <p:nvSpPr>
          <p:cNvPr id="24" name="Title 1">
            <a:extLst>
              <a:ext uri="{FF2B5EF4-FFF2-40B4-BE49-F238E27FC236}">
                <a16:creationId xmlns:a16="http://schemas.microsoft.com/office/drawing/2014/main" id="{09340839-FDD1-2346-1BE1-520D77B9F628}"/>
              </a:ext>
            </a:extLst>
          </p:cNvPr>
          <p:cNvSpPr txBox="1">
            <a:spLocks/>
          </p:cNvSpPr>
          <p:nvPr/>
        </p:nvSpPr>
        <p:spPr>
          <a:xfrm>
            <a:off x="3168149" y="3124709"/>
            <a:ext cx="4154686" cy="11505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3200" dirty="0">
                <a:latin typeface="Times New Roman" panose="02020603050405020304" pitchFamily="18" charset="0"/>
                <a:ea typeface="Source Sans Pro" panose="020B0503030403020204" pitchFamily="34" charset="0"/>
                <a:cs typeface="Times New Roman" panose="02020603050405020304" pitchFamily="18" charset="0"/>
              </a:rPr>
              <a:t>MRI IMAGE</a:t>
            </a:r>
            <a:endParaRPr lang="en-US" sz="3200" dirty="0"/>
          </a:p>
        </p:txBody>
      </p:sp>
      <p:sp>
        <p:nvSpPr>
          <p:cNvPr id="2" name="Title 1">
            <a:extLst>
              <a:ext uri="{FF2B5EF4-FFF2-40B4-BE49-F238E27FC236}">
                <a16:creationId xmlns:a16="http://schemas.microsoft.com/office/drawing/2014/main" id="{93CF5530-0286-94DD-D28C-494FEF1D3486}"/>
              </a:ext>
            </a:extLst>
          </p:cNvPr>
          <p:cNvSpPr txBox="1">
            <a:spLocks/>
          </p:cNvSpPr>
          <p:nvPr/>
        </p:nvSpPr>
        <p:spPr>
          <a:xfrm>
            <a:off x="876748" y="3760073"/>
            <a:ext cx="4154686" cy="11505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3600" dirty="0"/>
              <a:t> </a:t>
            </a:r>
          </a:p>
        </p:txBody>
      </p:sp>
      <p:sp>
        <p:nvSpPr>
          <p:cNvPr id="3" name="Title 1">
            <a:extLst>
              <a:ext uri="{FF2B5EF4-FFF2-40B4-BE49-F238E27FC236}">
                <a16:creationId xmlns:a16="http://schemas.microsoft.com/office/drawing/2014/main" id="{EA14FCA8-2BA1-DAFB-2C03-F74727AF611A}"/>
              </a:ext>
            </a:extLst>
          </p:cNvPr>
          <p:cNvSpPr txBox="1">
            <a:spLocks/>
          </p:cNvSpPr>
          <p:nvPr/>
        </p:nvSpPr>
        <p:spPr>
          <a:xfrm>
            <a:off x="-86796" y="4238239"/>
            <a:ext cx="6509890" cy="11505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marL="123825" marR="0">
              <a:spcBef>
                <a:spcPts val="435"/>
              </a:spcBef>
              <a:spcAft>
                <a:spcPts val="0"/>
              </a:spcAft>
            </a:pPr>
            <a:r>
              <a:rPr lang="en-US" sz="1400" b="1" u="heavy" dirty="0">
                <a:effectLst/>
                <a:latin typeface="Times New Roman" panose="02020603050405020304" pitchFamily="18" charset="0"/>
                <a:ea typeface="Times New Roman" panose="02020603050405020304" pitchFamily="18" charset="0"/>
              </a:rPr>
              <a:t>Dataset</a:t>
            </a:r>
            <a:r>
              <a:rPr lang="en-US" sz="1400" b="1" u="heavy" spc="-20" dirty="0">
                <a:effectLst/>
                <a:latin typeface="Times New Roman" panose="02020603050405020304" pitchFamily="18" charset="0"/>
                <a:ea typeface="Times New Roman" panose="02020603050405020304" pitchFamily="18" charset="0"/>
              </a:rPr>
              <a:t> </a:t>
            </a:r>
            <a:r>
              <a:rPr lang="en-US" sz="1400" b="1" u="heavy" dirty="0">
                <a:effectLst/>
                <a:latin typeface="Times New Roman" panose="02020603050405020304" pitchFamily="18" charset="0"/>
                <a:ea typeface="Times New Roman" panose="02020603050405020304" pitchFamily="18" charset="0"/>
              </a:rPr>
              <a:t>Link</a:t>
            </a:r>
            <a:endParaRPr lang="en-US" sz="1400" dirty="0">
              <a:effectLst/>
              <a:latin typeface="Times New Roman" panose="02020603050405020304" pitchFamily="18" charset="0"/>
              <a:ea typeface="Times New Roman" panose="02020603050405020304" pitchFamily="18" charset="0"/>
            </a:endParaRPr>
          </a:p>
          <a:p>
            <a:pPr marL="123825" marR="0">
              <a:spcBef>
                <a:spcPts val="785"/>
              </a:spcBef>
              <a:spcAft>
                <a:spcPts val="0"/>
              </a:spcAft>
            </a:pPr>
            <a:r>
              <a:rPr lang="en-US" sz="1400" dirty="0">
                <a:solidFill>
                  <a:srgbClr val="2D2D2D"/>
                </a:solidFill>
                <a:effectLst/>
                <a:latin typeface="Times New Roman" panose="02020603050405020304" pitchFamily="18" charset="0"/>
                <a:ea typeface="Times New Roman" panose="02020603050405020304" pitchFamily="18" charset="0"/>
              </a:rPr>
              <a:t>Brain</a:t>
            </a:r>
            <a:r>
              <a:rPr lang="en-US" sz="1400" spc="-40" dirty="0">
                <a:solidFill>
                  <a:srgbClr val="2D2D2D"/>
                </a:solidFill>
                <a:effectLst/>
                <a:latin typeface="Times New Roman" panose="02020603050405020304" pitchFamily="18" charset="0"/>
                <a:ea typeface="Times New Roman" panose="02020603050405020304" pitchFamily="18" charset="0"/>
              </a:rPr>
              <a:t> </a:t>
            </a:r>
            <a:r>
              <a:rPr lang="en-US" sz="1400" dirty="0">
                <a:solidFill>
                  <a:srgbClr val="2D2D2D"/>
                </a:solidFill>
                <a:effectLst/>
                <a:latin typeface="Times New Roman" panose="02020603050405020304" pitchFamily="18" charset="0"/>
                <a:ea typeface="Times New Roman" panose="02020603050405020304" pitchFamily="18" charset="0"/>
              </a:rPr>
              <a:t>MRI</a:t>
            </a:r>
            <a:r>
              <a:rPr lang="en-US" sz="1400" spc="-10" dirty="0">
                <a:solidFill>
                  <a:srgbClr val="2D2D2D"/>
                </a:solidFill>
                <a:effectLst/>
                <a:latin typeface="Times New Roman" panose="02020603050405020304" pitchFamily="18" charset="0"/>
                <a:ea typeface="Times New Roman" panose="02020603050405020304" pitchFamily="18" charset="0"/>
              </a:rPr>
              <a:t> </a:t>
            </a:r>
            <a:r>
              <a:rPr lang="en-US" sz="1400" dirty="0">
                <a:solidFill>
                  <a:srgbClr val="2D2D2D"/>
                </a:solidFill>
                <a:effectLst/>
                <a:latin typeface="Times New Roman" panose="02020603050405020304" pitchFamily="18" charset="0"/>
                <a:ea typeface="Times New Roman" panose="02020603050405020304" pitchFamily="18" charset="0"/>
              </a:rPr>
              <a:t>dataset</a:t>
            </a:r>
            <a:r>
              <a:rPr lang="en-US" sz="1400" spc="280" dirty="0">
                <a:solidFill>
                  <a:srgbClr val="2D2D2D"/>
                </a:solidFill>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7"/>
              </a:rPr>
              <a:t>https://www.kaggle.com/abhranta/brain-tumor-detection-mri</a:t>
            </a:r>
            <a:endParaRPr lang="en-US" sz="1400" dirty="0">
              <a:effectLst/>
              <a:latin typeface="Times New Roman" panose="02020603050405020304" pitchFamily="18" charset="0"/>
              <a:ea typeface="Times New Roman" panose="02020603050405020304" pitchFamily="18" charset="0"/>
            </a:endParaRPr>
          </a:p>
          <a:p>
            <a:r>
              <a:rPr lang="en-US" sz="1400" dirty="0"/>
              <a:t> </a:t>
            </a:r>
          </a:p>
        </p:txBody>
      </p:sp>
    </p:spTree>
    <p:extLst>
      <p:ext uri="{BB962C8B-B14F-4D97-AF65-F5344CB8AC3E}">
        <p14:creationId xmlns:p14="http://schemas.microsoft.com/office/powerpoint/2010/main" val="229839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An external file that holds a picture, illustration, etc.&#10;Object name is gr1.jpg">
            <a:extLst>
              <a:ext uri="{FF2B5EF4-FFF2-40B4-BE49-F238E27FC236}">
                <a16:creationId xmlns:a16="http://schemas.microsoft.com/office/drawing/2014/main" id="{4CBF0AA3-8356-9B63-7F05-1FDB997C5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781" y="204267"/>
            <a:ext cx="2747432" cy="133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88D6183-8A59-1868-1A21-CF7B9A8EFB7B}"/>
              </a:ext>
            </a:extLst>
          </p:cNvPr>
          <p:cNvSpPr>
            <a:spLocks noGrp="1"/>
          </p:cNvSpPr>
          <p:nvPr>
            <p:ph type="ctrTitle"/>
          </p:nvPr>
        </p:nvSpPr>
        <p:spPr>
          <a:xfrm>
            <a:off x="124421" y="-270949"/>
            <a:ext cx="4154686" cy="1150576"/>
          </a:xfrm>
        </p:spPr>
        <p:txBody>
          <a:bodyPr/>
          <a:lstStyle/>
          <a:p>
            <a:r>
              <a:rPr lang="en-US" sz="3600" dirty="0">
                <a:latin typeface="Times New Roman" panose="02020603050405020304" pitchFamily="18" charset="0"/>
                <a:ea typeface="Source Sans Pro" panose="020B0503030403020204" pitchFamily="34" charset="0"/>
                <a:cs typeface="Times New Roman" panose="02020603050405020304" pitchFamily="18" charset="0"/>
              </a:rPr>
              <a:t>PREPRPCESSING</a:t>
            </a:r>
            <a:endParaRPr lang="en-US" sz="3600" dirty="0"/>
          </a:p>
        </p:txBody>
      </p:sp>
      <p:pic>
        <p:nvPicPr>
          <p:cNvPr id="2051" name="Picture 80">
            <a:extLst>
              <a:ext uri="{FF2B5EF4-FFF2-40B4-BE49-F238E27FC236}">
                <a16:creationId xmlns:a16="http://schemas.microsoft.com/office/drawing/2014/main" id="{4F1FDF92-BCF6-0222-6E10-5C03F24CD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102" y="1533011"/>
            <a:ext cx="4526159" cy="2399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sp>
        <p:nvSpPr>
          <p:cNvPr id="3" name="Title 1">
            <a:extLst>
              <a:ext uri="{FF2B5EF4-FFF2-40B4-BE49-F238E27FC236}">
                <a16:creationId xmlns:a16="http://schemas.microsoft.com/office/drawing/2014/main" id="{2B167DBE-A6CA-2B09-2967-FAA2E8A047D0}"/>
              </a:ext>
            </a:extLst>
          </p:cNvPr>
          <p:cNvSpPr txBox="1">
            <a:spLocks/>
          </p:cNvSpPr>
          <p:nvPr/>
        </p:nvSpPr>
        <p:spPr>
          <a:xfrm>
            <a:off x="1862436" y="3607596"/>
            <a:ext cx="4833342" cy="10972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3200" dirty="0">
                <a:latin typeface="Times New Roman" panose="02020603050405020304" pitchFamily="18" charset="0"/>
                <a:ea typeface="Source Sans Pro" panose="020B0503030403020204" pitchFamily="34" charset="0"/>
                <a:cs typeface="Times New Roman" panose="02020603050405020304" pitchFamily="18" charset="0"/>
              </a:rPr>
              <a:t>IMAGE EXTRACTION</a:t>
            </a:r>
            <a:endParaRPr lang="en-US" sz="3200" dirty="0"/>
          </a:p>
        </p:txBody>
      </p:sp>
    </p:spTree>
    <p:extLst>
      <p:ext uri="{BB962C8B-B14F-4D97-AF65-F5344CB8AC3E}">
        <p14:creationId xmlns:p14="http://schemas.microsoft.com/office/powerpoint/2010/main" val="238634241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1142</Words>
  <Application>Microsoft Office PowerPoint</Application>
  <PresentationFormat>On-screen Show (16:9)</PresentationFormat>
  <Paragraphs>179</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Roboto Slab</vt:lpstr>
      <vt:lpstr>Source Sans Pro</vt:lpstr>
      <vt:lpstr>Calibri</vt:lpstr>
      <vt:lpstr>Wingdings</vt:lpstr>
      <vt:lpstr>Arial</vt:lpstr>
      <vt:lpstr>Times New Roman</vt:lpstr>
      <vt:lpstr>Symbol</vt:lpstr>
      <vt:lpstr>Cordelia template</vt:lpstr>
      <vt:lpstr>Brain Tumor Detection</vt:lpstr>
      <vt:lpstr>CONTENT </vt:lpstr>
      <vt:lpstr>INTRODUCTION</vt:lpstr>
      <vt:lpstr>LITERATURE REVIEW</vt:lpstr>
      <vt:lpstr>PROBLEM DEFINITION</vt:lpstr>
      <vt:lpstr>PRESENT SYSTEM </vt:lpstr>
      <vt:lpstr>METHODOLOGY </vt:lpstr>
      <vt:lpstr>DATASET </vt:lpstr>
      <vt:lpstr>PREPRPCESSING</vt:lpstr>
      <vt:lpstr>PREPROCESSING</vt:lpstr>
      <vt:lpstr>METHODOLOGY </vt:lpstr>
      <vt:lpstr>METHODOLOGY </vt:lpstr>
      <vt:lpstr>METHODOLOGY </vt:lpstr>
      <vt:lpstr>METHODOLOGY </vt:lpstr>
      <vt:lpstr>SOFTWARE REQUIREMENT</vt:lpstr>
      <vt:lpstr>HARDWARE REQUIREMENT</vt:lpstr>
      <vt:lpstr>FLOWCHART</vt:lpstr>
      <vt:lpstr>FUTURE SCOPE</vt:lpstr>
      <vt:lpstr>CONCLUSION</vt:lpstr>
      <vt:lpstr>REFRENCES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dc:title>
  <dc:creator>SHUBHAM</dc:creator>
  <cp:lastModifiedBy>Shubham Prasad</cp:lastModifiedBy>
  <cp:revision>133</cp:revision>
  <dcterms:modified xsi:type="dcterms:W3CDTF">2023-04-21T08:13:08Z</dcterms:modified>
</cp:coreProperties>
</file>