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3"/>
  </p:notesMasterIdLst>
  <p:handoutMasterIdLst>
    <p:handoutMasterId r:id="rId24"/>
  </p:handoutMasterIdLst>
  <p:sldIdLst>
    <p:sldId id="259" r:id="rId5"/>
    <p:sldId id="326" r:id="rId6"/>
    <p:sldId id="257" r:id="rId7"/>
    <p:sldId id="261" r:id="rId8"/>
    <p:sldId id="258" r:id="rId9"/>
    <p:sldId id="341" r:id="rId10"/>
    <p:sldId id="263" r:id="rId11"/>
    <p:sldId id="264" r:id="rId12"/>
    <p:sldId id="342" r:id="rId13"/>
    <p:sldId id="343" r:id="rId14"/>
    <p:sldId id="344" r:id="rId15"/>
    <p:sldId id="345" r:id="rId16"/>
    <p:sldId id="346" r:id="rId17"/>
    <p:sldId id="347" r:id="rId18"/>
    <p:sldId id="351" r:id="rId19"/>
    <p:sldId id="349" r:id="rId20"/>
    <p:sldId id="350" r:id="rId21"/>
    <p:sldId id="34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0" autoAdjust="0"/>
  </p:normalViewPr>
  <p:slideViewPr>
    <p:cSldViewPr snapToGrid="0" showGuides="1">
      <p:cViewPr varScale="1">
        <p:scale>
          <a:sx n="80" d="100"/>
          <a:sy n="80" d="100"/>
        </p:scale>
        <p:origin x="782" y="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2/14/2025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p:cNvSpPr>
            <a:spLocks noGrp="1"/>
          </p:cNvSpPr>
          <p:nvPr>
            <p:ph type="tbl" sz="quarter" idx="13" hasCustomPrompt="1"/>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248" y="2851354"/>
            <a:ext cx="10515600" cy="3650029"/>
          </a:xfrm>
          <a:noFill/>
        </p:spPr>
        <p:txBody>
          <a:bodyPr anchor="ctr" anchorCtr="0">
            <a:noAutofit/>
          </a:bodyPr>
          <a:lstStyle/>
          <a:p>
            <a:br>
              <a:rPr lang="en-US" sz="2000" dirty="0">
                <a:solidFill>
                  <a:schemeClr val="bg2">
                    <a:lumMod val="10000"/>
                  </a:schemeClr>
                </a:solidFill>
                <a:latin typeface="Arial Rounded MT Bold" panose="020F0704030504030204" pitchFamily="34" charset="0"/>
              </a:rPr>
            </a:br>
            <a:r>
              <a:rPr lang="en-US" sz="2400"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TEAM MEMBERS:</a:t>
            </a:r>
            <a:br>
              <a:rPr lang="en-US" sz="2400"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br>
            <a:r>
              <a:rPr lang="en-US" sz="2000" dirty="0">
                <a:solidFill>
                  <a:srgbClr val="0070C0"/>
                </a:solidFill>
              </a:rPr>
              <a:t>Shifa mallebhari</a:t>
            </a:r>
            <a:br>
              <a:rPr lang="en-US" sz="2000" dirty="0">
                <a:solidFill>
                  <a:srgbClr val="0070C0"/>
                </a:solidFill>
              </a:rPr>
            </a:br>
            <a:r>
              <a:rPr lang="en-US" sz="2000" dirty="0">
                <a:solidFill>
                  <a:srgbClr val="0070C0"/>
                </a:solidFill>
              </a:rPr>
              <a:t>Sourabh matali</a:t>
            </a:r>
            <a:br>
              <a:rPr lang="en-US" sz="2000" dirty="0">
                <a:solidFill>
                  <a:srgbClr val="0070C0"/>
                </a:solidFill>
              </a:rPr>
            </a:br>
            <a:r>
              <a:rPr lang="en-US" sz="2000" dirty="0">
                <a:solidFill>
                  <a:srgbClr val="0070C0"/>
                </a:solidFill>
              </a:rPr>
              <a:t>ritesh swami</a:t>
            </a:r>
            <a:br>
              <a:rPr lang="en-US" sz="2000" dirty="0">
                <a:solidFill>
                  <a:srgbClr val="0070C0"/>
                </a:solidFill>
              </a:rPr>
            </a:br>
            <a:r>
              <a:rPr lang="en-US" sz="2000" dirty="0">
                <a:solidFill>
                  <a:srgbClr val="0070C0"/>
                </a:solidFill>
              </a:rPr>
              <a:t>I Shashank reddy</a:t>
            </a:r>
            <a:br>
              <a:rPr lang="en-US" sz="2000" dirty="0">
                <a:solidFill>
                  <a:srgbClr val="0070C0"/>
                </a:solidFill>
              </a:rPr>
            </a:br>
            <a:r>
              <a:rPr lang="en-US" sz="2000" dirty="0">
                <a:solidFill>
                  <a:srgbClr val="0070C0"/>
                </a:solidFill>
              </a:rPr>
              <a:t>Rince Sabu</a:t>
            </a:r>
            <a:br>
              <a:rPr lang="en-US" sz="2000" dirty="0">
                <a:solidFill>
                  <a:srgbClr val="0070C0"/>
                </a:solidFill>
              </a:rPr>
            </a:br>
            <a:r>
              <a:rPr lang="en-US" sz="2000" dirty="0">
                <a:solidFill>
                  <a:srgbClr val="0070C0"/>
                </a:solidFill>
              </a:rPr>
              <a:t>pola Madhu Sudhan</a:t>
            </a:r>
            <a:br>
              <a:rPr lang="en-US" sz="2000" dirty="0">
                <a:solidFill>
                  <a:srgbClr val="0070C0"/>
                </a:solidFill>
              </a:rPr>
            </a:br>
            <a:r>
              <a:rPr lang="en-US" sz="2000" dirty="0">
                <a:solidFill>
                  <a:srgbClr val="0070C0"/>
                </a:solidFill>
              </a:rPr>
              <a:t>tanmay janrao</a:t>
            </a:r>
          </a:p>
        </p:txBody>
      </p:sp>
      <p:sp>
        <p:nvSpPr>
          <p:cNvPr id="3" name="Subtitle 2"/>
          <p:cNvSpPr>
            <a:spLocks noGrp="1"/>
          </p:cNvSpPr>
          <p:nvPr>
            <p:ph type="subTitle" idx="1"/>
          </p:nvPr>
        </p:nvSpPr>
        <p:spPr>
          <a:xfrm>
            <a:off x="841248" y="2526890"/>
            <a:ext cx="10515600" cy="442452"/>
          </a:xfrm>
          <a:noFill/>
        </p:spPr>
        <p:txBody>
          <a:bodyPr>
            <a:normAutofit/>
          </a:bodyPr>
          <a:lstStyle/>
          <a:p>
            <a:r>
              <a:rPr lang="en-US" b="1" dirty="0">
                <a:solidFill>
                  <a:srgbClr val="002060"/>
                </a:solidFill>
                <a:latin typeface="Arial Black" panose="020B0A04020102020204" pitchFamily="34" charset="0"/>
              </a:rPr>
              <a:t>PROJECT P496 GROUP-4 </a:t>
            </a:r>
          </a:p>
        </p:txBody>
      </p:sp>
      <p:pic>
        <p:nvPicPr>
          <p:cNvPr id="10" name="Picture Placeholder 9" descr="Close up of bubbles"/>
          <p:cNvPicPr>
            <a:picLocks noGrp="1" noChangeAspect="1"/>
          </p:cNvPicPr>
          <p:nvPr>
            <p:ph type="pic" sz="quarter" idx="13"/>
          </p:nvPr>
        </p:nvPicPr>
        <p:blipFill>
          <a:blip r:embed="rId2"/>
          <a:srcRect l="83" r="83"/>
          <a:stretch>
            <a:fillRect/>
          </a:stretch>
        </p:blipFill>
        <p:spPr>
          <a:xfrm>
            <a:off x="0" y="0"/>
            <a:ext cx="12188952" cy="2368296"/>
          </a:xfrm>
        </p:spPr>
      </p:pic>
      <p:sp>
        <p:nvSpPr>
          <p:cNvPr id="5" name="TextBox 4"/>
          <p:cNvSpPr txBox="1"/>
          <p:nvPr/>
        </p:nvSpPr>
        <p:spPr>
          <a:xfrm>
            <a:off x="3008671" y="2971489"/>
            <a:ext cx="6174658" cy="523220"/>
          </a:xfrm>
          <a:prstGeom prst="rect">
            <a:avLst/>
          </a:prstGeom>
          <a:noFill/>
        </p:spPr>
        <p:txBody>
          <a:bodyPr wrap="square">
            <a:spAutoFit/>
          </a:bodyPr>
          <a:lstStyle/>
          <a:p>
            <a:r>
              <a:rPr lang="en-US" sz="2800" b="1" dirty="0">
                <a:solidFill>
                  <a:schemeClr val="tx1">
                    <a:lumMod val="95000"/>
                    <a:lumOff val="5000"/>
                  </a:schemeClr>
                </a:solidFill>
                <a:highlight>
                  <a:srgbClr val="C0C0C0"/>
                </a:highlight>
                <a:latin typeface="Franklin Gothic Heavy" panose="020B0903020102020204" pitchFamily="34" charset="0"/>
              </a:rPr>
              <a:t>ELECTRIC MOTOR TEMPERATURE</a:t>
            </a:r>
          </a:p>
        </p:txBody>
      </p:sp>
      <p:sp>
        <p:nvSpPr>
          <p:cNvPr id="7" name="Oval 6"/>
          <p:cNvSpPr/>
          <p:nvPr/>
        </p:nvSpPr>
        <p:spPr>
          <a:xfrm>
            <a:off x="8903405" y="3165987"/>
            <a:ext cx="2733368" cy="2761376"/>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2" descr="Electric Motor Is Running 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488" y="3551696"/>
            <a:ext cx="1773911" cy="1836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D082FA-7240-2B04-9E71-2924A2A57797}"/>
              </a:ext>
            </a:extLst>
          </p:cNvPr>
          <p:cNvSpPr>
            <a:spLocks noGrp="1"/>
          </p:cNvSpPr>
          <p:nvPr>
            <p:ph type="title"/>
          </p:nvPr>
        </p:nvSpPr>
        <p:spPr>
          <a:xfrm>
            <a:off x="3865372" y="880971"/>
            <a:ext cx="8188976" cy="1124810"/>
          </a:xfrm>
        </p:spPr>
        <p:txBody>
          <a:bodyPr/>
          <a:lstStyle/>
          <a:p>
            <a:pPr algn="just"/>
            <a:r>
              <a:rPr lang="en-US" sz="2400" cap="none" dirty="0">
                <a:latin typeface="Times New Roman" panose="02020603050405020304" pitchFamily="18" charset="0"/>
                <a:cs typeface="Times New Roman" panose="02020603050405020304" pitchFamily="18" charset="0"/>
              </a:rPr>
              <a:t>A random forest (RF) is an ensemble of decision trees in which each decision tree is trained with a specific random noise. </a:t>
            </a:r>
          </a:p>
        </p:txBody>
      </p:sp>
      <p:sp>
        <p:nvSpPr>
          <p:cNvPr id="11" name="Picture Placeholder 2">
            <a:extLst>
              <a:ext uri="{FF2B5EF4-FFF2-40B4-BE49-F238E27FC236}">
                <a16:creationId xmlns:a16="http://schemas.microsoft.com/office/drawing/2014/main" id="{C8D9FE82-2584-DCC3-A92A-9FE5DC3888E9}"/>
              </a:ext>
            </a:extLst>
          </p:cNvPr>
          <p:cNvSpPr>
            <a:spLocks noGrp="1"/>
          </p:cNvSpPr>
          <p:nvPr>
            <p:ph type="pic" sz="quarter" idx="13"/>
          </p:nvPr>
        </p:nvSpPr>
        <p:spPr>
          <a:xfrm>
            <a:off x="281354" y="1828800"/>
            <a:ext cx="3436536" cy="3200400"/>
          </a:xfrm>
        </p:spPr>
        <p:txBody>
          <a:bodyPr/>
          <a:lstStyle/>
          <a:p>
            <a:r>
              <a:rPr lang="en-IN" sz="4000" b="1" dirty="0"/>
              <a:t>Random Forest</a:t>
            </a:r>
          </a:p>
        </p:txBody>
      </p:sp>
      <p:sp>
        <p:nvSpPr>
          <p:cNvPr id="13" name="Content Placeholder 3">
            <a:extLst>
              <a:ext uri="{FF2B5EF4-FFF2-40B4-BE49-F238E27FC236}">
                <a16:creationId xmlns:a16="http://schemas.microsoft.com/office/drawing/2014/main" id="{C79E7C68-FAAE-3760-2C91-8F49F8C056DF}"/>
              </a:ext>
            </a:extLst>
          </p:cNvPr>
          <p:cNvSpPr>
            <a:spLocks noGrp="1"/>
          </p:cNvSpPr>
          <p:nvPr>
            <p:ph idx="1"/>
          </p:nvPr>
        </p:nvSpPr>
        <p:spPr>
          <a:xfrm>
            <a:off x="3865372" y="2340077"/>
            <a:ext cx="4049596" cy="4291782"/>
          </a:xfrm>
        </p:spPr>
        <p:txBody>
          <a:bodyPr>
            <a:noAutofit/>
          </a:bodyPr>
          <a:lstStyle/>
          <a:p>
            <a:pPr marL="0" indent="0">
              <a:buNone/>
            </a:pPr>
            <a:r>
              <a:rPr lang="en-US" sz="1600" b="1" cap="none" dirty="0">
                <a:latin typeface="Times New Roman" panose="02020603050405020304" pitchFamily="18" charset="0"/>
                <a:cs typeface="Times New Roman" panose="02020603050405020304" pitchFamily="18" charset="0"/>
              </a:rPr>
              <a:t>Model training:</a:t>
            </a:r>
          </a:p>
          <a:p>
            <a:r>
              <a:rPr lang="en-US" sz="1400" cap="none" dirty="0">
                <a:latin typeface="Times New Roman" panose="02020603050405020304" pitchFamily="18" charset="0"/>
                <a:cs typeface="Times New Roman" panose="02020603050405020304" pitchFamily="18" charset="0"/>
              </a:rPr>
              <a:t>Random forest regressor initialized with 20 trees.</a:t>
            </a:r>
          </a:p>
          <a:p>
            <a:r>
              <a:rPr lang="en-US" sz="1400" cap="none" dirty="0">
                <a:latin typeface="Times New Roman" panose="02020603050405020304" pitchFamily="18" charset="0"/>
                <a:cs typeface="Times New Roman" panose="02020603050405020304" pitchFamily="18" charset="0"/>
              </a:rPr>
              <a:t>Model trained on scaled training data.</a:t>
            </a:r>
          </a:p>
          <a:p>
            <a:pPr marL="0" indent="0">
              <a:buNone/>
            </a:pPr>
            <a:r>
              <a:rPr lang="en-US" sz="1800" b="1" cap="none" dirty="0">
                <a:latin typeface="Times New Roman" panose="02020603050405020304" pitchFamily="18" charset="0"/>
                <a:cs typeface="Times New Roman" panose="02020603050405020304" pitchFamily="18" charset="0"/>
              </a:rPr>
              <a:t>Key observations:</a:t>
            </a:r>
          </a:p>
          <a:p>
            <a:r>
              <a:rPr lang="en-US" sz="1400" cap="none" dirty="0">
                <a:latin typeface="Times New Roman" panose="02020603050405020304" pitchFamily="18" charset="0"/>
                <a:cs typeface="Times New Roman" panose="02020603050405020304" pitchFamily="18" charset="0"/>
              </a:rPr>
              <a:t>The model has a high R² score, indicating excellent predictive performance.</a:t>
            </a:r>
          </a:p>
          <a:p>
            <a:r>
              <a:rPr lang="en-US" sz="1400" cap="none" dirty="0">
                <a:latin typeface="Times New Roman" panose="02020603050405020304" pitchFamily="18" charset="0"/>
                <a:cs typeface="Times New Roman" panose="02020603050405020304" pitchFamily="18" charset="0"/>
              </a:rPr>
              <a:t>Low </a:t>
            </a:r>
            <a:r>
              <a:rPr lang="en-US" sz="1400" cap="none" dirty="0" err="1">
                <a:latin typeface="Times New Roman" panose="02020603050405020304" pitchFamily="18" charset="0"/>
                <a:cs typeface="Times New Roman" panose="02020603050405020304" pitchFamily="18" charset="0"/>
              </a:rPr>
              <a:t>mse</a:t>
            </a:r>
            <a:r>
              <a:rPr lang="en-US" sz="1400" cap="none" dirty="0">
                <a:latin typeface="Times New Roman" panose="02020603050405020304" pitchFamily="18" charset="0"/>
                <a:cs typeface="Times New Roman" panose="02020603050405020304" pitchFamily="18" charset="0"/>
              </a:rPr>
              <a:t> and </a:t>
            </a:r>
            <a:r>
              <a:rPr lang="en-US" sz="1400" cap="none" dirty="0" err="1">
                <a:latin typeface="Times New Roman" panose="02020603050405020304" pitchFamily="18" charset="0"/>
                <a:cs typeface="Times New Roman" panose="02020603050405020304" pitchFamily="18" charset="0"/>
              </a:rPr>
              <a:t>rmse</a:t>
            </a:r>
            <a:r>
              <a:rPr lang="en-US" sz="1400" cap="none" dirty="0">
                <a:latin typeface="Times New Roman" panose="02020603050405020304" pitchFamily="18" charset="0"/>
                <a:cs typeface="Times New Roman" panose="02020603050405020304" pitchFamily="18" charset="0"/>
              </a:rPr>
              <a:t> values suggest minimal error.</a:t>
            </a:r>
          </a:p>
          <a:p>
            <a:r>
              <a:rPr lang="en-US" sz="1400" cap="none" dirty="0">
                <a:latin typeface="Times New Roman" panose="02020603050405020304" pitchFamily="18" charset="0"/>
                <a:cs typeface="Times New Roman" panose="02020603050405020304" pitchFamily="18" charset="0"/>
              </a:rPr>
              <a:t>Out-of-bag (</a:t>
            </a:r>
            <a:r>
              <a:rPr lang="en-US" sz="1400" cap="none" dirty="0" err="1">
                <a:latin typeface="Times New Roman" panose="02020603050405020304" pitchFamily="18" charset="0"/>
                <a:cs typeface="Times New Roman" panose="02020603050405020304" pitchFamily="18" charset="0"/>
              </a:rPr>
              <a:t>oob</a:t>
            </a:r>
            <a:r>
              <a:rPr lang="en-US" sz="1400" cap="none" dirty="0">
                <a:latin typeface="Times New Roman" panose="02020603050405020304" pitchFamily="18" charset="0"/>
                <a:cs typeface="Times New Roman" panose="02020603050405020304" pitchFamily="18" charset="0"/>
              </a:rPr>
              <a:t>) score provides an unbiased estimate of model accuracy.</a:t>
            </a:r>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8AE7A7A9-CAB3-04D8-0706-D2E6FCEC0B95}"/>
              </a:ext>
            </a:extLst>
          </p:cNvPr>
          <p:cNvSpPr txBox="1">
            <a:spLocks/>
          </p:cNvSpPr>
          <p:nvPr/>
        </p:nvSpPr>
        <p:spPr>
          <a:xfrm>
            <a:off x="8347587" y="2271251"/>
            <a:ext cx="3775587" cy="4291782"/>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cap="none" dirty="0">
                <a:latin typeface="Times New Roman" panose="02020603050405020304" pitchFamily="18" charset="0"/>
                <a:cs typeface="Times New Roman" panose="02020603050405020304" pitchFamily="18" charset="0"/>
              </a:rPr>
              <a:t>Model evaluation:</a:t>
            </a:r>
          </a:p>
          <a:p>
            <a:r>
              <a:rPr lang="en-US" sz="1400" cap="none" dirty="0">
                <a:latin typeface="Times New Roman" panose="02020603050405020304" pitchFamily="18" charset="0"/>
                <a:cs typeface="Times New Roman" panose="02020603050405020304" pitchFamily="18" charset="0"/>
              </a:rPr>
              <a:t>R² score: 0.9998</a:t>
            </a:r>
          </a:p>
          <a:p>
            <a:r>
              <a:rPr lang="en-US" sz="1400" cap="none" dirty="0">
                <a:latin typeface="Times New Roman" panose="02020603050405020304" pitchFamily="18" charset="0"/>
                <a:cs typeface="Times New Roman" panose="02020603050405020304" pitchFamily="18" charset="0"/>
              </a:rPr>
              <a:t>Mean squared error (MSE): 0.0002</a:t>
            </a:r>
          </a:p>
          <a:p>
            <a:r>
              <a:rPr lang="en-US" sz="1400" cap="none" dirty="0">
                <a:latin typeface="Times New Roman" panose="02020603050405020304" pitchFamily="18" charset="0"/>
                <a:cs typeface="Times New Roman" panose="02020603050405020304" pitchFamily="18" charset="0"/>
              </a:rPr>
              <a:t>Root mean squared error (RMSE): 0.0142</a:t>
            </a:r>
          </a:p>
          <a:p>
            <a:r>
              <a:rPr lang="en-US" sz="1400" cap="none" dirty="0">
                <a:latin typeface="Times New Roman" panose="02020603050405020304" pitchFamily="18" charset="0"/>
                <a:cs typeface="Times New Roman" panose="02020603050405020304" pitchFamily="18" charset="0"/>
              </a:rPr>
              <a:t>Out-of-bag (OOB) score: 0.9997</a:t>
            </a:r>
          </a:p>
          <a:p>
            <a:pPr marL="0" indent="0">
              <a:buNone/>
            </a:pPr>
            <a:r>
              <a:rPr lang="en-US" sz="1600" b="1" cap="none" dirty="0">
                <a:latin typeface="Times New Roman" panose="02020603050405020304" pitchFamily="18" charset="0"/>
                <a:cs typeface="Times New Roman" panose="02020603050405020304" pitchFamily="18" charset="0"/>
              </a:rPr>
              <a:t>Visuals:</a:t>
            </a:r>
          </a:p>
          <a:p>
            <a:r>
              <a:rPr lang="en-US" sz="1400" cap="none" dirty="0">
                <a:latin typeface="Times New Roman" panose="02020603050405020304" pitchFamily="18" charset="0"/>
                <a:cs typeface="Times New Roman" panose="02020603050405020304" pitchFamily="18" charset="0"/>
              </a:rPr>
              <a:t>Scatter plot of actual vs. Predicted values.</a:t>
            </a:r>
          </a:p>
          <a:p>
            <a:r>
              <a:rPr lang="en-US" sz="1400" cap="none" dirty="0">
                <a:latin typeface="Times New Roman" panose="02020603050405020304" pitchFamily="18" charset="0"/>
                <a:cs typeface="Times New Roman" panose="02020603050405020304" pitchFamily="18" charset="0"/>
              </a:rPr>
              <a:t>Include a brief note on the significance of r², </a:t>
            </a:r>
            <a:r>
              <a:rPr lang="en-US" sz="1400" cap="none" dirty="0" err="1">
                <a:latin typeface="Times New Roman" panose="02020603050405020304" pitchFamily="18" charset="0"/>
                <a:cs typeface="Times New Roman" panose="02020603050405020304" pitchFamily="18" charset="0"/>
              </a:rPr>
              <a:t>mse</a:t>
            </a:r>
            <a:r>
              <a:rPr lang="en-US" sz="1400" cap="none" dirty="0">
                <a:latin typeface="Times New Roman" panose="02020603050405020304" pitchFamily="18" charset="0"/>
                <a:cs typeface="Times New Roman" panose="02020603050405020304" pitchFamily="18" charset="0"/>
              </a:rPr>
              <a:t>, and </a:t>
            </a:r>
            <a:r>
              <a:rPr lang="en-US" sz="1400" cap="none" dirty="0" err="1">
                <a:latin typeface="Times New Roman" panose="02020603050405020304" pitchFamily="18" charset="0"/>
                <a:cs typeface="Times New Roman" panose="02020603050405020304" pitchFamily="18" charset="0"/>
              </a:rPr>
              <a:t>rmse</a:t>
            </a:r>
            <a:r>
              <a:rPr lang="en-US" sz="1400" cap="none"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50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C500-77DC-E30A-18BE-7FF96D868E86}"/>
              </a:ext>
            </a:extLst>
          </p:cNvPr>
          <p:cNvSpPr>
            <a:spLocks noGrp="1"/>
          </p:cNvSpPr>
          <p:nvPr>
            <p:ph type="title"/>
          </p:nvPr>
        </p:nvSpPr>
        <p:spPr>
          <a:xfrm>
            <a:off x="255638" y="143551"/>
            <a:ext cx="9821955" cy="711855"/>
          </a:xfrm>
        </p:spPr>
        <p:txBody>
          <a:bodyPr/>
          <a:lstStyle/>
          <a:p>
            <a:r>
              <a:rPr lang="en-US" cap="none">
                <a:latin typeface="Times New Roman" panose="02020603050405020304" pitchFamily="18" charset="0"/>
                <a:cs typeface="Times New Roman" panose="02020603050405020304" pitchFamily="18" charset="0"/>
              </a:rPr>
              <a:t>Residual Analysis &amp; Actual vs Predicted Plot</a:t>
            </a:r>
            <a:endParaRPr lang="en-IN" cap="none" dirty="0">
              <a:latin typeface="Times New Roman" panose="02020603050405020304" pitchFamily="18"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091F924B-C2A4-F382-7B0A-39DE00F2CF94}"/>
              </a:ext>
            </a:extLst>
          </p:cNvPr>
          <p:cNvSpPr>
            <a:spLocks noGrp="1"/>
          </p:cNvSpPr>
          <p:nvPr>
            <p:ph idx="1"/>
          </p:nvPr>
        </p:nvSpPr>
        <p:spPr>
          <a:xfrm>
            <a:off x="108155" y="869445"/>
            <a:ext cx="11698658" cy="2559555"/>
          </a:xfrm>
        </p:spPr>
        <p:txBody>
          <a:bodyPr>
            <a:noAutofit/>
          </a:bodyPr>
          <a:lstStyle/>
          <a:p>
            <a:pPr marL="0" indent="0">
              <a:buNone/>
            </a:pPr>
            <a:r>
              <a:rPr lang="en-US" sz="1400" b="1" cap="none" dirty="0">
                <a:latin typeface="Times New Roman" panose="02020603050405020304" pitchFamily="18" charset="0"/>
                <a:cs typeface="Times New Roman" panose="02020603050405020304" pitchFamily="18" charset="0"/>
              </a:rPr>
              <a:t>Scatter plot</a:t>
            </a:r>
            <a:r>
              <a:rPr lang="en-US" sz="1400" cap="none" dirty="0">
                <a:latin typeface="Times New Roman" panose="02020603050405020304" pitchFamily="18" charset="0"/>
                <a:cs typeface="Times New Roman" panose="02020603050405020304" pitchFamily="18" charset="0"/>
              </a:rPr>
              <a:t>: Actual vs Predicted values</a:t>
            </a:r>
          </a:p>
          <a:p>
            <a:pPr marL="0" indent="0">
              <a:buNone/>
            </a:pPr>
            <a:r>
              <a:rPr lang="en-US" sz="1400" b="1" cap="none" dirty="0">
                <a:latin typeface="Times New Roman" panose="02020603050405020304" pitchFamily="18" charset="0"/>
                <a:cs typeface="Times New Roman" panose="02020603050405020304" pitchFamily="18" charset="0"/>
              </a:rPr>
              <a:t>Residuals vs Predicted Values:</a:t>
            </a:r>
          </a:p>
          <a:p>
            <a:r>
              <a:rPr lang="en-US" sz="1400" cap="none" dirty="0">
                <a:latin typeface="Times New Roman" panose="02020603050405020304" pitchFamily="18" charset="0"/>
                <a:cs typeface="Times New Roman" panose="02020603050405020304" pitchFamily="18" charset="0"/>
              </a:rPr>
              <a:t>Random distribution of residuals → Suggests homoscedasticity</a:t>
            </a:r>
          </a:p>
          <a:p>
            <a:r>
              <a:rPr lang="en-US" sz="1400" cap="none" dirty="0">
                <a:latin typeface="Times New Roman" panose="02020603050405020304" pitchFamily="18" charset="0"/>
                <a:cs typeface="Times New Roman" panose="02020603050405020304" pitchFamily="18" charset="0"/>
              </a:rPr>
              <a:t>No clear pattern → Indicates well-behaved residuals</a:t>
            </a:r>
          </a:p>
          <a:p>
            <a:pPr marL="0" indent="0">
              <a:buNone/>
            </a:pPr>
            <a:r>
              <a:rPr lang="en-US" sz="1400" b="1" cap="none" dirty="0">
                <a:latin typeface="Times New Roman" panose="02020603050405020304" pitchFamily="18" charset="0"/>
                <a:cs typeface="Times New Roman" panose="02020603050405020304" pitchFamily="18" charset="0"/>
              </a:rPr>
              <a:t>Q-Q Plot Interpretation</a:t>
            </a:r>
            <a:r>
              <a:rPr lang="en-US" sz="1400" cap="none" dirty="0">
                <a:latin typeface="Times New Roman" panose="02020603050405020304" pitchFamily="18" charset="0"/>
                <a:cs typeface="Times New Roman" panose="02020603050405020304" pitchFamily="18" charset="0"/>
              </a:rPr>
              <a:t>:</a:t>
            </a:r>
          </a:p>
          <a:p>
            <a:r>
              <a:rPr lang="en-US" sz="1400" cap="none" dirty="0">
                <a:latin typeface="Times New Roman" panose="02020603050405020304" pitchFamily="18" charset="0"/>
                <a:cs typeface="Times New Roman" panose="02020603050405020304" pitchFamily="18" charset="0"/>
              </a:rPr>
              <a:t>Residuals follow a normal distribution, validating model assumptions.</a:t>
            </a:r>
          </a:p>
        </p:txBody>
      </p:sp>
      <p:pic>
        <p:nvPicPr>
          <p:cNvPr id="14" name="Picture 13">
            <a:extLst>
              <a:ext uri="{FF2B5EF4-FFF2-40B4-BE49-F238E27FC236}">
                <a16:creationId xmlns:a16="http://schemas.microsoft.com/office/drawing/2014/main" id="{06E1F847-D998-BFC0-A675-D52B35D255D9}"/>
              </a:ext>
            </a:extLst>
          </p:cNvPr>
          <p:cNvPicPr>
            <a:picLocks noChangeAspect="1"/>
          </p:cNvPicPr>
          <p:nvPr/>
        </p:nvPicPr>
        <p:blipFill>
          <a:blip r:embed="rId2"/>
          <a:stretch>
            <a:fillRect/>
          </a:stretch>
        </p:blipFill>
        <p:spPr>
          <a:xfrm>
            <a:off x="6741255" y="869445"/>
            <a:ext cx="5065558" cy="2559555"/>
          </a:xfrm>
          <a:prstGeom prst="rect">
            <a:avLst/>
          </a:prstGeom>
        </p:spPr>
      </p:pic>
      <p:pic>
        <p:nvPicPr>
          <p:cNvPr id="16" name="Picture 15">
            <a:extLst>
              <a:ext uri="{FF2B5EF4-FFF2-40B4-BE49-F238E27FC236}">
                <a16:creationId xmlns:a16="http://schemas.microsoft.com/office/drawing/2014/main" id="{2D032190-8293-17E2-0852-F81D3429EAA9}"/>
              </a:ext>
            </a:extLst>
          </p:cNvPr>
          <p:cNvPicPr>
            <a:picLocks noChangeAspect="1"/>
          </p:cNvPicPr>
          <p:nvPr/>
        </p:nvPicPr>
        <p:blipFill>
          <a:blip r:embed="rId3"/>
          <a:stretch>
            <a:fillRect/>
          </a:stretch>
        </p:blipFill>
        <p:spPr>
          <a:xfrm>
            <a:off x="255638" y="3559277"/>
            <a:ext cx="6174659" cy="3155172"/>
          </a:xfrm>
          <a:prstGeom prst="rect">
            <a:avLst/>
          </a:prstGeom>
        </p:spPr>
      </p:pic>
      <p:pic>
        <p:nvPicPr>
          <p:cNvPr id="18" name="Picture 17">
            <a:extLst>
              <a:ext uri="{FF2B5EF4-FFF2-40B4-BE49-F238E27FC236}">
                <a16:creationId xmlns:a16="http://schemas.microsoft.com/office/drawing/2014/main" id="{D282D490-8FA9-2D7F-3557-71BF4B7A5FB0}"/>
              </a:ext>
            </a:extLst>
          </p:cNvPr>
          <p:cNvPicPr>
            <a:picLocks noChangeAspect="1"/>
          </p:cNvPicPr>
          <p:nvPr/>
        </p:nvPicPr>
        <p:blipFill>
          <a:blip r:embed="rId4"/>
          <a:stretch>
            <a:fillRect/>
          </a:stretch>
        </p:blipFill>
        <p:spPr>
          <a:xfrm>
            <a:off x="6708842" y="3559277"/>
            <a:ext cx="5065557" cy="2979175"/>
          </a:xfrm>
          <a:prstGeom prst="rect">
            <a:avLst/>
          </a:prstGeom>
        </p:spPr>
      </p:pic>
    </p:spTree>
    <p:extLst>
      <p:ext uri="{BB962C8B-B14F-4D97-AF65-F5344CB8AC3E}">
        <p14:creationId xmlns:p14="http://schemas.microsoft.com/office/powerpoint/2010/main" val="417102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6981-9E98-529A-4A8A-E2E1B6AEBCD9}"/>
              </a:ext>
            </a:extLst>
          </p:cNvPr>
          <p:cNvSpPr>
            <a:spLocks noGrp="1"/>
          </p:cNvSpPr>
          <p:nvPr>
            <p:ph type="title"/>
          </p:nvPr>
        </p:nvSpPr>
        <p:spPr>
          <a:xfrm>
            <a:off x="5340096" y="1097280"/>
            <a:ext cx="6217920" cy="1828800"/>
          </a:xfrm>
        </p:spPr>
        <p:txBody>
          <a:bodyPr anchor="t">
            <a:normAutofit/>
          </a:bodyPr>
          <a:lstStyle/>
          <a:p>
            <a:br>
              <a:rPr lang="en-US" dirty="0"/>
            </a:br>
            <a:endParaRPr lang="en-IN" dirty="0"/>
          </a:p>
        </p:txBody>
      </p:sp>
      <p:sp>
        <p:nvSpPr>
          <p:cNvPr id="9" name="Picture Placeholder 2">
            <a:extLst>
              <a:ext uri="{FF2B5EF4-FFF2-40B4-BE49-F238E27FC236}">
                <a16:creationId xmlns:a16="http://schemas.microsoft.com/office/drawing/2014/main" id="{C1D68EFA-3038-D20E-2593-3322DE07BA29}"/>
              </a:ext>
            </a:extLst>
          </p:cNvPr>
          <p:cNvSpPr>
            <a:spLocks noGrp="1"/>
          </p:cNvSpPr>
          <p:nvPr>
            <p:ph type="pic" sz="quarter" idx="13"/>
          </p:nvPr>
        </p:nvSpPr>
        <p:spPr>
          <a:xfrm>
            <a:off x="633984" y="1524000"/>
            <a:ext cx="3200400" cy="3200400"/>
          </a:xfrm>
        </p:spPr>
        <p:txBody>
          <a:bodyPr/>
          <a:lstStyle/>
          <a:p>
            <a:r>
              <a:rPr lang="en-US" sz="4000" b="1" dirty="0"/>
              <a:t>Neural Network</a:t>
            </a:r>
            <a:endParaRPr lang="en-IN" sz="4000" b="1" dirty="0"/>
          </a:p>
        </p:txBody>
      </p:sp>
      <p:sp>
        <p:nvSpPr>
          <p:cNvPr id="11" name="Content Placeholder 3">
            <a:extLst>
              <a:ext uri="{FF2B5EF4-FFF2-40B4-BE49-F238E27FC236}">
                <a16:creationId xmlns:a16="http://schemas.microsoft.com/office/drawing/2014/main" id="{D1C04377-0F9A-A31A-379A-C9DD69F025F4}"/>
              </a:ext>
            </a:extLst>
          </p:cNvPr>
          <p:cNvSpPr>
            <a:spLocks noGrp="1"/>
          </p:cNvSpPr>
          <p:nvPr>
            <p:ph idx="1"/>
          </p:nvPr>
        </p:nvSpPr>
        <p:spPr>
          <a:xfrm>
            <a:off x="3687098" y="992076"/>
            <a:ext cx="8406580" cy="1269343"/>
          </a:xfrm>
        </p:spPr>
        <p:txBody>
          <a:bodyPr>
            <a:normAutofit/>
          </a:bodyPr>
          <a:lstStyle/>
          <a:p>
            <a:pPr marL="0" indent="0" algn="just">
              <a:buNone/>
            </a:pPr>
            <a:r>
              <a:rPr lang="en-US" sz="2000" cap="none" dirty="0">
                <a:latin typeface="Times New Roman" panose="02020603050405020304" pitchFamily="18" charset="0"/>
                <a:cs typeface="Times New Roman" panose="02020603050405020304" pitchFamily="18" charset="0"/>
              </a:rPr>
              <a:t>A neural network is a machine learning program, or model, that makes decisions in a manner similar to the human brain, by using processes that mimic the way biological neurons work together to identify phenomena, weigh options and arrive at conclusions.</a:t>
            </a:r>
          </a:p>
        </p:txBody>
      </p:sp>
      <p:sp>
        <p:nvSpPr>
          <p:cNvPr id="5" name="Content Placeholder 3">
            <a:extLst>
              <a:ext uri="{FF2B5EF4-FFF2-40B4-BE49-F238E27FC236}">
                <a16:creationId xmlns:a16="http://schemas.microsoft.com/office/drawing/2014/main" id="{36824A01-427E-AB8A-4435-7CF9C66F92F8}"/>
              </a:ext>
            </a:extLst>
          </p:cNvPr>
          <p:cNvSpPr txBox="1">
            <a:spLocks/>
          </p:cNvSpPr>
          <p:nvPr/>
        </p:nvSpPr>
        <p:spPr>
          <a:xfrm>
            <a:off x="4301391" y="2390712"/>
            <a:ext cx="6414057" cy="2703871"/>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sz="1600" b="1" cap="none" dirty="0">
                <a:latin typeface="Times New Roman" panose="02020603050405020304" pitchFamily="18" charset="0"/>
                <a:cs typeface="Times New Roman" panose="02020603050405020304" pitchFamily="18" charset="0"/>
              </a:rPr>
              <a:t>Model Overview: </a:t>
            </a:r>
            <a:r>
              <a:rPr lang="en-US" sz="1400" cap="none" dirty="0">
                <a:latin typeface="Times New Roman" panose="02020603050405020304" pitchFamily="18" charset="0"/>
                <a:cs typeface="Times New Roman" panose="02020603050405020304" pitchFamily="18" charset="0"/>
              </a:rPr>
              <a:t>Neural Network architecture</a:t>
            </a:r>
          </a:p>
          <a:p>
            <a:r>
              <a:rPr lang="en-US" sz="1400" cap="none" dirty="0">
                <a:latin typeface="Times New Roman" panose="02020603050405020304" pitchFamily="18" charset="0"/>
                <a:cs typeface="Times New Roman" panose="02020603050405020304" pitchFamily="18" charset="0"/>
              </a:rPr>
              <a:t>Input Layer: 64 neurons (</a:t>
            </a:r>
            <a:r>
              <a:rPr lang="en-US" sz="1400" cap="none" dirty="0" err="1">
                <a:latin typeface="Times New Roman" panose="02020603050405020304" pitchFamily="18" charset="0"/>
                <a:cs typeface="Times New Roman" panose="02020603050405020304" pitchFamily="18" charset="0"/>
              </a:rPr>
              <a:t>ReLU</a:t>
            </a:r>
            <a:r>
              <a:rPr lang="en-US" sz="1400" cap="none" dirty="0">
                <a:latin typeface="Times New Roman" panose="02020603050405020304" pitchFamily="18" charset="0"/>
                <a:cs typeface="Times New Roman" panose="02020603050405020304" pitchFamily="18" charset="0"/>
              </a:rPr>
              <a:t> activation)</a:t>
            </a:r>
          </a:p>
          <a:p>
            <a:r>
              <a:rPr lang="en-US" sz="1400" cap="none" dirty="0">
                <a:latin typeface="Times New Roman" panose="02020603050405020304" pitchFamily="18" charset="0"/>
                <a:cs typeface="Times New Roman" panose="02020603050405020304" pitchFamily="18" charset="0"/>
              </a:rPr>
              <a:t>Hidden Layer 1: 128 neurons (</a:t>
            </a:r>
            <a:r>
              <a:rPr lang="en-US" sz="1400" cap="none" dirty="0" err="1">
                <a:latin typeface="Times New Roman" panose="02020603050405020304" pitchFamily="18" charset="0"/>
                <a:cs typeface="Times New Roman" panose="02020603050405020304" pitchFamily="18" charset="0"/>
              </a:rPr>
              <a:t>ReLU</a:t>
            </a:r>
            <a:r>
              <a:rPr lang="en-US" sz="1400" cap="none" dirty="0">
                <a:latin typeface="Times New Roman" panose="02020603050405020304" pitchFamily="18" charset="0"/>
                <a:cs typeface="Times New Roman" panose="02020603050405020304" pitchFamily="18" charset="0"/>
              </a:rPr>
              <a:t> activation) with Dropout (20%)</a:t>
            </a:r>
          </a:p>
          <a:p>
            <a:r>
              <a:rPr lang="en-US" sz="1400" cap="none" dirty="0">
                <a:latin typeface="Times New Roman" panose="02020603050405020304" pitchFamily="18" charset="0"/>
                <a:cs typeface="Times New Roman" panose="02020603050405020304" pitchFamily="18" charset="0"/>
              </a:rPr>
              <a:t>Hidden Layer 2: 64 neurons (</a:t>
            </a:r>
            <a:r>
              <a:rPr lang="en-US" sz="1400" cap="none" dirty="0" err="1">
                <a:latin typeface="Times New Roman" panose="02020603050405020304" pitchFamily="18" charset="0"/>
                <a:cs typeface="Times New Roman" panose="02020603050405020304" pitchFamily="18" charset="0"/>
              </a:rPr>
              <a:t>ReLU</a:t>
            </a:r>
            <a:r>
              <a:rPr lang="en-US" sz="1400" cap="none" dirty="0">
                <a:latin typeface="Times New Roman" panose="02020603050405020304" pitchFamily="18" charset="0"/>
                <a:cs typeface="Times New Roman" panose="02020603050405020304" pitchFamily="18" charset="0"/>
              </a:rPr>
              <a:t> activation)</a:t>
            </a:r>
          </a:p>
          <a:p>
            <a:r>
              <a:rPr lang="en-US" sz="1400" cap="none" dirty="0">
                <a:latin typeface="Times New Roman" panose="02020603050405020304" pitchFamily="18" charset="0"/>
                <a:cs typeface="Times New Roman" panose="02020603050405020304" pitchFamily="18" charset="0"/>
              </a:rPr>
              <a:t>Output Layer: 1 neuron (for regression)Key observations:</a:t>
            </a:r>
          </a:p>
          <a:p>
            <a:pPr marL="0" indent="0">
              <a:buFont typeface="Courier New" panose="02070309020205020404" pitchFamily="49" charset="0"/>
              <a:buNone/>
            </a:pPr>
            <a:endParaRPr lang="en-US" sz="1400" cap="none" dirty="0">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44013B89-74C5-95E6-E9C8-AD0E98B3EBC1}"/>
              </a:ext>
            </a:extLst>
          </p:cNvPr>
          <p:cNvSpPr txBox="1">
            <a:spLocks/>
          </p:cNvSpPr>
          <p:nvPr/>
        </p:nvSpPr>
        <p:spPr>
          <a:xfrm>
            <a:off x="4301391" y="4724400"/>
            <a:ext cx="4981808" cy="1730477"/>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cap="none" dirty="0">
                <a:latin typeface="Times New Roman" panose="02020603050405020304" pitchFamily="18" charset="0"/>
                <a:cs typeface="Times New Roman" panose="02020603050405020304" pitchFamily="18" charset="0"/>
              </a:rPr>
              <a:t>Model evaluation:</a:t>
            </a:r>
          </a:p>
          <a:p>
            <a:r>
              <a:rPr lang="en-US" sz="1400" cap="none" dirty="0">
                <a:latin typeface="Times New Roman" panose="02020603050405020304" pitchFamily="18" charset="0"/>
                <a:cs typeface="Times New Roman" panose="02020603050405020304" pitchFamily="18" charset="0"/>
              </a:rPr>
              <a:t>Mean Squared Error (MSE): 0.0327</a:t>
            </a:r>
          </a:p>
          <a:p>
            <a:r>
              <a:rPr lang="en-US" sz="1400" cap="none" dirty="0">
                <a:latin typeface="Times New Roman" panose="02020603050405020304" pitchFamily="18" charset="0"/>
                <a:cs typeface="Times New Roman" panose="02020603050405020304" pitchFamily="18" charset="0"/>
              </a:rPr>
              <a:t>Root Mean Squared Error (RMSE): 0.1809</a:t>
            </a:r>
          </a:p>
          <a:p>
            <a:r>
              <a:rPr lang="en-US" sz="1400" cap="none" dirty="0">
                <a:latin typeface="Times New Roman" panose="02020603050405020304" pitchFamily="18" charset="0"/>
                <a:cs typeface="Times New Roman" panose="02020603050405020304" pitchFamily="18" charset="0"/>
              </a:rPr>
              <a:t>R² Score: 0.9673</a:t>
            </a:r>
          </a:p>
        </p:txBody>
      </p:sp>
    </p:spTree>
    <p:extLst>
      <p:ext uri="{BB962C8B-B14F-4D97-AF65-F5344CB8AC3E}">
        <p14:creationId xmlns:p14="http://schemas.microsoft.com/office/powerpoint/2010/main" val="124280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53F8-370F-2C18-44E1-F5FA815C30EB}"/>
              </a:ext>
            </a:extLst>
          </p:cNvPr>
          <p:cNvSpPr>
            <a:spLocks noGrp="1"/>
          </p:cNvSpPr>
          <p:nvPr>
            <p:ph type="title"/>
          </p:nvPr>
        </p:nvSpPr>
        <p:spPr>
          <a:xfrm>
            <a:off x="3932903" y="1140542"/>
            <a:ext cx="7964128" cy="1042219"/>
          </a:xfrm>
        </p:spPr>
        <p:txBody>
          <a:bodyPr/>
          <a:lstStyle/>
          <a:p>
            <a:pPr algn="just"/>
            <a:r>
              <a:rPr lang="en-US" sz="1600" cap="none" dirty="0">
                <a:latin typeface="Times New Roman" panose="02020603050405020304" pitchFamily="18" charset="0"/>
                <a:cs typeface="Times New Roman" panose="02020603050405020304" pitchFamily="18" charset="0"/>
              </a:rPr>
              <a:t>Multiple linear regression (MLR) is a statistical technique that uses several explanatory variables to predict the outcome of a response variable.</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CD919BF8-3A76-E475-6338-17691D49EFCC}"/>
              </a:ext>
            </a:extLst>
          </p:cNvPr>
          <p:cNvSpPr>
            <a:spLocks noGrp="1"/>
          </p:cNvSpPr>
          <p:nvPr>
            <p:ph type="pic" sz="quarter" idx="13"/>
          </p:nvPr>
        </p:nvSpPr>
        <p:spPr>
          <a:xfrm>
            <a:off x="294969" y="1828800"/>
            <a:ext cx="3529780" cy="3200400"/>
          </a:xfrm>
        </p:spPr>
        <p:txBody>
          <a:bodyPr/>
          <a:lstStyle/>
          <a:p>
            <a:r>
              <a:rPr lang="en-IN" sz="4800" b="1" dirty="0"/>
              <a:t>Multi-Linear Regression</a:t>
            </a:r>
          </a:p>
        </p:txBody>
      </p:sp>
      <p:sp>
        <p:nvSpPr>
          <p:cNvPr id="4" name="Content Placeholder 3">
            <a:extLst>
              <a:ext uri="{FF2B5EF4-FFF2-40B4-BE49-F238E27FC236}">
                <a16:creationId xmlns:a16="http://schemas.microsoft.com/office/drawing/2014/main" id="{4E41A199-F888-71DA-1367-D7F058CFCD5C}"/>
              </a:ext>
            </a:extLst>
          </p:cNvPr>
          <p:cNvSpPr>
            <a:spLocks noGrp="1"/>
          </p:cNvSpPr>
          <p:nvPr>
            <p:ph idx="1"/>
          </p:nvPr>
        </p:nvSpPr>
        <p:spPr>
          <a:xfrm>
            <a:off x="3824749" y="2593258"/>
            <a:ext cx="3628103" cy="2008239"/>
          </a:xfrm>
        </p:spPr>
        <p:txBody>
          <a:bodyPr>
            <a:normAutofit/>
          </a:bodyPr>
          <a:lstStyle/>
          <a:p>
            <a:pPr marL="0" indent="0">
              <a:buNone/>
            </a:pPr>
            <a:r>
              <a:rPr lang="en-IN" sz="1600" b="1" cap="none" dirty="0">
                <a:latin typeface="Times New Roman" panose="02020603050405020304" pitchFamily="18" charset="0"/>
                <a:cs typeface="Times New Roman" panose="02020603050405020304" pitchFamily="18" charset="0"/>
              </a:rPr>
              <a:t>Model performance metrics:</a:t>
            </a:r>
          </a:p>
          <a:p>
            <a:r>
              <a:rPr lang="en-IN" sz="1400" cap="none" dirty="0">
                <a:latin typeface="Times New Roman" panose="02020603050405020304" pitchFamily="18" charset="0"/>
                <a:cs typeface="Times New Roman" panose="02020603050405020304" pitchFamily="18" charset="0"/>
              </a:rPr>
              <a:t> Mean squared error (MSE): 0.0562</a:t>
            </a:r>
          </a:p>
          <a:p>
            <a:r>
              <a:rPr lang="en-IN" sz="1400" cap="none" dirty="0">
                <a:latin typeface="Times New Roman" panose="02020603050405020304" pitchFamily="18" charset="0"/>
                <a:cs typeface="Times New Roman" panose="02020603050405020304" pitchFamily="18" charset="0"/>
              </a:rPr>
              <a:t> Root mean squared error (RMSE): 0.2371</a:t>
            </a:r>
          </a:p>
          <a:p>
            <a:r>
              <a:rPr lang="en-IN" sz="1400" cap="none" dirty="0">
                <a:latin typeface="Times New Roman" panose="02020603050405020304" pitchFamily="18" charset="0"/>
                <a:cs typeface="Times New Roman" panose="02020603050405020304" pitchFamily="18" charset="0"/>
              </a:rPr>
              <a:t> R² score: 0.9439</a:t>
            </a:r>
          </a:p>
        </p:txBody>
      </p:sp>
      <p:sp>
        <p:nvSpPr>
          <p:cNvPr id="5" name="Content Placeholder 3">
            <a:extLst>
              <a:ext uri="{FF2B5EF4-FFF2-40B4-BE49-F238E27FC236}">
                <a16:creationId xmlns:a16="http://schemas.microsoft.com/office/drawing/2014/main" id="{37406C73-0F84-701D-4A23-98426AF89B98}"/>
              </a:ext>
            </a:extLst>
          </p:cNvPr>
          <p:cNvSpPr txBox="1">
            <a:spLocks/>
          </p:cNvSpPr>
          <p:nvPr/>
        </p:nvSpPr>
        <p:spPr>
          <a:xfrm>
            <a:off x="3932903" y="4485968"/>
            <a:ext cx="7787149" cy="2008239"/>
          </a:xfrm>
          <a:prstGeom prst="rect">
            <a:avLst/>
          </a:prstGeom>
        </p:spPr>
        <p:txBody>
          <a:bodyPr vert="horz" lIns="0" tIns="0" rIns="0" bIns="0" rtlCol="0">
            <a:norm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sz="1600" b="1" cap="none" dirty="0">
                <a:latin typeface="Times New Roman" panose="02020603050405020304" pitchFamily="18" charset="0"/>
                <a:cs typeface="Times New Roman" panose="02020603050405020304" pitchFamily="18" charset="0"/>
              </a:rPr>
              <a:t>Key Observations:</a:t>
            </a:r>
          </a:p>
          <a:p>
            <a:r>
              <a:rPr lang="en-US" sz="1400" cap="none" dirty="0">
                <a:latin typeface="Times New Roman" panose="02020603050405020304" pitchFamily="18" charset="0"/>
                <a:cs typeface="Times New Roman" panose="02020603050405020304" pitchFamily="18" charset="0"/>
              </a:rPr>
              <a:t>  The R² score of 0.9439 indicates a good fit.</a:t>
            </a:r>
          </a:p>
          <a:p>
            <a:r>
              <a:rPr lang="en-US" sz="1400" cap="none" dirty="0">
                <a:latin typeface="Times New Roman" panose="02020603050405020304" pitchFamily="18" charset="0"/>
                <a:cs typeface="Times New Roman" panose="02020603050405020304" pitchFamily="18" charset="0"/>
              </a:rPr>
              <a:t>  RMSE of 0.2371 suggests moderate prediction error.</a:t>
            </a:r>
          </a:p>
          <a:p>
            <a:r>
              <a:rPr lang="en-US" sz="1400" cap="none" dirty="0">
                <a:latin typeface="Times New Roman" panose="02020603050405020304" pitchFamily="18" charset="0"/>
                <a:cs typeface="Times New Roman" panose="02020603050405020304" pitchFamily="18" charset="0"/>
              </a:rPr>
              <a:t>  The model performs well but may not capture complex relationships.</a:t>
            </a:r>
            <a:endParaRPr lang="en-IN"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60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CF56-0A99-C286-5B04-BEAA58015105}"/>
              </a:ext>
            </a:extLst>
          </p:cNvPr>
          <p:cNvSpPr>
            <a:spLocks noGrp="1"/>
          </p:cNvSpPr>
          <p:nvPr>
            <p:ph type="title"/>
          </p:nvPr>
        </p:nvSpPr>
        <p:spPr>
          <a:xfrm>
            <a:off x="3805084" y="1097280"/>
            <a:ext cx="8249264" cy="1095314"/>
          </a:xfrm>
        </p:spPr>
        <p:txBody>
          <a:bodyPr/>
          <a:lstStyle/>
          <a:p>
            <a:pPr algn="just"/>
            <a:r>
              <a:rPr lang="en-US" sz="1600" cap="none" dirty="0">
                <a:latin typeface="Times New Roman" panose="02020603050405020304" pitchFamily="18" charset="0"/>
                <a:cs typeface="Times New Roman" panose="02020603050405020304" pitchFamily="18" charset="0"/>
              </a:rPr>
              <a:t>A decision tree is a non-parametric supervised learning algorithm, which is utilized for both classification and regression tasks. It has a hierarchical, tree structure, which consists of a root node, branches, internal nodes and leaf nodes.</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CB590554-DA48-6E00-6BCD-0BD0877B751E}"/>
              </a:ext>
            </a:extLst>
          </p:cNvPr>
          <p:cNvSpPr>
            <a:spLocks noGrp="1"/>
          </p:cNvSpPr>
          <p:nvPr>
            <p:ph type="pic" sz="quarter" idx="13"/>
          </p:nvPr>
        </p:nvSpPr>
        <p:spPr>
          <a:xfrm>
            <a:off x="501445" y="1828800"/>
            <a:ext cx="2979175" cy="3200400"/>
          </a:xfrm>
        </p:spPr>
        <p:txBody>
          <a:bodyPr/>
          <a:lstStyle/>
          <a:p>
            <a:r>
              <a:rPr lang="en-IN" sz="4000" b="1" dirty="0"/>
              <a:t>Decision Tree</a:t>
            </a:r>
          </a:p>
        </p:txBody>
      </p:sp>
      <p:sp>
        <p:nvSpPr>
          <p:cNvPr id="4" name="Content Placeholder 3">
            <a:extLst>
              <a:ext uri="{FF2B5EF4-FFF2-40B4-BE49-F238E27FC236}">
                <a16:creationId xmlns:a16="http://schemas.microsoft.com/office/drawing/2014/main" id="{308EE928-927E-89A3-D82F-D06A4679D5E7}"/>
              </a:ext>
            </a:extLst>
          </p:cNvPr>
          <p:cNvSpPr>
            <a:spLocks noGrp="1"/>
          </p:cNvSpPr>
          <p:nvPr>
            <p:ph idx="1"/>
          </p:nvPr>
        </p:nvSpPr>
        <p:spPr>
          <a:xfrm>
            <a:off x="3893574" y="2192594"/>
            <a:ext cx="3549445" cy="3979606"/>
          </a:xfrm>
        </p:spPr>
        <p:txBody>
          <a:bodyPr>
            <a:normAutofit/>
          </a:bodyPr>
          <a:lstStyle/>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Initial model performance metrics:</a:t>
            </a: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0.9996</a:t>
            </a: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0.0004</a:t>
            </a:r>
          </a:p>
          <a:p>
            <a:r>
              <a:rPr lang="en-IN" sz="1400" b="0" i="0" cap="none" dirty="0">
                <a:solidFill>
                  <a:srgbClr val="374151"/>
                </a:solidFill>
                <a:effectLst/>
                <a:latin typeface="Times New Roman" panose="02020603050405020304" pitchFamily="18" charset="0"/>
                <a:cs typeface="Times New Roman" panose="02020603050405020304" pitchFamily="18" charset="0"/>
              </a:rPr>
              <a:t>Root mean squared error (RMSE): 0.0211</a:t>
            </a:r>
          </a:p>
          <a:p>
            <a:pPr marL="0" indent="0">
              <a:buNone/>
            </a:pP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Final model performance metrics:</a:t>
            </a:r>
            <a:endParaRPr lang="en-IN" sz="1600" cap="none" dirty="0">
              <a:solidFill>
                <a:srgbClr val="374151"/>
              </a:solidFill>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0.9996</a:t>
            </a: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0.0004</a:t>
            </a:r>
          </a:p>
          <a:p>
            <a:r>
              <a:rPr lang="en-IN" sz="1400" b="0" i="0" cap="none" dirty="0">
                <a:solidFill>
                  <a:srgbClr val="374151"/>
                </a:solidFill>
                <a:effectLst/>
                <a:latin typeface="Times New Roman" panose="02020603050405020304" pitchFamily="18" charset="0"/>
                <a:cs typeface="Times New Roman" panose="02020603050405020304" pitchFamily="18" charset="0"/>
              </a:rPr>
              <a:t>Root mean squared error (RMSE): 0.0201</a:t>
            </a:r>
          </a:p>
          <a:p>
            <a:pPr marL="0" indent="0">
              <a:buNone/>
            </a:pP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A4BDC013-9E68-6251-B878-851C8D5AD05F}"/>
              </a:ext>
            </a:extLst>
          </p:cNvPr>
          <p:cNvSpPr txBox="1">
            <a:spLocks/>
          </p:cNvSpPr>
          <p:nvPr/>
        </p:nvSpPr>
        <p:spPr>
          <a:xfrm>
            <a:off x="7767483" y="2192594"/>
            <a:ext cx="4286865" cy="4473677"/>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IN" sz="1600" b="1" cap="none" dirty="0">
                <a:solidFill>
                  <a:srgbClr val="374151"/>
                </a:solidFill>
                <a:latin typeface="Times New Roman" panose="02020603050405020304" pitchFamily="18" charset="0"/>
                <a:cs typeface="Times New Roman" panose="02020603050405020304" pitchFamily="18" charset="0"/>
              </a:rPr>
              <a:t>Hyperparameter tuning:</a:t>
            </a: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1)  </a:t>
            </a:r>
            <a:r>
              <a:rPr lang="en-IN" sz="1400" b="1" cap="none" dirty="0" err="1">
                <a:solidFill>
                  <a:srgbClr val="374151"/>
                </a:solidFill>
                <a:latin typeface="Times New Roman" panose="02020603050405020304" pitchFamily="18" charset="0"/>
                <a:cs typeface="Times New Roman" panose="02020603050405020304" pitchFamily="18" charset="0"/>
              </a:rPr>
              <a:t>GridSearchCV</a:t>
            </a:r>
            <a:r>
              <a:rPr lang="en-IN" sz="1400" b="1" cap="none" dirty="0">
                <a:solidFill>
                  <a:srgbClr val="374151"/>
                </a:solidFill>
                <a:latin typeface="Times New Roman" panose="02020603050405020304" pitchFamily="18" charset="0"/>
                <a:cs typeface="Times New Roman" panose="02020603050405020304" pitchFamily="18" charset="0"/>
              </a:rPr>
              <a:t> Best Parameters:</a:t>
            </a:r>
          </a:p>
          <a:p>
            <a:r>
              <a:rPr lang="en-IN" sz="1400" cap="none" dirty="0">
                <a:solidFill>
                  <a:srgbClr val="374151"/>
                </a:solidFill>
                <a:latin typeface="Times New Roman" panose="02020603050405020304" pitchFamily="18" charset="0"/>
                <a:cs typeface="Times New Roman" panose="02020603050405020304" pitchFamily="18" charset="0"/>
              </a:rPr>
              <a:t>  </a:t>
            </a:r>
            <a:r>
              <a:rPr lang="en-IN" sz="1400" cap="none" dirty="0" err="1">
                <a:solidFill>
                  <a:srgbClr val="374151"/>
                </a:solidFill>
                <a:latin typeface="Times New Roman" panose="02020603050405020304" pitchFamily="18" charset="0"/>
                <a:cs typeface="Times New Roman" panose="02020603050405020304" pitchFamily="18" charset="0"/>
              </a:rPr>
              <a:t>max_depth</a:t>
            </a:r>
            <a:r>
              <a:rPr lang="en-IN" sz="1400" cap="none" dirty="0">
                <a:solidFill>
                  <a:srgbClr val="374151"/>
                </a:solidFill>
                <a:latin typeface="Times New Roman" panose="02020603050405020304" pitchFamily="18" charset="0"/>
                <a:cs typeface="Times New Roman" panose="02020603050405020304" pitchFamily="18" charset="0"/>
              </a:rPr>
              <a:t>: None, </a:t>
            </a:r>
            <a:r>
              <a:rPr lang="en-IN" sz="1400" cap="none" dirty="0" err="1">
                <a:solidFill>
                  <a:srgbClr val="374151"/>
                </a:solidFill>
                <a:latin typeface="Times New Roman" panose="02020603050405020304" pitchFamily="18" charset="0"/>
                <a:cs typeface="Times New Roman" panose="02020603050405020304" pitchFamily="18" charset="0"/>
              </a:rPr>
              <a:t>max_features</a:t>
            </a:r>
            <a:r>
              <a:rPr lang="en-IN" sz="1400" cap="none" dirty="0">
                <a:solidFill>
                  <a:srgbClr val="374151"/>
                </a:solidFill>
                <a:latin typeface="Times New Roman" panose="02020603050405020304" pitchFamily="18" charset="0"/>
                <a:cs typeface="Times New Roman" panose="02020603050405020304" pitchFamily="18" charset="0"/>
              </a:rPr>
              <a:t>: None</a:t>
            </a:r>
          </a:p>
          <a:p>
            <a:r>
              <a:rPr lang="en-IN" sz="1400" cap="none" dirty="0">
                <a:solidFill>
                  <a:srgbClr val="374151"/>
                </a:solidFill>
                <a:latin typeface="Times New Roman" panose="02020603050405020304" pitchFamily="18" charset="0"/>
                <a:cs typeface="Times New Roman" panose="02020603050405020304" pitchFamily="18" charset="0"/>
              </a:rPr>
              <a:t>  </a:t>
            </a:r>
            <a:r>
              <a:rPr lang="en-IN" sz="1400" cap="none" dirty="0" err="1">
                <a:solidFill>
                  <a:srgbClr val="374151"/>
                </a:solidFill>
                <a:latin typeface="Times New Roman" panose="02020603050405020304" pitchFamily="18" charset="0"/>
                <a:cs typeface="Times New Roman" panose="02020603050405020304" pitchFamily="18" charset="0"/>
              </a:rPr>
              <a:t>min_samples_leaf</a:t>
            </a:r>
            <a:r>
              <a:rPr lang="en-IN" sz="1400" cap="none" dirty="0">
                <a:solidFill>
                  <a:srgbClr val="374151"/>
                </a:solidFill>
                <a:latin typeface="Times New Roman" panose="02020603050405020304" pitchFamily="18" charset="0"/>
                <a:cs typeface="Times New Roman" panose="02020603050405020304" pitchFamily="18" charset="0"/>
              </a:rPr>
              <a:t>: 4, </a:t>
            </a:r>
            <a:r>
              <a:rPr lang="en-IN" sz="1400" cap="none" dirty="0" err="1">
                <a:solidFill>
                  <a:srgbClr val="374151"/>
                </a:solidFill>
                <a:latin typeface="Times New Roman" panose="02020603050405020304" pitchFamily="18" charset="0"/>
                <a:cs typeface="Times New Roman" panose="02020603050405020304" pitchFamily="18" charset="0"/>
              </a:rPr>
              <a:t>min_samples_split</a:t>
            </a:r>
            <a:r>
              <a:rPr lang="en-IN" sz="1400" cap="none" dirty="0">
                <a:solidFill>
                  <a:srgbClr val="374151"/>
                </a:solidFill>
                <a:latin typeface="Times New Roman" panose="02020603050405020304" pitchFamily="18" charset="0"/>
                <a:cs typeface="Times New Roman" panose="02020603050405020304" pitchFamily="18" charset="0"/>
              </a:rPr>
              <a:t>: 2</a:t>
            </a:r>
          </a:p>
          <a:p>
            <a:pPr marL="0" indent="0">
              <a:buFont typeface="Courier New" panose="02070309020205020404" pitchFamily="49" charset="0"/>
              <a:buNone/>
            </a:pPr>
            <a:r>
              <a:rPr lang="en-IN" sz="1400" b="1" cap="none" dirty="0">
                <a:solidFill>
                  <a:srgbClr val="374151"/>
                </a:solidFill>
                <a:latin typeface="Times New Roman" panose="02020603050405020304" pitchFamily="18" charset="0"/>
                <a:cs typeface="Times New Roman" panose="02020603050405020304" pitchFamily="18" charset="0"/>
              </a:rPr>
              <a:t>Testing R²: 0.9996, MSE: 0.0004, RMSE: 0.0197</a:t>
            </a:r>
          </a:p>
          <a:p>
            <a:pPr marL="0" indent="0">
              <a:buFont typeface="Courier New" panose="02070309020205020404" pitchFamily="49" charset="0"/>
              <a:buNone/>
            </a:pPr>
            <a:endParaRPr lang="en-IN" sz="1400" b="1" cap="none" dirty="0">
              <a:solidFill>
                <a:srgbClr val="374151"/>
              </a:solidFill>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•2) </a:t>
            </a:r>
            <a:r>
              <a:rPr lang="en-IN" sz="1400" b="1" cap="none" dirty="0" err="1">
                <a:solidFill>
                  <a:srgbClr val="374151"/>
                </a:solidFill>
                <a:latin typeface="Times New Roman" panose="02020603050405020304" pitchFamily="18" charset="0"/>
                <a:cs typeface="Times New Roman" panose="02020603050405020304" pitchFamily="18" charset="0"/>
              </a:rPr>
              <a:t>BayesSearchCV</a:t>
            </a:r>
            <a:r>
              <a:rPr lang="en-IN" sz="1400" b="1" cap="none" dirty="0">
                <a:solidFill>
                  <a:srgbClr val="374151"/>
                </a:solidFill>
                <a:latin typeface="Times New Roman" panose="02020603050405020304" pitchFamily="18" charset="0"/>
                <a:cs typeface="Times New Roman" panose="02020603050405020304" pitchFamily="18" charset="0"/>
              </a:rPr>
              <a:t> Best Parameters:</a:t>
            </a:r>
          </a:p>
          <a:p>
            <a:r>
              <a:rPr lang="en-IN" sz="1400" cap="none" dirty="0" err="1">
                <a:solidFill>
                  <a:srgbClr val="374151"/>
                </a:solidFill>
                <a:latin typeface="Times New Roman" panose="02020603050405020304" pitchFamily="18" charset="0"/>
                <a:cs typeface="Times New Roman" panose="02020603050405020304" pitchFamily="18" charset="0"/>
              </a:rPr>
              <a:t>max_depth</a:t>
            </a:r>
            <a:r>
              <a:rPr lang="en-IN" sz="1400" cap="none" dirty="0">
                <a:solidFill>
                  <a:srgbClr val="374151"/>
                </a:solidFill>
                <a:latin typeface="Times New Roman" panose="02020603050405020304" pitchFamily="18" charset="0"/>
                <a:cs typeface="Times New Roman" panose="02020603050405020304" pitchFamily="18" charset="0"/>
              </a:rPr>
              <a:t>: 49, </a:t>
            </a:r>
            <a:r>
              <a:rPr lang="en-IN" sz="1400" cap="none" dirty="0" err="1">
                <a:solidFill>
                  <a:srgbClr val="374151"/>
                </a:solidFill>
                <a:latin typeface="Times New Roman" panose="02020603050405020304" pitchFamily="18" charset="0"/>
                <a:cs typeface="Times New Roman" panose="02020603050405020304" pitchFamily="18" charset="0"/>
              </a:rPr>
              <a:t>min_samples_leaf</a:t>
            </a:r>
            <a:r>
              <a:rPr lang="en-IN" sz="1400" cap="none" dirty="0">
                <a:solidFill>
                  <a:srgbClr val="374151"/>
                </a:solidFill>
                <a:latin typeface="Times New Roman" panose="02020603050405020304" pitchFamily="18" charset="0"/>
                <a:cs typeface="Times New Roman" panose="02020603050405020304" pitchFamily="18" charset="0"/>
              </a:rPr>
              <a:t>: 3, </a:t>
            </a:r>
          </a:p>
          <a:p>
            <a:r>
              <a:rPr lang="en-IN" sz="1400" cap="none" dirty="0" err="1">
                <a:solidFill>
                  <a:srgbClr val="374151"/>
                </a:solidFill>
                <a:latin typeface="Times New Roman" panose="02020603050405020304" pitchFamily="18" charset="0"/>
                <a:cs typeface="Times New Roman" panose="02020603050405020304" pitchFamily="18" charset="0"/>
              </a:rPr>
              <a:t>min_samples_split</a:t>
            </a:r>
            <a:r>
              <a:rPr lang="en-IN" sz="1400" cap="none" dirty="0">
                <a:solidFill>
                  <a:srgbClr val="374151"/>
                </a:solidFill>
                <a:latin typeface="Times New Roman" panose="02020603050405020304" pitchFamily="18" charset="0"/>
                <a:cs typeface="Times New Roman" panose="02020603050405020304" pitchFamily="18" charset="0"/>
              </a:rPr>
              <a:t>: 2, </a:t>
            </a:r>
            <a:r>
              <a:rPr lang="en-IN" sz="1400" cap="none" dirty="0" err="1">
                <a:solidFill>
                  <a:srgbClr val="374151"/>
                </a:solidFill>
                <a:latin typeface="Times New Roman" panose="02020603050405020304" pitchFamily="18" charset="0"/>
                <a:cs typeface="Times New Roman" panose="02020603050405020304" pitchFamily="18" charset="0"/>
              </a:rPr>
              <a:t>max_features</a:t>
            </a:r>
            <a:r>
              <a:rPr lang="en-IN" sz="1400" cap="none" dirty="0">
                <a:solidFill>
                  <a:srgbClr val="374151"/>
                </a:solidFill>
                <a:latin typeface="Times New Roman" panose="02020603050405020304" pitchFamily="18" charset="0"/>
                <a:cs typeface="Times New Roman" panose="02020603050405020304" pitchFamily="18" charset="0"/>
              </a:rPr>
              <a:t>: None</a:t>
            </a:r>
          </a:p>
          <a:p>
            <a:pPr marL="0" indent="0">
              <a:buFont typeface="Courier New" panose="02070309020205020404" pitchFamily="49" charset="0"/>
              <a:buNone/>
            </a:pPr>
            <a:r>
              <a:rPr lang="en-IN" sz="1400" b="1" cap="none" dirty="0">
                <a:solidFill>
                  <a:srgbClr val="374151"/>
                </a:solidFill>
                <a:latin typeface="Times New Roman" panose="02020603050405020304" pitchFamily="18" charset="0"/>
                <a:cs typeface="Times New Roman" panose="02020603050405020304" pitchFamily="18" charset="0"/>
              </a:rPr>
              <a:t>Testing R²: 0.9996, MSE: 0.0004, RMSE: 0.0201</a:t>
            </a:r>
          </a:p>
        </p:txBody>
      </p:sp>
    </p:spTree>
    <p:extLst>
      <p:ext uri="{BB962C8B-B14F-4D97-AF65-F5344CB8AC3E}">
        <p14:creationId xmlns:p14="http://schemas.microsoft.com/office/powerpoint/2010/main" val="47591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CF56-0A99-C286-5B04-BEAA58015105}"/>
              </a:ext>
            </a:extLst>
          </p:cNvPr>
          <p:cNvSpPr>
            <a:spLocks noGrp="1"/>
          </p:cNvSpPr>
          <p:nvPr>
            <p:ph type="title"/>
          </p:nvPr>
        </p:nvSpPr>
        <p:spPr>
          <a:xfrm>
            <a:off x="3805084" y="1097280"/>
            <a:ext cx="8249264" cy="1095314"/>
          </a:xfrm>
        </p:spPr>
        <p:txBody>
          <a:bodyPr/>
          <a:lstStyle/>
          <a:p>
            <a:pPr algn="just"/>
            <a:r>
              <a:rPr lang="en-US" sz="1600" cap="none" dirty="0">
                <a:latin typeface="Times New Roman" panose="02020603050405020304" pitchFamily="18" charset="0"/>
                <a:cs typeface="Times New Roman" panose="02020603050405020304" pitchFamily="18" charset="0"/>
              </a:rPr>
              <a:t>A LightGBM is a powerful and fast machine learning algorithm designed for classification and regression tasks, especially with large datasets.it is uses decision trees and gradient boosting to make accurate predictions while being efficient in memory and computation.</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CB590554-DA48-6E00-6BCD-0BD0877B751E}"/>
              </a:ext>
            </a:extLst>
          </p:cNvPr>
          <p:cNvSpPr>
            <a:spLocks noGrp="1"/>
          </p:cNvSpPr>
          <p:nvPr>
            <p:ph type="pic" sz="quarter" idx="13"/>
          </p:nvPr>
        </p:nvSpPr>
        <p:spPr>
          <a:xfrm>
            <a:off x="396670" y="581024"/>
            <a:ext cx="2979175" cy="4714875"/>
          </a:xfrm>
        </p:spPr>
        <p:txBody>
          <a:bodyPr/>
          <a:lstStyle/>
          <a:p>
            <a:r>
              <a:rPr lang="en-IN" sz="4000" b="1" dirty="0"/>
              <a:t>Light </a:t>
            </a:r>
          </a:p>
          <a:p>
            <a:r>
              <a:rPr lang="en-IN" sz="4000" b="1" dirty="0"/>
              <a:t>Gradient</a:t>
            </a:r>
          </a:p>
          <a:p>
            <a:r>
              <a:rPr lang="en-IN" sz="4000" b="1" dirty="0"/>
              <a:t>Boosting</a:t>
            </a:r>
          </a:p>
          <a:p>
            <a:r>
              <a:rPr lang="en-IN" sz="4000" b="1" dirty="0"/>
              <a:t>Machine</a:t>
            </a:r>
          </a:p>
          <a:p>
            <a:r>
              <a:rPr lang="en-IN" sz="4000" b="1" dirty="0"/>
              <a:t>(LGBM)</a:t>
            </a:r>
          </a:p>
        </p:txBody>
      </p:sp>
      <p:sp>
        <p:nvSpPr>
          <p:cNvPr id="4" name="Content Placeholder 3">
            <a:extLst>
              <a:ext uri="{FF2B5EF4-FFF2-40B4-BE49-F238E27FC236}">
                <a16:creationId xmlns:a16="http://schemas.microsoft.com/office/drawing/2014/main" id="{308EE928-927E-89A3-D82F-D06A4679D5E7}"/>
              </a:ext>
            </a:extLst>
          </p:cNvPr>
          <p:cNvSpPr>
            <a:spLocks noGrp="1"/>
          </p:cNvSpPr>
          <p:nvPr>
            <p:ph idx="1"/>
          </p:nvPr>
        </p:nvSpPr>
        <p:spPr>
          <a:xfrm>
            <a:off x="3884049" y="2335469"/>
            <a:ext cx="3549445" cy="4446330"/>
          </a:xfrm>
        </p:spPr>
        <p:txBody>
          <a:bodyPr>
            <a:normAutofit/>
          </a:bodyPr>
          <a:lstStyle/>
          <a:p>
            <a:pPr marL="0" indent="0" algn="l">
              <a:buNone/>
            </a:pPr>
            <a:r>
              <a:rPr lang="en-IN" sz="1600" b="1" cap="none" dirty="0">
                <a:solidFill>
                  <a:srgbClr val="374151"/>
                </a:solidFill>
                <a:latin typeface="Times New Roman" panose="02020603050405020304" pitchFamily="18" charset="0"/>
                <a:cs typeface="Times New Roman" panose="02020603050405020304" pitchFamily="18" charset="0"/>
              </a:rPr>
              <a:t>D</a:t>
            </a:r>
            <a:r>
              <a:rPr lang="en-IN" sz="1600" b="1" i="0" cap="none" dirty="0">
                <a:solidFill>
                  <a:srgbClr val="374151"/>
                </a:solidFill>
                <a:effectLst/>
                <a:latin typeface="Times New Roman" panose="02020603050405020304" pitchFamily="18" charset="0"/>
                <a:cs typeface="Times New Roman" panose="02020603050405020304" pitchFamily="18" charset="0"/>
              </a:rPr>
              <a:t>ata Pre-processing:</a:t>
            </a:r>
          </a:p>
          <a:p>
            <a:pPr marL="0" indent="0">
              <a:buNone/>
            </a:pPr>
            <a:r>
              <a:rPr lang="en-IN" sz="1400" b="1" i="0" cap="none" dirty="0">
                <a:solidFill>
                  <a:srgbClr val="374151"/>
                </a:solidFill>
                <a:effectLst/>
                <a:latin typeface="Times New Roman" panose="02020603050405020304" pitchFamily="18" charset="0"/>
                <a:cs typeface="Times New Roman" panose="02020603050405020304" pitchFamily="18" charset="0"/>
              </a:rPr>
              <a:t>Feature Selection- </a:t>
            </a:r>
            <a:r>
              <a:rPr lang="en-IN" sz="1400" i="0" cap="none" dirty="0">
                <a:solidFill>
                  <a:srgbClr val="374151"/>
                </a:solidFill>
                <a:effectLst/>
                <a:latin typeface="Times New Roman" panose="02020603050405020304" pitchFamily="18" charset="0"/>
                <a:cs typeface="Times New Roman" panose="02020603050405020304" pitchFamily="18" charset="0"/>
              </a:rPr>
              <a:t>Target variable is motor_speed, rest </a:t>
            </a:r>
            <a:r>
              <a:rPr lang="en-IN" sz="1400" cap="none" dirty="0">
                <a:solidFill>
                  <a:srgbClr val="374151"/>
                </a:solidFill>
                <a:latin typeface="Times New Roman" panose="02020603050405020304" pitchFamily="18" charset="0"/>
                <a:cs typeface="Times New Roman" panose="02020603050405020304" pitchFamily="18" charset="0"/>
              </a:rPr>
              <a:t>a</a:t>
            </a:r>
            <a:r>
              <a:rPr lang="en-IN" sz="1400" i="0" cap="none" dirty="0">
                <a:solidFill>
                  <a:srgbClr val="374151"/>
                </a:solidFill>
                <a:effectLst/>
                <a:latin typeface="Times New Roman" panose="02020603050405020304" pitchFamily="18" charset="0"/>
                <a:cs typeface="Times New Roman" panose="02020603050405020304" pitchFamily="18" charset="0"/>
              </a:rPr>
              <a:t>s the columns serve as features.</a:t>
            </a:r>
          </a:p>
          <a:p>
            <a:pPr marL="0" indent="0">
              <a:buNone/>
            </a:pPr>
            <a:r>
              <a:rPr lang="en-IN" sz="1400" b="1" i="0" cap="none" dirty="0">
                <a:solidFill>
                  <a:srgbClr val="374151"/>
                </a:solidFill>
                <a:effectLst/>
                <a:latin typeface="Times New Roman" panose="02020603050405020304" pitchFamily="18" charset="0"/>
                <a:cs typeface="Times New Roman" panose="02020603050405020304" pitchFamily="18" charset="0"/>
              </a:rPr>
              <a:t>Data Standardization- </a:t>
            </a:r>
            <a:r>
              <a:rPr lang="en-IN" sz="1400" cap="none" dirty="0">
                <a:solidFill>
                  <a:srgbClr val="374151"/>
                </a:solidFill>
                <a:latin typeface="Times New Roman" panose="02020603050405020304" pitchFamily="18" charset="0"/>
                <a:cs typeface="Times New Roman" panose="02020603050405020304" pitchFamily="18" charset="0"/>
              </a:rPr>
              <a:t>T</a:t>
            </a:r>
            <a:r>
              <a:rPr lang="en-IN" sz="1400" b="0" i="0" cap="none" dirty="0">
                <a:solidFill>
                  <a:srgbClr val="374151"/>
                </a:solidFill>
                <a:effectLst/>
                <a:latin typeface="Times New Roman" panose="02020603050405020304" pitchFamily="18" charset="0"/>
                <a:cs typeface="Times New Roman" panose="02020603050405020304" pitchFamily="18" charset="0"/>
              </a:rPr>
              <a:t>he selected features are standardized using StandardScalar to improve model performance and uniform scaling.</a:t>
            </a:r>
          </a:p>
          <a:p>
            <a:pPr marL="0" indent="0">
              <a:buNone/>
            </a:pP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Final model performance metrics:</a:t>
            </a:r>
            <a:endParaRPr lang="en-IN" sz="1600" cap="none" dirty="0">
              <a:solidFill>
                <a:srgbClr val="374151"/>
              </a:solidFill>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0.996</a:t>
            </a: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0.0039</a:t>
            </a:r>
          </a:p>
          <a:p>
            <a:r>
              <a:rPr lang="en-IN" sz="1400" cap="none" dirty="0">
                <a:solidFill>
                  <a:srgbClr val="374151"/>
                </a:solidFill>
                <a:latin typeface="Times New Roman" panose="02020603050405020304" pitchFamily="18" charset="0"/>
                <a:cs typeface="Times New Roman" panose="02020603050405020304" pitchFamily="18" charset="0"/>
              </a:rPr>
              <a:t>M</a:t>
            </a:r>
            <a:r>
              <a:rPr lang="en-IN" sz="1400" b="0" i="0" cap="none" dirty="0">
                <a:solidFill>
                  <a:srgbClr val="374151"/>
                </a:solidFill>
                <a:effectLst/>
                <a:latin typeface="Times New Roman" panose="02020603050405020304" pitchFamily="18" charset="0"/>
                <a:cs typeface="Times New Roman" panose="02020603050405020304" pitchFamily="18" charset="0"/>
              </a:rPr>
              <a:t>ean absolute error (MAE): 0.0300</a:t>
            </a:r>
          </a:p>
          <a:p>
            <a:r>
              <a:rPr lang="en-IN" sz="1400" b="0" i="0" cap="none" dirty="0">
                <a:solidFill>
                  <a:srgbClr val="374151"/>
                </a:solidFill>
                <a:effectLst/>
                <a:latin typeface="Times New Roman" panose="02020603050405020304" pitchFamily="18" charset="0"/>
                <a:cs typeface="Times New Roman" panose="02020603050405020304" pitchFamily="18" charset="0"/>
              </a:rPr>
              <a:t>Cross Validation mean R² :0.9958</a:t>
            </a:r>
          </a:p>
          <a:p>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A4BDC013-9E68-6251-B878-851C8D5AD05F}"/>
              </a:ext>
            </a:extLst>
          </p:cNvPr>
          <p:cNvSpPr txBox="1">
            <a:spLocks/>
          </p:cNvSpPr>
          <p:nvPr/>
        </p:nvSpPr>
        <p:spPr>
          <a:xfrm>
            <a:off x="7767483" y="2335469"/>
            <a:ext cx="4286865" cy="4446331"/>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IN" sz="1600" b="1" cap="none" dirty="0">
                <a:solidFill>
                  <a:srgbClr val="374151"/>
                </a:solidFill>
                <a:latin typeface="Times New Roman" panose="02020603050405020304" pitchFamily="18" charset="0"/>
                <a:cs typeface="Times New Roman" panose="02020603050405020304" pitchFamily="18" charset="0"/>
              </a:rPr>
              <a:t>Model Training &amp; Testing:</a:t>
            </a: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Data Splitting</a:t>
            </a:r>
            <a:r>
              <a:rPr lang="en-IN" sz="1400" b="1" cap="none" dirty="0">
                <a:solidFill>
                  <a:srgbClr val="374151"/>
                </a:solidFill>
                <a:latin typeface="Times New Roman" panose="02020603050405020304" pitchFamily="18" charset="0"/>
                <a:cs typeface="Times New Roman" panose="02020603050405020304" pitchFamily="18" charset="0"/>
              </a:rPr>
              <a:t>- </a:t>
            </a:r>
            <a:r>
              <a:rPr lang="en-IN" sz="1400" cap="none" dirty="0">
                <a:solidFill>
                  <a:srgbClr val="374151"/>
                </a:solidFill>
                <a:latin typeface="Times New Roman" panose="02020603050405020304" pitchFamily="18" charset="0"/>
                <a:cs typeface="Times New Roman" panose="02020603050405020304" pitchFamily="18" charset="0"/>
              </a:rPr>
              <a:t>The dataset is split into training(80%) and Testing(20%) sets using train_test_split( ).</a:t>
            </a:r>
          </a:p>
          <a:p>
            <a:pPr marL="0" indent="0">
              <a:buNone/>
            </a:pPr>
            <a:r>
              <a:rPr lang="en-IN" sz="1400" b="1" cap="none" dirty="0">
                <a:solidFill>
                  <a:srgbClr val="374151"/>
                </a:solidFill>
                <a:latin typeface="Times New Roman" panose="02020603050405020304" pitchFamily="18" charset="0"/>
                <a:cs typeface="Times New Roman" panose="02020603050405020304" pitchFamily="18" charset="0"/>
              </a:rPr>
              <a:t>Model Training-  </a:t>
            </a:r>
            <a:r>
              <a:rPr lang="en-IN" sz="1400" cap="none" dirty="0">
                <a:solidFill>
                  <a:srgbClr val="374151"/>
                </a:solidFill>
                <a:latin typeface="Times New Roman" panose="02020603050405020304" pitchFamily="18" charset="0"/>
                <a:cs typeface="Times New Roman" panose="02020603050405020304" pitchFamily="18" charset="0"/>
              </a:rPr>
              <a:t>LightGBM Regressor model is trained using the standardized training data with following</a:t>
            </a:r>
          </a:p>
          <a:p>
            <a:pPr marL="0" indent="0">
              <a:buNone/>
            </a:pPr>
            <a:r>
              <a:rPr lang="en-IN" sz="1400" b="1" cap="none" dirty="0">
                <a:solidFill>
                  <a:srgbClr val="374151"/>
                </a:solidFill>
                <a:latin typeface="Times New Roman" panose="02020603050405020304" pitchFamily="18" charset="0"/>
                <a:cs typeface="Times New Roman" panose="02020603050405020304" pitchFamily="18" charset="0"/>
              </a:rPr>
              <a:t>Hyperparameter:</a:t>
            </a: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Learning_rate=0.09 , n_estimators=100,max_depth=3</a:t>
            </a:r>
          </a:p>
          <a:p>
            <a:pPr marL="0" indent="0">
              <a:buNone/>
            </a:pPr>
            <a:r>
              <a:rPr lang="en-IN" sz="1600" b="1" cap="none" dirty="0">
                <a:solidFill>
                  <a:srgbClr val="374151"/>
                </a:solidFill>
                <a:latin typeface="Times New Roman" panose="02020603050405020304" pitchFamily="18" charset="0"/>
                <a:cs typeface="Times New Roman" panose="02020603050405020304" pitchFamily="18" charset="0"/>
              </a:rPr>
              <a:t>Conclusion:</a:t>
            </a: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LGBM model effectively predicts motor_speed with a good balance between bias and variance.</a:t>
            </a: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Feature selection and scaling significantly improved model performance.</a:t>
            </a: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Further hyperparameter tuning or feature engineering can enhance accuracy.</a:t>
            </a:r>
          </a:p>
          <a:p>
            <a:pPr marL="0" indent="0">
              <a:buNone/>
            </a:pPr>
            <a:endParaRPr lang="en-IN" sz="1600" b="1" cap="none"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296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A243-4B0F-F915-E037-09169ED678D4}"/>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id="{F024640D-CA2A-BEEF-5AD5-55C034973B10}"/>
              </a:ext>
            </a:extLst>
          </p:cNvPr>
          <p:cNvSpPr>
            <a:spLocks noGrp="1"/>
          </p:cNvSpPr>
          <p:nvPr>
            <p:ph type="pic" sz="quarter" idx="13"/>
          </p:nvPr>
        </p:nvSpPr>
        <p:spPr/>
        <p:txBody>
          <a:bodyPr/>
          <a:lstStyle/>
          <a:p>
            <a:endParaRPr lang="en-IN"/>
          </a:p>
        </p:txBody>
      </p:sp>
      <p:sp>
        <p:nvSpPr>
          <p:cNvPr id="4" name="Content Placeholder 3">
            <a:extLst>
              <a:ext uri="{FF2B5EF4-FFF2-40B4-BE49-F238E27FC236}">
                <a16:creationId xmlns:a16="http://schemas.microsoft.com/office/drawing/2014/main" id="{8C44FCC1-43B2-A820-9CF6-D8DF5B5170E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2718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B92653-8B46-2FC0-854C-788CCDD75AD8}"/>
              </a:ext>
            </a:extLst>
          </p:cNvPr>
          <p:cNvSpPr>
            <a:spLocks noGrp="1"/>
          </p:cNvSpPr>
          <p:nvPr>
            <p:ph type="title"/>
          </p:nvPr>
        </p:nvSpPr>
        <p:spPr>
          <a:xfrm>
            <a:off x="159282" y="427055"/>
            <a:ext cx="9821955" cy="644661"/>
          </a:xfrm>
        </p:spPr>
        <p:txBody>
          <a:bodyPr anchor="t">
            <a:normAutofit/>
          </a:bodyPr>
          <a:lstStyle/>
          <a:p>
            <a:r>
              <a:rPr lang="en-US" dirty="0"/>
              <a:t>Model Deployment</a:t>
            </a:r>
          </a:p>
        </p:txBody>
      </p:sp>
      <p:sp>
        <p:nvSpPr>
          <p:cNvPr id="16" name="Content Placeholder 2">
            <a:extLst>
              <a:ext uri="{FF2B5EF4-FFF2-40B4-BE49-F238E27FC236}">
                <a16:creationId xmlns:a16="http://schemas.microsoft.com/office/drawing/2014/main" id="{F5BC5008-5E15-2D1F-9A9C-72A1AA53B5B6}"/>
              </a:ext>
            </a:extLst>
          </p:cNvPr>
          <p:cNvSpPr>
            <a:spLocks noGrp="1"/>
          </p:cNvSpPr>
          <p:nvPr>
            <p:ph sz="half" idx="1"/>
          </p:nvPr>
        </p:nvSpPr>
        <p:spPr>
          <a:xfrm>
            <a:off x="159282" y="1071717"/>
            <a:ext cx="6421076" cy="5633884"/>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Overview:</a:t>
            </a:r>
          </a:p>
          <a:p>
            <a:pPr algn="just"/>
            <a:r>
              <a:rPr lang="en-US" sz="1500" dirty="0">
                <a:latin typeface="Times New Roman" panose="02020603050405020304" pitchFamily="18" charset="0"/>
                <a:cs typeface="Times New Roman" panose="02020603050405020304" pitchFamily="18" charset="0"/>
              </a:rPr>
              <a:t>A </a:t>
            </a:r>
            <a:r>
              <a:rPr lang="en-US" sz="1500" dirty="0" err="1">
                <a:latin typeface="Times New Roman" panose="02020603050405020304" pitchFamily="18" charset="0"/>
                <a:cs typeface="Times New Roman" panose="02020603050405020304" pitchFamily="18" charset="0"/>
              </a:rPr>
              <a:t>Streamlit</a:t>
            </a:r>
            <a:r>
              <a:rPr lang="en-US" sz="1500" dirty="0">
                <a:latin typeface="Times New Roman" panose="02020603050405020304" pitchFamily="18" charset="0"/>
                <a:cs typeface="Times New Roman" panose="02020603050405020304" pitchFamily="18" charset="0"/>
              </a:rPr>
              <a:t> application designed to predict motor speed based on various operational parameters.</a:t>
            </a:r>
          </a:p>
          <a:p>
            <a:pPr algn="just"/>
            <a:r>
              <a:rPr lang="en-US" sz="1500" dirty="0">
                <a:latin typeface="Times New Roman" panose="02020603050405020304" pitchFamily="18" charset="0"/>
                <a:cs typeface="Times New Roman" panose="02020603050405020304" pitchFamily="18" charset="0"/>
              </a:rPr>
              <a:t>Users can input values for different parameters using sliders.</a:t>
            </a:r>
          </a:p>
          <a:p>
            <a:pPr marL="0" indent="0" algn="just">
              <a:buNone/>
            </a:pPr>
            <a:r>
              <a:rPr lang="en-US" b="1" dirty="0">
                <a:latin typeface="Times New Roman" panose="02020603050405020304" pitchFamily="18" charset="0"/>
                <a:cs typeface="Times New Roman" panose="02020603050405020304" pitchFamily="18" charset="0"/>
              </a:rPr>
              <a:t>Prediction Process:</a:t>
            </a:r>
          </a:p>
          <a:p>
            <a:pPr algn="just"/>
            <a:r>
              <a:rPr lang="en-US" sz="1400" dirty="0">
                <a:latin typeface="Times New Roman" panose="02020603050405020304" pitchFamily="18" charset="0"/>
                <a:cs typeface="Times New Roman" panose="02020603050405020304" pitchFamily="18" charset="0"/>
              </a:rPr>
              <a:t>Model and scalers are loaded from saved files.</a:t>
            </a:r>
          </a:p>
          <a:p>
            <a:pPr algn="just"/>
            <a:r>
              <a:rPr lang="en-US" sz="1400" dirty="0">
                <a:latin typeface="Times New Roman" panose="02020603050405020304" pitchFamily="18" charset="0"/>
                <a:cs typeface="Times New Roman" panose="02020603050405020304" pitchFamily="18" charset="0"/>
              </a:rPr>
              <a:t>Input values are scaled and fed into the trained model.</a:t>
            </a:r>
          </a:p>
          <a:p>
            <a:pPr algn="just"/>
            <a:r>
              <a:rPr lang="en-US" sz="1400" dirty="0">
                <a:latin typeface="Times New Roman" panose="02020603050405020304" pitchFamily="18" charset="0"/>
                <a:cs typeface="Times New Roman" panose="02020603050405020304" pitchFamily="18" charset="0"/>
              </a:rPr>
              <a:t>The predicted motor speed is displayed to the user.</a:t>
            </a:r>
          </a:p>
          <a:p>
            <a:pPr marL="0" indent="0" algn="just">
              <a:buNone/>
            </a:pPr>
            <a:r>
              <a:rPr lang="en-US" b="1" dirty="0">
                <a:latin typeface="Times New Roman" panose="02020603050405020304" pitchFamily="18" charset="0"/>
                <a:cs typeface="Times New Roman" panose="02020603050405020304" pitchFamily="18" charset="0"/>
              </a:rPr>
              <a:t>User Instructions:</a:t>
            </a:r>
          </a:p>
          <a:p>
            <a:pPr algn="just"/>
            <a:r>
              <a:rPr lang="en-US" sz="1400" dirty="0">
                <a:latin typeface="Times New Roman" panose="02020603050405020304" pitchFamily="18" charset="0"/>
                <a:cs typeface="Times New Roman" panose="02020603050405020304" pitchFamily="18" charset="0"/>
              </a:rPr>
              <a:t>Adjust the slider values for each parameter.</a:t>
            </a:r>
          </a:p>
          <a:p>
            <a:pPr algn="just"/>
            <a:r>
              <a:rPr lang="en-US" sz="1400" dirty="0">
                <a:latin typeface="Times New Roman" panose="02020603050405020304" pitchFamily="18" charset="0"/>
                <a:cs typeface="Times New Roman" panose="02020603050405020304" pitchFamily="18" charset="0"/>
              </a:rPr>
              <a:t>Click the "Predict Motor Speed" button.</a:t>
            </a:r>
          </a:p>
          <a:p>
            <a:pPr algn="just"/>
            <a:r>
              <a:rPr lang="en-US" sz="1400" dirty="0">
                <a:latin typeface="Times New Roman" panose="02020603050405020304" pitchFamily="18" charset="0"/>
                <a:cs typeface="Times New Roman" panose="02020603050405020304" pitchFamily="18" charset="0"/>
              </a:rPr>
              <a:t>View the predicted motor speed and modify inputs for different scenarios.</a:t>
            </a:r>
          </a:p>
        </p:txBody>
      </p:sp>
      <p:pic>
        <p:nvPicPr>
          <p:cNvPr id="6" name="Picture 5">
            <a:extLst>
              <a:ext uri="{FF2B5EF4-FFF2-40B4-BE49-F238E27FC236}">
                <a16:creationId xmlns:a16="http://schemas.microsoft.com/office/drawing/2014/main" id="{E808C2D7-B1D0-AC7A-2F32-2F1B42DE3612}"/>
              </a:ext>
            </a:extLst>
          </p:cNvPr>
          <p:cNvPicPr>
            <a:picLocks noChangeAspect="1"/>
          </p:cNvPicPr>
          <p:nvPr/>
        </p:nvPicPr>
        <p:blipFill>
          <a:blip r:embed="rId2"/>
          <a:stretch>
            <a:fillRect/>
          </a:stretch>
        </p:blipFill>
        <p:spPr>
          <a:xfrm>
            <a:off x="6762541" y="1071716"/>
            <a:ext cx="5270177" cy="5633884"/>
          </a:xfrm>
          <a:prstGeom prst="rect">
            <a:avLst/>
          </a:prstGeom>
          <a:noFill/>
        </p:spPr>
      </p:pic>
    </p:spTree>
    <p:extLst>
      <p:ext uri="{BB962C8B-B14F-4D97-AF65-F5344CB8AC3E}">
        <p14:creationId xmlns:p14="http://schemas.microsoft.com/office/powerpoint/2010/main" val="15563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163824"/>
            <a:ext cx="10515600" cy="2322576"/>
          </a:xfrm>
          <a:noFill/>
        </p:spPr>
        <p:txBody>
          <a:bodyPr bIns="0" anchor="ctr" anchorCtr="0"/>
          <a:lstStyle/>
          <a:p>
            <a:r>
              <a:rPr lang="en-US" dirty="0"/>
              <a:t>Thank you</a:t>
            </a:r>
          </a:p>
        </p:txBody>
      </p:sp>
      <p:pic>
        <p:nvPicPr>
          <p:cNvPr id="7" name="Picture Placeholder 25" descr="Bacteria cultured in a petri dish for a laboratory or a scientific investigation"/>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a:fillRect/>
          </a:stretch>
        </p:blipFill>
        <p:spPr>
          <a:xfrm>
            <a:off x="4953000" y="548640"/>
            <a:ext cx="2286000" cy="2286000"/>
          </a:xfrm>
        </p:spPr>
      </p:pic>
      <p:sp>
        <p:nvSpPr>
          <p:cNvPr id="5" name="Text Placeholder 4"/>
          <p:cNvSpPr>
            <a:spLocks noGrp="1"/>
          </p:cNvSpPr>
          <p:nvPr>
            <p:ph type="body" sz="quarter" idx="14"/>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4114800" cy="2286000"/>
          </a:xfrm>
        </p:spPr>
        <p:txBody>
          <a:bodyPr/>
          <a:lstStyle/>
          <a:p>
            <a:r>
              <a:rPr lang="en-US" dirty="0"/>
              <a:t>agenda</a:t>
            </a:r>
          </a:p>
        </p:txBody>
      </p:sp>
      <p:sp>
        <p:nvSpPr>
          <p:cNvPr id="3" name="Content Placeholder 2"/>
          <p:cNvSpPr>
            <a:spLocks noGrp="1"/>
          </p:cNvSpPr>
          <p:nvPr>
            <p:ph idx="1"/>
          </p:nvPr>
        </p:nvSpPr>
        <p:spPr>
          <a:xfrm>
            <a:off x="1179871" y="2182761"/>
            <a:ext cx="4215089" cy="4035159"/>
          </a:xfrm>
        </p:spPr>
        <p:txBody>
          <a:bodyPr vert="horz" lIns="0" tIns="0" rIns="0" bIns="0" rtlCol="0" anchor="t">
            <a:noAutofit/>
          </a:bodyPr>
          <a:lstStyle/>
          <a:p>
            <a:r>
              <a:rPr lang="en-US" dirty="0"/>
              <a:t>EDA</a:t>
            </a:r>
          </a:p>
          <a:p>
            <a:r>
              <a:rPr lang="en-US" dirty="0"/>
              <a:t>Model building</a:t>
            </a:r>
          </a:p>
          <a:p>
            <a:r>
              <a:rPr lang="en-US" dirty="0"/>
              <a:t>Model deployment</a:t>
            </a:r>
          </a:p>
          <a:p>
            <a:r>
              <a:rPr lang="en-US" dirty="0"/>
              <a:t>conclusion</a:t>
            </a:r>
          </a:p>
        </p:txBody>
      </p:sp>
      <p:pic>
        <p:nvPicPr>
          <p:cNvPr id="2054" name="Picture 6" descr="temperature limits of an Electric Mo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039" y="1461073"/>
            <a:ext cx="3935853" cy="3935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776748"/>
          </a:xfrm>
          <a:noFill/>
        </p:spPr>
        <p:txBody>
          <a:bodyPr anchor="b" anchorCtr="0"/>
          <a:lstStyle/>
          <a:p>
            <a:r>
              <a:rPr lang="en-US" sz="2800" dirty="0"/>
              <a:t>Exploratory Data Analysis (EDA) of Motor Speed Dataset</a:t>
            </a:r>
          </a:p>
        </p:txBody>
      </p:sp>
      <p:sp>
        <p:nvSpPr>
          <p:cNvPr id="3" name="Subtitle 2"/>
          <p:cNvSpPr>
            <a:spLocks noGrp="1"/>
          </p:cNvSpPr>
          <p:nvPr>
            <p:ph type="subTitle" idx="1"/>
          </p:nvPr>
        </p:nvSpPr>
        <p:spPr>
          <a:xfrm>
            <a:off x="673510" y="776748"/>
            <a:ext cx="10844980" cy="5732207"/>
          </a:xfrm>
          <a:noFill/>
        </p:spPr>
        <p:txBody>
          <a:bodyPr>
            <a:normAutofit fontScale="92500" lnSpcReduction="10000"/>
          </a:bodyPr>
          <a:lstStyle/>
          <a:p>
            <a:pPr algn="l"/>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Understanding</a:t>
            </a:r>
            <a:r>
              <a:rPr lang="en-US" dirty="0">
                <a:latin typeface="Calibri" panose="020F0502020204030204" pitchFamily="34" charset="0"/>
                <a:ea typeface="Calibri" panose="020F0502020204030204" pitchFamily="34" charset="0"/>
                <a:cs typeface="Calibri" panose="020F0502020204030204" pitchFamily="34" charset="0"/>
              </a:rPr>
              <a:t>: Identifying patterns, trends, and relationships.</a:t>
            </a: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 We're working with a dataset of [1,330,8161,330,8161,330,816] rows and 12 key features related to motor performance.</a:t>
            </a: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Features include ambient temperature, coolant temperature, voltage (</a:t>
            </a:r>
            <a:r>
              <a:rPr lang="en-US" dirty="0" err="1">
                <a:latin typeface="Calibri" panose="020F0502020204030204" pitchFamily="34" charset="0"/>
                <a:ea typeface="Calibri" panose="020F0502020204030204" pitchFamily="34" charset="0"/>
                <a:cs typeface="Calibri" panose="020F0502020204030204" pitchFamily="34" charset="0"/>
              </a:rPr>
              <a:t>u_d</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u_q</a:t>
            </a:r>
            <a:r>
              <a:rPr lang="en-US" dirty="0">
                <a:latin typeface="Calibri" panose="020F0502020204030204" pitchFamily="34" charset="0"/>
                <a:ea typeface="Calibri" panose="020F0502020204030204" pitchFamily="34" charset="0"/>
                <a:cs typeface="Calibri" panose="020F0502020204030204" pitchFamily="34" charset="0"/>
              </a:rPr>
              <a:t>), motor speed, torque, current (</a:t>
            </a:r>
            <a:r>
              <a:rPr lang="en-US" dirty="0" err="1">
                <a:latin typeface="Calibri" panose="020F0502020204030204" pitchFamily="34" charset="0"/>
                <a:ea typeface="Calibri" panose="020F0502020204030204" pitchFamily="34" charset="0"/>
                <a:cs typeface="Calibri" panose="020F0502020204030204" pitchFamily="34" charset="0"/>
              </a:rPr>
              <a:t>i_d</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i_q</a:t>
            </a:r>
            <a:r>
              <a:rPr lang="en-US" dirty="0">
                <a:latin typeface="Calibri" panose="020F0502020204030204" pitchFamily="34" charset="0"/>
                <a:ea typeface="Calibri" panose="020F0502020204030204" pitchFamily="34" charset="0"/>
                <a:cs typeface="Calibri" panose="020F0502020204030204" pitchFamily="34" charset="0"/>
              </a:rPr>
              <a:t>), and various temperature readings (PM, stator yoke, tooth, winding).</a:t>
            </a: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Data quality is high: there are no missing (null) values in the dataset.</a:t>
            </a: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Crucially, an initial check revealed no duplicate rows in the dataset. This ensures data integrity for further analysis.</a:t>
            </a: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Exploratory Data Analysis (EDA)</a:t>
            </a:r>
            <a:r>
              <a:rPr lang="en-US" dirty="0">
                <a:latin typeface="Calibri" panose="020F0502020204030204" pitchFamily="34" charset="0"/>
                <a:ea typeface="Calibri" panose="020F0502020204030204" pitchFamily="34" charset="0"/>
                <a:cs typeface="Calibri" panose="020F0502020204030204" pitchFamily="34" charset="0"/>
              </a:rPr>
              <a:t> is the initial step in data analysis that helps you understand the structure, patterns, relationships, and quality of the data before applying any complex algorithms. It involves:</a:t>
            </a: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Cleaning</a:t>
            </a:r>
            <a:r>
              <a:rPr lang="en-US" dirty="0">
                <a:latin typeface="Calibri" panose="020F0502020204030204" pitchFamily="34" charset="0"/>
                <a:ea typeface="Calibri" panose="020F0502020204030204" pitchFamily="34" charset="0"/>
                <a:cs typeface="Calibri" panose="020F0502020204030204" pitchFamily="34" charset="0"/>
              </a:rPr>
              <a:t>: Handling missing values, outliers, and errors</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0" y="130277"/>
            <a:ext cx="3549445" cy="6186309"/>
          </a:xfrm>
          <a:prstGeom prst="rect">
            <a:avLst/>
          </a:prstGeom>
          <a:noFill/>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Sample Size Trends Over TimeTrend: Sample sizes start at 81 and decrease over 7 hours, with fluctuations (e.g., drop from 36 to 32).</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Range: Sizes vary from 1 to 81 per profile ID. Implications: Decreasing trend suggests potential data collection challenges; fluctuations may impact analysis reliability.</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Recommendation: Improve consistency in data collection and monitor sample sizes regularly.</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Visual: Include the image with clear axes : X-axis: Time in hours (1 to 7).Y-axis: Sample size per profile ID (1 to 81).</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Highlight key points: highest (81), lowest (1), and significant drops.</a:t>
            </a:r>
          </a:p>
        </p:txBody>
      </p:sp>
      <p:pic>
        <p:nvPicPr>
          <p:cNvPr id="3" name="Picture 2"/>
          <p:cNvPicPr>
            <a:picLocks noChangeAspect="1"/>
          </p:cNvPicPr>
          <p:nvPr/>
        </p:nvPicPr>
        <p:blipFill>
          <a:blip r:embed="rId2"/>
          <a:stretch>
            <a:fillRect/>
          </a:stretch>
        </p:blipFill>
        <p:spPr>
          <a:xfrm rot="16200000">
            <a:off x="5634355" y="-648970"/>
            <a:ext cx="4493260" cy="862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Picture Placeholder 7" descr="White DNA structure"/>
          <p:cNvPicPr>
            <a:picLocks noGrp="1" noChangeAspect="1"/>
          </p:cNvPicPr>
          <p:nvPr>
            <p:ph type="pic" sz="quarter" idx="13"/>
          </p:nvPr>
        </p:nvPicPr>
        <p:blipFill>
          <a:blip r:embed="rId2"/>
          <a:srcRect l="5" r="5"/>
          <a:stretch>
            <a:fillRect/>
          </a:stretch>
        </p:blipFill>
        <p:spPr>
          <a:xfrm>
            <a:off x="140467" y="137652"/>
            <a:ext cx="11933546" cy="6567948"/>
          </a:xfrm>
        </p:spPr>
      </p:pic>
      <p:sp>
        <p:nvSpPr>
          <p:cNvPr id="5" name="TextBox 4"/>
          <p:cNvSpPr txBox="1"/>
          <p:nvPr/>
        </p:nvSpPr>
        <p:spPr>
          <a:xfrm>
            <a:off x="408039" y="437536"/>
            <a:ext cx="3951310" cy="6247864"/>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Correlation Heatmap </a:t>
            </a:r>
          </a:p>
          <a:p>
            <a:pPr marL="457200" indent="-457200">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Strong Positives:</a:t>
            </a:r>
            <a:r>
              <a:rPr lang="en-US" sz="2000"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Stator components (yoke, tooth, winding) highly correlated (0.86–0.97).</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pm strongly linked to stator (0.76–0.83). </a:t>
            </a:r>
          </a:p>
          <a:p>
            <a:r>
              <a:rPr lang="en-US" sz="2000" b="1" dirty="0">
                <a:latin typeface="Calibri" panose="020F0502020204030204" pitchFamily="34" charset="0"/>
                <a:ea typeface="Calibri" panose="020F0502020204030204" pitchFamily="34" charset="0"/>
                <a:cs typeface="Calibri" panose="020F0502020204030204" pitchFamily="34" charset="0"/>
              </a:rPr>
              <a:t>2. Strong Negatives: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torque and </a:t>
            </a:r>
            <a:r>
              <a:rPr lang="en-US" sz="2000" dirty="0" err="1">
                <a:latin typeface="Calibri" panose="020F0502020204030204" pitchFamily="34" charset="0"/>
                <a:ea typeface="Calibri" panose="020F0502020204030204" pitchFamily="34" charset="0"/>
                <a:cs typeface="Calibri" panose="020F0502020204030204" pitchFamily="34" charset="0"/>
              </a:rPr>
              <a:t>i_d</a:t>
            </a:r>
            <a:r>
              <a:rPr lang="en-US" sz="2000" dirty="0">
                <a:latin typeface="Calibri" panose="020F0502020204030204" pitchFamily="34" charset="0"/>
                <a:ea typeface="Calibri" panose="020F0502020204030204" pitchFamily="34" charset="0"/>
                <a:cs typeface="Calibri" panose="020F0502020204030204" pitchFamily="34" charset="0"/>
              </a:rPr>
              <a:t> inversely related (-0.70).</a:t>
            </a:r>
          </a:p>
          <a:p>
            <a:pPr marL="285750" indent="-28575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Calibri" panose="020F0502020204030204" pitchFamily="34" charset="0"/>
              </a:rPr>
              <a:t>u_d</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i_q</a:t>
            </a:r>
            <a:r>
              <a:rPr lang="en-US" sz="2000" dirty="0">
                <a:latin typeface="Calibri" panose="020F0502020204030204" pitchFamily="34" charset="0"/>
                <a:ea typeface="Calibri" panose="020F0502020204030204" pitchFamily="34" charset="0"/>
                <a:cs typeface="Calibri" panose="020F0502020204030204" pitchFamily="34" charset="0"/>
              </a:rPr>
              <a:t> show opposing effects (-0.73).</a:t>
            </a:r>
          </a:p>
          <a:p>
            <a:r>
              <a:rPr lang="en-US" sz="2000" b="1" dirty="0">
                <a:latin typeface="Calibri" panose="020F0502020204030204" pitchFamily="34" charset="0"/>
                <a:ea typeface="Calibri" panose="020F0502020204030204" pitchFamily="34" charset="0"/>
                <a:cs typeface="Calibri" panose="020F0502020204030204" pitchFamily="34" charset="0"/>
              </a:rPr>
              <a:t>3. Weak/No Correlation: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ambient and </a:t>
            </a:r>
            <a:r>
              <a:rPr lang="en-US" sz="2000" dirty="0" err="1">
                <a:latin typeface="Calibri" panose="020F0502020204030204" pitchFamily="34" charset="0"/>
                <a:ea typeface="Calibri" panose="020F0502020204030204" pitchFamily="34" charset="0"/>
                <a:cs typeface="Calibri" panose="020F0502020204030204" pitchFamily="34" charset="0"/>
              </a:rPr>
              <a:t>i_d</a:t>
            </a:r>
            <a:r>
              <a:rPr lang="en-US" sz="2000" dirty="0">
                <a:latin typeface="Calibri" panose="020F0502020204030204" pitchFamily="34" charset="0"/>
                <a:ea typeface="Calibri" panose="020F0502020204030204" pitchFamily="34" charset="0"/>
                <a:cs typeface="Calibri" panose="020F0502020204030204" pitchFamily="34" charset="0"/>
              </a:rPr>
              <a:t> near-zero (0.02).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Key Takeaway: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Stator and pm are interdependent; torque and current show inverse behavior.</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4626921" y="508647"/>
            <a:ext cx="6994394" cy="49074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4737" y="127318"/>
            <a:ext cx="4819713" cy="5539105"/>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Histogram Distributions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ambient</a:t>
            </a:r>
            <a:r>
              <a:rPr lang="en-US" sz="2000" dirty="0">
                <a:latin typeface="Calibri" panose="020F0502020204030204" pitchFamily="34" charset="0"/>
                <a:ea typeface="Calibri" panose="020F0502020204030204" pitchFamily="34" charset="0"/>
                <a:cs typeface="Calibri" panose="020F0502020204030204" pitchFamily="34" charset="0"/>
              </a:rPr>
              <a:t>: Peaks at 10–30 (normal/skewed)</a:t>
            </a: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coolant</a:t>
            </a:r>
            <a:r>
              <a:rPr lang="en-US" sz="2000" dirty="0">
                <a:latin typeface="Calibri" panose="020F0502020204030204" pitchFamily="34" charset="0"/>
                <a:ea typeface="Calibri" panose="020F0502020204030204" pitchFamily="34" charset="0"/>
                <a:cs typeface="Calibri" panose="020F0502020204030204" pitchFamily="34" charset="0"/>
              </a:rPr>
              <a:t>: Right-skewed, peaks at 20–60.</a:t>
            </a:r>
          </a:p>
          <a:p>
            <a:pPr marL="285750" indent="-285750">
              <a:buFont typeface="Arial" panose="020B0604020202020204" pitchFamily="34" charset="0"/>
              <a:buChar char="•"/>
            </a:pPr>
            <a:r>
              <a:rPr lang="en-US" sz="2000" b="1" dirty="0" err="1">
                <a:latin typeface="Calibri" panose="020F0502020204030204" pitchFamily="34" charset="0"/>
                <a:ea typeface="Calibri" panose="020F0502020204030204" pitchFamily="34" charset="0"/>
                <a:cs typeface="Calibri" panose="020F0502020204030204" pitchFamily="34" charset="0"/>
              </a:rPr>
              <a:t>motor_speed</a:t>
            </a:r>
            <a:r>
              <a:rPr lang="en-US" sz="2000" dirty="0">
                <a:latin typeface="Calibri" panose="020F0502020204030204" pitchFamily="34" charset="0"/>
                <a:ea typeface="Calibri" panose="020F0502020204030204" pitchFamily="34" charset="0"/>
                <a:cs typeface="Calibri" panose="020F0502020204030204" pitchFamily="34" charset="0"/>
              </a:rPr>
              <a:t>: Uniform spread (0–100).</a:t>
            </a: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torque</a:t>
            </a:r>
            <a:r>
              <a:rPr lang="en-US" sz="2000" dirty="0">
                <a:latin typeface="Calibri" panose="020F0502020204030204" pitchFamily="34" charset="0"/>
                <a:ea typeface="Calibri" panose="020F0502020204030204" pitchFamily="34" charset="0"/>
                <a:cs typeface="Calibri" panose="020F0502020204030204" pitchFamily="34" charset="0"/>
              </a:rPr>
              <a:t>: Symmetrical around 0.</a:t>
            </a:r>
          </a:p>
          <a:p>
            <a:pPr marL="285750" indent="-285750">
              <a:buFont typeface="Arial" panose="020B0604020202020204" pitchFamily="34" charset="0"/>
              <a:buChar char="•"/>
            </a:pPr>
            <a:r>
              <a:rPr lang="en-US" sz="2000" b="1" dirty="0" err="1">
                <a:latin typeface="Calibri" panose="020F0502020204030204" pitchFamily="34" charset="0"/>
                <a:ea typeface="Calibri" panose="020F0502020204030204" pitchFamily="34" charset="0"/>
                <a:cs typeface="Calibri" panose="020F0502020204030204" pitchFamily="34" charset="0"/>
              </a:rPr>
              <a:t>stator_yoke</a:t>
            </a:r>
            <a:r>
              <a:rPr lang="en-US" sz="2000" dirty="0">
                <a:latin typeface="Calibri" panose="020F0502020204030204" pitchFamily="34" charset="0"/>
                <a:ea typeface="Calibri" panose="020F0502020204030204" pitchFamily="34" charset="0"/>
                <a:cs typeface="Calibri" panose="020F0502020204030204" pitchFamily="34" charset="0"/>
              </a:rPr>
              <a:t>: Bimodal, peaks at 20–100.</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Key Takeaway:</a:t>
            </a:r>
            <a:r>
              <a:rPr lang="en-US" sz="2000"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Most parameters operate within stable ranges, but outliers highlight areas needing attention</a:t>
            </a:r>
            <a:r>
              <a:rPr lang="en-US" sz="2000" dirty="0"/>
              <a:t>.</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Parameters like </a:t>
            </a:r>
            <a:r>
              <a:rPr lang="en-US" sz="2000" dirty="0" err="1">
                <a:latin typeface="Calibri" panose="020F0502020204030204" pitchFamily="34" charset="0"/>
                <a:cs typeface="Calibri" panose="020F0502020204030204" pitchFamily="34" charset="0"/>
              </a:rPr>
              <a:t>i_q</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i_d</a:t>
            </a:r>
            <a:r>
              <a:rPr lang="en-US" sz="2000" dirty="0">
                <a:latin typeface="Calibri" panose="020F0502020204030204" pitchFamily="34" charset="0"/>
                <a:cs typeface="Calibri" panose="020F0502020204030204" pitchFamily="34" charset="0"/>
              </a:rPr>
              <a:t> shows extreme values, suggesting potential stress points and anomalies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3"/>
          <a:stretch>
            <a:fillRect/>
          </a:stretch>
        </p:blipFill>
        <p:spPr>
          <a:xfrm>
            <a:off x="5014450" y="365643"/>
            <a:ext cx="7070053" cy="61728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6645" y="176981"/>
            <a:ext cx="4302535" cy="6247864"/>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Outlier Handling with IQR &amp; Trimming</a:t>
            </a:r>
          </a:p>
          <a:p>
            <a:r>
              <a:rPr lang="en-IN" b="1" dirty="0">
                <a:latin typeface="Calibri" panose="020F0502020204030204" pitchFamily="34" charset="0"/>
                <a:ea typeface="Calibri" panose="020F0502020204030204" pitchFamily="34" charset="0"/>
                <a:cs typeface="Calibri" panose="020F0502020204030204" pitchFamily="34" charset="0"/>
              </a:rPr>
              <a:t>1. Method Used</a:t>
            </a:r>
            <a:r>
              <a:rPr lang="en-IN"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IQR (Interquartile Range): Robust for non-normal data.</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Outliers defined as values outside         Q1 - 1.5×IQR and Q3 + 1.5×IQR.</a:t>
            </a:r>
          </a:p>
          <a:p>
            <a:r>
              <a:rPr lang="en-IN" b="1" dirty="0">
                <a:latin typeface="Calibri" panose="020F0502020204030204" pitchFamily="34" charset="0"/>
                <a:ea typeface="Calibri" panose="020F0502020204030204" pitchFamily="34" charset="0"/>
                <a:cs typeface="Calibri" panose="020F0502020204030204" pitchFamily="34" charset="0"/>
              </a:rPr>
              <a:t>2. Approach:</a:t>
            </a:r>
          </a:p>
          <a:p>
            <a:r>
              <a:rPr lang="en-IN" dirty="0">
                <a:latin typeface="Calibri" panose="020F0502020204030204" pitchFamily="34" charset="0"/>
                <a:ea typeface="Calibri" panose="020F0502020204030204" pitchFamily="34" charset="0"/>
                <a:cs typeface="Calibri" panose="020F0502020204030204" pitchFamily="34" charset="0"/>
              </a:rPr>
              <a:t> Trimming: Outliers removed to reduce skewness.</a:t>
            </a:r>
          </a:p>
          <a:p>
            <a:r>
              <a:rPr lang="en-IN" b="1" dirty="0">
                <a:latin typeface="Calibri" panose="020F0502020204030204" pitchFamily="34" charset="0"/>
                <a:ea typeface="Calibri" panose="020F0502020204030204" pitchFamily="34" charset="0"/>
                <a:cs typeface="Calibri" panose="020F0502020204030204" pitchFamily="34" charset="0"/>
              </a:rPr>
              <a:t>3. Impact:</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Original Dataset: 1,330,816 rows.</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Outliers Removed: 67,621 rows (5%).</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Final Dataset: 1,263,195 rows.</a:t>
            </a:r>
          </a:p>
          <a:p>
            <a:r>
              <a:rPr lang="en-IN" b="1" dirty="0">
                <a:latin typeface="Calibri" panose="020F0502020204030204" pitchFamily="34" charset="0"/>
                <a:ea typeface="Calibri" panose="020F0502020204030204" pitchFamily="34" charset="0"/>
                <a:cs typeface="Calibri" panose="020F0502020204030204" pitchFamily="34" charset="0"/>
              </a:rPr>
              <a:t>4. Why Trimming?:</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 5% data loss is not that significant.</a:t>
            </a: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Ensures cleaner data for analysis without major impact on dataset size.</a:t>
            </a:r>
          </a:p>
          <a:p>
            <a:r>
              <a:rPr lang="en-IN" b="1" dirty="0">
                <a:latin typeface="Calibri" panose="020F0502020204030204" pitchFamily="34" charset="0"/>
                <a:ea typeface="Calibri" panose="020F0502020204030204" pitchFamily="34" charset="0"/>
                <a:cs typeface="Calibri" panose="020F0502020204030204" pitchFamily="34" charset="0"/>
              </a:rPr>
              <a:t>5. Conclusion:</a:t>
            </a:r>
          </a:p>
          <a:p>
            <a:r>
              <a:rPr lang="en-IN" dirty="0">
                <a:latin typeface="Calibri" panose="020F0502020204030204" pitchFamily="34" charset="0"/>
                <a:ea typeface="Calibri" panose="020F0502020204030204" pitchFamily="34" charset="0"/>
                <a:cs typeface="Calibri" panose="020F0502020204030204" pitchFamily="34" charset="0"/>
              </a:rPr>
              <a:t> Trimming with IQR is effective for this dataset, balancing outlier removal and data retention.</a:t>
            </a:r>
          </a:p>
        </p:txBody>
      </p:sp>
      <p:pic>
        <p:nvPicPr>
          <p:cNvPr id="13" name="Picture 12"/>
          <p:cNvPicPr>
            <a:picLocks noChangeAspect="1"/>
          </p:cNvPicPr>
          <p:nvPr/>
        </p:nvPicPr>
        <p:blipFill>
          <a:blip r:embed="rId2"/>
          <a:stretch>
            <a:fillRect/>
          </a:stretch>
        </p:blipFill>
        <p:spPr>
          <a:xfrm>
            <a:off x="4499180" y="1370466"/>
            <a:ext cx="7496997" cy="32388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17987" y="98324"/>
            <a:ext cx="11887200" cy="6646606"/>
          </a:xfrm>
          <a:solidFill>
            <a:schemeClr val="accent1">
              <a:lumMod val="20000"/>
              <a:lumOff val="80000"/>
            </a:schemeClr>
          </a:solidFill>
        </p:spPr>
        <p:txBody>
          <a:bodyPr vert="horz" lIns="365760" tIns="365760" rIns="365760" bIns="365760" rtlCol="0" anchor="t">
            <a:no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Predictive Power Score (PPS) Analysis for Motor Speed</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Top 5 Features Affecting Motor Speed</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i_q (Quadrature-axis current) → 0.507 (Most influential)</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i_d (Direct-axis current) → 0.479</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Torque → 0.479</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u_q</a:t>
            </a:r>
            <a:r>
              <a:rPr lang="en-US" sz="1600" dirty="0">
                <a:latin typeface="Calibri" panose="020F0502020204030204" pitchFamily="34" charset="0"/>
                <a:ea typeface="Calibri" panose="020F0502020204030204" pitchFamily="34" charset="0"/>
                <a:cs typeface="Calibri" panose="020F0502020204030204" pitchFamily="34" charset="0"/>
              </a:rPr>
              <a:t> (Quadrature-axis voltage) → 0.472</a:t>
            </a: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u_d (Direct-axis voltage) → 0.427</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Model &amp; Performance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Model Used: DecisionTreeRegressor</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Evaluation Metric: Mean Absolute Error (MAE)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Baseline MAE: 1598.89</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Optimized MAE: 787.73 (Significant improvement)</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Key Takeaways </a:t>
            </a:r>
            <a:r>
              <a:rPr lang="en-US" sz="1600" dirty="0">
                <a:latin typeface="Calibri" panose="020F0502020204030204" pitchFamily="34" charset="0"/>
                <a:ea typeface="Calibri" panose="020F0502020204030204" pitchFamily="34" charset="0"/>
                <a:cs typeface="Calibri" panose="020F0502020204030204" pitchFamily="34" charset="0"/>
              </a:rPr>
              <a:t>Current (i_q, i_d) &amp; Voltage (</a:t>
            </a:r>
            <a:r>
              <a:rPr lang="en-US" sz="1600" dirty="0" err="1">
                <a:latin typeface="Calibri" panose="020F0502020204030204" pitchFamily="34" charset="0"/>
                <a:ea typeface="Calibri" panose="020F0502020204030204" pitchFamily="34" charset="0"/>
                <a:cs typeface="Calibri" panose="020F0502020204030204" pitchFamily="34" charset="0"/>
              </a:rPr>
              <a:t>u_q</a:t>
            </a:r>
            <a:r>
              <a:rPr lang="en-US" sz="1600" dirty="0">
                <a:latin typeface="Calibri" panose="020F0502020204030204" pitchFamily="34" charset="0"/>
                <a:ea typeface="Calibri" panose="020F0502020204030204" pitchFamily="34" charset="0"/>
                <a:cs typeface="Calibri" panose="020F0502020204030204" pitchFamily="34" charset="0"/>
              </a:rPr>
              <a:t>, u_d) are the strongest predictors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Torque also plays a major role in motor speed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Temperature-related features (ambient, coolant, stator components) have NO predictive power</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Conclusion</a:t>
            </a:r>
            <a:r>
              <a:rPr lang="en-US" sz="1600" dirty="0">
                <a:latin typeface="Calibri" panose="020F0502020204030204" pitchFamily="34" charset="0"/>
                <a:ea typeface="Calibri" panose="020F0502020204030204" pitchFamily="34" charset="0"/>
                <a:cs typeface="Calibri" panose="020F0502020204030204" pitchFamily="34" charset="0"/>
              </a:rPr>
              <a:t>: Focusing on electrical parameters like current &amp; voltage can significantly enhance motor speed predictions!</a:t>
            </a:r>
          </a:p>
        </p:txBody>
      </p:sp>
      <p:pic>
        <p:nvPicPr>
          <p:cNvPr id="8" name="Picture 7"/>
          <p:cNvPicPr>
            <a:picLocks noChangeAspect="1"/>
          </p:cNvPicPr>
          <p:nvPr/>
        </p:nvPicPr>
        <p:blipFill>
          <a:blip r:embed="rId2"/>
          <a:stretch>
            <a:fillRect/>
          </a:stretch>
        </p:blipFill>
        <p:spPr>
          <a:xfrm>
            <a:off x="5615906" y="521110"/>
            <a:ext cx="6197857" cy="4562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9E3A635-89D0-61A6-B495-A2CFC66563B3}"/>
              </a:ext>
            </a:extLst>
          </p:cNvPr>
          <p:cNvSpPr>
            <a:spLocks noGrp="1"/>
          </p:cNvSpPr>
          <p:nvPr>
            <p:ph type="ctrTitle"/>
          </p:nvPr>
        </p:nvSpPr>
        <p:spPr>
          <a:xfrm>
            <a:off x="0" y="193040"/>
            <a:ext cx="6148832" cy="1102360"/>
          </a:xfrm>
        </p:spPr>
        <p:txBody>
          <a:bodyPr>
            <a:normAutofit/>
          </a:bodyPr>
          <a:lstStyle/>
          <a:p>
            <a:r>
              <a:rPr lang="en-US" sz="4800" dirty="0"/>
              <a:t>Model Building</a:t>
            </a:r>
          </a:p>
        </p:txBody>
      </p:sp>
      <p:sp>
        <p:nvSpPr>
          <p:cNvPr id="18" name="Subtitle 2">
            <a:extLst>
              <a:ext uri="{FF2B5EF4-FFF2-40B4-BE49-F238E27FC236}">
                <a16:creationId xmlns:a16="http://schemas.microsoft.com/office/drawing/2014/main" id="{662000F6-DA2F-52EB-CF97-0D4FE152AEC8}"/>
              </a:ext>
            </a:extLst>
          </p:cNvPr>
          <p:cNvSpPr>
            <a:spLocks noGrp="1"/>
          </p:cNvSpPr>
          <p:nvPr>
            <p:ph type="subTitle" idx="1"/>
          </p:nvPr>
        </p:nvSpPr>
        <p:spPr>
          <a:xfrm>
            <a:off x="292608" y="1380744"/>
            <a:ext cx="7032752" cy="4176776"/>
          </a:xfrm>
        </p:spPr>
        <p:txBody>
          <a:bodyPr/>
          <a:lstStyle/>
          <a:p>
            <a:pPr marL="342900" indent="-342900" algn="l">
              <a:buFont typeface="Arial" panose="020B0604020202020204" pitchFamily="34" charset="0"/>
              <a:buChar char="•"/>
            </a:pPr>
            <a:r>
              <a:rPr lang="en-US" dirty="0"/>
              <a:t>Random Forest</a:t>
            </a:r>
          </a:p>
          <a:p>
            <a:pPr marL="342900" indent="-342900" algn="l">
              <a:buFont typeface="Arial" panose="020B0604020202020204" pitchFamily="34" charset="0"/>
              <a:buChar char="•"/>
            </a:pPr>
            <a:r>
              <a:rPr lang="en-US" dirty="0"/>
              <a:t>Neural Network</a:t>
            </a:r>
          </a:p>
          <a:p>
            <a:pPr marL="342900" indent="-342900" algn="l">
              <a:buFont typeface="Arial" panose="020B0604020202020204" pitchFamily="34" charset="0"/>
              <a:buChar char="•"/>
            </a:pPr>
            <a:r>
              <a:rPr lang="en-US" dirty="0"/>
              <a:t>Multi-Linear Regression</a:t>
            </a:r>
          </a:p>
          <a:p>
            <a:pPr marL="342900" indent="-342900" algn="l">
              <a:buFont typeface="Arial" panose="020B0604020202020204" pitchFamily="34" charset="0"/>
              <a:buChar char="•"/>
            </a:pPr>
            <a:r>
              <a:rPr lang="en-US" dirty="0"/>
              <a:t>Decision Tree</a:t>
            </a:r>
          </a:p>
          <a:p>
            <a:pPr marL="342900" indent="-342900" algn="l">
              <a:buFont typeface="Arial" panose="020B0604020202020204" pitchFamily="34" charset="0"/>
              <a:buChar char="•"/>
            </a:pPr>
            <a:r>
              <a:rPr lang="en-US" dirty="0"/>
              <a:t>XG Boost</a:t>
            </a:r>
          </a:p>
          <a:p>
            <a:pPr marL="342900" indent="-342900" algn="l">
              <a:buFont typeface="Arial" panose="020B0604020202020204" pitchFamily="34" charset="0"/>
              <a:buChar char="•"/>
            </a:pPr>
            <a:r>
              <a:rPr lang="en-US" dirty="0"/>
              <a:t>KNN</a:t>
            </a:r>
          </a:p>
          <a:p>
            <a:pPr marL="342900" indent="-342900" algn="l">
              <a:buFont typeface="Arial" panose="020B0604020202020204" pitchFamily="34" charset="0"/>
              <a:buChar char="•"/>
            </a:pPr>
            <a:r>
              <a:rPr lang="en-US" dirty="0"/>
              <a:t>Light GBM</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60662609"/>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9A734A7-6096-47AA-9737-CDF62701A00D}">
  <ds:schemaRefs/>
</ds:datastoreItem>
</file>

<file path=customXml/itemProps2.xml><?xml version="1.0" encoding="utf-8"?>
<ds:datastoreItem xmlns:ds="http://schemas.openxmlformats.org/officeDocument/2006/customXml" ds:itemID="{DF8397A0-8C35-4EEE-8E61-47C914415B57}">
  <ds:schemaRefs/>
</ds:datastoreItem>
</file>

<file path=customXml/itemProps3.xml><?xml version="1.0" encoding="utf-8"?>
<ds:datastoreItem xmlns:ds="http://schemas.openxmlformats.org/officeDocument/2006/customXml" ds:itemID="{B881D8D6-8849-400B-8BC9-21D401C7DD06}">
  <ds:schemaRefs/>
</ds:datastoreItem>
</file>

<file path=docProps/app.xml><?xml version="1.0" encoding="utf-8"?>
<Properties xmlns="http://schemas.openxmlformats.org/officeDocument/2006/extended-properties" xmlns:vt="http://schemas.openxmlformats.org/officeDocument/2006/docPropsVTypes">
  <Template>{C2FB3CB3-3CDD-4948-81CC-C19B061242C3}tf67061901_win32</Template>
  <TotalTime>164</TotalTime>
  <Words>1702</Words>
  <Application>Microsoft Office PowerPoint</Application>
  <PresentationFormat>Widescreen</PresentationFormat>
  <Paragraphs>189</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Arial Rounded MT Bold</vt:lpstr>
      <vt:lpstr>Calibri</vt:lpstr>
      <vt:lpstr>Courier New</vt:lpstr>
      <vt:lpstr>Daytona Condensed Light</vt:lpstr>
      <vt:lpstr>Franklin Gothic Heavy</vt:lpstr>
      <vt:lpstr>Posterama</vt:lpstr>
      <vt:lpstr>Times New Roman</vt:lpstr>
      <vt:lpstr>Custom</vt:lpstr>
      <vt:lpstr> TEAM MEMBERS: Shifa mallebhari Sourabh matali ritesh swami I Shashank reddy Rince Sabu pola Madhu Sudhan tanmay janrao</vt:lpstr>
      <vt:lpstr>agenda</vt:lpstr>
      <vt:lpstr>Exploratory Data Analysis (EDA) of Motor Speed Dataset</vt:lpstr>
      <vt:lpstr>PowerPoint Presentation</vt:lpstr>
      <vt:lpstr>PowerPoint Presentation</vt:lpstr>
      <vt:lpstr>PowerPoint Presentation</vt:lpstr>
      <vt:lpstr>PowerPoint Presentation</vt:lpstr>
      <vt:lpstr>PowerPoint Presentation</vt:lpstr>
      <vt:lpstr>Model Building</vt:lpstr>
      <vt:lpstr>A random forest (RF) is an ensemble of decision trees in which each decision tree is trained with a specific random noise. </vt:lpstr>
      <vt:lpstr>Residual Analysis &amp; Actual vs Predicted Plot</vt:lpstr>
      <vt:lpstr> </vt:lpstr>
      <vt:lpstr>Multiple linear regression (MLR) is a statistical technique that uses several explanatory variables to predict the outcome of a response variable.</vt:lpstr>
      <vt:lpstr>A decision tree is a non-parametric supervised learning algorithm, which is utilized for both classification and regression tasks. It has a hierarchical, tree structure, which consists of a root node, branches, internal nodes and leaf nodes.</vt:lpstr>
      <vt:lpstr>A LightGBM is a powerful and fast machine learning algorithm designed for classification and regression tasks, especially with large datasets.it is uses decision trees and gradient boosting to make accurate predictions while being efficient in memory and computation.</vt:lpstr>
      <vt:lpstr>PowerPoint Presentation</vt:lpstr>
      <vt:lpstr>Model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Shifa mallebhari Sourabh matali ritesh swami Shashank reddy Rince Sabu pola Madhu Sudhan tanmay janrao</dc:title>
  <dc:creator>abdulahad mallebhari</dc:creator>
  <cp:lastModifiedBy>I shashank reddy</cp:lastModifiedBy>
  <cp:revision>16</cp:revision>
  <dcterms:created xsi:type="dcterms:W3CDTF">2025-02-12T16:21:00Z</dcterms:created>
  <dcterms:modified xsi:type="dcterms:W3CDTF">2025-02-14T09:29:41Z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8E7ACA1E93F54C4AB1C3A9474D883065_12</vt:lpwstr>
  </property>
  <property fmtid="{D5CDD505-2E9C-101B-9397-08002B2CF9AE}" pid="5" name="KSOProductBuildVer">
    <vt:lpwstr>1033-12.2.0.19805</vt:lpwstr>
  </property>
</Properties>
</file>