
<file path=[Content_Types].xml><?xml version="1.0" encoding="utf-8"?>
<Types xmlns="http://schemas.openxmlformats.org/package/2006/content-types">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989"/>
          </p14:sldIdLst>
        </p14:section>
      </p14:sectionLst>
    </p:ext>
    <p:ext uri="{EFAFB233-063F-42B5-8137-9DF3F51BA10A}">
      <p15:sldGuideLst xmlns:p15="http://schemas.microsoft.com/office/powerpoint/2012/main" xmlns="">
        <p15:guide id="1" orient="horz" pos="2341">
          <p15:clr>
            <a:srgbClr val="A4A3A4"/>
          </p15:clr>
        </p15:guide>
        <p15:guide id="2" pos="365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15970" autoAdjust="0"/>
    <p:restoredTop sz="94104" autoAdjust="0"/>
  </p:normalViewPr>
  <p:slideViewPr>
    <p:cSldViewPr>
      <p:cViewPr>
        <p:scale>
          <a:sx n="89" d="100"/>
          <a:sy n="89" d="100"/>
        </p:scale>
        <p:origin x="-979" y="18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2053" name="think-cell Slide" r:id="rId5" imgW="360" imgH="360" progId="">
              <p:embed/>
            </p:oleObj>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8197" name="think-cell Slide" r:id="rId3"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9221"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0245" name="think-cell Slide" r:id="rId3" imgW="360" imgH="360" progId="">
              <p:embed/>
            </p:oleObj>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3077"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12293" name="think-cell Slide" r:id="rId3"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3317"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587" y="1588"/>
          <a:ext cx="1587" cy="1587"/>
        </p:xfrm>
        <a:graphic>
          <a:graphicData uri="http://schemas.openxmlformats.org/presentationml/2006/ole">
            <p:oleObj spid="_x0000_s14341" name="think-cell Slide" r:id="rId3" imgW="360" imgH="360" progId="">
              <p:embed/>
            </p:oleObj>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95385" cy="158750"/>
        </p:xfrm>
        <a:graphic>
          <a:graphicData uri="http://schemas.openxmlformats.org/presentationml/2006/ole">
            <p:oleObj spid="_x0000_s4101" name="think-cell Slide" r:id="rId6" imgW="360" imgH="360" progId="">
              <p:embed/>
            </p:oleObj>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95385" cy="158750"/>
        </p:xfrm>
        <a:graphic>
          <a:graphicData uri="http://schemas.openxmlformats.org/presentationml/2006/ole">
            <p:oleObj spid="_x0000_s5125" name="think-cell Slide" r:id="rId8" imgW="360" imgH="360" progId="">
              <p:embed/>
            </p:oleObj>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95385" cy="158750"/>
        </p:xfrm>
        <a:graphic>
          <a:graphicData uri="http://schemas.openxmlformats.org/presentationml/2006/ole">
            <p:oleObj spid="_x0000_s6149" name="think-cell Slide" r:id="rId4" imgW="360" imgH="360" progId="">
              <p:embed/>
            </p:oleObj>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7" y="11"/>
          <a:ext cx="180998" cy="143985"/>
        </p:xfrm>
        <a:graphic>
          <a:graphicData uri="http://schemas.openxmlformats.org/presentationml/2006/ole">
            <p:oleObj spid="_x0000_s7173" name="think-cell Slide" r:id="rId3" imgW="360" imgH="360" progId="">
              <p:embed/>
            </p:oleObj>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95385" cy="158750"/>
        </p:xfrm>
        <a:graphic>
          <a:graphicData uri="http://schemas.openxmlformats.org/presentationml/2006/ole">
            <p:oleObj spid="_x0000_s1029" name="think-cell Slide" r:id="rId24" imgW="360" imgH="360" progId="">
              <p:embed/>
            </p:oleObj>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nvGraphicFramePr>
        <p:xfrm>
          <a:off x="1587" y="1588"/>
          <a:ext cx="1587" cy="1587"/>
        </p:xfrm>
        <a:graphic>
          <a:graphicData uri="http://schemas.openxmlformats.org/presentationml/2006/ole">
            <p:oleObj spid="_x0000_s11269" name="think-cell Slide" r:id="rId13"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mailto:sai-shashank.gandavarapu@capgemini.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oom.com/share/b79ce9ac56a649aa85b36e46f58cd63d" TargetMode="External"/><Relationship Id="rId5" Type="http://schemas.openxmlformats.org/officeDocument/2006/relationships/image" Target="../media/image13.png"/><Relationship Id="rId4" Type="http://schemas.openxmlformats.org/officeDocument/2006/relationships/hyperlink" Target="https://github.com/Shashanksai150/Hawks-Avi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113" y="2960181"/>
            <a:ext cx="4008437" cy="2983419"/>
          </a:xfrm>
        </p:spPr>
        <p:txBody>
          <a:bodyPr/>
          <a:lstStyle/>
          <a:p>
            <a:pPr eaLnBrk="1" hangingPunct="1">
              <a:lnSpc>
                <a:spcPct val="114000"/>
              </a:lnSpc>
            </a:pPr>
            <a:r>
              <a:rPr lang="en-US" altLang="en-US" b="1" dirty="0"/>
              <a:t>Online Flight Booking </a:t>
            </a:r>
            <a:r>
              <a:rPr lang="en-US" altLang="en-US" b="1" dirty="0" smtClean="0"/>
              <a:t>System                  Video link</a:t>
            </a:r>
            <a:endParaRPr lang="en-US" altLang="en-US" b="1" dirty="0"/>
          </a:p>
          <a:p>
            <a:pPr algn="just" eaLnBrk="1" hangingPunct="1">
              <a:lnSpc>
                <a:spcPct val="114000"/>
              </a:lnSpc>
            </a:pPr>
            <a:r>
              <a:rPr lang="en-US" altLang="en-IN" dirty="0">
                <a:latin typeface="+mn-lt"/>
              </a:rPr>
              <a:t>C</a:t>
            </a:r>
            <a:r>
              <a:rPr lang="en-IN" altLang="en-US" dirty="0">
                <a:latin typeface="+mn-lt"/>
              </a:rPr>
              <a:t>ase study of </a:t>
            </a:r>
            <a:r>
              <a:rPr lang="en-US" altLang="en-IN" dirty="0">
                <a:latin typeface="+mn-lt"/>
              </a:rPr>
              <a:t>Online </a:t>
            </a:r>
            <a:r>
              <a:rPr lang="en-US" altLang="en-IN" dirty="0">
                <a:latin typeface="+mn-lt"/>
                <a:sym typeface="+mn-ea"/>
              </a:rPr>
              <a:t>Flight</a:t>
            </a:r>
            <a:r>
              <a:rPr lang="en-US" altLang="en-US" dirty="0">
                <a:latin typeface="+mn-lt"/>
                <a:sym typeface="+mn-ea"/>
              </a:rPr>
              <a:t> Booking System </a:t>
            </a:r>
            <a:r>
              <a:rPr lang="en-IN" altLang="en-US" dirty="0">
                <a:latin typeface="+mn-lt"/>
              </a:rPr>
              <a:t>along with </a:t>
            </a:r>
            <a:r>
              <a:rPr lang="en-US" altLang="en-IN" dirty="0">
                <a:latin typeface="+mn-lt"/>
              </a:rPr>
              <a:t>API Gateway</a:t>
            </a:r>
            <a:r>
              <a:rPr lang="en-IN" altLang="en-US" dirty="0">
                <a:latin typeface="+mn-lt"/>
              </a:rPr>
              <a:t>, Swagger</a:t>
            </a:r>
            <a:r>
              <a:rPr lang="en-US" altLang="en-IN" dirty="0" smtClean="0">
                <a:latin typeface="+mn-lt"/>
              </a:rPr>
              <a:t>, </a:t>
            </a:r>
            <a:r>
              <a:rPr lang="en-IN" altLang="en-US" dirty="0" smtClean="0">
                <a:latin typeface="+mn-lt"/>
              </a:rPr>
              <a:t>payment, JWT Based Authentication ,responsive </a:t>
            </a:r>
            <a:r>
              <a:rPr lang="en-IN" altLang="en-US" dirty="0">
                <a:latin typeface="+mn-lt"/>
              </a:rPr>
              <a:t>UI with </a:t>
            </a:r>
            <a:r>
              <a:rPr lang="en-US" altLang="en-IN" dirty="0">
                <a:latin typeface="+mn-lt"/>
              </a:rPr>
              <a:t>HTML5,</a:t>
            </a:r>
            <a:r>
              <a:rPr lang="en-US" altLang="en-US" dirty="0">
                <a:latin typeface="+mn-lt"/>
              </a:rPr>
              <a:t> CSS, Bootstrap and Angular used as User Interface</a:t>
            </a:r>
            <a:r>
              <a:rPr lang="en-US" altLang="en-US" dirty="0" smtClean="0">
                <a:latin typeface="+mn-lt"/>
              </a:rPr>
              <a:t>. This application enables  a customer to book a flight reservation in advance and can cancel the booking or Check in into the flight and also an admin user can perform various administrative operations like Airport management, Flight Management and Customer management. </a:t>
            </a:r>
            <a:r>
              <a:rPr lang="en-US" dirty="0" smtClean="0">
                <a:latin typeface="+mn-lt"/>
              </a:rPr>
              <a:t>Technologies used:</a:t>
            </a:r>
          </a:p>
          <a:p>
            <a:pPr algn="just" fontAlgn="base">
              <a:lnSpc>
                <a:spcPct val="100000"/>
              </a:lnSpc>
              <a:buFont typeface="Arial" pitchFamily="34" charset="0"/>
              <a:buChar char="•"/>
            </a:pPr>
            <a:r>
              <a:rPr lang="en-US" b="1" dirty="0" smtClean="0">
                <a:latin typeface="+mn-lt"/>
              </a:rPr>
              <a:t> ANGULAR</a:t>
            </a:r>
            <a:r>
              <a:rPr lang="en-US" b="1" dirty="0" smtClean="0">
                <a:latin typeface="+mn-lt"/>
              </a:rPr>
              <a:t> 14</a:t>
            </a:r>
            <a:endParaRPr lang="en-US" dirty="0" smtClean="0">
              <a:latin typeface="+mn-lt"/>
            </a:endParaRPr>
          </a:p>
          <a:p>
            <a:pPr algn="just" fontAlgn="base">
              <a:lnSpc>
                <a:spcPct val="100000"/>
              </a:lnSpc>
              <a:buFont typeface="Arial" pitchFamily="34" charset="0"/>
              <a:buChar char="•"/>
            </a:pPr>
            <a:r>
              <a:rPr lang="en-US" b="1" dirty="0" smtClean="0">
                <a:latin typeface="+mn-lt"/>
              </a:rPr>
              <a:t> ASP.NET </a:t>
            </a:r>
            <a:r>
              <a:rPr lang="en-US" b="1" dirty="0" smtClean="0">
                <a:latin typeface="+mn-lt"/>
              </a:rPr>
              <a:t>CORE 6.0</a:t>
            </a:r>
          </a:p>
          <a:p>
            <a:pPr algn="just" fontAlgn="base">
              <a:lnSpc>
                <a:spcPct val="100000"/>
              </a:lnSpc>
              <a:buFont typeface="Arial" pitchFamily="34" charset="0"/>
              <a:buChar char="•"/>
            </a:pPr>
            <a:r>
              <a:rPr lang="en-US" b="1" dirty="0" smtClean="0">
                <a:latin typeface="+mn-lt"/>
              </a:rPr>
              <a:t> Microsoft </a:t>
            </a:r>
            <a:r>
              <a:rPr lang="en-US" b="1" dirty="0" smtClean="0">
                <a:latin typeface="+mn-lt"/>
              </a:rPr>
              <a:t>SQL Server</a:t>
            </a:r>
          </a:p>
          <a:p>
            <a:pPr algn="just" eaLnBrk="1" hangingPunct="1">
              <a:lnSpc>
                <a:spcPct val="114000"/>
              </a:lnSpc>
            </a:pPr>
            <a:endParaRPr lang="en-US" altLang="en-US" dirty="0" smtClean="0"/>
          </a:p>
          <a:p>
            <a:pPr algn="just"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a:t>
            </a:r>
            <a:r>
              <a:rPr lang="nl-NL" altLang="nl-NL" dirty="0" smtClean="0"/>
              <a:t>Engineer</a:t>
            </a:r>
          </a:p>
          <a:p>
            <a:pPr fontAlgn="base">
              <a:spcBef>
                <a:spcPct val="0"/>
              </a:spcBef>
            </a:pPr>
            <a:r>
              <a:rPr lang="nl-NL" altLang="nl-NL" dirty="0" smtClean="0"/>
              <a:t>ITransform L&amp;D Left Shift Batch</a:t>
            </a:r>
            <a:endParaRPr lang="nl-NL" altLang="nl-NL" dirty="0"/>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smtClean="0"/>
              <a:t>NA</a:t>
            </a:r>
            <a:endParaRPr lang="nl-NL" altLang="nl-NL" dirty="0"/>
          </a:p>
        </p:txBody>
      </p:sp>
      <p:sp>
        <p:nvSpPr>
          <p:cNvPr id="7173" name="Text Placeholder 24"/>
          <p:cNvSpPr>
            <a:spLocks noGrp="1"/>
          </p:cNvSpPr>
          <p:nvPr>
            <p:ph type="body" sz="quarter" idx="47"/>
          </p:nvPr>
        </p:nvSpPr>
        <p:spPr>
          <a:xfrm>
            <a:off x="3299244" y="1603137"/>
            <a:ext cx="3939756" cy="258921"/>
          </a:xfrm>
        </p:spPr>
        <p:txBody>
          <a:bodyPr/>
          <a:lstStyle/>
          <a:p>
            <a:r>
              <a:rPr lang="nl-NL" altLang="nl-NL" dirty="0" smtClean="0">
                <a:hlinkClick r:id="rId3"/>
              </a:rPr>
              <a:t>sai-shashank.gandavarapu@capgemini.com</a:t>
            </a:r>
            <a:endParaRPr lang="nl-NL" altLang="nl-NL" dirty="0" smtClean="0"/>
          </a:p>
          <a:p>
            <a:pPr eaLnBrk="1" hangingPunct="1"/>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a:t>
            </a:r>
            <a:r>
              <a:rPr lang="nl-NL" altLang="nl-NL" dirty="0" smtClean="0"/>
              <a:t>91 8008133441</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smtClean="0"/>
              <a:t>Understanding of </a:t>
            </a:r>
            <a:r>
              <a:rPr lang="en-US" b="1" dirty="0" smtClean="0"/>
              <a:t>RDMS</a:t>
            </a:r>
            <a:r>
              <a:rPr lang="en-US" dirty="0" smtClean="0"/>
              <a:t> concepts using </a:t>
            </a:r>
            <a:r>
              <a:rPr lang="en-US" b="1" dirty="0" smtClean="0"/>
              <a:t>SQL Server.</a:t>
            </a:r>
          </a:p>
          <a:p>
            <a:pPr marL="171450" indent="-171450">
              <a:buFont typeface="Arial" panose="020B0604020202020204" pitchFamily="34" charset="0"/>
              <a:buChar char="•"/>
            </a:pPr>
            <a:r>
              <a:rPr lang="en-US" dirty="0" smtClean="0"/>
              <a:t>Practical understanding of </a:t>
            </a:r>
            <a:r>
              <a:rPr lang="en-US" b="1" dirty="0" smtClean="0"/>
              <a:t>C# </a:t>
            </a:r>
            <a:r>
              <a:rPr lang="en-US" dirty="0" smtClean="0"/>
              <a:t>and </a:t>
            </a:r>
            <a:r>
              <a:rPr lang="en-US" b="1" dirty="0" smtClean="0"/>
              <a:t>SQL</a:t>
            </a:r>
            <a:r>
              <a:rPr lang="en-US" dirty="0" smtClean="0"/>
              <a:t> concepts using </a:t>
            </a:r>
            <a:r>
              <a:rPr lang="en-US" b="1" dirty="0" smtClean="0"/>
              <a:t>Visual Studio </a:t>
            </a:r>
            <a:r>
              <a:rPr lang="en-US" dirty="0" smtClean="0"/>
              <a:t>and </a:t>
            </a:r>
            <a:r>
              <a:rPr lang="en-US" b="1" dirty="0" smtClean="0"/>
              <a:t>SQL Server.</a:t>
            </a:r>
          </a:p>
          <a:p>
            <a:pPr marL="171450" indent="-171450">
              <a:buFont typeface="Arial" panose="020B0604020202020204" pitchFamily="34" charset="0"/>
              <a:buChar char="•"/>
            </a:pPr>
            <a:r>
              <a:rPr lang="en-US" altLang="en-US" dirty="0" smtClean="0">
                <a:sym typeface="+mn-ea"/>
              </a:rPr>
              <a:t>Hands on experience in developing applications using </a:t>
            </a:r>
            <a:r>
              <a:rPr lang="en-US" altLang="en-US" b="1" dirty="0" smtClean="0">
                <a:sym typeface="+mn-ea"/>
              </a:rPr>
              <a:t>.NET Framework</a:t>
            </a:r>
            <a:r>
              <a:rPr lang="en-US" altLang="en-US" dirty="0" smtClean="0">
                <a:sym typeface="+mn-ea"/>
              </a:rPr>
              <a:t>, </a:t>
            </a:r>
            <a:r>
              <a:rPr lang="en-US" altLang="en-US" b="1" dirty="0" smtClean="0">
                <a:sym typeface="+mn-ea"/>
              </a:rPr>
              <a:t>ADO.NET Core, ASP.NET and JWT based authentication.</a:t>
            </a:r>
            <a:endParaRPr lang="en-US" altLang="en-US" dirty="0" smtClean="0"/>
          </a:p>
          <a:p>
            <a:pPr marL="171450" indent="-171450">
              <a:buFont typeface="Arial" panose="020B0604020202020204" pitchFamily="34" charset="0"/>
              <a:buChar char="•"/>
            </a:pPr>
            <a:r>
              <a:rPr lang="en-US" dirty="0" smtClean="0">
                <a:sym typeface="+mn-ea"/>
              </a:rPr>
              <a:t>Understanding of </a:t>
            </a:r>
            <a:r>
              <a:rPr lang="en-US" b="1" dirty="0" smtClean="0">
                <a:sym typeface="+mn-ea"/>
              </a:rPr>
              <a:t>HTML5</a:t>
            </a:r>
            <a:r>
              <a:rPr lang="en-US" dirty="0" smtClean="0">
                <a:sym typeface="+mn-ea"/>
              </a:rPr>
              <a:t> , </a:t>
            </a:r>
            <a:r>
              <a:rPr lang="en-US" b="1" dirty="0" smtClean="0">
                <a:sym typeface="+mn-ea"/>
              </a:rPr>
              <a:t>CSS </a:t>
            </a:r>
            <a:r>
              <a:rPr lang="en-US" dirty="0" smtClean="0">
                <a:sym typeface="+mn-ea"/>
              </a:rPr>
              <a:t>and</a:t>
            </a:r>
            <a:r>
              <a:rPr lang="en-US" b="1" dirty="0" smtClean="0">
                <a:sym typeface="+mn-ea"/>
              </a:rPr>
              <a:t> Angular </a:t>
            </a:r>
            <a:r>
              <a:rPr lang="en-US" b="1" dirty="0" err="1" smtClean="0">
                <a:sym typeface="+mn-ea"/>
              </a:rPr>
              <a:t>Cli</a:t>
            </a:r>
            <a:endParaRPr lang="en-US" b="1" dirty="0" smtClean="0">
              <a:sym typeface="+mn-ea"/>
            </a:endParaRPr>
          </a:p>
          <a:p>
            <a:pPr marL="171450" indent="-171450">
              <a:buFont typeface="Arial" panose="020B0604020202020204" pitchFamily="34" charset="0"/>
              <a:buChar char="•"/>
            </a:pPr>
            <a:r>
              <a:rPr lang="en-IN" dirty="0" smtClean="0">
                <a:sym typeface="+mn-ea"/>
              </a:rPr>
              <a:t>Understanding of </a:t>
            </a:r>
            <a:r>
              <a:rPr lang="en-IN" b="1" dirty="0" smtClean="0">
                <a:sym typeface="+mn-ea"/>
              </a:rPr>
              <a:t>Azure fundamental</a:t>
            </a:r>
            <a:r>
              <a:rPr lang="en-IN" dirty="0" smtClean="0">
                <a:sym typeface="+mn-ea"/>
              </a:rPr>
              <a:t> concepts.</a:t>
            </a:r>
            <a:endParaRPr lang="en-US"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smtClean="0"/>
              <a:t>Sai Shashank Gandavarapu</a:t>
            </a:r>
            <a:endParaRPr lang="en-US" altLang="en-IN" dirty="0"/>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l="23582" t="2058" r="24332" b="4875"/>
          <a:stretch>
            <a:fillRect/>
          </a:stretch>
        </p:blipFill>
        <p:spPr bwMode="auto">
          <a:xfrm>
            <a:off x="4876800" y="5929312"/>
            <a:ext cx="47148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81" name="Picture 6" descr="Movie, play, video icon">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162800" y="2743200"/>
            <a:ext cx="473075"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Electronics and </a:t>
            </a:r>
            <a:r>
              <a:rPr lang="en-US" altLang="nl-NL" sz="1000" noProof="0" dirty="0" smtClean="0">
                <a:solidFill>
                  <a:prstClr val="black"/>
                </a:solidFill>
                <a:latin typeface="Verdana" panose="020B0604030504040204" pitchFamily="34" charset="0"/>
              </a:rPr>
              <a:t>Communications</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2018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aphicFrame>
        <p:nvGraphicFramePr>
          <p:cNvPr id="19" name="Table 3"/>
          <p:cNvGraphicFramePr>
            <a:graphicFrameLocks noGrp="1"/>
          </p:cNvGraphicFramePr>
          <p:nvPr>
            <p:extLst>
              <p:ext uri="{D42A27DB-BD31-4B8C-83A1-F6EECF244321}">
                <p14:modId xmlns:p14="http://schemas.microsoft.com/office/powerpoint/2010/main" xmlns="" val="3439725930"/>
              </p:ext>
            </p:extLst>
          </p:nvPr>
        </p:nvGraphicFramePr>
        <p:xfrm>
          <a:off x="9296400" y="1219201"/>
          <a:ext cx="2895600" cy="5178090"/>
        </p:xfrm>
        <a:graphic>
          <a:graphicData uri="http://schemas.openxmlformats.org/drawingml/2006/table">
            <a:tbl>
              <a:tblPr firstRow="1" bandRow="1">
                <a:tableStyleId>{0E3FDE45-AF77-4B5C-9715-49D594BDF05E}</a:tableStyleId>
              </a:tblPr>
              <a:tblGrid>
                <a:gridCol w="1066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1241800">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xmlns="" val="10000"/>
                  </a:ext>
                </a:extLst>
              </a:tr>
              <a:tr h="7216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ADO.NET, ASP.NET with MVC and WEB API, Entity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36619847"/>
                  </a:ext>
                </a:extLst>
              </a:tr>
              <a:tr h="389683">
                <a:tc>
                  <a:txBody>
                    <a:bodyPr/>
                    <a:lstStyle/>
                    <a:p>
                      <a:r>
                        <a:rPr kumimoji="0" lang="en-IN"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Cloud platform</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IN"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Microsoft Azure </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562878">
                <a:tc>
                  <a:txBody>
                    <a:bodyPr/>
                    <a:lstStyle/>
                    <a:p>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Python</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Basics, OOPs concepts, Data structures </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362141945"/>
                  </a:ext>
                </a:extLst>
              </a:tr>
              <a:tr h="2543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SQL </a:t>
                      </a:r>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SERVER</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10001"/>
                  </a:ext>
                </a:extLst>
              </a:tr>
              <a:tr h="4189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smtClean="0">
                          <a:solidFill>
                            <a:schemeClr val="tx1"/>
                          </a:solidFill>
                        </a:rPr>
                        <a:t>GIT,POSTMAN, Swagger</a:t>
                      </a:r>
                      <a:endParaRPr lang="en-US" sz="1100" dirty="0">
                        <a:solidFill>
                          <a:schemeClr val="tx1"/>
                        </a:solidFill>
                      </a:endParaRPr>
                    </a:p>
                  </a:txBody>
                  <a:tcPr/>
                </a:tc>
                <a:extLst>
                  <a:ext uri="{0D108BD9-81ED-4DB2-BD59-A6C34878D82A}">
                    <a16:rowId xmlns:a16="http://schemas.microsoft.com/office/drawing/2014/main" xmlns="" val="10002"/>
                  </a:ext>
                </a:extLst>
              </a:tr>
              <a:tr h="7216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t>
                      </a:r>
                      <a:r>
                        <a:rPr lang="en-US" sz="1100" dirty="0" smtClean="0">
                          <a:solidFill>
                            <a:schemeClr val="tx1"/>
                          </a:solidFill>
                        </a:rPr>
                        <a:t>Angular and</a:t>
                      </a:r>
                      <a:r>
                        <a:rPr lang="en-US" sz="1100" baseline="0" dirty="0" smtClean="0">
                          <a:solidFill>
                            <a:schemeClr val="tx1"/>
                          </a:solidFill>
                        </a:rPr>
                        <a:t> Bootstrap Framework</a:t>
                      </a:r>
                      <a:endParaRPr lang="en-US" sz="1100" dirty="0">
                        <a:solidFill>
                          <a:schemeClr val="tx1"/>
                        </a:solidFill>
                      </a:endParaRPr>
                    </a:p>
                  </a:txBody>
                  <a:tcPr/>
                </a:tc>
                <a:extLst>
                  <a:ext uri="{0D108BD9-81ED-4DB2-BD59-A6C34878D82A}">
                    <a16:rowId xmlns:a16="http://schemas.microsoft.com/office/drawing/2014/main" xmlns="" val="10003"/>
                  </a:ext>
                </a:extLst>
              </a:tr>
              <a:tr h="794498">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Leadership, Communication </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 Team </a:t>
                      </a:r>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Management</a:t>
                      </a:r>
                    </a:p>
                  </a:txBody>
                  <a:tcPr/>
                </a:tc>
                <a:extLst>
                  <a:ext uri="{0D108BD9-81ED-4DB2-BD59-A6C34878D82A}">
                    <a16:rowId xmlns:a16="http://schemas.microsoft.com/office/drawing/2014/main" xmlns="" val="10004"/>
                  </a:ext>
                </a:extLst>
              </a:tr>
            </a:tbl>
          </a:graphicData>
        </a:graphic>
      </p:graphicFrame>
      <p:pic>
        <p:nvPicPr>
          <p:cNvPr id="27" name="Picture 26" descr="Sai Shashank Gandavarapu Photo.JPG"/>
          <p:cNvPicPr>
            <a:picLocks noChangeAspect="1"/>
          </p:cNvPicPr>
          <p:nvPr/>
        </p:nvPicPr>
        <p:blipFill>
          <a:blip r:embed="rId8" cstate="print"/>
          <a:srcRect/>
          <a:stretch>
            <a:fillRect/>
          </a:stretch>
        </p:blipFill>
        <p:spPr>
          <a:xfrm>
            <a:off x="533400" y="76200"/>
            <a:ext cx="1810511" cy="2133599"/>
          </a:xfrm>
          <a:prstGeom prst="ellipse">
            <a:avLst/>
          </a:prstGeom>
        </p:spPr>
      </p:pic>
      <p:sp>
        <p:nvSpPr>
          <p:cNvPr id="18" name="TextBox 17"/>
          <p:cNvSpPr txBox="1"/>
          <p:nvPr/>
        </p:nvSpPr>
        <p:spPr>
          <a:xfrm>
            <a:off x="5410200" y="6047601"/>
            <a:ext cx="2819400" cy="276999"/>
          </a:xfrm>
          <a:prstGeom prst="rect">
            <a:avLst/>
          </a:prstGeom>
          <a:noFill/>
        </p:spPr>
        <p:txBody>
          <a:bodyPr wrap="square" rtlCol="0">
            <a:spAutoFit/>
          </a:bodyPr>
          <a:lstStyle/>
          <a:p>
            <a:r>
              <a:rPr lang="en-US" sz="1200" dirty="0" smtClean="0"/>
              <a:t>Check out my GitHub Repository</a:t>
            </a:r>
            <a:endParaRPr lang="en-US" sz="1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410</TotalTime>
  <Words>260</Words>
  <Application>Microsoft Office PowerPoint</Application>
  <PresentationFormat>Custom</PresentationFormat>
  <Paragraphs>54</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welcome</cp:lastModifiedBy>
  <cp:revision>300</cp:revision>
  <dcterms:created xsi:type="dcterms:W3CDTF">2020-09-22T06:24:00Z</dcterms:created>
  <dcterms:modified xsi:type="dcterms:W3CDTF">2022-10-11T06:47:32Z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