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5" r:id="rId1"/>
  </p:sldMasterIdLst>
  <p:notesMasterIdLst>
    <p:notesMasterId r:id="rId13"/>
  </p:notesMasterIdLst>
  <p:sldIdLst>
    <p:sldId id="282" r:id="rId2"/>
    <p:sldId id="283" r:id="rId3"/>
    <p:sldId id="284" r:id="rId4"/>
    <p:sldId id="285" r:id="rId5"/>
    <p:sldId id="293" r:id="rId6"/>
    <p:sldId id="286" r:id="rId7"/>
    <p:sldId id="287" r:id="rId8"/>
    <p:sldId id="294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AC48C-F1CC-4B18-974E-2F5E079C90D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3DC6-5823-4F90-A7CE-C8375EAEE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369AFB-3B1B-4C90-9161-1C3B8E7D4348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8998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A648-AFE1-452C-87D1-D779C766AE1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1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9180-C06A-4B17-9BD2-878D2D9082B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1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08DC-B35D-44CD-9294-E664AFCBA3B8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93308D-EF1A-4D2F-960A-7AE31FFE14C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6808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885C-B1A8-4498-84A9-56CA683692E6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942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7B7-D7BF-4DC4-B3AC-1D7C7619FE5A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01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47D5-80BB-4076-A852-89567B41773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E6B-3735-4FFC-AFBD-D223B990AF6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302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00A2FE-F95C-46A6-96A6-ECE94E6A5A2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05729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5996AE-7E41-4DE0-AF91-8AFD119F57FA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77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57D8D51-501F-4EB6-A7D4-D317DE9F2D6A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40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6482"/>
          </a:xfrm>
        </p:spPr>
        <p:txBody>
          <a:bodyPr/>
          <a:lstStyle/>
          <a:p>
            <a:r>
              <a:rPr lang="en-US" spc="-15" dirty="0"/>
              <a:t>Candidate </a:t>
            </a:r>
            <a:r>
              <a:rPr lang="en-US" spc="-5" dirty="0"/>
              <a:t>Elimination</a:t>
            </a:r>
            <a:r>
              <a:rPr lang="en-US" spc="-55" dirty="0"/>
              <a:t> </a:t>
            </a:r>
            <a:r>
              <a:rPr lang="en-US" spc="-10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0541"/>
            <a:ext cx="9601200" cy="4226859"/>
          </a:xfrm>
        </p:spPr>
        <p:txBody>
          <a:bodyPr>
            <a:normAutofit fontScale="92500" lnSpcReduction="20000"/>
          </a:bodyPr>
          <a:lstStyle/>
          <a:p>
            <a:pPr marL="431800" indent="-4191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SzPct val="96428"/>
              <a:buFont typeface="Wingdings"/>
              <a:buChar char=""/>
              <a:tabLst>
                <a:tab pos="431800" algn="l"/>
              </a:tabLst>
            </a:pPr>
            <a:r>
              <a:rPr lang="en-US" sz="2800" b="1" spc="-20" dirty="0">
                <a:solidFill>
                  <a:srgbClr val="006600"/>
                </a:solidFill>
                <a:latin typeface="Calibri"/>
                <a:cs typeface="Calibri"/>
              </a:rPr>
              <a:t>For </a:t>
            </a:r>
            <a:r>
              <a:rPr lang="en-US" sz="2800" b="1" spc="-10" dirty="0">
                <a:solidFill>
                  <a:srgbClr val="006600"/>
                </a:solidFill>
                <a:latin typeface="Calibri"/>
                <a:cs typeface="Calibri"/>
              </a:rPr>
              <a:t>each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training </a:t>
            </a:r>
            <a:r>
              <a:rPr lang="en-US" sz="2800" b="1" spc="-20" dirty="0">
                <a:solidFill>
                  <a:srgbClr val="C00000"/>
                </a:solidFill>
                <a:latin typeface="Calibri"/>
                <a:cs typeface="Calibri"/>
              </a:rPr>
              <a:t>example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d,</a:t>
            </a:r>
            <a:r>
              <a:rPr lang="en-US" sz="2800" b="1" spc="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srgbClr val="006600"/>
                </a:solidFill>
                <a:latin typeface="Calibri"/>
                <a:cs typeface="Calibri"/>
              </a:rPr>
              <a:t>do</a:t>
            </a:r>
            <a:endParaRPr lang="en-US" sz="2800" dirty="0">
              <a:latin typeface="Calibri"/>
              <a:cs typeface="Calibri"/>
            </a:endParaRPr>
          </a:p>
          <a:p>
            <a:pPr marL="794385" lvl="1" indent="-4394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Wingdings"/>
              <a:buChar char=""/>
              <a:tabLst>
                <a:tab pos="794385" algn="l"/>
                <a:tab pos="795020" algn="l"/>
              </a:tabLst>
            </a:pP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If d is a 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positive</a:t>
            </a:r>
            <a:r>
              <a:rPr lang="en-US" sz="2800" b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20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lang="en-US" sz="2800" dirty="0">
              <a:latin typeface="Calibri"/>
              <a:cs typeface="Calibri"/>
            </a:endParaRPr>
          </a:p>
          <a:p>
            <a:pPr marL="1101090" lvl="2" indent="-337820">
              <a:lnSpc>
                <a:spcPct val="100000"/>
              </a:lnSpc>
              <a:spcBef>
                <a:spcPts val="675"/>
              </a:spcBef>
              <a:buChar char="•"/>
              <a:tabLst>
                <a:tab pos="1101090" algn="l"/>
                <a:tab pos="1101725" algn="l"/>
              </a:tabLst>
            </a:pPr>
            <a:r>
              <a:rPr lang="en-US" sz="2800" spc="-15" dirty="0">
                <a:solidFill>
                  <a:srgbClr val="000099"/>
                </a:solidFill>
                <a:latin typeface="Calibri"/>
                <a:cs typeface="Calibri"/>
              </a:rPr>
              <a:t>Remove </a:t>
            </a:r>
            <a:r>
              <a:rPr lang="en-US" sz="2800" spc="-20" dirty="0">
                <a:solidFill>
                  <a:srgbClr val="000099"/>
                </a:solidFill>
                <a:latin typeface="Calibri"/>
                <a:cs typeface="Calibri"/>
              </a:rPr>
              <a:t>from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G </a:t>
            </a:r>
            <a:r>
              <a:rPr lang="en-US" sz="2800" spc="-20" dirty="0">
                <a:solidFill>
                  <a:srgbClr val="000099"/>
                </a:solidFill>
                <a:latin typeface="Calibri"/>
                <a:cs typeface="Calibri"/>
              </a:rPr>
              <a:t>any </a:t>
            </a:r>
            <a:r>
              <a:rPr lang="en-US" sz="2800" spc="-15" dirty="0">
                <a:solidFill>
                  <a:srgbClr val="000099"/>
                </a:solidFill>
                <a:latin typeface="Calibri"/>
                <a:cs typeface="Calibri"/>
              </a:rPr>
              <a:t>hypothesis </a:t>
            </a:r>
            <a:r>
              <a:rPr lang="en-US" sz="2800" b="1" spc="-15" dirty="0">
                <a:solidFill>
                  <a:srgbClr val="000099"/>
                </a:solidFill>
                <a:latin typeface="Calibri"/>
                <a:cs typeface="Calibri"/>
              </a:rPr>
              <a:t>inconsistent </a:t>
            </a:r>
            <a:r>
              <a:rPr lang="en-US" sz="2800" b="1" spc="-10" dirty="0">
                <a:solidFill>
                  <a:srgbClr val="000099"/>
                </a:solidFill>
                <a:latin typeface="Calibri"/>
                <a:cs typeface="Calibri"/>
              </a:rPr>
              <a:t>with</a:t>
            </a:r>
            <a:r>
              <a:rPr lang="en-US" sz="2800" b="1" spc="1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d</a:t>
            </a:r>
            <a:endParaRPr lang="en-US" sz="2800" dirty="0">
              <a:latin typeface="Calibri"/>
              <a:cs typeface="Calibri"/>
            </a:endParaRPr>
          </a:p>
          <a:p>
            <a:pPr marL="1101090" lvl="2" indent="-337820">
              <a:lnSpc>
                <a:spcPct val="100000"/>
              </a:lnSpc>
              <a:spcBef>
                <a:spcPts val="670"/>
              </a:spcBef>
              <a:buChar char="•"/>
              <a:tabLst>
                <a:tab pos="1101090" algn="l"/>
                <a:tab pos="1101725" algn="l"/>
              </a:tabLst>
            </a:pPr>
            <a:r>
              <a:rPr lang="en-US" sz="2800" spc="-15" dirty="0">
                <a:solidFill>
                  <a:srgbClr val="000099"/>
                </a:solidFill>
                <a:latin typeface="Calibri"/>
                <a:cs typeface="Calibri"/>
              </a:rPr>
              <a:t>For each hypothesis s in S that is not consistent with d</a:t>
            </a:r>
          </a:p>
          <a:p>
            <a:pPr marL="1299210" lvl="3" indent="-257810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tabLst>
                <a:tab pos="1299210" algn="l"/>
              </a:tabLst>
            </a:pPr>
            <a:r>
              <a:rPr lang="en-US" sz="2800" spc="-20" dirty="0">
                <a:solidFill>
                  <a:srgbClr val="006600"/>
                </a:solidFill>
                <a:latin typeface="Calibri"/>
                <a:cs typeface="Calibri"/>
              </a:rPr>
              <a:t>Remove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s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from</a:t>
            </a:r>
            <a:r>
              <a:rPr lang="en-US" sz="28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S</a:t>
            </a:r>
            <a:endParaRPr lang="en-US" sz="2800" dirty="0">
              <a:latin typeface="Calibri"/>
              <a:cs typeface="Calibri"/>
            </a:endParaRPr>
          </a:p>
          <a:p>
            <a:pPr marL="1299210" lvl="3" indent="-257810">
              <a:lnSpc>
                <a:spcPct val="100000"/>
              </a:lnSpc>
              <a:spcBef>
                <a:spcPts val="675"/>
              </a:spcBef>
              <a:buFont typeface="Calibri"/>
              <a:buChar char="–"/>
              <a:tabLst>
                <a:tab pos="1299210" algn="l"/>
              </a:tabLst>
            </a:pP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Add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to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S </a:t>
            </a:r>
            <a:r>
              <a:rPr lang="en-US" sz="2800" spc="-5" dirty="0">
                <a:solidFill>
                  <a:srgbClr val="006600"/>
                </a:solidFill>
                <a:latin typeface="Calibri"/>
                <a:cs typeface="Calibri"/>
              </a:rPr>
              <a:t>all minimal </a:t>
            </a:r>
            <a:r>
              <a:rPr lang="en-US" sz="2800" spc="-15" dirty="0">
                <a:solidFill>
                  <a:srgbClr val="006600"/>
                </a:solidFill>
                <a:latin typeface="Calibri"/>
                <a:cs typeface="Calibri"/>
              </a:rPr>
              <a:t>generalizations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h of s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such</a:t>
            </a:r>
            <a:r>
              <a:rPr lang="en-US" sz="2800" spc="10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that</a:t>
            </a:r>
            <a:endParaRPr lang="en-US" sz="2800" dirty="0">
              <a:latin typeface="Calibri"/>
              <a:cs typeface="Calibri"/>
            </a:endParaRPr>
          </a:p>
          <a:p>
            <a:pPr marL="885952" indent="0">
              <a:lnSpc>
                <a:spcPct val="100000"/>
              </a:lnSpc>
              <a:spcBef>
                <a:spcPts val="675"/>
              </a:spcBef>
              <a:buNone/>
              <a:tabLst>
                <a:tab pos="1804670" algn="l"/>
              </a:tabLst>
            </a:pPr>
            <a:r>
              <a:rPr lang="en-US" sz="2800" spc="-5" dirty="0" smtClean="0">
                <a:latin typeface="Courier New"/>
                <a:cs typeface="Courier New"/>
              </a:rPr>
              <a:t>	o 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h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is </a:t>
            </a:r>
            <a:r>
              <a:rPr lang="en-US" sz="2800" b="1" spc="-15" dirty="0">
                <a:solidFill>
                  <a:srgbClr val="660066"/>
                </a:solidFill>
                <a:latin typeface="Calibri"/>
                <a:cs typeface="Calibri"/>
              </a:rPr>
              <a:t>consistent </a:t>
            </a:r>
            <a:r>
              <a:rPr lang="en-US" sz="2800" b="1" spc="-10" dirty="0">
                <a:solidFill>
                  <a:srgbClr val="660066"/>
                </a:solidFill>
                <a:latin typeface="Calibri"/>
                <a:cs typeface="Calibri"/>
              </a:rPr>
              <a:t>with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d, </a:t>
            </a:r>
            <a:r>
              <a:rPr lang="en-US" sz="2800" spc="-5" dirty="0">
                <a:solidFill>
                  <a:srgbClr val="660066"/>
                </a:solidFill>
                <a:latin typeface="Calibri"/>
                <a:cs typeface="Calibri"/>
              </a:rPr>
              <a:t>and </a:t>
            </a:r>
            <a:r>
              <a:rPr lang="en-US" sz="2800" spc="-10" dirty="0">
                <a:solidFill>
                  <a:srgbClr val="660066"/>
                </a:solidFill>
                <a:latin typeface="Calibri"/>
                <a:cs typeface="Calibri"/>
              </a:rPr>
              <a:t>some </a:t>
            </a:r>
            <a:r>
              <a:rPr lang="en-US" sz="2800" spc="-5" dirty="0">
                <a:solidFill>
                  <a:srgbClr val="660066"/>
                </a:solidFill>
                <a:latin typeface="Calibri"/>
                <a:cs typeface="Calibri"/>
              </a:rPr>
              <a:t>member of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G</a:t>
            </a:r>
            <a:r>
              <a:rPr lang="en-US" sz="2800" b="1" spc="15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660066"/>
                </a:solidFill>
                <a:latin typeface="Calibri"/>
                <a:cs typeface="Calibri"/>
              </a:rPr>
              <a:t>is</a:t>
            </a:r>
            <a:r>
              <a:rPr lang="en-US" sz="2800" dirty="0" smtClean="0">
                <a:latin typeface="Calibri"/>
                <a:cs typeface="Calibri"/>
              </a:rPr>
              <a:t> 	</a:t>
            </a:r>
            <a:r>
              <a:rPr lang="en-US" sz="2800" b="1" spc="-15" dirty="0" smtClean="0">
                <a:solidFill>
                  <a:srgbClr val="660066"/>
                </a:solidFill>
                <a:latin typeface="Calibri"/>
                <a:cs typeface="Calibri"/>
              </a:rPr>
              <a:t>more</a:t>
            </a:r>
            <a:r>
              <a:rPr lang="en-US" sz="2800" b="1" spc="10" dirty="0" smtClean="0">
                <a:solidFill>
                  <a:srgbClr val="660066"/>
                </a:solidFill>
                <a:latin typeface="Calibri"/>
                <a:cs typeface="Calibri"/>
              </a:rPr>
              <a:t> 	</a:t>
            </a:r>
            <a:r>
              <a:rPr lang="en-US" sz="2800" b="1" spc="-20" dirty="0" smtClean="0">
                <a:solidFill>
                  <a:srgbClr val="660066"/>
                </a:solidFill>
                <a:latin typeface="Calibri"/>
                <a:cs typeface="Calibri"/>
              </a:rPr>
              <a:t>general</a:t>
            </a:r>
            <a:r>
              <a:rPr lang="en-US" sz="2800" b="1" spc="40" dirty="0" smtClean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than h</a:t>
            </a:r>
            <a:endParaRPr lang="en-US" sz="2800" dirty="0">
              <a:latin typeface="Calibri"/>
              <a:cs typeface="Calibri"/>
            </a:endParaRPr>
          </a:p>
          <a:p>
            <a:pPr marL="1299210" marR="200025" lvl="3" indent="-257810">
              <a:lnSpc>
                <a:spcPct val="100000"/>
              </a:lnSpc>
              <a:spcBef>
                <a:spcPts val="5"/>
              </a:spcBef>
              <a:buClr>
                <a:srgbClr val="006600"/>
              </a:buClr>
              <a:buFont typeface="Calibri"/>
              <a:buChar char="–"/>
              <a:tabLst>
                <a:tab pos="1299210" algn="l"/>
              </a:tabLst>
            </a:pPr>
            <a:r>
              <a:rPr lang="en-US" sz="2800" spc="-20" dirty="0">
                <a:solidFill>
                  <a:srgbClr val="006600"/>
                </a:solidFill>
                <a:latin typeface="Calibri"/>
                <a:cs typeface="Calibri"/>
              </a:rPr>
              <a:t>Remove from S any hypothesis that is more general  than another hypothesis in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0882"/>
            <a:ext cx="9601200" cy="4186518"/>
          </a:xfrm>
        </p:spPr>
        <p:txBody>
          <a:bodyPr/>
          <a:lstStyle/>
          <a:p>
            <a:pPr marL="469265" marR="5080" indent="-457200" algn="just">
              <a:lnSpc>
                <a:spcPct val="93000"/>
              </a:lnSpc>
              <a:spcBef>
                <a:spcPts val="330"/>
              </a:spcBef>
              <a:buFont typeface="Wingdings"/>
              <a:buChar char=""/>
              <a:tabLst>
                <a:tab pos="469900" algn="l"/>
              </a:tabLst>
            </a:pPr>
            <a:r>
              <a:rPr lang="en-US" sz="2400" spc="-10" dirty="0">
                <a:solidFill>
                  <a:srgbClr val="C00000"/>
                </a:solidFill>
                <a:latin typeface="Sans serif"/>
                <a:cs typeface="Calibri"/>
              </a:rPr>
              <a:t>The </a:t>
            </a:r>
            <a:r>
              <a:rPr lang="en-US" sz="2400" b="1" spc="-5" dirty="0">
                <a:solidFill>
                  <a:srgbClr val="C00000"/>
                </a:solidFill>
                <a:latin typeface="Sans serif"/>
                <a:cs typeface="Calibri"/>
              </a:rPr>
              <a:t>S boundary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of the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version </a:t>
            </a:r>
            <a:r>
              <a:rPr lang="en-US" sz="2400" dirty="0">
                <a:solidFill>
                  <a:srgbClr val="C00000"/>
                </a:solidFill>
                <a:latin typeface="Sans serif"/>
                <a:cs typeface="Calibri"/>
              </a:rPr>
              <a:t>space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forms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a  </a:t>
            </a:r>
            <a:r>
              <a:rPr lang="en-US" sz="2400" b="1" spc="-10" dirty="0">
                <a:solidFill>
                  <a:srgbClr val="C00000"/>
                </a:solidFill>
                <a:latin typeface="Sans serif"/>
                <a:cs typeface="Calibri"/>
              </a:rPr>
              <a:t>summary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of the </a:t>
            </a:r>
            <a:r>
              <a:rPr lang="en-US" sz="2400" spc="-15" dirty="0">
                <a:solidFill>
                  <a:srgbClr val="C00000"/>
                </a:solidFill>
                <a:latin typeface="Sans serif"/>
                <a:cs typeface="Calibri"/>
              </a:rPr>
              <a:t>previously</a:t>
            </a:r>
            <a:r>
              <a:rPr lang="en-US" sz="2400" spc="600" dirty="0">
                <a:solidFill>
                  <a:srgbClr val="C00000"/>
                </a:solidFill>
                <a:latin typeface="Sans serif"/>
                <a:cs typeface="Calibri"/>
              </a:rPr>
              <a:t> </a:t>
            </a:r>
            <a:r>
              <a:rPr lang="en-US" sz="2400" spc="-15" dirty="0">
                <a:solidFill>
                  <a:srgbClr val="C00000"/>
                </a:solidFill>
                <a:latin typeface="Sans serif"/>
                <a:cs typeface="Calibri"/>
              </a:rPr>
              <a:t>encountered </a:t>
            </a:r>
            <a:r>
              <a:rPr lang="en-US" sz="2400" b="1" spc="-10" dirty="0">
                <a:solidFill>
                  <a:srgbClr val="C00000"/>
                </a:solidFill>
                <a:latin typeface="Sans serif"/>
                <a:cs typeface="Calibri"/>
              </a:rPr>
              <a:t>positive  </a:t>
            </a:r>
            <a:r>
              <a:rPr lang="en-US" sz="2400" b="1" spc="-20" dirty="0">
                <a:solidFill>
                  <a:srgbClr val="C00000"/>
                </a:solidFill>
                <a:latin typeface="Sans serif"/>
                <a:cs typeface="Calibri"/>
              </a:rPr>
              <a:t>examples </a:t>
            </a:r>
            <a:r>
              <a:rPr lang="en-US" sz="2400" spc="-10" dirty="0">
                <a:solidFill>
                  <a:srgbClr val="C00000"/>
                </a:solidFill>
                <a:latin typeface="Sans serif"/>
                <a:cs typeface="Calibri"/>
              </a:rPr>
              <a:t>that can </a:t>
            </a:r>
            <a:r>
              <a:rPr lang="en-US" sz="2400" dirty="0">
                <a:solidFill>
                  <a:srgbClr val="C00000"/>
                </a:solidFill>
                <a:latin typeface="Sans serif"/>
                <a:cs typeface="Calibri"/>
              </a:rPr>
              <a:t>be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used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to </a:t>
            </a:r>
            <a:r>
              <a:rPr lang="en-US" sz="2400" spc="-15" dirty="0">
                <a:solidFill>
                  <a:srgbClr val="C00000"/>
                </a:solidFill>
                <a:latin typeface="Sans serif"/>
                <a:cs typeface="Calibri"/>
              </a:rPr>
              <a:t>determine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whether </a:t>
            </a:r>
            <a:r>
              <a:rPr lang="en-US" sz="2400" spc="-25" dirty="0">
                <a:solidFill>
                  <a:srgbClr val="C00000"/>
                </a:solidFill>
                <a:latin typeface="Sans serif"/>
                <a:cs typeface="Calibri"/>
              </a:rPr>
              <a:t>any  </a:t>
            </a:r>
            <a:r>
              <a:rPr lang="en-US" sz="2400" spc="-10" dirty="0">
                <a:solidFill>
                  <a:srgbClr val="C00000"/>
                </a:solidFill>
                <a:latin typeface="Sans serif"/>
                <a:cs typeface="Calibri"/>
              </a:rPr>
              <a:t>given </a:t>
            </a:r>
            <a:r>
              <a:rPr lang="en-US" sz="2400" spc="-25" dirty="0">
                <a:solidFill>
                  <a:srgbClr val="C00000"/>
                </a:solidFill>
                <a:latin typeface="Sans serif"/>
                <a:cs typeface="Calibri"/>
              </a:rPr>
              <a:t>hypothesis </a:t>
            </a:r>
            <a:r>
              <a:rPr lang="en-US" sz="2400" spc="-10" dirty="0">
                <a:solidFill>
                  <a:srgbClr val="C00000"/>
                </a:solidFill>
                <a:latin typeface="Sans serif"/>
                <a:cs typeface="Calibri"/>
              </a:rPr>
              <a:t>is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consistent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with these</a:t>
            </a:r>
            <a:r>
              <a:rPr lang="en-US" sz="2400" spc="-155" dirty="0">
                <a:solidFill>
                  <a:srgbClr val="C00000"/>
                </a:solidFill>
                <a:latin typeface="Sans serif"/>
                <a:cs typeface="Calibri"/>
              </a:rPr>
              <a:t>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examples.</a:t>
            </a:r>
            <a:endParaRPr lang="en-US" sz="2400" dirty="0">
              <a:latin typeface="Sans serif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"/>
            </a:pPr>
            <a:endParaRPr lang="en-US" sz="2400" dirty="0">
              <a:latin typeface="Sans serif"/>
              <a:cs typeface="Times New Roman"/>
            </a:endParaRPr>
          </a:p>
          <a:p>
            <a:pPr marL="469265" marR="6985" indent="-457200" algn="just">
              <a:lnSpc>
                <a:spcPct val="93000"/>
              </a:lnSpc>
              <a:buFont typeface="Wingdings"/>
              <a:buChar char=""/>
              <a:tabLst>
                <a:tab pos="469900" algn="l"/>
              </a:tabLst>
            </a:pPr>
            <a:r>
              <a:rPr lang="en-US" sz="2400" spc="-10" dirty="0">
                <a:solidFill>
                  <a:srgbClr val="000099"/>
                </a:solidFill>
                <a:latin typeface="Sans serif"/>
                <a:cs typeface="Calibri"/>
              </a:rPr>
              <a:t>The </a:t>
            </a:r>
            <a:r>
              <a:rPr lang="en-US" sz="2400" b="1" spc="-5" dirty="0">
                <a:solidFill>
                  <a:srgbClr val="000099"/>
                </a:solidFill>
                <a:latin typeface="Sans serif"/>
                <a:cs typeface="Calibri"/>
              </a:rPr>
              <a:t>G boundary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summarizes </a:t>
            </a:r>
            <a:r>
              <a:rPr lang="en-US" sz="2400" spc="-5" dirty="0">
                <a:solidFill>
                  <a:srgbClr val="000099"/>
                </a:solidFill>
                <a:latin typeface="Sans serif"/>
                <a:cs typeface="Calibri"/>
              </a:rPr>
              <a:t>the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information </a:t>
            </a:r>
            <a:r>
              <a:rPr lang="en-US" sz="2400" spc="-10" dirty="0">
                <a:solidFill>
                  <a:srgbClr val="000099"/>
                </a:solidFill>
                <a:latin typeface="Sans serif"/>
                <a:cs typeface="Calibri"/>
              </a:rPr>
              <a:t>from  previously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encountered  </a:t>
            </a:r>
            <a:r>
              <a:rPr lang="en-US" sz="2400" b="1" spc="-15" dirty="0">
                <a:solidFill>
                  <a:srgbClr val="000099"/>
                </a:solidFill>
                <a:latin typeface="Sans serif"/>
                <a:cs typeface="Calibri"/>
              </a:rPr>
              <a:t>negative</a:t>
            </a:r>
            <a:r>
              <a:rPr lang="en-US" sz="2400" b="1" spc="600" dirty="0">
                <a:solidFill>
                  <a:srgbClr val="000099"/>
                </a:solidFill>
                <a:latin typeface="Sans serif"/>
                <a:cs typeface="Calibri"/>
              </a:rPr>
              <a:t> </a:t>
            </a:r>
            <a:r>
              <a:rPr lang="en-US" sz="2400" b="1" spc="-20" dirty="0">
                <a:solidFill>
                  <a:srgbClr val="000099"/>
                </a:solidFill>
                <a:latin typeface="Sans serif"/>
                <a:cs typeface="Calibri"/>
              </a:rPr>
              <a:t>examples</a:t>
            </a:r>
            <a:r>
              <a:rPr lang="en-US" sz="2400" spc="-20" dirty="0">
                <a:solidFill>
                  <a:srgbClr val="000099"/>
                </a:solidFill>
                <a:latin typeface="Sans serif"/>
                <a:cs typeface="Calibri"/>
              </a:rPr>
              <a:t>. Any  hypothesis more </a:t>
            </a:r>
            <a:r>
              <a:rPr lang="en-US" sz="2400" dirty="0">
                <a:solidFill>
                  <a:srgbClr val="000099"/>
                </a:solidFill>
                <a:latin typeface="Sans serif"/>
                <a:cs typeface="Calibri"/>
              </a:rPr>
              <a:t>specific </a:t>
            </a:r>
            <a:r>
              <a:rPr lang="en-US" sz="2400" spc="-5" dirty="0">
                <a:solidFill>
                  <a:srgbClr val="000099"/>
                </a:solidFill>
                <a:latin typeface="Sans serif"/>
                <a:cs typeface="Calibri"/>
              </a:rPr>
              <a:t>than G </a:t>
            </a:r>
            <a:r>
              <a:rPr lang="en-US" sz="2400" dirty="0">
                <a:solidFill>
                  <a:srgbClr val="000099"/>
                </a:solidFill>
                <a:latin typeface="Sans serif"/>
                <a:cs typeface="Calibri"/>
              </a:rPr>
              <a:t>is </a:t>
            </a:r>
            <a:r>
              <a:rPr lang="en-US" sz="2400" spc="-10" dirty="0">
                <a:solidFill>
                  <a:srgbClr val="000099"/>
                </a:solidFill>
                <a:latin typeface="Sans serif"/>
                <a:cs typeface="Calibri"/>
              </a:rPr>
              <a:t>assured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to </a:t>
            </a:r>
            <a:r>
              <a:rPr lang="en-US" sz="2400" spc="-10" dirty="0">
                <a:solidFill>
                  <a:srgbClr val="000099"/>
                </a:solidFill>
                <a:latin typeface="Sans serif"/>
                <a:cs typeface="Calibri"/>
              </a:rPr>
              <a:t>be  </a:t>
            </a:r>
            <a:r>
              <a:rPr lang="en-US" sz="2400" spc="-20" dirty="0">
                <a:solidFill>
                  <a:srgbClr val="000099"/>
                </a:solidFill>
                <a:latin typeface="Sans serif"/>
                <a:cs typeface="Calibri"/>
              </a:rPr>
              <a:t>consistent </a:t>
            </a:r>
            <a:r>
              <a:rPr lang="en-US" sz="2400" spc="-5" dirty="0">
                <a:solidFill>
                  <a:srgbClr val="000099"/>
                </a:solidFill>
                <a:latin typeface="Sans serif"/>
                <a:cs typeface="Calibri"/>
              </a:rPr>
              <a:t>with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past </a:t>
            </a:r>
            <a:r>
              <a:rPr lang="en-US" sz="2400" spc="-20" dirty="0">
                <a:solidFill>
                  <a:srgbClr val="000099"/>
                </a:solidFill>
                <a:latin typeface="Sans serif"/>
                <a:cs typeface="Calibri"/>
              </a:rPr>
              <a:t>negative</a:t>
            </a:r>
            <a:r>
              <a:rPr lang="en-US" sz="2400" spc="-240" dirty="0">
                <a:solidFill>
                  <a:srgbClr val="000099"/>
                </a:solidFill>
                <a:latin typeface="Sans serif"/>
                <a:cs typeface="Calibri"/>
              </a:rPr>
              <a:t> </a:t>
            </a:r>
            <a:r>
              <a:rPr lang="en-US" sz="2400" spc="-20" dirty="0">
                <a:solidFill>
                  <a:srgbClr val="000099"/>
                </a:solidFill>
                <a:latin typeface="Sans serif"/>
                <a:cs typeface="Calibri"/>
              </a:rPr>
              <a:t>examples.</a:t>
            </a:r>
            <a:endParaRPr lang="en-US" sz="2400" dirty="0">
              <a:latin typeface="Sans serif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r>
              <a:rPr lang="en-US" dirty="0"/>
              <a:t>Learned </a:t>
            </a:r>
            <a:r>
              <a:rPr lang="en-US" spc="-5" dirty="0"/>
              <a:t>Version</a:t>
            </a:r>
            <a:r>
              <a:rPr lang="en-US" spc="-114" dirty="0"/>
              <a:t> </a:t>
            </a:r>
            <a:r>
              <a:rPr lang="en-US" dirty="0"/>
              <a:t>Space</a:t>
            </a:r>
          </a:p>
        </p:txBody>
      </p:sp>
      <p:sp>
        <p:nvSpPr>
          <p:cNvPr id="6" name="object 3"/>
          <p:cNvSpPr/>
          <p:nvPr/>
        </p:nvSpPr>
        <p:spPr>
          <a:xfrm>
            <a:off x="1371600" y="1506071"/>
            <a:ext cx="89154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82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4329"/>
            <a:ext cx="10085294" cy="4173071"/>
          </a:xfrm>
        </p:spPr>
        <p:txBody>
          <a:bodyPr>
            <a:normAutofit fontScale="92500" lnSpcReduction="10000"/>
          </a:bodyPr>
          <a:lstStyle/>
          <a:p>
            <a:pPr marL="434340" indent="-422275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434340" algn="l"/>
                <a:tab pos="434975" algn="l"/>
              </a:tabLst>
            </a:pP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If d is a </a:t>
            </a:r>
            <a:r>
              <a:rPr lang="en-US" sz="2800" b="1" spc="-20" dirty="0">
                <a:solidFill>
                  <a:srgbClr val="000099"/>
                </a:solidFill>
                <a:latin typeface="Calibri"/>
                <a:cs typeface="Calibri"/>
              </a:rPr>
              <a:t>negative</a:t>
            </a:r>
            <a:r>
              <a:rPr lang="en-US" sz="2800" b="1" spc="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sz="2800" b="1" spc="-20" dirty="0">
                <a:solidFill>
                  <a:srgbClr val="000099"/>
                </a:solidFill>
                <a:latin typeface="Calibri"/>
                <a:cs typeface="Calibri"/>
              </a:rPr>
              <a:t>example</a:t>
            </a:r>
            <a:endParaRPr lang="en-US" sz="2800" dirty="0">
              <a:latin typeface="Calibri"/>
              <a:cs typeface="Calibri"/>
            </a:endParaRPr>
          </a:p>
          <a:p>
            <a:pPr marL="693420" lvl="1" indent="-259715">
              <a:lnSpc>
                <a:spcPct val="100000"/>
              </a:lnSpc>
              <a:spcBef>
                <a:spcPts val="675"/>
              </a:spcBef>
              <a:buChar char="•"/>
              <a:tabLst>
                <a:tab pos="694055" algn="l"/>
              </a:tabLst>
            </a:pPr>
            <a:r>
              <a:rPr lang="en-US" sz="2800" spc="-20" dirty="0">
                <a:solidFill>
                  <a:srgbClr val="C00000"/>
                </a:solidFill>
                <a:latin typeface="Calibri"/>
                <a:cs typeface="Calibri"/>
              </a:rPr>
              <a:t>Remove from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lang="en-US" sz="2800" spc="-20" dirty="0">
                <a:solidFill>
                  <a:srgbClr val="C00000"/>
                </a:solidFill>
                <a:latin typeface="Calibri"/>
                <a:cs typeface="Calibri"/>
              </a:rPr>
              <a:t>any </a:t>
            </a:r>
            <a:r>
              <a:rPr lang="en-US" sz="2800" spc="-15" dirty="0">
                <a:solidFill>
                  <a:srgbClr val="C00000"/>
                </a:solidFill>
                <a:latin typeface="Calibri"/>
                <a:cs typeface="Calibri"/>
              </a:rPr>
              <a:t>hypothesis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inconsistent 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lang="en-US" sz="2800" b="1" spc="1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lang="en-US" sz="2800" dirty="0">
              <a:latin typeface="Calibri"/>
              <a:cs typeface="Calibri"/>
            </a:endParaRPr>
          </a:p>
          <a:p>
            <a:pPr marL="693420" lvl="1" indent="-259715">
              <a:lnSpc>
                <a:spcPct val="100000"/>
              </a:lnSpc>
              <a:buChar char="•"/>
              <a:tabLst>
                <a:tab pos="694055" algn="l"/>
              </a:tabLst>
            </a:pPr>
            <a:r>
              <a:rPr lang="en-US" sz="2800" spc="-20" dirty="0">
                <a:solidFill>
                  <a:srgbClr val="000099"/>
                </a:solidFill>
                <a:latin typeface="Calibri"/>
                <a:cs typeface="Calibri"/>
              </a:rPr>
              <a:t>For </a:t>
            </a:r>
            <a:r>
              <a:rPr lang="en-US" sz="2800" spc="-5" dirty="0">
                <a:solidFill>
                  <a:srgbClr val="000099"/>
                </a:solidFill>
                <a:latin typeface="Calibri"/>
                <a:cs typeface="Calibri"/>
              </a:rPr>
              <a:t>each </a:t>
            </a:r>
            <a:r>
              <a:rPr lang="en-US" sz="2800" spc="-15" dirty="0">
                <a:solidFill>
                  <a:srgbClr val="000099"/>
                </a:solidFill>
                <a:latin typeface="Calibri"/>
                <a:cs typeface="Calibri"/>
              </a:rPr>
              <a:t>hypothesis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g in G </a:t>
            </a:r>
            <a:r>
              <a:rPr lang="en-US" sz="2800" spc="-10" dirty="0">
                <a:solidFill>
                  <a:srgbClr val="000099"/>
                </a:solidFill>
                <a:latin typeface="Calibri"/>
                <a:cs typeface="Calibri"/>
              </a:rPr>
              <a:t>that </a:t>
            </a:r>
            <a:r>
              <a:rPr lang="en-US" sz="2800" spc="-5" dirty="0">
                <a:solidFill>
                  <a:srgbClr val="000099"/>
                </a:solidFill>
                <a:latin typeface="Calibri"/>
                <a:cs typeface="Calibri"/>
              </a:rPr>
              <a:t>is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not </a:t>
            </a:r>
            <a:r>
              <a:rPr lang="en-US" sz="2800" b="1" spc="-15" dirty="0">
                <a:solidFill>
                  <a:srgbClr val="000099"/>
                </a:solidFill>
                <a:latin typeface="Calibri"/>
                <a:cs typeface="Calibri"/>
              </a:rPr>
              <a:t>consistent </a:t>
            </a:r>
            <a:r>
              <a:rPr lang="en-US" sz="2800" b="1" spc="-10" dirty="0">
                <a:solidFill>
                  <a:srgbClr val="000099"/>
                </a:solidFill>
                <a:latin typeface="Calibri"/>
                <a:cs typeface="Calibri"/>
              </a:rPr>
              <a:t>with</a:t>
            </a:r>
            <a:r>
              <a:rPr lang="en-US" sz="2800" b="1" spc="20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d</a:t>
            </a:r>
            <a:endParaRPr lang="en-US" sz="2800" dirty="0">
              <a:latin typeface="Calibri"/>
              <a:cs typeface="Calibri"/>
            </a:endParaRPr>
          </a:p>
          <a:p>
            <a:pPr marL="1003300" lvl="2" indent="-260350">
              <a:lnSpc>
                <a:spcPct val="100000"/>
              </a:lnSpc>
              <a:spcBef>
                <a:spcPts val="675"/>
              </a:spcBef>
              <a:buChar char="–"/>
              <a:tabLst>
                <a:tab pos="1003935" algn="l"/>
              </a:tabLst>
            </a:pPr>
            <a:r>
              <a:rPr lang="en-US" sz="2800" spc="-20" dirty="0">
                <a:solidFill>
                  <a:srgbClr val="006600"/>
                </a:solidFill>
                <a:latin typeface="Calibri"/>
                <a:cs typeface="Calibri"/>
              </a:rPr>
              <a:t>Remove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g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from</a:t>
            </a:r>
            <a:r>
              <a:rPr lang="en-US"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G</a:t>
            </a:r>
            <a:endParaRPr lang="en-US" sz="2800" dirty="0">
              <a:latin typeface="Calibri"/>
              <a:cs typeface="Calibri"/>
            </a:endParaRPr>
          </a:p>
          <a:p>
            <a:pPr marL="1003300" lvl="2" indent="-260350">
              <a:lnSpc>
                <a:spcPct val="100000"/>
              </a:lnSpc>
              <a:spcBef>
                <a:spcPts val="670"/>
              </a:spcBef>
              <a:buFont typeface="Calibri"/>
              <a:buChar char="–"/>
              <a:tabLst>
                <a:tab pos="1003935" algn="l"/>
              </a:tabLst>
            </a:pP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Add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to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G </a:t>
            </a:r>
            <a:r>
              <a:rPr lang="en-US" sz="2800" spc="-5" dirty="0">
                <a:solidFill>
                  <a:srgbClr val="006600"/>
                </a:solidFill>
                <a:latin typeface="Calibri"/>
                <a:cs typeface="Calibri"/>
              </a:rPr>
              <a:t>all minimal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specializations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h of g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such</a:t>
            </a:r>
            <a:r>
              <a:rPr lang="en-US" sz="2800" spc="114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that</a:t>
            </a:r>
            <a:endParaRPr lang="en-US" sz="2800" dirty="0">
              <a:latin typeface="Calibri"/>
              <a:cs typeface="Calibri"/>
            </a:endParaRPr>
          </a:p>
          <a:p>
            <a:pPr marL="878205" marR="461009" indent="0">
              <a:lnSpc>
                <a:spcPts val="4029"/>
              </a:lnSpc>
              <a:spcBef>
                <a:spcPts val="250"/>
              </a:spcBef>
              <a:buNone/>
            </a:pPr>
            <a:r>
              <a:rPr lang="en-US" sz="2800" spc="-5" dirty="0" smtClean="0">
                <a:solidFill>
                  <a:srgbClr val="660066"/>
                </a:solidFill>
                <a:latin typeface="Courier New"/>
                <a:cs typeface="Courier New"/>
              </a:rPr>
              <a:t>		o 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h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is </a:t>
            </a:r>
            <a:r>
              <a:rPr lang="en-US" sz="2800" b="1" spc="-20" dirty="0">
                <a:solidFill>
                  <a:srgbClr val="660066"/>
                </a:solidFill>
                <a:latin typeface="Calibri"/>
                <a:cs typeface="Calibri"/>
              </a:rPr>
              <a:t>consistent </a:t>
            </a:r>
            <a:r>
              <a:rPr lang="en-US" sz="2800" b="1" spc="-10" dirty="0">
                <a:solidFill>
                  <a:srgbClr val="660066"/>
                </a:solidFill>
                <a:latin typeface="Calibri"/>
                <a:cs typeface="Calibri"/>
              </a:rPr>
              <a:t>with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d, </a:t>
            </a:r>
            <a:r>
              <a:rPr lang="en-US" sz="2800" spc="-5" dirty="0">
                <a:solidFill>
                  <a:srgbClr val="660066"/>
                </a:solidFill>
                <a:latin typeface="Calibri"/>
                <a:cs typeface="Calibri"/>
              </a:rPr>
              <a:t>and </a:t>
            </a:r>
            <a:r>
              <a:rPr lang="en-US" sz="2800" spc="-10" dirty="0">
                <a:solidFill>
                  <a:srgbClr val="660066"/>
                </a:solidFill>
                <a:latin typeface="Calibri"/>
                <a:cs typeface="Calibri"/>
              </a:rPr>
              <a:t>some </a:t>
            </a:r>
            <a:r>
              <a:rPr lang="en-US" sz="2800" spc="-5" dirty="0">
                <a:solidFill>
                  <a:srgbClr val="660066"/>
                </a:solidFill>
                <a:latin typeface="Calibri"/>
                <a:cs typeface="Calibri"/>
              </a:rPr>
              <a:t>member of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S</a:t>
            </a:r>
            <a:r>
              <a:rPr lang="en-US" sz="2800" b="1" spc="-229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is </a:t>
            </a:r>
            <a:r>
              <a:rPr lang="en-US" sz="2800" b="1" spc="-15" dirty="0" smtClean="0">
                <a:solidFill>
                  <a:srgbClr val="660066"/>
                </a:solidFill>
                <a:latin typeface="Calibri"/>
                <a:cs typeface="Calibri"/>
              </a:rPr>
              <a:t>more 	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specific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than</a:t>
            </a:r>
            <a:r>
              <a:rPr lang="en-US" sz="2800" b="1" spc="50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h</a:t>
            </a:r>
            <a:endParaRPr lang="en-US" sz="2800" dirty="0">
              <a:latin typeface="Calibri"/>
              <a:cs typeface="Calibri"/>
            </a:endParaRPr>
          </a:p>
          <a:p>
            <a:pPr marL="742950" marR="433070" lvl="2" indent="0">
              <a:lnSpc>
                <a:spcPct val="100000"/>
              </a:lnSpc>
              <a:spcBef>
                <a:spcPts val="5"/>
              </a:spcBef>
              <a:buNone/>
              <a:tabLst>
                <a:tab pos="1003935" algn="l"/>
              </a:tabLst>
            </a:pPr>
            <a:r>
              <a:rPr lang="en-US" sz="2800" spc="-20" dirty="0">
                <a:solidFill>
                  <a:srgbClr val="006600"/>
                </a:solidFill>
                <a:latin typeface="Calibri"/>
                <a:cs typeface="Calibri"/>
              </a:rPr>
              <a:t>– Remove from G any hypothesis that is less general  than another hypothesis in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8494"/>
            <a:ext cx="10663518" cy="4468906"/>
          </a:xfrm>
        </p:spPr>
        <p:txBody>
          <a:bodyPr/>
          <a:lstStyle/>
          <a:p>
            <a:pPr marL="38100" marR="2644775" algn="just" defTabSz="1016000">
              <a:lnSpc>
                <a:spcPct val="109500"/>
              </a:lnSpc>
              <a:spcBef>
                <a:spcPts val="114"/>
              </a:spcBef>
            </a:pPr>
            <a:r>
              <a:rPr lang="en-US" sz="2400" b="1" i="1" spc="-5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lang="en-US" sz="2400" b="1" spc="-10" dirty="0">
                <a:solidFill>
                  <a:srgbClr val="C00000"/>
                </a:solidFill>
                <a:latin typeface="Symbol"/>
                <a:cs typeface="Symbol"/>
              </a:rPr>
              <a:t></a:t>
            </a:r>
            <a:r>
              <a:rPr lang="en-US"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minimally </a:t>
            </a:r>
            <a:r>
              <a:rPr lang="en-US" sz="2400" b="1" spc="-20" dirty="0">
                <a:solidFill>
                  <a:srgbClr val="C00000"/>
                </a:solidFill>
                <a:latin typeface="Calibri"/>
                <a:cs typeface="Calibri"/>
              </a:rPr>
              <a:t>general 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hypotheses </a:t>
            </a:r>
            <a:r>
              <a:rPr 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lang="en-US" sz="2400" b="1" i="1" spc="-5" dirty="0">
                <a:solidFill>
                  <a:srgbClr val="C00000"/>
                </a:solidFill>
                <a:latin typeface="Calibri"/>
                <a:cs typeface="Calibri"/>
              </a:rPr>
              <a:t>H,  </a:t>
            </a:r>
            <a:r>
              <a:rPr lang="en-US" sz="2400" b="1" i="1" spc="-5" dirty="0">
                <a:solidFill>
                  <a:srgbClr val="000099"/>
                </a:solidFill>
                <a:latin typeface="Calibri"/>
                <a:cs typeface="Calibri"/>
              </a:rPr>
              <a:t>G </a:t>
            </a:r>
            <a:r>
              <a:rPr lang="en-US" sz="2400" b="1" spc="-10" dirty="0">
                <a:solidFill>
                  <a:srgbClr val="000099"/>
                </a:solidFill>
                <a:latin typeface="Symbol"/>
                <a:cs typeface="Symbol"/>
              </a:rPr>
              <a:t></a:t>
            </a:r>
            <a:r>
              <a:rPr lang="en-US"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solidFill>
                  <a:srgbClr val="000099"/>
                </a:solidFill>
                <a:latin typeface="Calibri"/>
                <a:cs typeface="Calibri"/>
              </a:rPr>
              <a:t>maximally </a:t>
            </a:r>
            <a:r>
              <a:rPr lang="en-US" sz="2400" b="1" spc="-20" dirty="0" smtClean="0">
                <a:solidFill>
                  <a:srgbClr val="000099"/>
                </a:solidFill>
                <a:latin typeface="Calibri"/>
                <a:cs typeface="Calibri"/>
              </a:rPr>
              <a:t>general </a:t>
            </a:r>
            <a:r>
              <a:rPr lang="en-US" sz="2400" b="1" spc="-10" dirty="0" smtClean="0">
                <a:solidFill>
                  <a:srgbClr val="000099"/>
                </a:solidFill>
                <a:latin typeface="Calibri"/>
                <a:cs typeface="Calibri"/>
              </a:rPr>
              <a:t>hypotheses </a:t>
            </a:r>
            <a:r>
              <a:rPr lang="en-US" sz="2400" b="1" spc="-5" dirty="0">
                <a:solidFill>
                  <a:srgbClr val="000099"/>
                </a:solidFill>
                <a:latin typeface="Calibri"/>
                <a:cs typeface="Calibri"/>
              </a:rPr>
              <a:t>in </a:t>
            </a:r>
            <a:r>
              <a:rPr lang="en-US" sz="2400" b="1" i="1" spc="-5" dirty="0">
                <a:solidFill>
                  <a:srgbClr val="000099"/>
                </a:solidFill>
                <a:latin typeface="Calibri"/>
                <a:cs typeface="Calibri"/>
              </a:rPr>
              <a:t>H </a:t>
            </a:r>
            <a:r>
              <a:rPr lang="en-US" sz="2400" b="1" i="1" spc="-5" dirty="0" smtClean="0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endParaRPr lang="en-US" sz="2400" dirty="0" smtClean="0">
              <a:latin typeface="Calibri"/>
              <a:cs typeface="Calibri"/>
            </a:endParaRPr>
          </a:p>
          <a:p>
            <a:pPr marL="650875">
              <a:lnSpc>
                <a:spcPct val="100000"/>
              </a:lnSpc>
              <a:spcBef>
                <a:spcPts val="375"/>
              </a:spcBef>
              <a:tabLst>
                <a:tab pos="4610735" algn="l"/>
              </a:tabLst>
            </a:pPr>
            <a:r>
              <a:rPr lang="en-US" sz="24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lang="en-US" sz="2400" b="1" spc="-7" baseline="-21021" dirty="0" smtClean="0">
                <a:solidFill>
                  <a:srgbClr val="C00000"/>
                </a:solidFill>
                <a:latin typeface="Calibri"/>
                <a:cs typeface="Calibri"/>
              </a:rPr>
              <a:t>0  </a:t>
            </a:r>
            <a:r>
              <a:rPr 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lang="en-US" sz="2400" b="1" spc="-10" dirty="0" smtClean="0">
                <a:solidFill>
                  <a:srgbClr val="C00000"/>
                </a:solidFill>
                <a:latin typeface="Symbol"/>
                <a:cs typeface="Symbol"/>
              </a:rPr>
              <a:t></a:t>
            </a:r>
            <a:r>
              <a:rPr lang="en-US" sz="24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lang="en-US" sz="2400" b="1" spc="-9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lang="en-US" sz="2400" b="1" spc="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Symbol"/>
                <a:cs typeface="Symbol"/>
              </a:rPr>
              <a:t></a:t>
            </a:r>
            <a:r>
              <a:rPr lang="en-US" sz="2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</a:p>
          <a:p>
            <a:pPr marL="650875">
              <a:lnSpc>
                <a:spcPct val="100000"/>
              </a:lnSpc>
              <a:spcBef>
                <a:spcPts val="375"/>
              </a:spcBef>
              <a:tabLst>
                <a:tab pos="4610735" algn="l"/>
              </a:tabLst>
            </a:pPr>
            <a:r>
              <a:rPr lang="en-US" sz="2400" b="1" i="1" spc="-5" dirty="0" smtClean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lang="en-US" sz="2400" b="1" spc="-7" baseline="-21021" dirty="0" smtClean="0">
                <a:solidFill>
                  <a:srgbClr val="000099"/>
                </a:solidFill>
                <a:latin typeface="Calibri"/>
                <a:cs typeface="Calibri"/>
              </a:rPr>
              <a:t>0 </a:t>
            </a:r>
            <a:r>
              <a:rPr lang="en-US" sz="2400" b="1" i="1" spc="-5" dirty="0">
                <a:solidFill>
                  <a:srgbClr val="000099"/>
                </a:solidFill>
                <a:latin typeface="Calibri"/>
                <a:cs typeface="Calibri"/>
              </a:rPr>
              <a:t>= </a:t>
            </a:r>
            <a:r>
              <a:rPr lang="en-US" sz="2400" b="1" spc="-15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lang="en-US" sz="2400" b="1" spc="-15" dirty="0">
                <a:solidFill>
                  <a:srgbClr val="000099"/>
                </a:solidFill>
                <a:latin typeface="Calibri"/>
                <a:cs typeface="Calibri"/>
              </a:rPr>
              <a:t>?, </a:t>
            </a:r>
            <a:r>
              <a:rPr lang="en-US" sz="2400" b="1" spc="-5" dirty="0">
                <a:solidFill>
                  <a:srgbClr val="000099"/>
                </a:solidFill>
                <a:latin typeface="Calibri"/>
                <a:cs typeface="Calibri"/>
              </a:rPr>
              <a:t>?, ?, ?, ?,</a:t>
            </a:r>
            <a:r>
              <a:rPr lang="en-US" sz="2400" b="1" spc="-10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sz="2400" b="1" spc="10" dirty="0">
                <a:solidFill>
                  <a:srgbClr val="000099"/>
                </a:solidFill>
                <a:latin typeface="Calibri"/>
                <a:cs typeface="Calibri"/>
              </a:rPr>
              <a:t>?</a:t>
            </a:r>
            <a:r>
              <a:rPr lang="en-US" sz="2400" b="1" spc="10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lang="en-US" sz="240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560705" marR="17780" indent="-523240">
              <a:lnSpc>
                <a:spcPct val="100000"/>
              </a:lnSpc>
              <a:buFont typeface="Wingdings"/>
              <a:buChar char=""/>
              <a:tabLst>
                <a:tab pos="560705" algn="l"/>
                <a:tab pos="56134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Calibri"/>
                <a:cs typeface="Calibri"/>
              </a:rPr>
              <a:t>Initialize </a:t>
            </a:r>
            <a:r>
              <a:rPr lang="en-US" sz="2400" b="1" spc="-5" dirty="0">
                <a:solidFill>
                  <a:srgbClr val="000099"/>
                </a:solidFill>
                <a:latin typeface="Calibri"/>
                <a:cs typeface="Calibri"/>
              </a:rPr>
              <a:t>G </a:t>
            </a:r>
            <a:r>
              <a:rPr lang="en-US" sz="2400" b="1" spc="-15" dirty="0">
                <a:solidFill>
                  <a:srgbClr val="000099"/>
                </a:solidFill>
                <a:latin typeface="Calibri"/>
                <a:cs typeface="Calibri"/>
              </a:rPr>
              <a:t>to </a:t>
            </a:r>
            <a:r>
              <a:rPr lang="en-US" sz="2400" b="1" spc="-5" dirty="0">
                <a:solidFill>
                  <a:srgbClr val="000099"/>
                </a:solidFill>
                <a:latin typeface="Calibri"/>
                <a:cs typeface="Calibri"/>
              </a:rPr>
              <a:t>the </a:t>
            </a:r>
            <a:r>
              <a:rPr lang="en-US" sz="2400" b="1" spc="-10" dirty="0">
                <a:solidFill>
                  <a:srgbClr val="000099"/>
                </a:solidFill>
                <a:latin typeface="Calibri"/>
                <a:cs typeface="Calibri"/>
              </a:rPr>
              <a:t>set </a:t>
            </a:r>
            <a:r>
              <a:rPr lang="en-US" sz="2400" b="1" spc="-5" dirty="0">
                <a:solidFill>
                  <a:srgbClr val="000099"/>
                </a:solidFill>
                <a:latin typeface="Calibri"/>
                <a:cs typeface="Calibri"/>
              </a:rPr>
              <a:t>of </a:t>
            </a:r>
            <a:r>
              <a:rPr lang="en-US" sz="2400" b="1" spc="-10" dirty="0">
                <a:solidFill>
                  <a:srgbClr val="000099"/>
                </a:solidFill>
                <a:latin typeface="Calibri"/>
                <a:cs typeface="Calibri"/>
              </a:rPr>
              <a:t>maximally </a:t>
            </a:r>
            <a:r>
              <a:rPr lang="en-US" sz="2400" b="1" spc="-20" dirty="0">
                <a:solidFill>
                  <a:srgbClr val="000099"/>
                </a:solidFill>
                <a:latin typeface="Calibri"/>
                <a:cs typeface="Calibri"/>
              </a:rPr>
              <a:t>general </a:t>
            </a:r>
            <a:r>
              <a:rPr lang="en-US" sz="2400" b="1" spc="-10" dirty="0">
                <a:solidFill>
                  <a:srgbClr val="000099"/>
                </a:solidFill>
                <a:latin typeface="Calibri"/>
                <a:cs typeface="Calibri"/>
              </a:rPr>
              <a:t>hypotheses  </a:t>
            </a:r>
            <a:r>
              <a:rPr lang="en-US" sz="2400" b="1" spc="-5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lang="en-US" sz="2400" b="1" spc="-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sz="2400" b="1" spc="-5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endParaRPr lang="en-US" sz="2400" dirty="0">
              <a:latin typeface="Calibri"/>
              <a:cs typeface="Calibri"/>
            </a:endParaRPr>
          </a:p>
          <a:p>
            <a:pPr marL="560705" marR="74295" indent="-523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60705" algn="l"/>
                <a:tab pos="561340" algn="l"/>
              </a:tabLst>
            </a:pP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Initialize </a:t>
            </a:r>
            <a:r>
              <a:rPr 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lang="en-US" sz="2400" b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set </a:t>
            </a:r>
            <a:r>
              <a:rPr 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maximally </a:t>
            </a:r>
            <a:r>
              <a:rPr 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specific 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hypotheses  </a:t>
            </a:r>
            <a:r>
              <a:rPr 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lang="en-US"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endParaRPr lang="en-US" sz="2400" dirty="0">
              <a:latin typeface="Calibri"/>
              <a:cs typeface="Calibri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3718"/>
          </a:xfrm>
        </p:spPr>
        <p:txBody>
          <a:bodyPr/>
          <a:lstStyle/>
          <a:p>
            <a:r>
              <a:rPr lang="en-US" dirty="0" smtClean="0"/>
              <a:t>Initial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Sans serif"/>
                <a:cs typeface="Arial"/>
              </a:rPr>
              <a:t>S</a:t>
            </a:r>
            <a:r>
              <a:rPr lang="en-US" sz="2800" b="1" baseline="-21021" dirty="0" smtClean="0">
                <a:solidFill>
                  <a:srgbClr val="C00000"/>
                </a:solidFill>
                <a:latin typeface="Sans serif"/>
                <a:cs typeface="Arial"/>
              </a:rPr>
              <a:t>0</a:t>
            </a:r>
            <a:r>
              <a:rPr lang="en-US" sz="2800" b="1" spc="-120" baseline="-21021" dirty="0" smtClean="0">
                <a:solidFill>
                  <a:srgbClr val="C00000"/>
                </a:solidFill>
                <a:latin typeface="Sans serif"/>
                <a:cs typeface="Arial"/>
              </a:rPr>
              <a:t> </a:t>
            </a:r>
            <a:r>
              <a:rPr lang="en-US" sz="2800" b="1" spc="-5" dirty="0" smtClean="0">
                <a:solidFill>
                  <a:srgbClr val="C00000"/>
                </a:solidFill>
                <a:latin typeface="Sans serif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 smtClean="0">
                <a:solidFill>
                  <a:srgbClr val="000099"/>
                </a:solidFill>
                <a:latin typeface="Sans serif"/>
                <a:cs typeface="Arial"/>
              </a:rPr>
              <a:t>G</a:t>
            </a:r>
            <a:r>
              <a:rPr lang="en-US" sz="2800" b="1" baseline="-21021" dirty="0" smtClean="0">
                <a:solidFill>
                  <a:srgbClr val="000099"/>
                </a:solidFill>
                <a:latin typeface="Sans serif"/>
                <a:cs typeface="Arial"/>
              </a:rPr>
              <a:t>0</a:t>
            </a:r>
            <a:r>
              <a:rPr lang="en-US" sz="2800" b="1" dirty="0" smtClean="0">
                <a:solidFill>
                  <a:srgbClr val="000099"/>
                </a:solidFill>
                <a:latin typeface="Sans serif"/>
                <a:cs typeface="Arial"/>
              </a:rPr>
              <a:t> : 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2653553" y="2286000"/>
            <a:ext cx="3276600" cy="52324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800" b="1" spc="-10" dirty="0">
                <a:solidFill>
                  <a:srgbClr val="C00000"/>
                </a:solidFill>
                <a:latin typeface="Symbol"/>
                <a:cs typeface="Symbol"/>
              </a:rPr>
              <a:t></a:t>
            </a:r>
            <a:r>
              <a:rPr sz="2800" b="1" spc="-1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8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800" b="1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8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800" b="1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8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800" b="1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8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800" b="1" dirty="0">
                <a:solidFill>
                  <a:srgbClr val="C00000"/>
                </a:solidFill>
                <a:latin typeface="Tw Cen MT"/>
                <a:cs typeface="Tw Cen MT"/>
              </a:rPr>
              <a:t>.</a:t>
            </a:r>
            <a:r>
              <a:rPr sz="2800" b="1" spc="-35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Symbol"/>
                <a:cs typeface="Symbol"/>
              </a:rPr>
              <a:t>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3553" y="3177540"/>
            <a:ext cx="3276600" cy="460381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  <a:tabLst>
                <a:tab pos="659765" algn="l"/>
                <a:tab pos="1111250" algn="l"/>
                <a:tab pos="1564005" algn="l"/>
                <a:tab pos="2016760" algn="l"/>
                <a:tab pos="2468245" algn="l"/>
              </a:tabLst>
            </a:pPr>
            <a:r>
              <a:rPr sz="2800" b="1" spc="-1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800" b="1" spc="-10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spc="-5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spc="-5" dirty="0">
                <a:solidFill>
                  <a:srgbClr val="000099"/>
                </a:solidFill>
                <a:latin typeface="Tw Cen MT"/>
                <a:cs typeface="Tw Cen MT"/>
              </a:rPr>
              <a:t>?,	?,	</a:t>
            </a:r>
            <a:r>
              <a:rPr sz="2800" b="1" dirty="0" smtClean="0">
                <a:solidFill>
                  <a:srgbClr val="000099"/>
                </a:solidFill>
                <a:latin typeface="Tw Cen MT"/>
                <a:cs typeface="Tw Cen MT"/>
              </a:rPr>
              <a:t>?</a:t>
            </a:r>
            <a:r>
              <a:rPr lang="en-US" sz="2800" b="1" dirty="0" smtClean="0">
                <a:solidFill>
                  <a:srgbClr val="000099"/>
                </a:solidFill>
                <a:latin typeface="Tw Cen MT"/>
                <a:cs typeface="Tw Cen MT"/>
              </a:rPr>
              <a:t> </a:t>
            </a:r>
            <a:r>
              <a:rPr sz="2800" b="1" dirty="0" smtClean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3" y="1651379"/>
            <a:ext cx="8855791" cy="37383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794" y="609600"/>
            <a:ext cx="9601200" cy="148590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US" sz="4800" dirty="0"/>
              <a:t>Example:</a:t>
            </a:r>
            <a:br>
              <a:rPr lang="en-US" sz="4800" dirty="0"/>
            </a:br>
            <a:r>
              <a:rPr lang="en-US" sz="3200" spc="-10" dirty="0">
                <a:solidFill>
                  <a:srgbClr val="006600"/>
                </a:solidFill>
                <a:latin typeface="Arial Narrow"/>
                <a:cs typeface="Arial Narrow"/>
              </a:rPr>
              <a:t>after seeing </a:t>
            </a:r>
            <a:r>
              <a:rPr lang="en-US" sz="3200" spc="-10" dirty="0">
                <a:solidFill>
                  <a:srgbClr val="006600"/>
                </a:solidFill>
                <a:latin typeface="Symbol"/>
                <a:cs typeface="Symbol"/>
              </a:rPr>
              <a:t></a:t>
            </a:r>
            <a:r>
              <a:rPr lang="en-US" sz="3200" spc="-10" dirty="0">
                <a:solidFill>
                  <a:srgbClr val="006600"/>
                </a:solidFill>
                <a:latin typeface="Arial Narrow"/>
                <a:cs typeface="Arial Narrow"/>
              </a:rPr>
              <a:t>Sunny, </a:t>
            </a:r>
            <a:r>
              <a:rPr lang="en-US" sz="3200" spc="-5" dirty="0">
                <a:solidFill>
                  <a:srgbClr val="006600"/>
                </a:solidFill>
                <a:latin typeface="Arial Narrow"/>
                <a:cs typeface="Arial Narrow"/>
              </a:rPr>
              <a:t>Warm, Normal, Strong, Warm, </a:t>
            </a:r>
            <a:r>
              <a:rPr lang="en-US" sz="3200" spc="-10" dirty="0">
                <a:solidFill>
                  <a:srgbClr val="006600"/>
                </a:solidFill>
                <a:latin typeface="Arial Narrow"/>
                <a:cs typeface="Arial Narrow"/>
              </a:rPr>
              <a:t>Same </a:t>
            </a:r>
            <a:r>
              <a:rPr lang="en-US" sz="3200" spc="-5" dirty="0">
                <a:solidFill>
                  <a:srgbClr val="006600"/>
                </a:solidFill>
                <a:latin typeface="Symbol"/>
                <a:cs typeface="Symbol"/>
              </a:rPr>
              <a:t></a:t>
            </a:r>
            <a:r>
              <a:rPr lang="en-US" sz="3200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6600"/>
                </a:solidFill>
                <a:latin typeface="Arial Narrow"/>
                <a:cs typeface="Arial Narrow"/>
              </a:rPr>
              <a:t>+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259" y="2303145"/>
            <a:ext cx="9601200" cy="35814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400" b="1" baseline="-21367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lang="en-US" b="1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C00000"/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b="1" baseline="-2102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:</a:t>
            </a:r>
          </a:p>
          <a:p>
            <a:endParaRPr lang="en-US" sz="2800" b="1" dirty="0">
              <a:solidFill>
                <a:srgbClr val="C00000"/>
              </a:solidFill>
              <a:latin typeface="Arial"/>
              <a:cs typeface="Arial"/>
            </a:endParaRPr>
          </a:p>
          <a:p>
            <a:r>
              <a:rPr lang="en-US" sz="2800" b="1" spc="5" dirty="0" smtClean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spc="7" baseline="-21367" dirty="0">
                <a:solidFill>
                  <a:srgbClr val="000099"/>
                </a:solidFill>
                <a:latin typeface="Arial"/>
                <a:cs typeface="Arial"/>
              </a:rPr>
              <a:t>0</a:t>
            </a:r>
            <a:r>
              <a:rPr lang="en-US" sz="2800" b="1" spc="5" dirty="0" smtClean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lang="en-US" sz="2800" b="1" spc="-105" dirty="0" smtClean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baseline="-21021" dirty="0">
                <a:solidFill>
                  <a:srgbClr val="000099"/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solidFill>
                  <a:srgbClr val="000099"/>
                </a:solidFill>
                <a:latin typeface="Arial"/>
                <a:cs typeface="Arial"/>
              </a:rPr>
              <a:t> : </a:t>
            </a:r>
            <a:endParaRPr lang="en-US" sz="2800" baseline="-2102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endParaRPr lang="en-US" sz="2800" dirty="0">
              <a:latin typeface="Arial"/>
              <a:cs typeface="Arial"/>
            </a:endParaRPr>
          </a:p>
          <a:p>
            <a:endParaRPr lang="en-US" b="1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3314700" y="2303145"/>
            <a:ext cx="30480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B7B7B7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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.</a:t>
            </a:r>
            <a:r>
              <a:rPr sz="2400" spc="-90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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465294" y="3268980"/>
            <a:ext cx="69342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2400" b="1" spc="-35" dirty="0">
                <a:latin typeface="Symbol"/>
                <a:cs typeface="Symbol"/>
              </a:rPr>
              <a:t>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Sunny, 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Warm,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Normal,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Strong, 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Warm,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 Same</a:t>
            </a:r>
            <a:r>
              <a:rPr sz="2400" b="1" dirty="0">
                <a:solidFill>
                  <a:srgbClr val="C00000"/>
                </a:solidFill>
                <a:latin typeface="Symbol"/>
                <a:cs typeface="Symbol"/>
              </a:rPr>
              <a:t>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314700" y="4435475"/>
            <a:ext cx="2895600" cy="523240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  <a:tabLst>
                <a:tab pos="659765" algn="l"/>
                <a:tab pos="1111250" algn="l"/>
                <a:tab pos="1564005" algn="l"/>
                <a:tab pos="2016760" algn="l"/>
                <a:tab pos="2468245" algn="l"/>
              </a:tabLst>
            </a:pPr>
            <a:r>
              <a:rPr sz="2800" b="1" spc="-1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800" b="1" spc="-10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spc="-5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spc="-5" dirty="0">
                <a:solidFill>
                  <a:srgbClr val="000099"/>
                </a:solidFill>
                <a:latin typeface="Tw Cen MT"/>
                <a:cs typeface="Tw Cen MT"/>
              </a:rPr>
              <a:t>?,	?,	</a:t>
            </a:r>
            <a:r>
              <a:rPr sz="2800" b="1" dirty="0">
                <a:solidFill>
                  <a:srgbClr val="000099"/>
                </a:solidFill>
                <a:latin typeface="Tw Cen MT"/>
                <a:cs typeface="Tw Cen MT"/>
              </a:rPr>
              <a:t>?</a:t>
            </a:r>
            <a:r>
              <a:rPr sz="2800" b="1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4800600" y="278257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Arial Narrow"/>
                <a:cs typeface="Arial Narrow"/>
              </a:rPr>
              <a:t>Example:</a:t>
            </a:r>
            <a:br>
              <a:rPr lang="en-US" dirty="0">
                <a:latin typeface="Arial Narrow"/>
                <a:cs typeface="Arial Narrow"/>
              </a:rPr>
            </a:br>
            <a:r>
              <a:rPr lang="en-US" sz="2800" spc="-10" dirty="0">
                <a:solidFill>
                  <a:srgbClr val="006600"/>
                </a:solidFill>
                <a:latin typeface="Arial Narrow"/>
                <a:cs typeface="Arial Narrow"/>
              </a:rPr>
              <a:t>after seeing </a:t>
            </a:r>
            <a:r>
              <a:rPr lang="en-US" sz="2800" spc="-10" dirty="0">
                <a:solidFill>
                  <a:srgbClr val="006600"/>
                </a:solidFill>
                <a:latin typeface="Symbol"/>
                <a:cs typeface="Symbol"/>
              </a:rPr>
              <a:t></a:t>
            </a:r>
            <a:r>
              <a:rPr lang="en-US" sz="2800" spc="-10" dirty="0">
                <a:solidFill>
                  <a:srgbClr val="006600"/>
                </a:solidFill>
                <a:latin typeface="Arial Narrow"/>
                <a:cs typeface="Arial Narrow"/>
              </a:rPr>
              <a:t>Sunny, </a:t>
            </a:r>
            <a:r>
              <a:rPr lang="en-US" sz="2800" spc="-5" dirty="0">
                <a:solidFill>
                  <a:srgbClr val="006600"/>
                </a:solidFill>
                <a:latin typeface="Arial Narrow"/>
                <a:cs typeface="Arial Narrow"/>
              </a:rPr>
              <a:t>Warm, </a:t>
            </a:r>
            <a:r>
              <a:rPr lang="en-US" sz="2800" spc="-5" dirty="0" smtClean="0">
                <a:solidFill>
                  <a:srgbClr val="006600"/>
                </a:solidFill>
                <a:latin typeface="Arial Narrow"/>
                <a:cs typeface="Arial Narrow"/>
              </a:rPr>
              <a:t>High, </a:t>
            </a:r>
            <a:r>
              <a:rPr lang="en-US" sz="2800" spc="-5" dirty="0">
                <a:solidFill>
                  <a:srgbClr val="006600"/>
                </a:solidFill>
                <a:latin typeface="Arial Narrow"/>
                <a:cs typeface="Arial Narrow"/>
              </a:rPr>
              <a:t>Strong, Warm, </a:t>
            </a:r>
            <a:r>
              <a:rPr lang="en-US" sz="2800" spc="-10" dirty="0">
                <a:solidFill>
                  <a:srgbClr val="006600"/>
                </a:solidFill>
                <a:latin typeface="Arial Narrow"/>
                <a:cs typeface="Arial Narrow"/>
              </a:rPr>
              <a:t>Same </a:t>
            </a:r>
            <a:r>
              <a:rPr lang="en-US" sz="2800" spc="-5" dirty="0">
                <a:solidFill>
                  <a:srgbClr val="006600"/>
                </a:solidFill>
                <a:latin typeface="Symbol"/>
                <a:cs typeface="Symbol"/>
              </a:rPr>
              <a:t></a:t>
            </a:r>
            <a:r>
              <a:rPr lang="en-US" sz="2800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6600"/>
                </a:solidFill>
                <a:latin typeface="Arial Narrow"/>
                <a:cs typeface="Arial Narrow"/>
              </a:rPr>
              <a:t>+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pc="5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b="1" spc="7" baseline="-21367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:</a:t>
            </a:r>
          </a:p>
          <a:p>
            <a:endParaRPr lang="en-US" sz="28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  <a:p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spc="7" baseline="-21367" dirty="0">
                <a:solidFill>
                  <a:srgbClr val="000099"/>
                </a:solidFill>
                <a:latin typeface="Arial"/>
                <a:cs typeface="Arial"/>
              </a:rPr>
              <a:t>0</a:t>
            </a:r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lang="en-US" sz="2800" b="1" spc="-10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baseline="-21021" dirty="0">
                <a:solidFill>
                  <a:srgbClr val="000099"/>
                </a:solidFill>
                <a:latin typeface="Arial"/>
                <a:cs typeface="Arial"/>
              </a:rPr>
              <a:t>1</a:t>
            </a:r>
            <a:r>
              <a:rPr lang="en-US" sz="28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lang="en-US" sz="2800" b="1" spc="5" dirty="0" smtClean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spc="7" baseline="-21367" dirty="0" smtClean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:</a:t>
            </a:r>
            <a:endParaRPr lang="en-US" sz="28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2698438" y="2388362"/>
            <a:ext cx="7010400" cy="52324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800" b="1" spc="-40" dirty="0">
                <a:solidFill>
                  <a:srgbClr val="C00000"/>
                </a:solidFill>
                <a:latin typeface="Symbol"/>
                <a:cs typeface="Symbol"/>
              </a:rPr>
              <a:t>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Sunny, 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Warm,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?, Strong, 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Warm,</a:t>
            </a:r>
            <a:r>
              <a:rPr sz="2800" b="1" spc="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r>
              <a:rPr sz="2800" b="1" spc="-5" dirty="0">
                <a:solidFill>
                  <a:srgbClr val="C00000"/>
                </a:solidFill>
                <a:latin typeface="Symbol"/>
                <a:cs typeface="Symbol"/>
              </a:rPr>
              <a:t>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729685" y="3934560"/>
            <a:ext cx="3314700" cy="447558"/>
          </a:xfrm>
          <a:prstGeom prst="rect">
            <a:avLst/>
          </a:prstGeom>
          <a:solidFill>
            <a:srgbClr val="FFD1C2"/>
          </a:solidFill>
          <a:ln w="28575">
            <a:solidFill>
              <a:srgbClr val="B7B7B7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610"/>
              </a:spcBef>
            </a:pPr>
            <a:r>
              <a:rPr sz="2400" dirty="0" smtClean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40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99"/>
                </a:solidFill>
                <a:latin typeface="Arial"/>
                <a:cs typeface="Arial"/>
              </a:rPr>
              <a:t>?, ?, ?, ?, ?, ?</a:t>
            </a:r>
            <a:r>
              <a:rPr sz="2400" spc="-5" dirty="0" smtClean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Arial Narrow"/>
                <a:cs typeface="Arial Narrow"/>
              </a:rPr>
              <a:t>Example:</a:t>
            </a:r>
            <a:br>
              <a:rPr lang="en-US" dirty="0">
                <a:latin typeface="Arial Narrow"/>
                <a:cs typeface="Arial Narrow"/>
              </a:rPr>
            </a:br>
            <a:r>
              <a:rPr lang="en-US" sz="2800" spc="-10" dirty="0">
                <a:solidFill>
                  <a:srgbClr val="006600"/>
                </a:solidFill>
                <a:latin typeface="Arial Narrow"/>
                <a:cs typeface="Arial Narrow"/>
              </a:rPr>
              <a:t>after seeing </a:t>
            </a:r>
            <a:r>
              <a:rPr lang="en-US" sz="2800" spc="-10" dirty="0">
                <a:solidFill>
                  <a:srgbClr val="006600"/>
                </a:solidFill>
                <a:latin typeface="Symbol"/>
                <a:cs typeface="Symbol"/>
              </a:rPr>
              <a:t></a:t>
            </a:r>
            <a:r>
              <a:rPr lang="en-US" sz="2800" spc="-10" dirty="0">
                <a:solidFill>
                  <a:srgbClr val="006600"/>
                </a:solidFill>
                <a:latin typeface="Arial Narrow"/>
                <a:cs typeface="Arial Narrow"/>
              </a:rPr>
              <a:t>Rainy, </a:t>
            </a:r>
            <a:r>
              <a:rPr lang="en-US" sz="2800" spc="-5" dirty="0">
                <a:solidFill>
                  <a:srgbClr val="006600"/>
                </a:solidFill>
                <a:latin typeface="Arial Narrow"/>
                <a:cs typeface="Arial Narrow"/>
              </a:rPr>
              <a:t>Cold, High, Strong, Warm, Change </a:t>
            </a:r>
            <a:r>
              <a:rPr lang="en-US" sz="2800" spc="-5" dirty="0">
                <a:solidFill>
                  <a:srgbClr val="006600"/>
                </a:solidFill>
                <a:latin typeface="Symbol"/>
                <a:cs typeface="Symbol"/>
              </a:rPr>
              <a:t></a:t>
            </a:r>
            <a:r>
              <a:rPr lang="en-US" sz="2800" spc="4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6600"/>
                </a:solidFill>
                <a:latin typeface="Symbol"/>
                <a:cs typeface="Symbol"/>
              </a:rPr>
              <a:t>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b="1" spc="7" baseline="-21367" dirty="0">
                <a:solidFill>
                  <a:srgbClr val="C00000"/>
                </a:solidFill>
                <a:latin typeface="Arial"/>
                <a:cs typeface="Arial"/>
              </a:rPr>
              <a:t>2,</a:t>
            </a:r>
            <a:r>
              <a:rPr lang="en-US" sz="2800" b="1" spc="-75" baseline="-2136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b="1" baseline="-21021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:</a:t>
            </a:r>
          </a:p>
          <a:p>
            <a:endParaRPr lang="en-US" sz="2800" b="1" dirty="0">
              <a:solidFill>
                <a:srgbClr val="C00000"/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775" b="1" baseline="-21021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solidFill>
                  <a:srgbClr val="000099"/>
                </a:solidFill>
                <a:latin typeface="Arial"/>
                <a:cs typeface="Arial"/>
              </a:rPr>
              <a:t>: 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spc="7" baseline="-21367" dirty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:</a:t>
            </a:r>
            <a:endParaRPr lang="en-US" sz="28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2998694" y="2286000"/>
            <a:ext cx="7010400" cy="52324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800" b="1" spc="-40" dirty="0">
                <a:solidFill>
                  <a:srgbClr val="C00000"/>
                </a:solidFill>
                <a:latin typeface="Symbol"/>
                <a:cs typeface="Symbol"/>
              </a:rPr>
              <a:t>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Sunny, 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Warm,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?, Strong, 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Warm,</a:t>
            </a:r>
            <a:r>
              <a:rPr sz="2800" b="1" spc="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r>
              <a:rPr sz="2800" b="1" spc="-5" dirty="0">
                <a:solidFill>
                  <a:srgbClr val="C00000"/>
                </a:solidFill>
                <a:latin typeface="Symbol"/>
                <a:cs typeface="Symbol"/>
              </a:rPr>
              <a:t>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637865" y="4514900"/>
            <a:ext cx="3314700" cy="447558"/>
          </a:xfrm>
          <a:prstGeom prst="rect">
            <a:avLst/>
          </a:prstGeom>
          <a:solidFill>
            <a:srgbClr val="FFD1C2"/>
          </a:solidFill>
          <a:ln w="28575">
            <a:solidFill>
              <a:srgbClr val="B7B7B7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610"/>
              </a:spcBef>
            </a:pPr>
            <a:r>
              <a:rPr sz="2400" dirty="0" smtClean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40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99"/>
                </a:solidFill>
                <a:latin typeface="Arial"/>
                <a:cs typeface="Arial"/>
              </a:rPr>
              <a:t>?, ?, ?, ?, ?, ?</a:t>
            </a:r>
            <a:r>
              <a:rPr sz="2400" spc="-5" dirty="0" smtClean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2637865" y="3485197"/>
            <a:ext cx="8458200" cy="431165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  <a:tabLst>
                <a:tab pos="2978150" algn="l"/>
                <a:tab pos="5788660" algn="l"/>
              </a:tabLst>
            </a:pPr>
            <a:r>
              <a:rPr sz="2200" b="1" spc="-3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200" b="1" spc="-30" dirty="0">
                <a:solidFill>
                  <a:srgbClr val="000099"/>
                </a:solidFill>
                <a:latin typeface="Arial"/>
                <a:cs typeface="Arial"/>
              </a:rPr>
              <a:t>Sunny,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 ?, ?,</a:t>
            </a:r>
            <a:r>
              <a:rPr sz="2200" b="1" spc="10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</a:t>
            </a:r>
            <a:r>
              <a:rPr sz="2200" b="1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200" b="1" spc="5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200" spc="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200" b="1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?, </a:t>
            </a:r>
            <a:r>
              <a:rPr sz="2200" b="1" spc="-20" dirty="0">
                <a:solidFill>
                  <a:srgbClr val="000099"/>
                </a:solidFill>
                <a:latin typeface="Arial"/>
                <a:cs typeface="Arial"/>
              </a:rPr>
              <a:t>Warm,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 ?,</a:t>
            </a:r>
            <a:r>
              <a:rPr sz="2200" b="1" spc="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 ?</a:t>
            </a:r>
            <a:r>
              <a:rPr sz="2200" b="1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20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200" b="1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?,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 ?, ?, ?,</a:t>
            </a:r>
            <a:r>
              <a:rPr sz="22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Same</a:t>
            </a:r>
            <a:r>
              <a:rPr sz="2200" b="1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200" dirty="0">
              <a:latin typeface="Symbol"/>
              <a:cs typeface="Symbo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69894"/>
          </a:xfrm>
        </p:spPr>
        <p:txBody>
          <a:bodyPr>
            <a:normAutofit fontScale="90000"/>
          </a:bodyPr>
          <a:lstStyle/>
          <a:p>
            <a:r>
              <a:rPr lang="en-US" spc="-5" dirty="0" smtClean="0">
                <a:latin typeface="Arial Narrow"/>
                <a:cs typeface="Arial Narrow"/>
              </a:rPr>
              <a:t>Example:</a:t>
            </a:r>
            <a:br>
              <a:rPr lang="en-US" spc="-5" dirty="0" smtClean="0">
                <a:latin typeface="Arial Narrow"/>
                <a:cs typeface="Arial Narrow"/>
              </a:rPr>
            </a:br>
            <a:r>
              <a:rPr lang="en-US" sz="3100" b="1" spc="-5" dirty="0">
                <a:solidFill>
                  <a:srgbClr val="006600"/>
                </a:solidFill>
                <a:latin typeface="Arial Narrow"/>
                <a:cs typeface="Arial Narrow"/>
              </a:rPr>
              <a:t>after</a:t>
            </a:r>
            <a:r>
              <a:rPr lang="en-US" sz="3100" b="1" spc="-20" dirty="0">
                <a:solidFill>
                  <a:srgbClr val="006600"/>
                </a:solidFill>
                <a:latin typeface="Arial Narrow"/>
                <a:cs typeface="Arial Narrow"/>
              </a:rPr>
              <a:t> </a:t>
            </a:r>
            <a:r>
              <a:rPr lang="en-US" sz="3100" b="1" spc="-10" dirty="0">
                <a:solidFill>
                  <a:srgbClr val="006600"/>
                </a:solidFill>
                <a:latin typeface="Arial Narrow"/>
                <a:cs typeface="Arial Narrow"/>
              </a:rPr>
              <a:t>seeing	</a:t>
            </a:r>
            <a:r>
              <a:rPr lang="en-US" sz="3100" b="1" spc="-5" dirty="0">
                <a:solidFill>
                  <a:srgbClr val="006600"/>
                </a:solidFill>
                <a:latin typeface="Symbol"/>
                <a:cs typeface="Symbol"/>
              </a:rPr>
              <a:t></a:t>
            </a:r>
            <a:r>
              <a:rPr lang="en-US" sz="3100" b="1" spc="-5" dirty="0">
                <a:solidFill>
                  <a:srgbClr val="006600"/>
                </a:solidFill>
                <a:latin typeface="Arial Narrow"/>
                <a:cs typeface="Arial Narrow"/>
              </a:rPr>
              <a:t>Sunny, Warm, High, Strong, Cool Change </a:t>
            </a:r>
            <a:r>
              <a:rPr lang="en-US" sz="3100" b="1" spc="-5" dirty="0">
                <a:solidFill>
                  <a:srgbClr val="006600"/>
                </a:solidFill>
                <a:latin typeface="Symbol"/>
                <a:cs typeface="Symbol"/>
              </a:rPr>
              <a:t></a:t>
            </a:r>
            <a:r>
              <a:rPr lang="en-US" sz="3100" b="1" spc="-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3100" b="1" spc="-5" dirty="0">
                <a:solidFill>
                  <a:srgbClr val="006600"/>
                </a:solidFill>
                <a:latin typeface="Arial Narrow"/>
                <a:cs typeface="Arial Narrow"/>
              </a:rPr>
              <a:t>+</a:t>
            </a:r>
            <a:r>
              <a:rPr lang="en-US" sz="3100" dirty="0">
                <a:latin typeface="Arial Narrow"/>
                <a:cs typeface="Arial Narrow"/>
              </a:rPr>
              <a:t/>
            </a:r>
            <a:br>
              <a:rPr lang="en-US" sz="3100" dirty="0">
                <a:latin typeface="Arial Narrow"/>
                <a:cs typeface="Arial Narrow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5694"/>
            <a:ext cx="9601200" cy="4078941"/>
          </a:xfrm>
        </p:spPr>
        <p:txBody>
          <a:bodyPr/>
          <a:lstStyle/>
          <a:p>
            <a:r>
              <a:rPr lang="en-US" sz="2400" b="1" spc="5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b="1" spc="7" baseline="-21367" dirty="0" smtClean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lang="en-US" b="1" spc="7" dirty="0" smtClean="0">
                <a:solidFill>
                  <a:srgbClr val="C00000"/>
                </a:solidFill>
                <a:latin typeface="Arial"/>
                <a:cs typeface="Arial"/>
              </a:rPr>
              <a:t> : </a:t>
            </a:r>
          </a:p>
          <a:p>
            <a:endParaRPr lang="en-US" baseline="-21367" dirty="0">
              <a:latin typeface="Arial"/>
              <a:cs typeface="Arial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b="1" baseline="-21021" dirty="0" smtClean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 : </a:t>
            </a:r>
            <a:endParaRPr lang="en-US" sz="2800" b="1" baseline="-21021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endParaRPr lang="en-US" sz="2800" baseline="-21021" dirty="0">
              <a:latin typeface="Arial"/>
              <a:cs typeface="Arial"/>
            </a:endParaRPr>
          </a:p>
          <a:p>
            <a:r>
              <a:rPr lang="en-US" sz="28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baseline="-21021" dirty="0">
                <a:solidFill>
                  <a:srgbClr val="000099"/>
                </a:solidFill>
                <a:latin typeface="Arial"/>
                <a:cs typeface="Arial"/>
              </a:rPr>
              <a:t>4</a:t>
            </a:r>
            <a:r>
              <a:rPr lang="en-US" sz="2800" b="1" dirty="0" smtClean="0">
                <a:solidFill>
                  <a:srgbClr val="000099"/>
                </a:solidFill>
                <a:latin typeface="Arial"/>
                <a:cs typeface="Arial"/>
              </a:rPr>
              <a:t>: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spc="7" baseline="-21367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r>
              <a:rPr lang="en-US" sz="2800" b="1" spc="5" dirty="0" smtClean="0">
                <a:solidFill>
                  <a:srgbClr val="000099"/>
                </a:solidFill>
                <a:latin typeface="Arial"/>
                <a:cs typeface="Arial"/>
              </a:rPr>
              <a:t>: 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2501153" y="1871212"/>
            <a:ext cx="49530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B7B7B7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2400" spc="-25" dirty="0">
                <a:solidFill>
                  <a:srgbClr val="C00000"/>
                </a:solidFill>
                <a:latin typeface="Symbol"/>
                <a:cs typeface="Symbol"/>
              </a:rPr>
              <a:t>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Sunny, 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Warm,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?, Strong, 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Warm,</a:t>
            </a:r>
            <a:r>
              <a:rPr sz="2000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2501153" y="2811929"/>
            <a:ext cx="6019800" cy="336631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  <a:tabLst>
                <a:tab pos="1562735" algn="l"/>
                <a:tab pos="2833370" algn="l"/>
                <a:tab pos="3344545" algn="l"/>
                <a:tab pos="4785360" algn="l"/>
                <a:tab pos="5298440" algn="l"/>
              </a:tabLst>
            </a:pPr>
            <a:r>
              <a:rPr sz="2000" spc="-40" dirty="0">
                <a:solidFill>
                  <a:srgbClr val="C00000"/>
                </a:solidFill>
                <a:latin typeface="Symbol"/>
                <a:cs typeface="Symbol"/>
              </a:rPr>
              <a:t>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Sunny,	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Warm,	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?,	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Strong,	?,	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r>
              <a:rPr sz="2000" dirty="0">
                <a:solidFill>
                  <a:srgbClr val="C00000"/>
                </a:solidFill>
                <a:latin typeface="Symbol"/>
                <a:cs typeface="Symbol"/>
              </a:rPr>
              <a:t>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2501153" y="3715586"/>
            <a:ext cx="7691718" cy="398826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  <a:tabLst>
                <a:tab pos="4048125" algn="l"/>
              </a:tabLst>
            </a:pPr>
            <a:r>
              <a:rPr sz="2400" spc="-4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400" spc="-40" dirty="0">
                <a:solidFill>
                  <a:srgbClr val="000099"/>
                </a:solidFill>
                <a:latin typeface="Arial"/>
                <a:cs typeface="Arial"/>
              </a:rPr>
              <a:t>Sunny, 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?, ?, ?,</a:t>
            </a:r>
            <a:r>
              <a:rPr sz="2400" spc="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?,</a:t>
            </a:r>
            <a:r>
              <a:rPr sz="24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400" spc="-5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400" spc="-15" dirty="0">
                <a:solidFill>
                  <a:srgbClr val="000099"/>
                </a:solidFill>
                <a:latin typeface="Arial"/>
                <a:cs typeface="Arial"/>
              </a:rPr>
              <a:t>?, </a:t>
            </a:r>
            <a:r>
              <a:rPr sz="2400" spc="-25" dirty="0">
                <a:solidFill>
                  <a:srgbClr val="000099"/>
                </a:solidFill>
                <a:latin typeface="Arial"/>
                <a:cs typeface="Arial"/>
              </a:rPr>
              <a:t>Warm, 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?, ?, </a:t>
            </a:r>
            <a:r>
              <a:rPr sz="2400" spc="-10" dirty="0">
                <a:solidFill>
                  <a:srgbClr val="000099"/>
                </a:solidFill>
                <a:latin typeface="Arial"/>
                <a:cs typeface="Arial"/>
              </a:rPr>
              <a:t>?,</a:t>
            </a:r>
            <a:r>
              <a:rPr sz="2400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1153" y="4818981"/>
            <a:ext cx="8610600" cy="446405"/>
          </a:xfrm>
          <a:prstGeom prst="rect">
            <a:avLst/>
          </a:prstGeom>
          <a:solidFill>
            <a:srgbClr val="FFD1C2"/>
          </a:solidFill>
          <a:ln w="28575">
            <a:solidFill>
              <a:srgbClr val="B7B7B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300" spc="-25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300" spc="-25" dirty="0">
                <a:solidFill>
                  <a:srgbClr val="000099"/>
                </a:solidFill>
                <a:latin typeface="Arial"/>
                <a:cs typeface="Arial"/>
              </a:rPr>
              <a:t>Sunny, 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?, ?, ?, ?, </a:t>
            </a:r>
            <a:r>
              <a:rPr sz="2300" spc="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300" spc="5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3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?, </a:t>
            </a:r>
            <a:r>
              <a:rPr sz="2300" spc="-15" dirty="0">
                <a:solidFill>
                  <a:srgbClr val="000099"/>
                </a:solidFill>
                <a:latin typeface="Arial"/>
                <a:cs typeface="Arial"/>
              </a:rPr>
              <a:t>Warm, 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?, ?, ?, </a:t>
            </a:r>
            <a:r>
              <a:rPr sz="2300" spc="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300" spc="5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3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?, ?, ?, ?, ?,</a:t>
            </a:r>
            <a:r>
              <a:rPr sz="2300" spc="-11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Same</a:t>
            </a:r>
            <a:r>
              <a:rPr sz="2300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300" dirty="0">
              <a:latin typeface="Symbol"/>
              <a:cs typeface="Symbo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3111</TotalTime>
  <Words>379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Courier New</vt:lpstr>
      <vt:lpstr>Franklin Gothic Book</vt:lpstr>
      <vt:lpstr>Sans serif</vt:lpstr>
      <vt:lpstr>Symbol</vt:lpstr>
      <vt:lpstr>Times New Roman</vt:lpstr>
      <vt:lpstr>Tw Cen MT</vt:lpstr>
      <vt:lpstr>Wingdings</vt:lpstr>
      <vt:lpstr>Crop</vt:lpstr>
      <vt:lpstr>Candidate Elimination Algorithm</vt:lpstr>
      <vt:lpstr>PowerPoint Presentation</vt:lpstr>
      <vt:lpstr>PowerPoint Presentation</vt:lpstr>
      <vt:lpstr>Initial Values</vt:lpstr>
      <vt:lpstr>PowerPoint Presentation</vt:lpstr>
      <vt:lpstr>Example: after seeing Sunny, Warm, Normal, Strong, Warm, Same  +</vt:lpstr>
      <vt:lpstr>Example: after seeing Sunny, Warm, High, Strong, Warm, Same  +</vt:lpstr>
      <vt:lpstr>Example: after seeing Rainy, Cold, High, Strong, Warm, Change  </vt:lpstr>
      <vt:lpstr>Example: after seeing Sunny, Warm, High, Strong, Cool Change  + </vt:lpstr>
      <vt:lpstr>PowerPoint Presentation</vt:lpstr>
      <vt:lpstr>Learned Version Space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Learning</dc:title>
  <dc:creator>Madhuri J</dc:creator>
  <cp:lastModifiedBy>Microsoft account</cp:lastModifiedBy>
  <cp:revision>60</cp:revision>
  <dcterms:created xsi:type="dcterms:W3CDTF">2020-08-26T06:46:46Z</dcterms:created>
  <dcterms:modified xsi:type="dcterms:W3CDTF">2022-11-01T11:19:34Z</dcterms:modified>
</cp:coreProperties>
</file>