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55" r:id="rId1"/>
  </p:sldMasterIdLst>
  <p:notesMasterIdLst>
    <p:notesMasterId r:id="rId25"/>
  </p:notesMasterIdLst>
  <p:sldIdLst>
    <p:sldId id="256" r:id="rId2"/>
    <p:sldId id="282" r:id="rId3"/>
    <p:sldId id="260" r:id="rId4"/>
    <p:sldId id="261" r:id="rId5"/>
    <p:sldId id="262" r:id="rId6"/>
    <p:sldId id="265" r:id="rId7"/>
    <p:sldId id="268" r:id="rId8"/>
    <p:sldId id="270" r:id="rId9"/>
    <p:sldId id="272" r:id="rId10"/>
    <p:sldId id="275" r:id="rId11"/>
    <p:sldId id="276" r:id="rId12"/>
    <p:sldId id="277" r:id="rId13"/>
    <p:sldId id="278" r:id="rId14"/>
    <p:sldId id="279" r:id="rId15"/>
    <p:sldId id="280" r:id="rId16"/>
    <p:sldId id="273" r:id="rId17"/>
    <p:sldId id="274" r:id="rId18"/>
    <p:sldId id="301" r:id="rId19"/>
    <p:sldId id="302" r:id="rId20"/>
    <p:sldId id="303" r:id="rId21"/>
    <p:sldId id="300" r:id="rId22"/>
    <p:sldId id="304"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DAC48C-F1CC-4B18-974E-2F5E079C90DC}" type="datetimeFigureOut">
              <a:rPr lang="en-IN" smtClean="0"/>
              <a:t>07-11-2022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613DC6-5823-4F90-A7CE-C8375EAEEFF6}" type="slidenum">
              <a:rPr lang="en-IN" smtClean="0"/>
              <a:t>‹#›</a:t>
            </a:fld>
            <a:endParaRPr lang="en-IN"/>
          </a:p>
        </p:txBody>
      </p:sp>
    </p:spTree>
    <p:extLst>
      <p:ext uri="{BB962C8B-B14F-4D97-AF65-F5344CB8AC3E}">
        <p14:creationId xmlns:p14="http://schemas.microsoft.com/office/powerpoint/2010/main" val="825774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BBC4418-4FE5-4061-B14D-4403C76ECDC0}" type="datetime1">
              <a:rPr lang="en-US" smtClean="0"/>
              <a:t>11/7/2022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8F63A3B-78C7-47BE-AE5E-E10140E04643}" type="slidenum">
              <a:rPr lang="en-US" smtClean="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298998936"/>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DB6323-75D7-4458-A65B-C15BE72455AE}" type="datetime1">
              <a:rPr lang="en-US" smtClean="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50919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85C7F4-D027-4C7F-8966-04EF18E8B126}" type="datetime1">
              <a:rPr lang="en-US" smtClean="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83417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D7242-4093-40A0-B4E0-467E13D4382F}" type="datetime1">
              <a:rPr lang="en-US" smtClean="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0291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C96F38EC-C8F8-499D-9FC1-CEFB0F436EAA}" type="datetime1">
              <a:rPr lang="en-US" smtClean="0"/>
              <a:t>11/7/2022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8F63A3B-78C7-47BE-AE5E-E10140E04643}"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96808370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569121-FE8D-4916-B5B8-FA7C79402F53}" type="datetime1">
              <a:rPr lang="en-US" smtClean="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59594213"/>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C0488D-CDD0-4A86-8E68-D0A1B7E9CFA1}" type="datetime1">
              <a:rPr lang="en-US" smtClean="0"/>
              <a:t>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46901239"/>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48770B-2C68-443D-B984-C3548B95701D}" type="datetime1">
              <a:rPr lang="en-US" smtClean="0"/>
              <a:t>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0828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E37F3C-A32D-4A08-B608-88BC443EA879}" type="datetime1">
              <a:rPr lang="en-US" smtClean="0"/>
              <a:t>11/7/2022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68630212"/>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170C6FA-0247-43E4-ADE4-59C6F0F2D785}" type="datetime1">
              <a:rPr lang="en-US" smtClean="0"/>
              <a:t>11/7/2022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8F63A3B-78C7-47BE-AE5E-E10140E04643}"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20572923"/>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1A5205F-6BCD-473D-9C1A-F292CC002624}" type="datetime1">
              <a:rPr lang="en-US" smtClean="0"/>
              <a:t>11/7/2022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8F63A3B-78C7-47BE-AE5E-E10140E04643}"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25776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FB92C3C-8365-4B8A-A8D8-4EEA9962A3C0}" type="datetime1">
              <a:rPr lang="en-US" smtClean="0"/>
              <a:t>11/7/2022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8F63A3B-78C7-47BE-AE5E-E10140E04643}" type="slidenum">
              <a:rPr lang="en-US" smtClean="0"/>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58407220"/>
      </p:ext>
    </p:extLst>
  </p:cSld>
  <p:clrMap bg1="lt1" tx1="dk1" bg2="lt2" tx2="dk2" accent1="accent1" accent2="accent2" accent3="accent3" accent4="accent4" accent5="accent5" accent6="accent6" hlink="hlink" folHlink="folHlink"/>
  <p:sldLayoutIdLst>
    <p:sldLayoutId id="2147484156" r:id="rId1"/>
    <p:sldLayoutId id="2147484157" r:id="rId2"/>
    <p:sldLayoutId id="2147484158" r:id="rId3"/>
    <p:sldLayoutId id="2147484159" r:id="rId4"/>
    <p:sldLayoutId id="2147484160" r:id="rId5"/>
    <p:sldLayoutId id="2147484161" r:id="rId6"/>
    <p:sldLayoutId id="2147484162" r:id="rId7"/>
    <p:sldLayoutId id="2147484163" r:id="rId8"/>
    <p:sldLayoutId id="2147484164" r:id="rId9"/>
    <p:sldLayoutId id="2147484165" r:id="rId10"/>
    <p:sldLayoutId id="2147484166"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pc="-5" dirty="0" smtClean="0">
                <a:solidFill>
                  <a:srgbClr val="C00000"/>
                </a:solidFill>
              </a:rPr>
              <a:t>DECISION TREE</a:t>
            </a:r>
            <a:r>
              <a:rPr lang="en-US" spc="-135" dirty="0" smtClean="0">
                <a:solidFill>
                  <a:srgbClr val="C00000"/>
                </a:solidFill>
              </a:rPr>
              <a:t> </a:t>
            </a:r>
            <a:r>
              <a:rPr lang="en-US" dirty="0">
                <a:solidFill>
                  <a:srgbClr val="C00000"/>
                </a:solidFill>
              </a:rPr>
              <a:t>Learning</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1</a:t>
            </a:fld>
            <a:endParaRPr lang="en-US" dirty="0"/>
          </a:p>
        </p:txBody>
      </p:sp>
    </p:spTree>
    <p:extLst>
      <p:ext uri="{BB962C8B-B14F-4D97-AF65-F5344CB8AC3E}">
        <p14:creationId xmlns:p14="http://schemas.microsoft.com/office/powerpoint/2010/main" val="16510186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295400" y="647700"/>
            <a:ext cx="9601200" cy="1054100"/>
          </a:xfrm>
        </p:spPr>
        <p:txBody>
          <a:bodyPr>
            <a:normAutofit/>
          </a:bodyPr>
          <a:lstStyle/>
          <a:p>
            <a:pPr marL="12700">
              <a:lnSpc>
                <a:spcPct val="100000"/>
              </a:lnSpc>
              <a:spcBef>
                <a:spcPts val="95"/>
              </a:spcBef>
            </a:pPr>
            <a:r>
              <a:rPr lang="en-US" altLang="en-US" sz="3600" b="1" cap="all" spc="-5" dirty="0">
                <a:latin typeface="Arial" panose="020B0604020202020204" pitchFamily="34" charset="0"/>
                <a:cs typeface="Arial" panose="020B0604020202020204" pitchFamily="34" charset="0"/>
              </a:rPr>
              <a:t>Decision Tree Learning</a:t>
            </a:r>
          </a:p>
        </p:txBody>
      </p:sp>
      <p:sp>
        <p:nvSpPr>
          <p:cNvPr id="12291" name="Rectangle 3"/>
          <p:cNvSpPr>
            <a:spLocks noGrp="1" noChangeArrowheads="1"/>
          </p:cNvSpPr>
          <p:nvPr>
            <p:ph type="body" idx="1"/>
          </p:nvPr>
        </p:nvSpPr>
        <p:spPr>
          <a:xfrm>
            <a:off x="1371600" y="1727200"/>
            <a:ext cx="9601200" cy="4140200"/>
          </a:xfrm>
        </p:spPr>
        <p:txBody>
          <a:bodyPr/>
          <a:lstStyle/>
          <a:p>
            <a:r>
              <a:rPr lang="en-US" altLang="en-US" sz="2400" spc="-5" dirty="0">
                <a:solidFill>
                  <a:srgbClr val="002060"/>
                </a:solidFill>
                <a:latin typeface="Arial"/>
                <a:cs typeface="Arial"/>
              </a:rPr>
              <a:t>Let’s Try an Example</a:t>
            </a:r>
            <a:r>
              <a:rPr lang="en-US" altLang="en-US" sz="2400" spc="-5" dirty="0" smtClean="0">
                <a:solidFill>
                  <a:srgbClr val="002060"/>
                </a:solidFill>
                <a:latin typeface="Arial"/>
                <a:cs typeface="Arial"/>
              </a:rPr>
              <a:t>!</a:t>
            </a:r>
            <a:endParaRPr lang="en-US" altLang="en-US" sz="2400" spc="-5" dirty="0">
              <a:solidFill>
                <a:srgbClr val="002060"/>
              </a:solidFill>
              <a:latin typeface="Arial"/>
              <a:cs typeface="Arial"/>
            </a:endParaRPr>
          </a:p>
          <a:p>
            <a:r>
              <a:rPr lang="en-US" altLang="en-US" sz="2400" spc="-5" dirty="0">
                <a:solidFill>
                  <a:srgbClr val="002060"/>
                </a:solidFill>
                <a:latin typeface="Arial"/>
                <a:cs typeface="Arial"/>
              </a:rPr>
              <a:t>Let</a:t>
            </a:r>
          </a:p>
          <a:p>
            <a:pPr lvl="1"/>
            <a:r>
              <a:rPr lang="en-US" altLang="en-US" sz="2400" spc="-5" dirty="0">
                <a:solidFill>
                  <a:srgbClr val="002060"/>
                </a:solidFill>
                <a:latin typeface="Arial"/>
                <a:cs typeface="Arial"/>
              </a:rPr>
              <a:t>E([X+,Y-]) represent that there are X positive training elements and Y negative elements.</a:t>
            </a:r>
          </a:p>
          <a:p>
            <a:r>
              <a:rPr lang="en-US" altLang="en-US" sz="2400" spc="-5" dirty="0">
                <a:solidFill>
                  <a:srgbClr val="002060"/>
                </a:solidFill>
                <a:latin typeface="Arial"/>
                <a:cs typeface="Arial"/>
              </a:rPr>
              <a:t>Therefore the Entropy for the training data, E(S), can be represented as E([9+,5-]) because of the 14 training examples 9 of them are yes and 5 of them are no.</a:t>
            </a:r>
          </a:p>
          <a:p>
            <a:pPr marL="0" indent="0">
              <a:buNone/>
            </a:pPr>
            <a:endParaRPr lang="en-US" altLang="en-US" sz="2400" dirty="0"/>
          </a:p>
        </p:txBody>
      </p:sp>
      <p:sp>
        <p:nvSpPr>
          <p:cNvPr id="2" name="Slide Number Placeholder 1"/>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1851425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371600" y="609600"/>
            <a:ext cx="9601200" cy="1485900"/>
          </a:xfrm>
        </p:spPr>
        <p:txBody>
          <a:bodyPr>
            <a:normAutofit/>
          </a:bodyPr>
          <a:lstStyle/>
          <a:p>
            <a:pPr marL="12700">
              <a:lnSpc>
                <a:spcPct val="100000"/>
              </a:lnSpc>
              <a:spcBef>
                <a:spcPts val="95"/>
              </a:spcBef>
            </a:pPr>
            <a:r>
              <a:rPr lang="en-US" altLang="en-US" sz="3600" b="1" cap="all" spc="-5" dirty="0">
                <a:latin typeface="Arial" panose="020B0604020202020204" pitchFamily="34" charset="0"/>
                <a:cs typeface="Arial" panose="020B0604020202020204" pitchFamily="34" charset="0"/>
              </a:rPr>
              <a:t>Decision Tree Learning:</a:t>
            </a:r>
            <a:br>
              <a:rPr lang="en-US" altLang="en-US" sz="3600" b="1" cap="all" spc="-5" dirty="0">
                <a:latin typeface="Arial" panose="020B0604020202020204" pitchFamily="34" charset="0"/>
                <a:cs typeface="Arial" panose="020B0604020202020204" pitchFamily="34" charset="0"/>
              </a:rPr>
            </a:br>
            <a:r>
              <a:rPr lang="en-US" altLang="en-US" sz="3600" b="1" cap="all" spc="-5" dirty="0">
                <a:latin typeface="Arial" panose="020B0604020202020204" pitchFamily="34" charset="0"/>
                <a:cs typeface="Arial" panose="020B0604020202020204" pitchFamily="34" charset="0"/>
              </a:rPr>
              <a:t>A Simple Example</a:t>
            </a:r>
          </a:p>
        </p:txBody>
      </p:sp>
      <p:sp>
        <p:nvSpPr>
          <p:cNvPr id="13315" name="Rectangle 3"/>
          <p:cNvSpPr>
            <a:spLocks noGrp="1" noChangeArrowheads="1"/>
          </p:cNvSpPr>
          <p:nvPr>
            <p:ph type="body" idx="1"/>
          </p:nvPr>
        </p:nvSpPr>
        <p:spPr>
          <a:xfrm>
            <a:off x="1295400" y="2374900"/>
            <a:ext cx="9601200" cy="3695700"/>
          </a:xfrm>
        </p:spPr>
        <p:txBody>
          <a:bodyPr>
            <a:normAutofit/>
          </a:bodyPr>
          <a:lstStyle/>
          <a:p>
            <a:r>
              <a:rPr lang="en-US" altLang="en-US" sz="2800" dirty="0"/>
              <a:t>Let’s start off by calculating the Entropy of the Training Set.</a:t>
            </a:r>
          </a:p>
          <a:p>
            <a:r>
              <a:rPr lang="en-US" altLang="en-US" sz="2800" dirty="0"/>
              <a:t>E(S) = E([9+,5-]) = (-9/14 log</a:t>
            </a:r>
            <a:r>
              <a:rPr lang="en-US" altLang="en-US" sz="2800" baseline="-25000" dirty="0"/>
              <a:t>2</a:t>
            </a:r>
            <a:r>
              <a:rPr lang="en-US" altLang="en-US" sz="2800" dirty="0"/>
              <a:t> 9/14) + (-5/14 log</a:t>
            </a:r>
            <a:r>
              <a:rPr lang="en-US" altLang="en-US" sz="2800" baseline="-25000" dirty="0"/>
              <a:t>2</a:t>
            </a:r>
            <a:r>
              <a:rPr lang="en-US" altLang="en-US" sz="2800" dirty="0"/>
              <a:t> 5/14)</a:t>
            </a:r>
          </a:p>
          <a:p>
            <a:r>
              <a:rPr lang="en-US" altLang="en-US" sz="2800" dirty="0"/>
              <a:t>= </a:t>
            </a:r>
            <a:r>
              <a:rPr lang="en-US" altLang="en-US" sz="2800" dirty="0" smtClean="0"/>
              <a:t>0.94</a:t>
            </a:r>
          </a:p>
          <a:p>
            <a:endParaRPr lang="en-US" altLang="en-US" sz="2800" dirty="0"/>
          </a:p>
          <a:p>
            <a:r>
              <a:rPr lang="en-US" altLang="en-US" sz="2800" dirty="0"/>
              <a:t>Next we will need to calculate the information gain G(S,A) for each attribute A where A is taken from the set {Outlook, Temperature, Humidity, Wind}.</a:t>
            </a:r>
          </a:p>
          <a:p>
            <a:endParaRPr lang="en-US" altLang="en-US" sz="2800" dirty="0"/>
          </a:p>
        </p:txBody>
      </p:sp>
      <p:sp>
        <p:nvSpPr>
          <p:cNvPr id="2" name="Slide Number Placeholder 1"/>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3355032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371600" y="584200"/>
            <a:ext cx="9601200" cy="1485900"/>
          </a:xfrm>
        </p:spPr>
        <p:txBody>
          <a:bodyPr>
            <a:normAutofit/>
          </a:bodyPr>
          <a:lstStyle/>
          <a:p>
            <a:r>
              <a:rPr lang="en-US" altLang="en-US" sz="3600" b="1" cap="all" spc="-5" dirty="0">
                <a:latin typeface="Arial" panose="020B0604020202020204" pitchFamily="34" charset="0"/>
                <a:cs typeface="Arial" panose="020B0604020202020204" pitchFamily="34" charset="0"/>
              </a:rPr>
              <a:t>Decision Tree Learning:</a:t>
            </a:r>
            <a:br>
              <a:rPr lang="en-US" altLang="en-US" sz="3600" b="1" cap="all" spc="-5" dirty="0">
                <a:latin typeface="Arial" panose="020B0604020202020204" pitchFamily="34" charset="0"/>
                <a:cs typeface="Arial" panose="020B0604020202020204" pitchFamily="34" charset="0"/>
              </a:rPr>
            </a:br>
            <a:r>
              <a:rPr lang="en-US" altLang="en-US" sz="3600" b="1" cap="all" spc="-5" dirty="0">
                <a:latin typeface="Arial" panose="020B0604020202020204" pitchFamily="34" charset="0"/>
                <a:cs typeface="Arial" panose="020B0604020202020204" pitchFamily="34" charset="0"/>
              </a:rPr>
              <a:t>A Simple Example</a:t>
            </a:r>
          </a:p>
        </p:txBody>
      </p:sp>
      <p:sp>
        <p:nvSpPr>
          <p:cNvPr id="15363" name="Rectangle 3"/>
          <p:cNvSpPr>
            <a:spLocks noGrp="1" noChangeArrowheads="1"/>
          </p:cNvSpPr>
          <p:nvPr>
            <p:ph type="body" idx="1"/>
          </p:nvPr>
        </p:nvSpPr>
        <p:spPr>
          <a:xfrm>
            <a:off x="1371600" y="1879600"/>
            <a:ext cx="9601200" cy="4546600"/>
          </a:xfrm>
        </p:spPr>
        <p:txBody>
          <a:bodyPr>
            <a:normAutofit fontScale="92500" lnSpcReduction="20000"/>
          </a:bodyPr>
          <a:lstStyle/>
          <a:p>
            <a:r>
              <a:rPr lang="en-US" altLang="en-US" sz="2800" dirty="0"/>
              <a:t>The information gain for Outlook is</a:t>
            </a:r>
            <a:r>
              <a:rPr lang="en-US" altLang="en-US" sz="2800" dirty="0" smtClean="0"/>
              <a:t>:</a:t>
            </a:r>
          </a:p>
          <a:p>
            <a:endParaRPr lang="en-US" altLang="en-US" sz="2800" dirty="0"/>
          </a:p>
          <a:p>
            <a:pPr lvl="1"/>
            <a:r>
              <a:rPr lang="en-US" altLang="en-US" sz="2800" i="0" dirty="0" smtClean="0"/>
              <a:t>Gain(</a:t>
            </a:r>
            <a:r>
              <a:rPr lang="en-US" altLang="en-US" sz="2800" i="0" dirty="0" err="1" smtClean="0"/>
              <a:t>S,Outlook</a:t>
            </a:r>
            <a:r>
              <a:rPr lang="en-US" altLang="en-US" sz="2800" i="0" dirty="0"/>
              <a:t>) = E(S) – [5/14 * E(Outlook=sunny) + 4/14 * E(Outlook = overcast) + 5/14 * E(Outlook=rain</a:t>
            </a:r>
            <a:r>
              <a:rPr lang="en-US" altLang="en-US" sz="2800" i="0" dirty="0" smtClean="0"/>
              <a:t>)]</a:t>
            </a:r>
          </a:p>
          <a:p>
            <a:pPr lvl="1"/>
            <a:endParaRPr lang="en-US" altLang="en-US" sz="2800" i="0" dirty="0"/>
          </a:p>
          <a:p>
            <a:pPr lvl="1"/>
            <a:r>
              <a:rPr lang="en-US" altLang="en-US" sz="2800" i="0" dirty="0" smtClean="0"/>
              <a:t>Gain(</a:t>
            </a:r>
            <a:r>
              <a:rPr lang="en-US" altLang="en-US" sz="2800" i="0" dirty="0" err="1" smtClean="0"/>
              <a:t>S,Outlook</a:t>
            </a:r>
            <a:r>
              <a:rPr lang="en-US" altLang="en-US" sz="2800" i="0" dirty="0"/>
              <a:t>) = E([9+,5-]) – [5/14*E(2+,3-) + 4/14*E([4+,</a:t>
            </a:r>
            <a:r>
              <a:rPr lang="en-US" altLang="en-US" sz="2800" i="0" dirty="0" smtClean="0"/>
              <a:t>0]) </a:t>
            </a:r>
            <a:r>
              <a:rPr lang="en-US" altLang="en-US" sz="2800" i="0" dirty="0"/>
              <a:t>+ 5/14*E([3+,2-</a:t>
            </a:r>
            <a:r>
              <a:rPr lang="en-US" altLang="en-US" sz="2800" i="0" dirty="0" smtClean="0"/>
              <a:t>])]</a:t>
            </a:r>
          </a:p>
          <a:p>
            <a:pPr lvl="1"/>
            <a:endParaRPr lang="en-US" altLang="en-US" sz="2800" i="0" dirty="0"/>
          </a:p>
          <a:p>
            <a:pPr lvl="1"/>
            <a:r>
              <a:rPr lang="en-US" altLang="en-US" sz="2800" i="0" dirty="0" smtClean="0"/>
              <a:t>Gain(</a:t>
            </a:r>
            <a:r>
              <a:rPr lang="en-US" altLang="en-US" sz="2800" i="0" dirty="0" err="1" smtClean="0"/>
              <a:t>S,Outlook</a:t>
            </a:r>
            <a:r>
              <a:rPr lang="en-US" altLang="en-US" sz="2800" i="0" dirty="0"/>
              <a:t>) = 0.94 – [5/14*0.971 + 4/14*0.0 + </a:t>
            </a:r>
            <a:r>
              <a:rPr lang="en-US" altLang="en-US" sz="2800" i="0" dirty="0" smtClean="0"/>
              <a:t>5/14*0.971]</a:t>
            </a:r>
          </a:p>
          <a:p>
            <a:pPr lvl="1"/>
            <a:endParaRPr lang="en-US" altLang="en-US" sz="2800" i="0" dirty="0"/>
          </a:p>
          <a:p>
            <a:pPr lvl="1"/>
            <a:r>
              <a:rPr lang="en-US" altLang="en-US" sz="2800" b="1" i="0" dirty="0" smtClean="0"/>
              <a:t>Gain(</a:t>
            </a:r>
            <a:r>
              <a:rPr lang="en-US" altLang="en-US" sz="2800" b="1" i="0" dirty="0" err="1" smtClean="0"/>
              <a:t>S,Outlook</a:t>
            </a:r>
            <a:r>
              <a:rPr lang="en-US" altLang="en-US" sz="2800" b="1" i="0" dirty="0"/>
              <a:t>) = 0.246</a:t>
            </a:r>
          </a:p>
          <a:p>
            <a:pPr lvl="1"/>
            <a:endParaRPr lang="en-US" altLang="en-US" sz="2000" b="1" dirty="0"/>
          </a:p>
        </p:txBody>
      </p:sp>
      <p:sp>
        <p:nvSpPr>
          <p:cNvPr id="3" name="TextBox 2"/>
          <p:cNvSpPr txBox="1"/>
          <p:nvPr/>
        </p:nvSpPr>
        <p:spPr>
          <a:xfrm>
            <a:off x="8709547" y="4244453"/>
            <a:ext cx="4023814" cy="369332"/>
          </a:xfrm>
          <a:prstGeom prst="rect">
            <a:avLst/>
          </a:prstGeom>
          <a:noFill/>
          <a:ln>
            <a:solidFill>
              <a:schemeClr val="accent1">
                <a:shade val="50000"/>
                <a:alpha val="86000"/>
              </a:schemeClr>
            </a:solidFill>
          </a:ln>
        </p:spPr>
        <p:txBody>
          <a:bodyPr wrap="square" rtlCol="0">
            <a:spAutoFit/>
          </a:bodyPr>
          <a:lstStyle/>
          <a:p>
            <a:r>
              <a:rPr lang="en-US" b="1" dirty="0" smtClean="0"/>
              <a:t>(- 2/5 log</a:t>
            </a:r>
            <a:r>
              <a:rPr lang="en-US" b="1" baseline="-25000" dirty="0"/>
              <a:t>2 </a:t>
            </a:r>
            <a:r>
              <a:rPr lang="en-US" b="1" dirty="0" smtClean="0"/>
              <a:t>(2/5) )+ (-3/5 log</a:t>
            </a:r>
            <a:r>
              <a:rPr lang="en-US" b="1" baseline="-25000" dirty="0" smtClean="0"/>
              <a:t>2</a:t>
            </a:r>
            <a:r>
              <a:rPr lang="en-US" b="1" dirty="0" smtClean="0"/>
              <a:t>(3/5))</a:t>
            </a:r>
            <a:endParaRPr lang="en-IN" b="1" dirty="0"/>
          </a:p>
        </p:txBody>
      </p:sp>
      <p:cxnSp>
        <p:nvCxnSpPr>
          <p:cNvPr id="5" name="Straight Arrow Connector 4"/>
          <p:cNvCxnSpPr/>
          <p:nvPr/>
        </p:nvCxnSpPr>
        <p:spPr>
          <a:xfrm flipH="1" flipV="1">
            <a:off x="7886131" y="4083881"/>
            <a:ext cx="823416" cy="321143"/>
          </a:xfrm>
          <a:prstGeom prst="straightConnector1">
            <a:avLst/>
          </a:prstGeom>
          <a:ln w="25400" cmpd="dbl">
            <a:tailEnd type="arrow"/>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18752752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altLang="en-US" sz="3600" b="1" cap="all" spc="-5" dirty="0">
                <a:latin typeface="Arial" panose="020B0604020202020204" pitchFamily="34" charset="0"/>
                <a:cs typeface="Arial" panose="020B0604020202020204" pitchFamily="34" charset="0"/>
              </a:rPr>
              <a:t>Decision Tree Learning:</a:t>
            </a:r>
            <a:br>
              <a:rPr lang="en-US" altLang="en-US" sz="3600" b="1" cap="all" spc="-5" dirty="0">
                <a:latin typeface="Arial" panose="020B0604020202020204" pitchFamily="34" charset="0"/>
                <a:cs typeface="Arial" panose="020B0604020202020204" pitchFamily="34" charset="0"/>
              </a:rPr>
            </a:br>
            <a:r>
              <a:rPr lang="en-US" altLang="en-US" sz="3600" b="1" cap="all" spc="-5" dirty="0">
                <a:latin typeface="Arial" panose="020B0604020202020204" pitchFamily="34" charset="0"/>
                <a:cs typeface="Arial" panose="020B0604020202020204" pitchFamily="34" charset="0"/>
              </a:rPr>
              <a:t>A Simple Example</a:t>
            </a:r>
          </a:p>
        </p:txBody>
      </p:sp>
      <p:sp>
        <p:nvSpPr>
          <p:cNvPr id="16387" name="Rectangle 3"/>
          <p:cNvSpPr>
            <a:spLocks noGrp="1" noChangeArrowheads="1"/>
          </p:cNvSpPr>
          <p:nvPr>
            <p:ph type="body" idx="1"/>
          </p:nvPr>
        </p:nvSpPr>
        <p:spPr>
          <a:xfrm>
            <a:off x="1371600" y="2286000"/>
            <a:ext cx="10299700" cy="4076700"/>
          </a:xfrm>
        </p:spPr>
        <p:txBody>
          <a:bodyPr>
            <a:normAutofit/>
          </a:bodyPr>
          <a:lstStyle/>
          <a:p>
            <a:r>
              <a:rPr lang="en-US" altLang="en-US" sz="2600" dirty="0" smtClean="0"/>
              <a:t>Gain(</a:t>
            </a:r>
            <a:r>
              <a:rPr lang="en-US" altLang="en-US" sz="2600" dirty="0" err="1" smtClean="0"/>
              <a:t>S,Temperature</a:t>
            </a:r>
            <a:r>
              <a:rPr lang="en-US" altLang="en-US" sz="2600" dirty="0"/>
              <a:t>) = 0.94 – [4/14*E(Temperature=hot) + 				6/14*E(Temperature=mild) + 	</a:t>
            </a:r>
            <a:r>
              <a:rPr lang="en-US" altLang="en-US" sz="2600" dirty="0" smtClean="0"/>
              <a:t>4/14*E(Temperature=cool)]</a:t>
            </a:r>
            <a:endParaRPr lang="en-US" altLang="en-US" sz="2600" dirty="0"/>
          </a:p>
          <a:p>
            <a:pPr>
              <a:spcBef>
                <a:spcPts val="1800"/>
              </a:spcBef>
            </a:pPr>
            <a:r>
              <a:rPr lang="en-US" altLang="en-US" sz="2600" dirty="0" smtClean="0"/>
              <a:t>Gain(</a:t>
            </a:r>
            <a:r>
              <a:rPr lang="en-US" altLang="en-US" sz="2600" dirty="0" err="1" smtClean="0"/>
              <a:t>S,Temperature</a:t>
            </a:r>
            <a:r>
              <a:rPr lang="en-US" altLang="en-US" sz="2600" dirty="0"/>
              <a:t>) = 0.94 – [4/14*E([2+,2-]) +  </a:t>
            </a:r>
            <a:r>
              <a:rPr lang="en-US" altLang="en-US" sz="2600" dirty="0" smtClean="0"/>
              <a:t>6/14*E</a:t>
            </a:r>
            <a:r>
              <a:rPr lang="en-US" altLang="en-US" sz="2600" dirty="0"/>
              <a:t>([4+,2-]) + 4/14*E([3+,1-</a:t>
            </a:r>
            <a:r>
              <a:rPr lang="en-US" altLang="en-US" sz="2600" dirty="0" smtClean="0"/>
              <a:t>])]</a:t>
            </a:r>
            <a:endParaRPr lang="en-US" altLang="en-US" sz="2600" dirty="0"/>
          </a:p>
          <a:p>
            <a:pPr>
              <a:spcBef>
                <a:spcPts val="1800"/>
              </a:spcBef>
            </a:pPr>
            <a:r>
              <a:rPr lang="en-US" altLang="en-US" sz="2600" dirty="0" smtClean="0"/>
              <a:t>Gain(</a:t>
            </a:r>
            <a:r>
              <a:rPr lang="en-US" altLang="en-US" sz="2600" dirty="0" err="1" smtClean="0"/>
              <a:t>S,Temperature</a:t>
            </a:r>
            <a:r>
              <a:rPr lang="en-US" altLang="en-US" sz="2600" dirty="0"/>
              <a:t>) = 0.94 – [4/14 + 6/14*0.918 + 4/14*0.811]  </a:t>
            </a:r>
          </a:p>
          <a:p>
            <a:pPr>
              <a:spcBef>
                <a:spcPts val="1800"/>
              </a:spcBef>
            </a:pPr>
            <a:r>
              <a:rPr lang="en-US" altLang="en-US" sz="2600" b="1" dirty="0" smtClean="0"/>
              <a:t>Gain(</a:t>
            </a:r>
            <a:r>
              <a:rPr lang="en-US" altLang="en-US" sz="2600" b="1" dirty="0" err="1" smtClean="0"/>
              <a:t>S,Temperature</a:t>
            </a:r>
            <a:r>
              <a:rPr lang="en-US" altLang="en-US" sz="2600" b="1" dirty="0"/>
              <a:t>) = 0.029</a:t>
            </a:r>
          </a:p>
          <a:p>
            <a:endParaRPr lang="en-US" altLang="en-US" sz="2400" b="1" dirty="0"/>
          </a:p>
          <a:p>
            <a:endParaRPr lang="en-US" altLang="en-US" sz="2400" b="1" dirty="0"/>
          </a:p>
        </p:txBody>
      </p:sp>
      <p:sp>
        <p:nvSpPr>
          <p:cNvPr id="2" name="Slide Number Placeholder 1"/>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20537094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295400" y="533400"/>
            <a:ext cx="9601200" cy="1485900"/>
          </a:xfrm>
        </p:spPr>
        <p:txBody>
          <a:bodyPr/>
          <a:lstStyle/>
          <a:p>
            <a:r>
              <a:rPr lang="en-US" altLang="en-US" sz="3600" b="1" cap="all" spc="-5" dirty="0">
                <a:latin typeface="Arial" panose="020B0604020202020204" pitchFamily="34" charset="0"/>
                <a:cs typeface="Arial" panose="020B0604020202020204" pitchFamily="34" charset="0"/>
              </a:rPr>
              <a:t>Decision Tree Learning:</a:t>
            </a:r>
            <a:br>
              <a:rPr lang="en-US" altLang="en-US" sz="3600" b="1" cap="all" spc="-5" dirty="0">
                <a:latin typeface="Arial" panose="020B0604020202020204" pitchFamily="34" charset="0"/>
                <a:cs typeface="Arial" panose="020B0604020202020204" pitchFamily="34" charset="0"/>
              </a:rPr>
            </a:br>
            <a:r>
              <a:rPr lang="en-US" altLang="en-US" sz="3600" b="1" cap="all" spc="-5" dirty="0">
                <a:latin typeface="Arial" panose="020B0604020202020204" pitchFamily="34" charset="0"/>
                <a:cs typeface="Arial" panose="020B0604020202020204" pitchFamily="34" charset="0"/>
              </a:rPr>
              <a:t>A Simple Example</a:t>
            </a:r>
          </a:p>
        </p:txBody>
      </p:sp>
      <p:sp>
        <p:nvSpPr>
          <p:cNvPr id="17411" name="Rectangle 3"/>
          <p:cNvSpPr>
            <a:spLocks noGrp="1" noChangeArrowheads="1"/>
          </p:cNvSpPr>
          <p:nvPr>
            <p:ph type="body" idx="1"/>
          </p:nvPr>
        </p:nvSpPr>
        <p:spPr>
          <a:xfrm>
            <a:off x="1371600" y="2286000"/>
            <a:ext cx="9906000" cy="3835400"/>
          </a:xfrm>
        </p:spPr>
        <p:txBody>
          <a:bodyPr>
            <a:normAutofit/>
          </a:bodyPr>
          <a:lstStyle/>
          <a:p>
            <a:r>
              <a:rPr lang="en-US" altLang="en-US" sz="2800" dirty="0" smtClean="0"/>
              <a:t>Gain(</a:t>
            </a:r>
            <a:r>
              <a:rPr lang="en-US" altLang="en-US" sz="2800" dirty="0" err="1" smtClean="0"/>
              <a:t>S,Humidity</a:t>
            </a:r>
            <a:r>
              <a:rPr lang="en-US" altLang="en-US" sz="2800" dirty="0"/>
              <a:t>) = 0.94 – [7/14*E(Humidity=high) + 7/14*E(Humidity=normal)]</a:t>
            </a:r>
          </a:p>
          <a:p>
            <a:pPr>
              <a:spcBef>
                <a:spcPts val="1800"/>
              </a:spcBef>
            </a:pPr>
            <a:r>
              <a:rPr lang="en-US" altLang="en-US" sz="2800" dirty="0" smtClean="0"/>
              <a:t>Gain(</a:t>
            </a:r>
            <a:r>
              <a:rPr lang="en-US" altLang="en-US" sz="2800" dirty="0" err="1" smtClean="0"/>
              <a:t>S,Humidity</a:t>
            </a:r>
            <a:r>
              <a:rPr lang="en-US" altLang="en-US" sz="2800" dirty="0" smtClean="0"/>
              <a:t> </a:t>
            </a:r>
            <a:r>
              <a:rPr lang="en-US" altLang="en-US" sz="2800" dirty="0"/>
              <a:t>= 0.94 – [7/14*E([3+,4-]) + 7/14*E([6+,1-])]</a:t>
            </a:r>
          </a:p>
          <a:p>
            <a:pPr>
              <a:spcBef>
                <a:spcPts val="2400"/>
              </a:spcBef>
            </a:pPr>
            <a:r>
              <a:rPr lang="en-US" altLang="en-US" sz="2800" dirty="0" smtClean="0"/>
              <a:t>Gain(</a:t>
            </a:r>
            <a:r>
              <a:rPr lang="en-US" altLang="en-US" sz="2800" dirty="0" err="1" smtClean="0"/>
              <a:t>S,Humidity</a:t>
            </a:r>
            <a:r>
              <a:rPr lang="en-US" altLang="en-US" sz="2800" dirty="0" smtClean="0"/>
              <a:t> </a:t>
            </a:r>
            <a:r>
              <a:rPr lang="en-US" altLang="en-US" sz="2800" dirty="0"/>
              <a:t>= 0.94 – [7/14*0.985 + 7/14*0.592]</a:t>
            </a:r>
          </a:p>
          <a:p>
            <a:pPr>
              <a:spcBef>
                <a:spcPts val="1800"/>
              </a:spcBef>
            </a:pPr>
            <a:r>
              <a:rPr lang="en-US" altLang="en-US" sz="2800" b="1" dirty="0" smtClean="0"/>
              <a:t>Gain(</a:t>
            </a:r>
            <a:r>
              <a:rPr lang="en-US" altLang="en-US" sz="2800" b="1" dirty="0" err="1" smtClean="0"/>
              <a:t>S,Humidity</a:t>
            </a:r>
            <a:r>
              <a:rPr lang="en-US" altLang="en-US" sz="2800" b="1" dirty="0"/>
              <a:t>) = 0.1515</a:t>
            </a:r>
          </a:p>
        </p:txBody>
      </p:sp>
      <p:sp>
        <p:nvSpPr>
          <p:cNvPr id="2" name="Slide Number Placeholder 1"/>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23788021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en-US" altLang="en-US" sz="3600" b="1" cap="all" spc="-5" dirty="0">
                <a:latin typeface="Arial" panose="020B0604020202020204" pitchFamily="34" charset="0"/>
                <a:cs typeface="Arial" panose="020B0604020202020204" pitchFamily="34" charset="0"/>
              </a:rPr>
              <a:t>Decision Tree Learning:</a:t>
            </a:r>
            <a:br>
              <a:rPr lang="en-US" altLang="en-US" sz="3600" b="1" cap="all" spc="-5" dirty="0">
                <a:latin typeface="Arial" panose="020B0604020202020204" pitchFamily="34" charset="0"/>
                <a:cs typeface="Arial" panose="020B0604020202020204" pitchFamily="34" charset="0"/>
              </a:rPr>
            </a:br>
            <a:r>
              <a:rPr lang="en-US" altLang="en-US" sz="3600" b="1" cap="all" spc="-5" dirty="0">
                <a:latin typeface="Arial" panose="020B0604020202020204" pitchFamily="34" charset="0"/>
                <a:cs typeface="Arial" panose="020B0604020202020204" pitchFamily="34" charset="0"/>
              </a:rPr>
              <a:t>A Simple Example</a:t>
            </a:r>
          </a:p>
        </p:txBody>
      </p:sp>
      <p:sp>
        <p:nvSpPr>
          <p:cNvPr id="18435" name="Rectangle 3"/>
          <p:cNvSpPr>
            <a:spLocks noGrp="1" noChangeArrowheads="1"/>
          </p:cNvSpPr>
          <p:nvPr>
            <p:ph type="body" idx="1"/>
          </p:nvPr>
        </p:nvSpPr>
        <p:spPr/>
        <p:txBody>
          <a:bodyPr>
            <a:normAutofit/>
          </a:bodyPr>
          <a:lstStyle/>
          <a:p>
            <a:r>
              <a:rPr lang="en-US" altLang="en-US" sz="2800" dirty="0"/>
              <a:t>G(</a:t>
            </a:r>
            <a:r>
              <a:rPr lang="en-US" altLang="en-US" sz="2800" dirty="0" err="1"/>
              <a:t>S,Wind</a:t>
            </a:r>
            <a:r>
              <a:rPr lang="en-US" altLang="en-US" sz="2800" dirty="0"/>
              <a:t>) = 0.94 – [8/14*0.811 + 6/14*1.00]</a:t>
            </a:r>
          </a:p>
          <a:p>
            <a:r>
              <a:rPr lang="en-US" altLang="en-US" sz="2800" b="1" dirty="0"/>
              <a:t>G(</a:t>
            </a:r>
            <a:r>
              <a:rPr lang="en-US" altLang="en-US" sz="2800" b="1" dirty="0" err="1"/>
              <a:t>S,Wind</a:t>
            </a:r>
            <a:r>
              <a:rPr lang="en-US" altLang="en-US" sz="2800" b="1" dirty="0"/>
              <a:t>) = 0.048</a:t>
            </a:r>
          </a:p>
        </p:txBody>
      </p:sp>
      <p:sp>
        <p:nvSpPr>
          <p:cNvPr id="2" name="Slide Number Placeholder 1"/>
          <p:cNvSpPr>
            <a:spLocks noGrp="1"/>
          </p:cNvSpPr>
          <p:nvPr>
            <p:ph type="sldNum" sz="quarter" idx="12"/>
          </p:nvPr>
        </p:nvSpPr>
        <p:spPr/>
        <p:txBody>
          <a:bodyPr/>
          <a:lstStyle/>
          <a:p>
            <a:fld id="{48F63A3B-78C7-47BE-AE5E-E10140E04643}" type="slidenum">
              <a:rPr lang="en-US" smtClean="0"/>
              <a:t>15</a:t>
            </a:fld>
            <a:endParaRPr lang="en-US" dirty="0"/>
          </a:p>
        </p:txBody>
      </p:sp>
    </p:spTree>
    <p:extLst>
      <p:ext uri="{BB962C8B-B14F-4D97-AF65-F5344CB8AC3E}">
        <p14:creationId xmlns:p14="http://schemas.microsoft.com/office/powerpoint/2010/main" val="16217304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400" y="306616"/>
            <a:ext cx="9601200" cy="566181"/>
          </a:xfrm>
          <a:prstGeom prst="rect">
            <a:avLst/>
          </a:prstGeom>
        </p:spPr>
        <p:txBody>
          <a:bodyPr vert="horz" wrap="square" lIns="0" tIns="12065" rIns="0" bIns="0" rtlCol="0">
            <a:spAutoFit/>
          </a:bodyPr>
          <a:lstStyle/>
          <a:p>
            <a:pPr marL="12700">
              <a:lnSpc>
                <a:spcPct val="100000"/>
              </a:lnSpc>
              <a:spcBef>
                <a:spcPts val="95"/>
              </a:spcBef>
            </a:pPr>
            <a:r>
              <a:rPr sz="3600" b="1" cap="all" spc="-5" dirty="0">
                <a:latin typeface="Arial" panose="020B0604020202020204" pitchFamily="34" charset="0"/>
                <a:cs typeface="Arial" panose="020B0604020202020204" pitchFamily="34" charset="0"/>
              </a:rPr>
              <a:t>An Illustrative Example</a:t>
            </a:r>
          </a:p>
        </p:txBody>
      </p:sp>
      <p:sp>
        <p:nvSpPr>
          <p:cNvPr id="3" name="object 3"/>
          <p:cNvSpPr/>
          <p:nvPr/>
        </p:nvSpPr>
        <p:spPr>
          <a:xfrm>
            <a:off x="309192" y="1792516"/>
            <a:ext cx="5951908" cy="4007045"/>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6432930" y="1614297"/>
            <a:ext cx="5671820" cy="4456989"/>
          </a:xfrm>
          <a:prstGeom prst="rect">
            <a:avLst/>
          </a:prstGeom>
        </p:spPr>
        <p:txBody>
          <a:bodyPr vert="horz" wrap="square" lIns="0" tIns="85725" rIns="0" bIns="0" rtlCol="0">
            <a:spAutoFit/>
          </a:bodyPr>
          <a:lstStyle/>
          <a:p>
            <a:pPr marL="355600" indent="-342900">
              <a:lnSpc>
                <a:spcPct val="100000"/>
              </a:lnSpc>
              <a:spcBef>
                <a:spcPts val="675"/>
              </a:spcBef>
              <a:buChar char="•"/>
              <a:tabLst>
                <a:tab pos="354965" algn="l"/>
                <a:tab pos="355600" algn="l"/>
              </a:tabLst>
            </a:pPr>
            <a:r>
              <a:rPr sz="2400" dirty="0">
                <a:solidFill>
                  <a:srgbClr val="000099"/>
                </a:solidFill>
                <a:latin typeface="Sans serif"/>
                <a:cs typeface="Calibri"/>
              </a:rPr>
              <a:t>Gain(S, Outlook) = </a:t>
            </a:r>
            <a:r>
              <a:rPr sz="2400" b="1" u="sng" dirty="0">
                <a:solidFill>
                  <a:srgbClr val="000099"/>
                </a:solidFill>
                <a:latin typeface="Sans serif"/>
                <a:cs typeface="Calibri"/>
              </a:rPr>
              <a:t>0.246</a:t>
            </a:r>
          </a:p>
          <a:p>
            <a:pPr marL="355600" indent="-342900">
              <a:lnSpc>
                <a:spcPct val="100000"/>
              </a:lnSpc>
              <a:spcBef>
                <a:spcPts val="575"/>
              </a:spcBef>
              <a:buChar char="•"/>
              <a:tabLst>
                <a:tab pos="354965" algn="l"/>
                <a:tab pos="355600" algn="l"/>
              </a:tabLst>
            </a:pPr>
            <a:r>
              <a:rPr sz="2400" dirty="0">
                <a:solidFill>
                  <a:srgbClr val="000099"/>
                </a:solidFill>
                <a:latin typeface="Sans serif"/>
                <a:cs typeface="Calibri"/>
              </a:rPr>
              <a:t>Gain(S, Humidity) = 0.151</a:t>
            </a:r>
          </a:p>
          <a:p>
            <a:pPr marL="355600" indent="-342900">
              <a:lnSpc>
                <a:spcPct val="100000"/>
              </a:lnSpc>
              <a:spcBef>
                <a:spcPts val="575"/>
              </a:spcBef>
              <a:buChar char="•"/>
              <a:tabLst>
                <a:tab pos="354965" algn="l"/>
                <a:tab pos="355600" algn="l"/>
              </a:tabLst>
            </a:pPr>
            <a:r>
              <a:rPr sz="2400" dirty="0">
                <a:solidFill>
                  <a:srgbClr val="000099"/>
                </a:solidFill>
                <a:latin typeface="Sans serif"/>
                <a:cs typeface="Calibri"/>
              </a:rPr>
              <a:t>Gain(S, Wind) = 0.048</a:t>
            </a:r>
          </a:p>
          <a:p>
            <a:pPr marL="355600" indent="-342900">
              <a:lnSpc>
                <a:spcPct val="100000"/>
              </a:lnSpc>
              <a:spcBef>
                <a:spcPts val="580"/>
              </a:spcBef>
              <a:buChar char="•"/>
              <a:tabLst>
                <a:tab pos="354965" algn="l"/>
                <a:tab pos="355600" algn="l"/>
              </a:tabLst>
            </a:pPr>
            <a:r>
              <a:rPr sz="2400" dirty="0">
                <a:solidFill>
                  <a:srgbClr val="000099"/>
                </a:solidFill>
                <a:latin typeface="Sans serif"/>
                <a:cs typeface="Calibri"/>
              </a:rPr>
              <a:t>Gain(S, Temperature) = 0.029</a:t>
            </a:r>
          </a:p>
          <a:p>
            <a:pPr marL="355600" marR="5080" indent="-342900">
              <a:lnSpc>
                <a:spcPct val="100000"/>
              </a:lnSpc>
              <a:spcBef>
                <a:spcPts val="575"/>
              </a:spcBef>
              <a:buChar char="•"/>
              <a:tabLst>
                <a:tab pos="354965" algn="l"/>
                <a:tab pos="355600" algn="l"/>
              </a:tabLst>
            </a:pPr>
            <a:r>
              <a:rPr sz="2400" dirty="0">
                <a:solidFill>
                  <a:srgbClr val="000099"/>
                </a:solidFill>
                <a:latin typeface="Sans serif"/>
                <a:cs typeface="Calibri"/>
              </a:rPr>
              <a:t>Since Outlook attribute provides the  best prediction of the target attribute,  PlayTennis, it is selected as the  decision attribute for the root node, and  branches are created with its possible  values (i.e., Sunny, Overcast, and  Rain).</a:t>
            </a:r>
          </a:p>
        </p:txBody>
      </p:sp>
      <p:sp>
        <p:nvSpPr>
          <p:cNvPr id="4" name="Slide Number Placeholder 3"/>
          <p:cNvSpPr>
            <a:spLocks noGrp="1"/>
          </p:cNvSpPr>
          <p:nvPr>
            <p:ph type="sldNum" sz="quarter" idx="12"/>
          </p:nvPr>
        </p:nvSpPr>
        <p:spPr/>
        <p:txBody>
          <a:bodyPr/>
          <a:lstStyle/>
          <a:p>
            <a:fld id="{48F63A3B-78C7-47BE-AE5E-E10140E04643}" type="slidenum">
              <a:rPr lang="en-US" smtClean="0"/>
              <a:t>16</a:t>
            </a:fld>
            <a:endParaRPr lang="en-US" dirty="0"/>
          </a:p>
        </p:txBody>
      </p:sp>
    </p:spTree>
    <p:extLst>
      <p:ext uri="{BB962C8B-B14F-4D97-AF65-F5344CB8AC3E}">
        <p14:creationId xmlns:p14="http://schemas.microsoft.com/office/powerpoint/2010/main" val="4342847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0259" y="482600"/>
            <a:ext cx="9601200" cy="566181"/>
          </a:xfrm>
          <a:prstGeom prst="rect">
            <a:avLst/>
          </a:prstGeom>
        </p:spPr>
        <p:txBody>
          <a:bodyPr vert="horz" wrap="square" lIns="0" tIns="12065" rIns="0" bIns="0" rtlCol="0">
            <a:spAutoFit/>
          </a:bodyPr>
          <a:lstStyle/>
          <a:p>
            <a:pPr marL="12700">
              <a:lnSpc>
                <a:spcPct val="100000"/>
              </a:lnSpc>
              <a:spcBef>
                <a:spcPts val="95"/>
              </a:spcBef>
            </a:pPr>
            <a:r>
              <a:rPr lang="en-US" sz="3600" b="1" cap="all" spc="-5" dirty="0" smtClean="0">
                <a:latin typeface="Arial" panose="020B0604020202020204" pitchFamily="34" charset="0"/>
                <a:cs typeface="Arial" panose="020B0604020202020204" pitchFamily="34" charset="0"/>
              </a:rPr>
              <a:t>Root Node</a:t>
            </a:r>
            <a:endParaRPr sz="3600" b="1" cap="all" spc="-5" dirty="0">
              <a:latin typeface="Arial" panose="020B0604020202020204" pitchFamily="34" charset="0"/>
              <a:cs typeface="Arial" panose="020B0604020202020204" pitchFamily="34" charset="0"/>
            </a:endParaRPr>
          </a:p>
        </p:txBody>
      </p:sp>
      <p:pic>
        <p:nvPicPr>
          <p:cNvPr id="4098" name="Picture 2" descr="tree-v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900" y="1783330"/>
            <a:ext cx="6934200" cy="265219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48F63A3B-78C7-47BE-AE5E-E10140E04643}" type="slidenum">
              <a:rPr lang="en-US" smtClean="0"/>
              <a:t>17</a:t>
            </a:fld>
            <a:endParaRPr lang="en-US" dirty="0"/>
          </a:p>
        </p:txBody>
      </p:sp>
    </p:spTree>
    <p:extLst>
      <p:ext uri="{BB962C8B-B14F-4D97-AF65-F5344CB8AC3E}">
        <p14:creationId xmlns:p14="http://schemas.microsoft.com/office/powerpoint/2010/main" val="27450821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0259" y="482600"/>
            <a:ext cx="9601200" cy="566181"/>
          </a:xfrm>
          <a:prstGeom prst="rect">
            <a:avLst/>
          </a:prstGeom>
        </p:spPr>
        <p:txBody>
          <a:bodyPr vert="horz" wrap="square" lIns="0" tIns="12065" rIns="0" bIns="0" rtlCol="0">
            <a:spAutoFit/>
          </a:bodyPr>
          <a:lstStyle/>
          <a:p>
            <a:pPr marL="12700">
              <a:lnSpc>
                <a:spcPct val="100000"/>
              </a:lnSpc>
              <a:spcBef>
                <a:spcPts val="95"/>
              </a:spcBef>
            </a:pPr>
            <a:r>
              <a:rPr sz="3600" b="1" cap="all" spc="-5" dirty="0">
                <a:latin typeface="Arial" panose="020B0604020202020204" pitchFamily="34" charset="0"/>
                <a:cs typeface="Arial" panose="020B0604020202020204" pitchFamily="34" charset="0"/>
              </a:rPr>
              <a:t>An Illustrative Example</a:t>
            </a:r>
          </a:p>
        </p:txBody>
      </p:sp>
      <p:graphicFrame>
        <p:nvGraphicFramePr>
          <p:cNvPr id="4" name="Table 3"/>
          <p:cNvGraphicFramePr>
            <a:graphicFrameLocks noGrp="1"/>
          </p:cNvGraphicFramePr>
          <p:nvPr>
            <p:extLst>
              <p:ext uri="{D42A27DB-BD31-4B8C-83A1-F6EECF244321}">
                <p14:modId xmlns:p14="http://schemas.microsoft.com/office/powerpoint/2010/main" val="162439232"/>
              </p:ext>
            </p:extLst>
          </p:nvPr>
        </p:nvGraphicFramePr>
        <p:xfrm>
          <a:off x="2270858" y="2729552"/>
          <a:ext cx="7229478" cy="2324100"/>
        </p:xfrm>
        <a:graphic>
          <a:graphicData uri="http://schemas.openxmlformats.org/drawingml/2006/table">
            <a:tbl>
              <a:tblPr/>
              <a:tblGrid>
                <a:gridCol w="1204913"/>
                <a:gridCol w="1204913"/>
                <a:gridCol w="1204913"/>
                <a:gridCol w="1204913"/>
                <a:gridCol w="1204913"/>
                <a:gridCol w="1204913"/>
              </a:tblGrid>
              <a:tr h="267781">
                <a:tc>
                  <a:txBody>
                    <a:bodyPr/>
                    <a:lstStyle/>
                    <a:p>
                      <a:pPr algn="l"/>
                      <a:r>
                        <a:rPr lang="en-IN" dirty="0">
                          <a:effectLst/>
                        </a:rPr>
                        <a:t>Day</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dirty="0">
                          <a:effectLst/>
                        </a:rPr>
                        <a:t>Outlook</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Temp.</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dirty="0">
                          <a:effectLst/>
                        </a:rPr>
                        <a:t>Humidity</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Wind</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Decision</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0">
                <a:tc>
                  <a:txBody>
                    <a:bodyPr/>
                    <a:lstStyle/>
                    <a:p>
                      <a:pPr algn="l"/>
                      <a:r>
                        <a:rPr lang="en-IN">
                          <a:effectLst/>
                        </a:rPr>
                        <a:t>3</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Overcast</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Hot</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dirty="0">
                          <a:effectLst/>
                        </a:rPr>
                        <a:t>High</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Weak</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Yes</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0">
                <a:tc>
                  <a:txBody>
                    <a:bodyPr/>
                    <a:lstStyle/>
                    <a:p>
                      <a:pPr algn="l"/>
                      <a:r>
                        <a:rPr lang="en-IN">
                          <a:effectLst/>
                        </a:rPr>
                        <a:t>7</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Overcast</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Cool</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Normal</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Strong</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Yes</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0">
                <a:tc>
                  <a:txBody>
                    <a:bodyPr/>
                    <a:lstStyle/>
                    <a:p>
                      <a:pPr algn="l"/>
                      <a:r>
                        <a:rPr lang="en-IN">
                          <a:effectLst/>
                        </a:rPr>
                        <a:t>12</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Overcast</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Mild</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High</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Strong</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Yes</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0">
                <a:tc>
                  <a:txBody>
                    <a:bodyPr/>
                    <a:lstStyle/>
                    <a:p>
                      <a:pPr algn="l"/>
                      <a:r>
                        <a:rPr lang="en-IN">
                          <a:effectLst/>
                        </a:rPr>
                        <a:t>13</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Overcast</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Hot</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Normal</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Weak</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dirty="0">
                          <a:effectLst/>
                        </a:rPr>
                        <a:t>Yes</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bl>
          </a:graphicData>
        </a:graphic>
      </p:graphicFrame>
      <p:sp>
        <p:nvSpPr>
          <p:cNvPr id="3" name="TextBox 2"/>
          <p:cNvSpPr txBox="1"/>
          <p:nvPr/>
        </p:nvSpPr>
        <p:spPr>
          <a:xfrm>
            <a:off x="1305635" y="1910687"/>
            <a:ext cx="6637362" cy="461665"/>
          </a:xfrm>
          <a:prstGeom prst="rect">
            <a:avLst/>
          </a:prstGeom>
          <a:noFill/>
        </p:spPr>
        <p:txBody>
          <a:bodyPr wrap="square" rtlCol="0">
            <a:spAutoFit/>
          </a:bodyPr>
          <a:lstStyle/>
          <a:p>
            <a:r>
              <a:rPr lang="en-US" sz="2400" b="1" dirty="0" smtClean="0">
                <a:solidFill>
                  <a:srgbClr val="0070C0"/>
                </a:solidFill>
              </a:rPr>
              <a:t>For Overcast – Decision Class can be obtained</a:t>
            </a:r>
            <a:endParaRPr lang="en-IN" sz="2400" b="1" dirty="0">
              <a:solidFill>
                <a:srgbClr val="0070C0"/>
              </a:solidFill>
            </a:endParaRPr>
          </a:p>
        </p:txBody>
      </p:sp>
      <p:sp>
        <p:nvSpPr>
          <p:cNvPr id="6" name="Slide Number Placeholder 5"/>
          <p:cNvSpPr>
            <a:spLocks noGrp="1"/>
          </p:cNvSpPr>
          <p:nvPr>
            <p:ph type="sldNum" sz="quarter" idx="12"/>
          </p:nvPr>
        </p:nvSpPr>
        <p:spPr/>
        <p:txBody>
          <a:bodyPr/>
          <a:lstStyle/>
          <a:p>
            <a:fld id="{48F63A3B-78C7-47BE-AE5E-E10140E04643}" type="slidenum">
              <a:rPr lang="en-US" smtClean="0"/>
              <a:t>18</a:t>
            </a:fld>
            <a:endParaRPr lang="en-US" dirty="0"/>
          </a:p>
        </p:txBody>
      </p:sp>
    </p:spTree>
    <p:extLst>
      <p:ext uri="{BB962C8B-B14F-4D97-AF65-F5344CB8AC3E}">
        <p14:creationId xmlns:p14="http://schemas.microsoft.com/office/powerpoint/2010/main" val="5132587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9032" y="127758"/>
            <a:ext cx="9601200" cy="566181"/>
          </a:xfrm>
          <a:prstGeom prst="rect">
            <a:avLst/>
          </a:prstGeom>
        </p:spPr>
        <p:txBody>
          <a:bodyPr vert="horz" wrap="square" lIns="0" tIns="12065" rIns="0" bIns="0" rtlCol="0">
            <a:spAutoFit/>
          </a:bodyPr>
          <a:lstStyle/>
          <a:p>
            <a:pPr marL="12700">
              <a:lnSpc>
                <a:spcPct val="100000"/>
              </a:lnSpc>
              <a:spcBef>
                <a:spcPts val="95"/>
              </a:spcBef>
            </a:pPr>
            <a:r>
              <a:rPr sz="3600" b="1" cap="all" spc="-5" dirty="0">
                <a:latin typeface="Arial" panose="020B0604020202020204" pitchFamily="34" charset="0"/>
                <a:cs typeface="Arial" panose="020B0604020202020204" pitchFamily="34" charset="0"/>
              </a:rPr>
              <a:t>An Illustrative Example</a:t>
            </a:r>
          </a:p>
        </p:txBody>
      </p:sp>
      <p:sp>
        <p:nvSpPr>
          <p:cNvPr id="3" name="TextBox 2"/>
          <p:cNvSpPr txBox="1"/>
          <p:nvPr/>
        </p:nvSpPr>
        <p:spPr>
          <a:xfrm>
            <a:off x="1128215" y="1278565"/>
            <a:ext cx="2092658" cy="1323439"/>
          </a:xfrm>
          <a:prstGeom prst="rect">
            <a:avLst/>
          </a:prstGeom>
          <a:noFill/>
        </p:spPr>
        <p:txBody>
          <a:bodyPr wrap="square" rtlCol="0">
            <a:spAutoFit/>
          </a:bodyPr>
          <a:lstStyle/>
          <a:p>
            <a:r>
              <a:rPr lang="en-US" sz="2000" b="1" dirty="0" smtClean="0">
                <a:solidFill>
                  <a:srgbClr val="0070C0"/>
                </a:solidFill>
              </a:rPr>
              <a:t>For Sunny– Decision Class cannot be obtained</a:t>
            </a:r>
            <a:endParaRPr lang="en-IN" sz="2000" b="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864731769"/>
              </p:ext>
            </p:extLst>
          </p:nvPr>
        </p:nvGraphicFramePr>
        <p:xfrm>
          <a:off x="3362678" y="682389"/>
          <a:ext cx="7229478" cy="2915161"/>
        </p:xfrm>
        <a:graphic>
          <a:graphicData uri="http://schemas.openxmlformats.org/drawingml/2006/table">
            <a:tbl>
              <a:tblPr/>
              <a:tblGrid>
                <a:gridCol w="1204913"/>
                <a:gridCol w="1204913"/>
                <a:gridCol w="1204913"/>
                <a:gridCol w="1204913"/>
                <a:gridCol w="1204913"/>
                <a:gridCol w="1204913"/>
              </a:tblGrid>
              <a:tr h="591061">
                <a:tc>
                  <a:txBody>
                    <a:bodyPr/>
                    <a:lstStyle/>
                    <a:p>
                      <a:pPr algn="l"/>
                      <a:r>
                        <a:rPr lang="en-IN" b="0" dirty="0">
                          <a:effectLst/>
                        </a:rPr>
                        <a:t>Day</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b="0">
                          <a:effectLst/>
                        </a:rPr>
                        <a:t>Outlook</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b="0">
                          <a:effectLst/>
                        </a:rPr>
                        <a:t>Temp.</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b="0">
                          <a:effectLst/>
                        </a:rPr>
                        <a:t>Humidity</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b="0">
                          <a:effectLst/>
                        </a:rPr>
                        <a:t>Wind</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b="0">
                          <a:effectLst/>
                        </a:rPr>
                        <a:t>Decision</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0">
                <a:tc>
                  <a:txBody>
                    <a:bodyPr/>
                    <a:lstStyle/>
                    <a:p>
                      <a:pPr algn="l"/>
                      <a:r>
                        <a:rPr lang="en-IN" b="0">
                          <a:effectLst/>
                        </a:rPr>
                        <a:t>1</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b="0">
                          <a:effectLst/>
                        </a:rPr>
                        <a:t>Sunny</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b="0" dirty="0">
                          <a:effectLst/>
                        </a:rPr>
                        <a:t>Hot</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b="0">
                          <a:effectLst/>
                        </a:rPr>
                        <a:t>High</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b="0">
                          <a:effectLst/>
                        </a:rPr>
                        <a:t>Weak</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b="0">
                          <a:effectLst/>
                        </a:rPr>
                        <a:t>No</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0">
                <a:tc>
                  <a:txBody>
                    <a:bodyPr/>
                    <a:lstStyle/>
                    <a:p>
                      <a:pPr algn="l"/>
                      <a:r>
                        <a:rPr lang="en-IN" b="0">
                          <a:effectLst/>
                        </a:rPr>
                        <a:t>2</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b="0">
                          <a:effectLst/>
                        </a:rPr>
                        <a:t>Sunny</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b="0">
                          <a:effectLst/>
                        </a:rPr>
                        <a:t>Hot</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b="0">
                          <a:effectLst/>
                        </a:rPr>
                        <a:t>High</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b="0">
                          <a:effectLst/>
                        </a:rPr>
                        <a:t>Strong</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b="0">
                          <a:effectLst/>
                        </a:rPr>
                        <a:t>No</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0">
                <a:tc>
                  <a:txBody>
                    <a:bodyPr/>
                    <a:lstStyle/>
                    <a:p>
                      <a:pPr algn="l"/>
                      <a:r>
                        <a:rPr lang="en-IN" b="0">
                          <a:effectLst/>
                        </a:rPr>
                        <a:t>8</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b="0">
                          <a:effectLst/>
                        </a:rPr>
                        <a:t>Sunny</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b="0">
                          <a:effectLst/>
                        </a:rPr>
                        <a:t>Mild</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b="0" dirty="0">
                          <a:effectLst/>
                        </a:rPr>
                        <a:t>High</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b="0">
                          <a:effectLst/>
                        </a:rPr>
                        <a:t>Weak</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b="0">
                          <a:effectLst/>
                        </a:rPr>
                        <a:t>No</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0">
                <a:tc>
                  <a:txBody>
                    <a:bodyPr/>
                    <a:lstStyle/>
                    <a:p>
                      <a:pPr algn="l"/>
                      <a:r>
                        <a:rPr lang="en-IN" b="0">
                          <a:effectLst/>
                        </a:rPr>
                        <a:t>9</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b="0">
                          <a:effectLst/>
                        </a:rPr>
                        <a:t>Sunny</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b="0">
                          <a:effectLst/>
                        </a:rPr>
                        <a:t>Cool</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b="0">
                          <a:effectLst/>
                        </a:rPr>
                        <a:t>Normal</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b="0">
                          <a:effectLst/>
                        </a:rPr>
                        <a:t>Weak</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b="0">
                          <a:effectLst/>
                        </a:rPr>
                        <a:t>Yes</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0">
                <a:tc>
                  <a:txBody>
                    <a:bodyPr/>
                    <a:lstStyle/>
                    <a:p>
                      <a:pPr algn="l"/>
                      <a:r>
                        <a:rPr lang="en-IN" b="0">
                          <a:effectLst/>
                        </a:rPr>
                        <a:t>11</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b="0">
                          <a:effectLst/>
                        </a:rPr>
                        <a:t>Sunny</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b="0">
                          <a:effectLst/>
                        </a:rPr>
                        <a:t>Mild</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b="0">
                          <a:effectLst/>
                        </a:rPr>
                        <a:t>Normal</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b="0">
                          <a:effectLst/>
                        </a:rPr>
                        <a:t>Strong</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b="0" dirty="0">
                          <a:effectLst/>
                        </a:rPr>
                        <a:t>Yes</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20310506"/>
              </p:ext>
            </p:extLst>
          </p:nvPr>
        </p:nvGraphicFramePr>
        <p:xfrm>
          <a:off x="841611" y="3835020"/>
          <a:ext cx="7229478" cy="2788920"/>
        </p:xfrm>
        <a:graphic>
          <a:graphicData uri="http://schemas.openxmlformats.org/drawingml/2006/table">
            <a:tbl>
              <a:tblPr/>
              <a:tblGrid>
                <a:gridCol w="1204913"/>
                <a:gridCol w="1204913"/>
                <a:gridCol w="1204913"/>
                <a:gridCol w="1204913"/>
                <a:gridCol w="1204913"/>
                <a:gridCol w="1204913"/>
              </a:tblGrid>
              <a:tr h="410228">
                <a:tc>
                  <a:txBody>
                    <a:bodyPr/>
                    <a:lstStyle/>
                    <a:p>
                      <a:pPr algn="l"/>
                      <a:r>
                        <a:rPr lang="en-IN" dirty="0">
                          <a:effectLst/>
                        </a:rPr>
                        <a:t>Day</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dirty="0">
                          <a:effectLst/>
                        </a:rPr>
                        <a:t>Outlook</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Temp.</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dirty="0">
                          <a:effectLst/>
                        </a:rPr>
                        <a:t>Humidity</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Wind</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Decision</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0">
                <a:tc>
                  <a:txBody>
                    <a:bodyPr/>
                    <a:lstStyle/>
                    <a:p>
                      <a:pPr algn="l"/>
                      <a:r>
                        <a:rPr lang="en-IN">
                          <a:effectLst/>
                        </a:rPr>
                        <a:t>4</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Rain</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Mild</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High</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Weak</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Yes</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0">
                <a:tc>
                  <a:txBody>
                    <a:bodyPr/>
                    <a:lstStyle/>
                    <a:p>
                      <a:pPr algn="l"/>
                      <a:r>
                        <a:rPr lang="en-IN">
                          <a:effectLst/>
                        </a:rPr>
                        <a:t>5</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Rain</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Cool</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Normal</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Weak</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Yes</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0">
                <a:tc>
                  <a:txBody>
                    <a:bodyPr/>
                    <a:lstStyle/>
                    <a:p>
                      <a:pPr algn="l"/>
                      <a:r>
                        <a:rPr lang="en-IN">
                          <a:effectLst/>
                        </a:rPr>
                        <a:t>6</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Rain</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Cool</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Normal</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Strong</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No</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0">
                <a:tc>
                  <a:txBody>
                    <a:bodyPr/>
                    <a:lstStyle/>
                    <a:p>
                      <a:pPr algn="l"/>
                      <a:r>
                        <a:rPr lang="en-IN">
                          <a:effectLst/>
                        </a:rPr>
                        <a:t>10</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Rain</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Mild</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Normal</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Weak</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Yes</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0">
                <a:tc>
                  <a:txBody>
                    <a:bodyPr/>
                    <a:lstStyle/>
                    <a:p>
                      <a:pPr algn="l"/>
                      <a:r>
                        <a:rPr lang="en-IN">
                          <a:effectLst/>
                        </a:rPr>
                        <a:t>14</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Rain</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Mild</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High</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a:effectLst/>
                        </a:rPr>
                        <a:t>Strong</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l"/>
                      <a:r>
                        <a:rPr lang="en-IN" dirty="0">
                          <a:effectLst/>
                        </a:rPr>
                        <a:t>No</a:t>
                      </a:r>
                    </a:p>
                  </a:txBody>
                  <a:tcPr marL="95250" marR="95250" marT="95250" marB="952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bl>
          </a:graphicData>
        </a:graphic>
      </p:graphicFrame>
      <p:sp>
        <p:nvSpPr>
          <p:cNvPr id="7" name="TextBox 6"/>
          <p:cNvSpPr txBox="1"/>
          <p:nvPr/>
        </p:nvSpPr>
        <p:spPr>
          <a:xfrm>
            <a:off x="8377451" y="4583599"/>
            <a:ext cx="2092658" cy="1323439"/>
          </a:xfrm>
          <a:prstGeom prst="rect">
            <a:avLst/>
          </a:prstGeom>
          <a:noFill/>
        </p:spPr>
        <p:txBody>
          <a:bodyPr wrap="square" rtlCol="0">
            <a:spAutoFit/>
          </a:bodyPr>
          <a:lstStyle/>
          <a:p>
            <a:r>
              <a:rPr lang="en-US" sz="2000" b="1" dirty="0" smtClean="0">
                <a:solidFill>
                  <a:srgbClr val="0070C0"/>
                </a:solidFill>
              </a:rPr>
              <a:t>For Rain– Decision Class cannot be obtained</a:t>
            </a:r>
            <a:endParaRPr lang="en-IN" sz="2000" b="1" dirty="0">
              <a:solidFill>
                <a:srgbClr val="0070C0"/>
              </a:solidFill>
            </a:endParaRPr>
          </a:p>
        </p:txBody>
      </p:sp>
      <p:sp>
        <p:nvSpPr>
          <p:cNvPr id="8" name="Slide Number Placeholder 7"/>
          <p:cNvSpPr>
            <a:spLocks noGrp="1"/>
          </p:cNvSpPr>
          <p:nvPr>
            <p:ph type="sldNum" sz="quarter" idx="12"/>
          </p:nvPr>
        </p:nvSpPr>
        <p:spPr/>
        <p:txBody>
          <a:bodyPr/>
          <a:lstStyle/>
          <a:p>
            <a:fld id="{48F63A3B-78C7-47BE-AE5E-E10140E04643}" type="slidenum">
              <a:rPr lang="en-US" smtClean="0"/>
              <a:t>19</a:t>
            </a:fld>
            <a:endParaRPr lang="en-US" dirty="0"/>
          </a:p>
        </p:txBody>
      </p:sp>
    </p:spTree>
    <p:extLst>
      <p:ext uri="{BB962C8B-B14F-4D97-AF65-F5344CB8AC3E}">
        <p14:creationId xmlns:p14="http://schemas.microsoft.com/office/powerpoint/2010/main" val="10487993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067" y="339662"/>
            <a:ext cx="9601196" cy="604621"/>
          </a:xfrm>
        </p:spPr>
        <p:txBody>
          <a:bodyPr>
            <a:normAutofit/>
          </a:bodyPr>
          <a:lstStyle/>
          <a:p>
            <a:pPr marL="12700"/>
            <a:r>
              <a:rPr lang="en-US" sz="3600" b="1" cap="all" spc="-5" dirty="0" smtClean="0">
                <a:latin typeface="Arial" panose="020B0604020202020204" pitchFamily="34" charset="0"/>
                <a:cs typeface="Arial" panose="020B0604020202020204" pitchFamily="34" charset="0"/>
              </a:rPr>
              <a:t>Consider the dataset</a:t>
            </a:r>
            <a:endParaRPr lang="en-US" sz="3600" b="1" cap="all" spc="-5"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48F63A3B-78C7-47BE-AE5E-E10140E04643}" type="slidenum">
              <a:rPr lang="en-US" smtClean="0"/>
              <a:t>2</a:t>
            </a:fld>
            <a:endParaRPr lang="en-US" dirty="0"/>
          </a:p>
        </p:txBody>
      </p:sp>
      <p:grpSp>
        <p:nvGrpSpPr>
          <p:cNvPr id="6" name="Group 275"/>
          <p:cNvGrpSpPr>
            <a:grpSpLocks/>
          </p:cNvGrpSpPr>
          <p:nvPr/>
        </p:nvGrpSpPr>
        <p:grpSpPr bwMode="auto">
          <a:xfrm>
            <a:off x="1066800" y="1104900"/>
            <a:ext cx="10363200" cy="5257800"/>
            <a:chOff x="-3" y="-3"/>
            <a:chExt cx="4634" cy="7959"/>
          </a:xfrm>
        </p:grpSpPr>
        <p:grpSp>
          <p:nvGrpSpPr>
            <p:cNvPr id="7" name="Group 273"/>
            <p:cNvGrpSpPr>
              <a:grpSpLocks/>
            </p:cNvGrpSpPr>
            <p:nvPr/>
          </p:nvGrpSpPr>
          <p:grpSpPr bwMode="auto">
            <a:xfrm>
              <a:off x="0" y="0"/>
              <a:ext cx="4628" cy="7953"/>
              <a:chOff x="0" y="0"/>
              <a:chExt cx="4628" cy="7953"/>
            </a:xfrm>
          </p:grpSpPr>
          <p:grpSp>
            <p:nvGrpSpPr>
              <p:cNvPr id="9" name="Group 94"/>
              <p:cNvGrpSpPr>
                <a:grpSpLocks/>
              </p:cNvGrpSpPr>
              <p:nvPr/>
            </p:nvGrpSpPr>
            <p:grpSpPr bwMode="auto">
              <a:xfrm>
                <a:off x="0" y="0"/>
                <a:ext cx="422" cy="634"/>
                <a:chOff x="0" y="0"/>
                <a:chExt cx="422" cy="634"/>
              </a:xfrm>
            </p:grpSpPr>
            <p:sp>
              <p:nvSpPr>
                <p:cNvPr id="277" name="Rectangle 3"/>
                <p:cNvSpPr>
                  <a:spLocks noChangeArrowheads="1"/>
                </p:cNvSpPr>
                <p:nvPr/>
              </p:nvSpPr>
              <p:spPr bwMode="auto">
                <a:xfrm>
                  <a:off x="43" y="0"/>
                  <a:ext cx="33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sz="2000" b="1" dirty="0">
                      <a:cs typeface="Times New Roman" charset="0"/>
                    </a:rPr>
                    <a:t>Day</a:t>
                  </a:r>
                </a:p>
                <a:p>
                  <a:pPr algn="ctr" eaLnBrk="0" hangingPunct="0"/>
                  <a:endParaRPr lang="en-US" altLang="en-US" sz="2000" dirty="0"/>
                </a:p>
              </p:txBody>
            </p:sp>
            <p:sp>
              <p:nvSpPr>
                <p:cNvPr id="278" name="Rectangle 93"/>
                <p:cNvSpPr>
                  <a:spLocks noChangeArrowheads="1"/>
                </p:cNvSpPr>
                <p:nvPr/>
              </p:nvSpPr>
              <p:spPr bwMode="auto">
                <a:xfrm>
                  <a:off x="0" y="0"/>
                  <a:ext cx="422"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10" name="Group 96"/>
              <p:cNvGrpSpPr>
                <a:grpSpLocks/>
              </p:cNvGrpSpPr>
              <p:nvPr/>
            </p:nvGrpSpPr>
            <p:grpSpPr bwMode="auto">
              <a:xfrm>
                <a:off x="422" y="0"/>
                <a:ext cx="802" cy="634"/>
                <a:chOff x="422" y="0"/>
                <a:chExt cx="802" cy="634"/>
              </a:xfrm>
            </p:grpSpPr>
            <p:sp>
              <p:nvSpPr>
                <p:cNvPr id="275" name="Rectangle 4"/>
                <p:cNvSpPr>
                  <a:spLocks noChangeArrowheads="1"/>
                </p:cNvSpPr>
                <p:nvPr/>
              </p:nvSpPr>
              <p:spPr bwMode="auto">
                <a:xfrm>
                  <a:off x="465" y="0"/>
                  <a:ext cx="71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sz="2000" b="1" dirty="0">
                      <a:cs typeface="Times New Roman" charset="0"/>
                    </a:rPr>
                    <a:t>Outlook</a:t>
                  </a:r>
                </a:p>
                <a:p>
                  <a:pPr algn="ctr" eaLnBrk="0" hangingPunct="0"/>
                  <a:endParaRPr lang="en-US" altLang="en-US" sz="2000" b="1" dirty="0"/>
                </a:p>
              </p:txBody>
            </p:sp>
            <p:sp>
              <p:nvSpPr>
                <p:cNvPr id="276" name="Rectangle 95"/>
                <p:cNvSpPr>
                  <a:spLocks noChangeArrowheads="1"/>
                </p:cNvSpPr>
                <p:nvPr/>
              </p:nvSpPr>
              <p:spPr bwMode="auto">
                <a:xfrm>
                  <a:off x="422" y="0"/>
                  <a:ext cx="802"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11" name="Group 98"/>
              <p:cNvGrpSpPr>
                <a:grpSpLocks/>
              </p:cNvGrpSpPr>
              <p:nvPr/>
            </p:nvGrpSpPr>
            <p:grpSpPr bwMode="auto">
              <a:xfrm>
                <a:off x="1224" y="0"/>
                <a:ext cx="950" cy="634"/>
                <a:chOff x="1224" y="0"/>
                <a:chExt cx="950" cy="634"/>
              </a:xfrm>
            </p:grpSpPr>
            <p:sp>
              <p:nvSpPr>
                <p:cNvPr id="273" name="Rectangle 5"/>
                <p:cNvSpPr>
                  <a:spLocks noChangeArrowheads="1"/>
                </p:cNvSpPr>
                <p:nvPr/>
              </p:nvSpPr>
              <p:spPr bwMode="auto">
                <a:xfrm>
                  <a:off x="1267" y="0"/>
                  <a:ext cx="86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sz="2000" b="1" dirty="0">
                      <a:cs typeface="Times New Roman" charset="0"/>
                    </a:rPr>
                    <a:t>Temperature</a:t>
                  </a:r>
                </a:p>
                <a:p>
                  <a:pPr algn="ctr" eaLnBrk="0" hangingPunct="0"/>
                  <a:endParaRPr lang="en-US" altLang="en-US" sz="2000" b="1" dirty="0"/>
                </a:p>
              </p:txBody>
            </p:sp>
            <p:sp>
              <p:nvSpPr>
                <p:cNvPr id="274" name="Rectangle 97"/>
                <p:cNvSpPr>
                  <a:spLocks noChangeArrowheads="1"/>
                </p:cNvSpPr>
                <p:nvPr/>
              </p:nvSpPr>
              <p:spPr bwMode="auto">
                <a:xfrm>
                  <a:off x="1224" y="0"/>
                  <a:ext cx="950"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12" name="Group 100"/>
              <p:cNvGrpSpPr>
                <a:grpSpLocks/>
              </p:cNvGrpSpPr>
              <p:nvPr/>
            </p:nvGrpSpPr>
            <p:grpSpPr bwMode="auto">
              <a:xfrm>
                <a:off x="2174" y="0"/>
                <a:ext cx="770" cy="634"/>
                <a:chOff x="2174" y="0"/>
                <a:chExt cx="770" cy="634"/>
              </a:xfrm>
            </p:grpSpPr>
            <p:sp>
              <p:nvSpPr>
                <p:cNvPr id="271" name="Rectangle 6"/>
                <p:cNvSpPr>
                  <a:spLocks noChangeArrowheads="1"/>
                </p:cNvSpPr>
                <p:nvPr/>
              </p:nvSpPr>
              <p:spPr bwMode="auto">
                <a:xfrm>
                  <a:off x="2217" y="0"/>
                  <a:ext cx="68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sz="2000" b="1">
                      <a:cs typeface="Times New Roman" charset="0"/>
                    </a:rPr>
                    <a:t>Humidity</a:t>
                  </a:r>
                </a:p>
                <a:p>
                  <a:pPr algn="ctr" eaLnBrk="0" hangingPunct="0"/>
                  <a:endParaRPr lang="en-US" altLang="en-US" sz="2000" b="1"/>
                </a:p>
              </p:txBody>
            </p:sp>
            <p:sp>
              <p:nvSpPr>
                <p:cNvPr id="272" name="Rectangle 99"/>
                <p:cNvSpPr>
                  <a:spLocks noChangeArrowheads="1"/>
                </p:cNvSpPr>
                <p:nvPr/>
              </p:nvSpPr>
              <p:spPr bwMode="auto">
                <a:xfrm>
                  <a:off x="2174" y="0"/>
                  <a:ext cx="770"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13" name="Group 102"/>
              <p:cNvGrpSpPr>
                <a:grpSpLocks/>
              </p:cNvGrpSpPr>
              <p:nvPr/>
            </p:nvGrpSpPr>
            <p:grpSpPr bwMode="auto">
              <a:xfrm>
                <a:off x="2944" y="0"/>
                <a:ext cx="734" cy="634"/>
                <a:chOff x="2944" y="0"/>
                <a:chExt cx="734" cy="634"/>
              </a:xfrm>
            </p:grpSpPr>
            <p:sp>
              <p:nvSpPr>
                <p:cNvPr id="269" name="Rectangle 7"/>
                <p:cNvSpPr>
                  <a:spLocks noChangeArrowheads="1"/>
                </p:cNvSpPr>
                <p:nvPr/>
              </p:nvSpPr>
              <p:spPr bwMode="auto">
                <a:xfrm>
                  <a:off x="2987" y="0"/>
                  <a:ext cx="648"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sz="2000" b="1">
                      <a:cs typeface="Times New Roman" charset="0"/>
                    </a:rPr>
                    <a:t>Wind</a:t>
                  </a:r>
                </a:p>
                <a:p>
                  <a:pPr algn="ctr" eaLnBrk="0" hangingPunct="0"/>
                  <a:endParaRPr lang="en-US" altLang="en-US" sz="2000" b="1"/>
                </a:p>
              </p:txBody>
            </p:sp>
            <p:sp>
              <p:nvSpPr>
                <p:cNvPr id="270" name="Rectangle 101"/>
                <p:cNvSpPr>
                  <a:spLocks noChangeArrowheads="1"/>
                </p:cNvSpPr>
                <p:nvPr/>
              </p:nvSpPr>
              <p:spPr bwMode="auto">
                <a:xfrm>
                  <a:off x="2944" y="0"/>
                  <a:ext cx="734"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14" name="Group 104"/>
              <p:cNvGrpSpPr>
                <a:grpSpLocks/>
              </p:cNvGrpSpPr>
              <p:nvPr/>
            </p:nvGrpSpPr>
            <p:grpSpPr bwMode="auto">
              <a:xfrm>
                <a:off x="3678" y="0"/>
                <a:ext cx="950" cy="634"/>
                <a:chOff x="3678" y="0"/>
                <a:chExt cx="950" cy="634"/>
              </a:xfrm>
            </p:grpSpPr>
            <p:sp>
              <p:nvSpPr>
                <p:cNvPr id="267" name="Rectangle 8"/>
                <p:cNvSpPr>
                  <a:spLocks noChangeArrowheads="1"/>
                </p:cNvSpPr>
                <p:nvPr/>
              </p:nvSpPr>
              <p:spPr bwMode="auto">
                <a:xfrm>
                  <a:off x="3721" y="0"/>
                  <a:ext cx="86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sz="2000" b="1">
                      <a:cs typeface="Times New Roman" charset="0"/>
                    </a:rPr>
                    <a:t>PlayTennis</a:t>
                  </a:r>
                </a:p>
                <a:p>
                  <a:pPr algn="ctr" eaLnBrk="0" hangingPunct="0"/>
                  <a:endParaRPr lang="en-US" altLang="en-US" sz="2000" b="1"/>
                </a:p>
              </p:txBody>
            </p:sp>
            <p:sp>
              <p:nvSpPr>
                <p:cNvPr id="268" name="Rectangle 103"/>
                <p:cNvSpPr>
                  <a:spLocks noChangeArrowheads="1"/>
                </p:cNvSpPr>
                <p:nvPr/>
              </p:nvSpPr>
              <p:spPr bwMode="auto">
                <a:xfrm>
                  <a:off x="3678" y="0"/>
                  <a:ext cx="950"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15" name="Group 106"/>
              <p:cNvGrpSpPr>
                <a:grpSpLocks/>
              </p:cNvGrpSpPr>
              <p:nvPr/>
            </p:nvGrpSpPr>
            <p:grpSpPr bwMode="auto">
              <a:xfrm>
                <a:off x="0" y="634"/>
                <a:ext cx="422" cy="461"/>
                <a:chOff x="0" y="634"/>
                <a:chExt cx="422" cy="461"/>
              </a:xfrm>
            </p:grpSpPr>
            <p:sp>
              <p:nvSpPr>
                <p:cNvPr id="265" name="Rectangle 9"/>
                <p:cNvSpPr>
                  <a:spLocks noChangeArrowheads="1"/>
                </p:cNvSpPr>
                <p:nvPr/>
              </p:nvSpPr>
              <p:spPr bwMode="auto">
                <a:xfrm>
                  <a:off x="43" y="634"/>
                  <a:ext cx="336"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D1 </a:t>
                  </a:r>
                </a:p>
                <a:p>
                  <a:pPr algn="ctr" eaLnBrk="0" hangingPunct="0"/>
                  <a:endParaRPr lang="en-US" altLang="en-US"/>
                </a:p>
              </p:txBody>
            </p:sp>
            <p:sp>
              <p:nvSpPr>
                <p:cNvPr id="266" name="Rectangle 105"/>
                <p:cNvSpPr>
                  <a:spLocks noChangeArrowheads="1"/>
                </p:cNvSpPr>
                <p:nvPr/>
              </p:nvSpPr>
              <p:spPr bwMode="auto">
                <a:xfrm>
                  <a:off x="0" y="634"/>
                  <a:ext cx="422"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16" name="Group 108"/>
              <p:cNvGrpSpPr>
                <a:grpSpLocks/>
              </p:cNvGrpSpPr>
              <p:nvPr/>
            </p:nvGrpSpPr>
            <p:grpSpPr bwMode="auto">
              <a:xfrm>
                <a:off x="422" y="634"/>
                <a:ext cx="802" cy="461"/>
                <a:chOff x="422" y="634"/>
                <a:chExt cx="802" cy="461"/>
              </a:xfrm>
            </p:grpSpPr>
            <p:sp>
              <p:nvSpPr>
                <p:cNvPr id="263" name="Rectangle 10"/>
                <p:cNvSpPr>
                  <a:spLocks noChangeArrowheads="1"/>
                </p:cNvSpPr>
                <p:nvPr/>
              </p:nvSpPr>
              <p:spPr bwMode="auto">
                <a:xfrm>
                  <a:off x="465" y="634"/>
                  <a:ext cx="716"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Sunny</a:t>
                  </a:r>
                </a:p>
                <a:p>
                  <a:pPr algn="ctr" eaLnBrk="0" hangingPunct="0"/>
                  <a:endParaRPr lang="en-US" altLang="en-US"/>
                </a:p>
              </p:txBody>
            </p:sp>
            <p:sp>
              <p:nvSpPr>
                <p:cNvPr id="264" name="Rectangle 107"/>
                <p:cNvSpPr>
                  <a:spLocks noChangeArrowheads="1"/>
                </p:cNvSpPr>
                <p:nvPr/>
              </p:nvSpPr>
              <p:spPr bwMode="auto">
                <a:xfrm>
                  <a:off x="422" y="634"/>
                  <a:ext cx="802"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17" name="Group 110"/>
              <p:cNvGrpSpPr>
                <a:grpSpLocks/>
              </p:cNvGrpSpPr>
              <p:nvPr/>
            </p:nvGrpSpPr>
            <p:grpSpPr bwMode="auto">
              <a:xfrm>
                <a:off x="1224" y="634"/>
                <a:ext cx="950" cy="461"/>
                <a:chOff x="1224" y="634"/>
                <a:chExt cx="950" cy="461"/>
              </a:xfrm>
            </p:grpSpPr>
            <p:sp>
              <p:nvSpPr>
                <p:cNvPr id="261" name="Rectangle 11"/>
                <p:cNvSpPr>
                  <a:spLocks noChangeArrowheads="1"/>
                </p:cNvSpPr>
                <p:nvPr/>
              </p:nvSpPr>
              <p:spPr bwMode="auto">
                <a:xfrm>
                  <a:off x="1267" y="634"/>
                  <a:ext cx="86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Hot</a:t>
                  </a:r>
                </a:p>
                <a:p>
                  <a:pPr algn="ctr" eaLnBrk="0" hangingPunct="0"/>
                  <a:endParaRPr lang="en-US" altLang="en-US"/>
                </a:p>
              </p:txBody>
            </p:sp>
            <p:sp>
              <p:nvSpPr>
                <p:cNvPr id="262" name="Rectangle 109"/>
                <p:cNvSpPr>
                  <a:spLocks noChangeArrowheads="1"/>
                </p:cNvSpPr>
                <p:nvPr/>
              </p:nvSpPr>
              <p:spPr bwMode="auto">
                <a:xfrm>
                  <a:off x="1224" y="634"/>
                  <a:ext cx="95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18" name="Group 112"/>
              <p:cNvGrpSpPr>
                <a:grpSpLocks/>
              </p:cNvGrpSpPr>
              <p:nvPr/>
            </p:nvGrpSpPr>
            <p:grpSpPr bwMode="auto">
              <a:xfrm>
                <a:off x="2174" y="634"/>
                <a:ext cx="770" cy="461"/>
                <a:chOff x="2174" y="634"/>
                <a:chExt cx="770" cy="461"/>
              </a:xfrm>
            </p:grpSpPr>
            <p:sp>
              <p:nvSpPr>
                <p:cNvPr id="259" name="Rectangle 12"/>
                <p:cNvSpPr>
                  <a:spLocks noChangeArrowheads="1"/>
                </p:cNvSpPr>
                <p:nvPr/>
              </p:nvSpPr>
              <p:spPr bwMode="auto">
                <a:xfrm>
                  <a:off x="2217" y="634"/>
                  <a:ext cx="68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High</a:t>
                  </a:r>
                </a:p>
                <a:p>
                  <a:pPr algn="ctr" eaLnBrk="0" hangingPunct="0"/>
                  <a:endParaRPr lang="en-US" altLang="en-US"/>
                </a:p>
              </p:txBody>
            </p:sp>
            <p:sp>
              <p:nvSpPr>
                <p:cNvPr id="260" name="Rectangle 111"/>
                <p:cNvSpPr>
                  <a:spLocks noChangeArrowheads="1"/>
                </p:cNvSpPr>
                <p:nvPr/>
              </p:nvSpPr>
              <p:spPr bwMode="auto">
                <a:xfrm>
                  <a:off x="2174" y="634"/>
                  <a:ext cx="77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19" name="Group 114"/>
              <p:cNvGrpSpPr>
                <a:grpSpLocks/>
              </p:cNvGrpSpPr>
              <p:nvPr/>
            </p:nvGrpSpPr>
            <p:grpSpPr bwMode="auto">
              <a:xfrm>
                <a:off x="2944" y="634"/>
                <a:ext cx="734" cy="461"/>
                <a:chOff x="2944" y="634"/>
                <a:chExt cx="734" cy="461"/>
              </a:xfrm>
            </p:grpSpPr>
            <p:sp>
              <p:nvSpPr>
                <p:cNvPr id="257" name="Rectangle 13"/>
                <p:cNvSpPr>
                  <a:spLocks noChangeArrowheads="1"/>
                </p:cNvSpPr>
                <p:nvPr/>
              </p:nvSpPr>
              <p:spPr bwMode="auto">
                <a:xfrm>
                  <a:off x="2987" y="634"/>
                  <a:ext cx="648"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Weak</a:t>
                  </a:r>
                </a:p>
                <a:p>
                  <a:pPr algn="ctr" eaLnBrk="0" hangingPunct="0"/>
                  <a:endParaRPr lang="en-US" altLang="en-US"/>
                </a:p>
              </p:txBody>
            </p:sp>
            <p:sp>
              <p:nvSpPr>
                <p:cNvPr id="258" name="Rectangle 113"/>
                <p:cNvSpPr>
                  <a:spLocks noChangeArrowheads="1"/>
                </p:cNvSpPr>
                <p:nvPr/>
              </p:nvSpPr>
              <p:spPr bwMode="auto">
                <a:xfrm>
                  <a:off x="2944" y="634"/>
                  <a:ext cx="734"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20" name="Group 116"/>
              <p:cNvGrpSpPr>
                <a:grpSpLocks/>
              </p:cNvGrpSpPr>
              <p:nvPr/>
            </p:nvGrpSpPr>
            <p:grpSpPr bwMode="auto">
              <a:xfrm>
                <a:off x="3678" y="634"/>
                <a:ext cx="950" cy="461"/>
                <a:chOff x="3678" y="634"/>
                <a:chExt cx="950" cy="461"/>
              </a:xfrm>
            </p:grpSpPr>
            <p:sp>
              <p:nvSpPr>
                <p:cNvPr id="255" name="Rectangle 14"/>
                <p:cNvSpPr>
                  <a:spLocks noChangeArrowheads="1"/>
                </p:cNvSpPr>
                <p:nvPr/>
              </p:nvSpPr>
              <p:spPr bwMode="auto">
                <a:xfrm>
                  <a:off x="3721" y="634"/>
                  <a:ext cx="86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No</a:t>
                  </a:r>
                </a:p>
                <a:p>
                  <a:pPr algn="ctr" eaLnBrk="0" hangingPunct="0"/>
                  <a:endParaRPr lang="en-US" altLang="en-US"/>
                </a:p>
              </p:txBody>
            </p:sp>
            <p:sp>
              <p:nvSpPr>
                <p:cNvPr id="256" name="Rectangle 115"/>
                <p:cNvSpPr>
                  <a:spLocks noChangeArrowheads="1"/>
                </p:cNvSpPr>
                <p:nvPr/>
              </p:nvSpPr>
              <p:spPr bwMode="auto">
                <a:xfrm>
                  <a:off x="3678" y="634"/>
                  <a:ext cx="95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21" name="Group 118"/>
              <p:cNvGrpSpPr>
                <a:grpSpLocks/>
              </p:cNvGrpSpPr>
              <p:nvPr/>
            </p:nvGrpSpPr>
            <p:grpSpPr bwMode="auto">
              <a:xfrm>
                <a:off x="0" y="1095"/>
                <a:ext cx="422" cy="461"/>
                <a:chOff x="0" y="1095"/>
                <a:chExt cx="422" cy="461"/>
              </a:xfrm>
            </p:grpSpPr>
            <p:sp>
              <p:nvSpPr>
                <p:cNvPr id="253" name="Rectangle 15"/>
                <p:cNvSpPr>
                  <a:spLocks noChangeArrowheads="1"/>
                </p:cNvSpPr>
                <p:nvPr/>
              </p:nvSpPr>
              <p:spPr bwMode="auto">
                <a:xfrm>
                  <a:off x="43" y="1095"/>
                  <a:ext cx="336"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eaLnBrk="0" hangingPunct="0"/>
                  <a:r>
                    <a:rPr lang="en-US" altLang="en-US">
                      <a:cs typeface="Times New Roman" charset="0"/>
                    </a:rPr>
                    <a:t>D2</a:t>
                  </a:r>
                </a:p>
                <a:p>
                  <a:pPr algn="ctr" eaLnBrk="0" hangingPunct="0"/>
                  <a:endParaRPr lang="en-US" altLang="en-US"/>
                </a:p>
              </p:txBody>
            </p:sp>
            <p:sp>
              <p:nvSpPr>
                <p:cNvPr id="254" name="Rectangle 117"/>
                <p:cNvSpPr>
                  <a:spLocks noChangeArrowheads="1"/>
                </p:cNvSpPr>
                <p:nvPr/>
              </p:nvSpPr>
              <p:spPr bwMode="auto">
                <a:xfrm>
                  <a:off x="0" y="1095"/>
                  <a:ext cx="422"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22" name="Group 120"/>
              <p:cNvGrpSpPr>
                <a:grpSpLocks/>
              </p:cNvGrpSpPr>
              <p:nvPr/>
            </p:nvGrpSpPr>
            <p:grpSpPr bwMode="auto">
              <a:xfrm>
                <a:off x="422" y="1095"/>
                <a:ext cx="802" cy="461"/>
                <a:chOff x="422" y="1095"/>
                <a:chExt cx="802" cy="461"/>
              </a:xfrm>
            </p:grpSpPr>
            <p:sp>
              <p:nvSpPr>
                <p:cNvPr id="251" name="Rectangle 16"/>
                <p:cNvSpPr>
                  <a:spLocks noChangeArrowheads="1"/>
                </p:cNvSpPr>
                <p:nvPr/>
              </p:nvSpPr>
              <p:spPr bwMode="auto">
                <a:xfrm>
                  <a:off x="465" y="1095"/>
                  <a:ext cx="716"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Sunny</a:t>
                  </a:r>
                </a:p>
                <a:p>
                  <a:pPr algn="ctr" eaLnBrk="0" hangingPunct="0"/>
                  <a:endParaRPr lang="en-US" altLang="en-US"/>
                </a:p>
              </p:txBody>
            </p:sp>
            <p:sp>
              <p:nvSpPr>
                <p:cNvPr id="252" name="Rectangle 119"/>
                <p:cNvSpPr>
                  <a:spLocks noChangeArrowheads="1"/>
                </p:cNvSpPr>
                <p:nvPr/>
              </p:nvSpPr>
              <p:spPr bwMode="auto">
                <a:xfrm>
                  <a:off x="422" y="1095"/>
                  <a:ext cx="802"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23" name="Group 122"/>
              <p:cNvGrpSpPr>
                <a:grpSpLocks/>
              </p:cNvGrpSpPr>
              <p:nvPr/>
            </p:nvGrpSpPr>
            <p:grpSpPr bwMode="auto">
              <a:xfrm>
                <a:off x="1224" y="1095"/>
                <a:ext cx="950" cy="461"/>
                <a:chOff x="1224" y="1095"/>
                <a:chExt cx="950" cy="461"/>
              </a:xfrm>
            </p:grpSpPr>
            <p:sp>
              <p:nvSpPr>
                <p:cNvPr id="249" name="Rectangle 17"/>
                <p:cNvSpPr>
                  <a:spLocks noChangeArrowheads="1"/>
                </p:cNvSpPr>
                <p:nvPr/>
              </p:nvSpPr>
              <p:spPr bwMode="auto">
                <a:xfrm>
                  <a:off x="1267" y="1095"/>
                  <a:ext cx="86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Hot</a:t>
                  </a:r>
                </a:p>
                <a:p>
                  <a:pPr algn="ctr" eaLnBrk="0" hangingPunct="0"/>
                  <a:endParaRPr lang="en-US" altLang="en-US"/>
                </a:p>
              </p:txBody>
            </p:sp>
            <p:sp>
              <p:nvSpPr>
                <p:cNvPr id="250" name="Rectangle 121"/>
                <p:cNvSpPr>
                  <a:spLocks noChangeArrowheads="1"/>
                </p:cNvSpPr>
                <p:nvPr/>
              </p:nvSpPr>
              <p:spPr bwMode="auto">
                <a:xfrm>
                  <a:off x="1224" y="1095"/>
                  <a:ext cx="95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24" name="Group 124"/>
              <p:cNvGrpSpPr>
                <a:grpSpLocks/>
              </p:cNvGrpSpPr>
              <p:nvPr/>
            </p:nvGrpSpPr>
            <p:grpSpPr bwMode="auto">
              <a:xfrm>
                <a:off x="2174" y="1095"/>
                <a:ext cx="770" cy="461"/>
                <a:chOff x="2174" y="1095"/>
                <a:chExt cx="770" cy="461"/>
              </a:xfrm>
            </p:grpSpPr>
            <p:sp>
              <p:nvSpPr>
                <p:cNvPr id="247" name="Rectangle 18"/>
                <p:cNvSpPr>
                  <a:spLocks noChangeArrowheads="1"/>
                </p:cNvSpPr>
                <p:nvPr/>
              </p:nvSpPr>
              <p:spPr bwMode="auto">
                <a:xfrm>
                  <a:off x="2217" y="1095"/>
                  <a:ext cx="68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High</a:t>
                  </a:r>
                </a:p>
                <a:p>
                  <a:pPr algn="ctr" eaLnBrk="0" hangingPunct="0"/>
                  <a:endParaRPr lang="en-US" altLang="en-US"/>
                </a:p>
              </p:txBody>
            </p:sp>
            <p:sp>
              <p:nvSpPr>
                <p:cNvPr id="248" name="Rectangle 123"/>
                <p:cNvSpPr>
                  <a:spLocks noChangeArrowheads="1"/>
                </p:cNvSpPr>
                <p:nvPr/>
              </p:nvSpPr>
              <p:spPr bwMode="auto">
                <a:xfrm>
                  <a:off x="2174" y="1095"/>
                  <a:ext cx="77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25" name="Group 126"/>
              <p:cNvGrpSpPr>
                <a:grpSpLocks/>
              </p:cNvGrpSpPr>
              <p:nvPr/>
            </p:nvGrpSpPr>
            <p:grpSpPr bwMode="auto">
              <a:xfrm>
                <a:off x="2944" y="1095"/>
                <a:ext cx="734" cy="461"/>
                <a:chOff x="2944" y="1095"/>
                <a:chExt cx="734" cy="461"/>
              </a:xfrm>
            </p:grpSpPr>
            <p:sp>
              <p:nvSpPr>
                <p:cNvPr id="245" name="Rectangle 19"/>
                <p:cNvSpPr>
                  <a:spLocks noChangeArrowheads="1"/>
                </p:cNvSpPr>
                <p:nvPr/>
              </p:nvSpPr>
              <p:spPr bwMode="auto">
                <a:xfrm>
                  <a:off x="2987" y="1095"/>
                  <a:ext cx="648"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Strong</a:t>
                  </a:r>
                </a:p>
                <a:p>
                  <a:pPr algn="ctr" eaLnBrk="0" hangingPunct="0"/>
                  <a:endParaRPr lang="en-US" altLang="en-US"/>
                </a:p>
              </p:txBody>
            </p:sp>
            <p:sp>
              <p:nvSpPr>
                <p:cNvPr id="246" name="Rectangle 125"/>
                <p:cNvSpPr>
                  <a:spLocks noChangeArrowheads="1"/>
                </p:cNvSpPr>
                <p:nvPr/>
              </p:nvSpPr>
              <p:spPr bwMode="auto">
                <a:xfrm>
                  <a:off x="2944" y="1095"/>
                  <a:ext cx="734"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26" name="Group 128"/>
              <p:cNvGrpSpPr>
                <a:grpSpLocks/>
              </p:cNvGrpSpPr>
              <p:nvPr/>
            </p:nvGrpSpPr>
            <p:grpSpPr bwMode="auto">
              <a:xfrm>
                <a:off x="3678" y="1095"/>
                <a:ext cx="950" cy="461"/>
                <a:chOff x="3678" y="1095"/>
                <a:chExt cx="950" cy="461"/>
              </a:xfrm>
            </p:grpSpPr>
            <p:sp>
              <p:nvSpPr>
                <p:cNvPr id="243" name="Rectangle 20"/>
                <p:cNvSpPr>
                  <a:spLocks noChangeArrowheads="1"/>
                </p:cNvSpPr>
                <p:nvPr/>
              </p:nvSpPr>
              <p:spPr bwMode="auto">
                <a:xfrm>
                  <a:off x="3721" y="1095"/>
                  <a:ext cx="86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No</a:t>
                  </a:r>
                </a:p>
                <a:p>
                  <a:pPr algn="ctr" eaLnBrk="0" hangingPunct="0"/>
                  <a:endParaRPr lang="en-US" altLang="en-US"/>
                </a:p>
              </p:txBody>
            </p:sp>
            <p:sp>
              <p:nvSpPr>
                <p:cNvPr id="244" name="Rectangle 127"/>
                <p:cNvSpPr>
                  <a:spLocks noChangeArrowheads="1"/>
                </p:cNvSpPr>
                <p:nvPr/>
              </p:nvSpPr>
              <p:spPr bwMode="auto">
                <a:xfrm>
                  <a:off x="3678" y="1095"/>
                  <a:ext cx="95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27" name="Group 130"/>
              <p:cNvGrpSpPr>
                <a:grpSpLocks/>
              </p:cNvGrpSpPr>
              <p:nvPr/>
            </p:nvGrpSpPr>
            <p:grpSpPr bwMode="auto">
              <a:xfrm>
                <a:off x="0" y="1556"/>
                <a:ext cx="422" cy="461"/>
                <a:chOff x="0" y="1556"/>
                <a:chExt cx="422" cy="461"/>
              </a:xfrm>
            </p:grpSpPr>
            <p:sp>
              <p:nvSpPr>
                <p:cNvPr id="241" name="Rectangle 21"/>
                <p:cNvSpPr>
                  <a:spLocks noChangeArrowheads="1"/>
                </p:cNvSpPr>
                <p:nvPr/>
              </p:nvSpPr>
              <p:spPr bwMode="auto">
                <a:xfrm>
                  <a:off x="43" y="1556"/>
                  <a:ext cx="336"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D3</a:t>
                  </a:r>
                </a:p>
                <a:p>
                  <a:pPr algn="ctr" eaLnBrk="0" hangingPunct="0"/>
                  <a:endParaRPr lang="en-US" altLang="en-US"/>
                </a:p>
              </p:txBody>
            </p:sp>
            <p:sp>
              <p:nvSpPr>
                <p:cNvPr id="242" name="Rectangle 129"/>
                <p:cNvSpPr>
                  <a:spLocks noChangeArrowheads="1"/>
                </p:cNvSpPr>
                <p:nvPr/>
              </p:nvSpPr>
              <p:spPr bwMode="auto">
                <a:xfrm>
                  <a:off x="0" y="1556"/>
                  <a:ext cx="422"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28" name="Group 132"/>
              <p:cNvGrpSpPr>
                <a:grpSpLocks/>
              </p:cNvGrpSpPr>
              <p:nvPr/>
            </p:nvGrpSpPr>
            <p:grpSpPr bwMode="auto">
              <a:xfrm>
                <a:off x="422" y="1556"/>
                <a:ext cx="802" cy="461"/>
                <a:chOff x="422" y="1556"/>
                <a:chExt cx="802" cy="461"/>
              </a:xfrm>
            </p:grpSpPr>
            <p:sp>
              <p:nvSpPr>
                <p:cNvPr id="239" name="Rectangle 22"/>
                <p:cNvSpPr>
                  <a:spLocks noChangeArrowheads="1"/>
                </p:cNvSpPr>
                <p:nvPr/>
              </p:nvSpPr>
              <p:spPr bwMode="auto">
                <a:xfrm>
                  <a:off x="465" y="1556"/>
                  <a:ext cx="716"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Overcast</a:t>
                  </a:r>
                </a:p>
                <a:p>
                  <a:pPr algn="ctr" eaLnBrk="0" hangingPunct="0"/>
                  <a:endParaRPr lang="en-US" altLang="en-US"/>
                </a:p>
              </p:txBody>
            </p:sp>
            <p:sp>
              <p:nvSpPr>
                <p:cNvPr id="240" name="Rectangle 131"/>
                <p:cNvSpPr>
                  <a:spLocks noChangeArrowheads="1"/>
                </p:cNvSpPr>
                <p:nvPr/>
              </p:nvSpPr>
              <p:spPr bwMode="auto">
                <a:xfrm>
                  <a:off x="422" y="1556"/>
                  <a:ext cx="802"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29" name="Group 134"/>
              <p:cNvGrpSpPr>
                <a:grpSpLocks/>
              </p:cNvGrpSpPr>
              <p:nvPr/>
            </p:nvGrpSpPr>
            <p:grpSpPr bwMode="auto">
              <a:xfrm>
                <a:off x="1224" y="1556"/>
                <a:ext cx="950" cy="461"/>
                <a:chOff x="1224" y="1556"/>
                <a:chExt cx="950" cy="461"/>
              </a:xfrm>
            </p:grpSpPr>
            <p:sp>
              <p:nvSpPr>
                <p:cNvPr id="237" name="Rectangle 23"/>
                <p:cNvSpPr>
                  <a:spLocks noChangeArrowheads="1"/>
                </p:cNvSpPr>
                <p:nvPr/>
              </p:nvSpPr>
              <p:spPr bwMode="auto">
                <a:xfrm>
                  <a:off x="1267" y="1556"/>
                  <a:ext cx="86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Hot</a:t>
                  </a:r>
                </a:p>
                <a:p>
                  <a:pPr algn="ctr" eaLnBrk="0" hangingPunct="0"/>
                  <a:endParaRPr lang="en-US" altLang="en-US"/>
                </a:p>
              </p:txBody>
            </p:sp>
            <p:sp>
              <p:nvSpPr>
                <p:cNvPr id="238" name="Rectangle 133"/>
                <p:cNvSpPr>
                  <a:spLocks noChangeArrowheads="1"/>
                </p:cNvSpPr>
                <p:nvPr/>
              </p:nvSpPr>
              <p:spPr bwMode="auto">
                <a:xfrm>
                  <a:off x="1224" y="1556"/>
                  <a:ext cx="95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30" name="Group 136"/>
              <p:cNvGrpSpPr>
                <a:grpSpLocks/>
              </p:cNvGrpSpPr>
              <p:nvPr/>
            </p:nvGrpSpPr>
            <p:grpSpPr bwMode="auto">
              <a:xfrm>
                <a:off x="2174" y="1556"/>
                <a:ext cx="770" cy="461"/>
                <a:chOff x="2174" y="1556"/>
                <a:chExt cx="770" cy="461"/>
              </a:xfrm>
            </p:grpSpPr>
            <p:sp>
              <p:nvSpPr>
                <p:cNvPr id="235" name="Rectangle 24"/>
                <p:cNvSpPr>
                  <a:spLocks noChangeArrowheads="1"/>
                </p:cNvSpPr>
                <p:nvPr/>
              </p:nvSpPr>
              <p:spPr bwMode="auto">
                <a:xfrm>
                  <a:off x="2217" y="1556"/>
                  <a:ext cx="68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High</a:t>
                  </a:r>
                </a:p>
                <a:p>
                  <a:pPr algn="ctr" eaLnBrk="0" hangingPunct="0"/>
                  <a:endParaRPr lang="en-US" altLang="en-US"/>
                </a:p>
              </p:txBody>
            </p:sp>
            <p:sp>
              <p:nvSpPr>
                <p:cNvPr id="236" name="Rectangle 135"/>
                <p:cNvSpPr>
                  <a:spLocks noChangeArrowheads="1"/>
                </p:cNvSpPr>
                <p:nvPr/>
              </p:nvSpPr>
              <p:spPr bwMode="auto">
                <a:xfrm>
                  <a:off x="2174" y="1556"/>
                  <a:ext cx="77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31" name="Group 138"/>
              <p:cNvGrpSpPr>
                <a:grpSpLocks/>
              </p:cNvGrpSpPr>
              <p:nvPr/>
            </p:nvGrpSpPr>
            <p:grpSpPr bwMode="auto">
              <a:xfrm>
                <a:off x="2944" y="1556"/>
                <a:ext cx="734" cy="461"/>
                <a:chOff x="2944" y="1556"/>
                <a:chExt cx="734" cy="461"/>
              </a:xfrm>
            </p:grpSpPr>
            <p:sp>
              <p:nvSpPr>
                <p:cNvPr id="233" name="Rectangle 25"/>
                <p:cNvSpPr>
                  <a:spLocks noChangeArrowheads="1"/>
                </p:cNvSpPr>
                <p:nvPr/>
              </p:nvSpPr>
              <p:spPr bwMode="auto">
                <a:xfrm>
                  <a:off x="2987" y="1556"/>
                  <a:ext cx="648"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Weak</a:t>
                  </a:r>
                </a:p>
                <a:p>
                  <a:pPr algn="ctr" eaLnBrk="0" hangingPunct="0"/>
                  <a:endParaRPr lang="en-US" altLang="en-US"/>
                </a:p>
              </p:txBody>
            </p:sp>
            <p:sp>
              <p:nvSpPr>
                <p:cNvPr id="234" name="Rectangle 137"/>
                <p:cNvSpPr>
                  <a:spLocks noChangeArrowheads="1"/>
                </p:cNvSpPr>
                <p:nvPr/>
              </p:nvSpPr>
              <p:spPr bwMode="auto">
                <a:xfrm>
                  <a:off x="2944" y="1556"/>
                  <a:ext cx="734"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32" name="Group 140"/>
              <p:cNvGrpSpPr>
                <a:grpSpLocks/>
              </p:cNvGrpSpPr>
              <p:nvPr/>
            </p:nvGrpSpPr>
            <p:grpSpPr bwMode="auto">
              <a:xfrm>
                <a:off x="3678" y="1556"/>
                <a:ext cx="950" cy="461"/>
                <a:chOff x="3678" y="1556"/>
                <a:chExt cx="950" cy="461"/>
              </a:xfrm>
            </p:grpSpPr>
            <p:sp>
              <p:nvSpPr>
                <p:cNvPr id="231" name="Rectangle 26"/>
                <p:cNvSpPr>
                  <a:spLocks noChangeArrowheads="1"/>
                </p:cNvSpPr>
                <p:nvPr/>
              </p:nvSpPr>
              <p:spPr bwMode="auto">
                <a:xfrm>
                  <a:off x="3721" y="1556"/>
                  <a:ext cx="86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Yes</a:t>
                  </a:r>
                </a:p>
                <a:p>
                  <a:pPr algn="ctr" eaLnBrk="0" hangingPunct="0"/>
                  <a:endParaRPr lang="en-US" altLang="en-US"/>
                </a:p>
              </p:txBody>
            </p:sp>
            <p:sp>
              <p:nvSpPr>
                <p:cNvPr id="232" name="Rectangle 139"/>
                <p:cNvSpPr>
                  <a:spLocks noChangeArrowheads="1"/>
                </p:cNvSpPr>
                <p:nvPr/>
              </p:nvSpPr>
              <p:spPr bwMode="auto">
                <a:xfrm>
                  <a:off x="3678" y="1556"/>
                  <a:ext cx="95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33" name="Group 142"/>
              <p:cNvGrpSpPr>
                <a:grpSpLocks/>
              </p:cNvGrpSpPr>
              <p:nvPr/>
            </p:nvGrpSpPr>
            <p:grpSpPr bwMode="auto">
              <a:xfrm>
                <a:off x="0" y="2017"/>
                <a:ext cx="422" cy="461"/>
                <a:chOff x="0" y="2017"/>
                <a:chExt cx="422" cy="461"/>
              </a:xfrm>
            </p:grpSpPr>
            <p:sp>
              <p:nvSpPr>
                <p:cNvPr id="229" name="Rectangle 27"/>
                <p:cNvSpPr>
                  <a:spLocks noChangeArrowheads="1"/>
                </p:cNvSpPr>
                <p:nvPr/>
              </p:nvSpPr>
              <p:spPr bwMode="auto">
                <a:xfrm>
                  <a:off x="43" y="2017"/>
                  <a:ext cx="336"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D4</a:t>
                  </a:r>
                </a:p>
                <a:p>
                  <a:pPr algn="ctr" eaLnBrk="0" hangingPunct="0"/>
                  <a:endParaRPr lang="en-US" altLang="en-US"/>
                </a:p>
              </p:txBody>
            </p:sp>
            <p:sp>
              <p:nvSpPr>
                <p:cNvPr id="230" name="Rectangle 141"/>
                <p:cNvSpPr>
                  <a:spLocks noChangeArrowheads="1"/>
                </p:cNvSpPr>
                <p:nvPr/>
              </p:nvSpPr>
              <p:spPr bwMode="auto">
                <a:xfrm>
                  <a:off x="0" y="2017"/>
                  <a:ext cx="422"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34" name="Group 144"/>
              <p:cNvGrpSpPr>
                <a:grpSpLocks/>
              </p:cNvGrpSpPr>
              <p:nvPr/>
            </p:nvGrpSpPr>
            <p:grpSpPr bwMode="auto">
              <a:xfrm>
                <a:off x="422" y="2017"/>
                <a:ext cx="802" cy="461"/>
                <a:chOff x="422" y="2017"/>
                <a:chExt cx="802" cy="461"/>
              </a:xfrm>
            </p:grpSpPr>
            <p:sp>
              <p:nvSpPr>
                <p:cNvPr id="227" name="Rectangle 28"/>
                <p:cNvSpPr>
                  <a:spLocks noChangeArrowheads="1"/>
                </p:cNvSpPr>
                <p:nvPr/>
              </p:nvSpPr>
              <p:spPr bwMode="auto">
                <a:xfrm>
                  <a:off x="465" y="2017"/>
                  <a:ext cx="716"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Rain</a:t>
                  </a:r>
                </a:p>
                <a:p>
                  <a:pPr algn="ctr" eaLnBrk="0" hangingPunct="0"/>
                  <a:endParaRPr lang="en-US" altLang="en-US"/>
                </a:p>
              </p:txBody>
            </p:sp>
            <p:sp>
              <p:nvSpPr>
                <p:cNvPr id="228" name="Rectangle 143"/>
                <p:cNvSpPr>
                  <a:spLocks noChangeArrowheads="1"/>
                </p:cNvSpPr>
                <p:nvPr/>
              </p:nvSpPr>
              <p:spPr bwMode="auto">
                <a:xfrm>
                  <a:off x="422" y="2017"/>
                  <a:ext cx="802"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35" name="Group 146"/>
              <p:cNvGrpSpPr>
                <a:grpSpLocks/>
              </p:cNvGrpSpPr>
              <p:nvPr/>
            </p:nvGrpSpPr>
            <p:grpSpPr bwMode="auto">
              <a:xfrm>
                <a:off x="1224" y="2017"/>
                <a:ext cx="950" cy="461"/>
                <a:chOff x="1224" y="2017"/>
                <a:chExt cx="950" cy="461"/>
              </a:xfrm>
            </p:grpSpPr>
            <p:sp>
              <p:nvSpPr>
                <p:cNvPr id="225" name="Rectangle 29"/>
                <p:cNvSpPr>
                  <a:spLocks noChangeArrowheads="1"/>
                </p:cNvSpPr>
                <p:nvPr/>
              </p:nvSpPr>
              <p:spPr bwMode="auto">
                <a:xfrm>
                  <a:off x="1267" y="2017"/>
                  <a:ext cx="86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Mild</a:t>
                  </a:r>
                </a:p>
                <a:p>
                  <a:pPr algn="ctr" eaLnBrk="0" hangingPunct="0"/>
                  <a:endParaRPr lang="en-US" altLang="en-US"/>
                </a:p>
              </p:txBody>
            </p:sp>
            <p:sp>
              <p:nvSpPr>
                <p:cNvPr id="226" name="Rectangle 145"/>
                <p:cNvSpPr>
                  <a:spLocks noChangeArrowheads="1"/>
                </p:cNvSpPr>
                <p:nvPr/>
              </p:nvSpPr>
              <p:spPr bwMode="auto">
                <a:xfrm>
                  <a:off x="1224" y="2017"/>
                  <a:ext cx="95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36" name="Group 148"/>
              <p:cNvGrpSpPr>
                <a:grpSpLocks/>
              </p:cNvGrpSpPr>
              <p:nvPr/>
            </p:nvGrpSpPr>
            <p:grpSpPr bwMode="auto">
              <a:xfrm>
                <a:off x="2174" y="2017"/>
                <a:ext cx="770" cy="461"/>
                <a:chOff x="2174" y="2017"/>
                <a:chExt cx="770" cy="461"/>
              </a:xfrm>
            </p:grpSpPr>
            <p:sp>
              <p:nvSpPr>
                <p:cNvPr id="223" name="Rectangle 30"/>
                <p:cNvSpPr>
                  <a:spLocks noChangeArrowheads="1"/>
                </p:cNvSpPr>
                <p:nvPr/>
              </p:nvSpPr>
              <p:spPr bwMode="auto">
                <a:xfrm>
                  <a:off x="2217" y="2017"/>
                  <a:ext cx="68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High</a:t>
                  </a:r>
                </a:p>
                <a:p>
                  <a:pPr algn="ctr" eaLnBrk="0" hangingPunct="0"/>
                  <a:endParaRPr lang="en-US" altLang="en-US"/>
                </a:p>
              </p:txBody>
            </p:sp>
            <p:sp>
              <p:nvSpPr>
                <p:cNvPr id="224" name="Rectangle 147"/>
                <p:cNvSpPr>
                  <a:spLocks noChangeArrowheads="1"/>
                </p:cNvSpPr>
                <p:nvPr/>
              </p:nvSpPr>
              <p:spPr bwMode="auto">
                <a:xfrm>
                  <a:off x="2174" y="2017"/>
                  <a:ext cx="77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37" name="Group 150"/>
              <p:cNvGrpSpPr>
                <a:grpSpLocks/>
              </p:cNvGrpSpPr>
              <p:nvPr/>
            </p:nvGrpSpPr>
            <p:grpSpPr bwMode="auto">
              <a:xfrm>
                <a:off x="2944" y="2017"/>
                <a:ext cx="734" cy="461"/>
                <a:chOff x="2944" y="2017"/>
                <a:chExt cx="734" cy="461"/>
              </a:xfrm>
            </p:grpSpPr>
            <p:sp>
              <p:nvSpPr>
                <p:cNvPr id="221" name="Rectangle 31"/>
                <p:cNvSpPr>
                  <a:spLocks noChangeArrowheads="1"/>
                </p:cNvSpPr>
                <p:nvPr/>
              </p:nvSpPr>
              <p:spPr bwMode="auto">
                <a:xfrm>
                  <a:off x="2987" y="2017"/>
                  <a:ext cx="648"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Weak</a:t>
                  </a:r>
                </a:p>
                <a:p>
                  <a:pPr algn="ctr" eaLnBrk="0" hangingPunct="0"/>
                  <a:endParaRPr lang="en-US" altLang="en-US"/>
                </a:p>
              </p:txBody>
            </p:sp>
            <p:sp>
              <p:nvSpPr>
                <p:cNvPr id="222" name="Rectangle 149"/>
                <p:cNvSpPr>
                  <a:spLocks noChangeArrowheads="1"/>
                </p:cNvSpPr>
                <p:nvPr/>
              </p:nvSpPr>
              <p:spPr bwMode="auto">
                <a:xfrm>
                  <a:off x="2944" y="2017"/>
                  <a:ext cx="734"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38" name="Group 152"/>
              <p:cNvGrpSpPr>
                <a:grpSpLocks/>
              </p:cNvGrpSpPr>
              <p:nvPr/>
            </p:nvGrpSpPr>
            <p:grpSpPr bwMode="auto">
              <a:xfrm>
                <a:off x="3678" y="2017"/>
                <a:ext cx="950" cy="461"/>
                <a:chOff x="3678" y="2017"/>
                <a:chExt cx="950" cy="461"/>
              </a:xfrm>
            </p:grpSpPr>
            <p:sp>
              <p:nvSpPr>
                <p:cNvPr id="219" name="Rectangle 32"/>
                <p:cNvSpPr>
                  <a:spLocks noChangeArrowheads="1"/>
                </p:cNvSpPr>
                <p:nvPr/>
              </p:nvSpPr>
              <p:spPr bwMode="auto">
                <a:xfrm>
                  <a:off x="3721" y="2017"/>
                  <a:ext cx="86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Yes</a:t>
                  </a:r>
                </a:p>
                <a:p>
                  <a:pPr algn="ctr" eaLnBrk="0" hangingPunct="0"/>
                  <a:endParaRPr lang="en-US" altLang="en-US"/>
                </a:p>
              </p:txBody>
            </p:sp>
            <p:sp>
              <p:nvSpPr>
                <p:cNvPr id="220" name="Rectangle 151"/>
                <p:cNvSpPr>
                  <a:spLocks noChangeArrowheads="1"/>
                </p:cNvSpPr>
                <p:nvPr/>
              </p:nvSpPr>
              <p:spPr bwMode="auto">
                <a:xfrm>
                  <a:off x="3678" y="2017"/>
                  <a:ext cx="95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39" name="Group 154"/>
              <p:cNvGrpSpPr>
                <a:grpSpLocks/>
              </p:cNvGrpSpPr>
              <p:nvPr/>
            </p:nvGrpSpPr>
            <p:grpSpPr bwMode="auto">
              <a:xfrm>
                <a:off x="0" y="2478"/>
                <a:ext cx="422" cy="461"/>
                <a:chOff x="0" y="2478"/>
                <a:chExt cx="422" cy="461"/>
              </a:xfrm>
            </p:grpSpPr>
            <p:sp>
              <p:nvSpPr>
                <p:cNvPr id="217" name="Rectangle 33"/>
                <p:cNvSpPr>
                  <a:spLocks noChangeArrowheads="1"/>
                </p:cNvSpPr>
                <p:nvPr/>
              </p:nvSpPr>
              <p:spPr bwMode="auto">
                <a:xfrm>
                  <a:off x="43" y="2478"/>
                  <a:ext cx="336"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D5</a:t>
                  </a:r>
                </a:p>
                <a:p>
                  <a:pPr algn="ctr" eaLnBrk="0" hangingPunct="0"/>
                  <a:endParaRPr lang="en-US" altLang="en-US"/>
                </a:p>
              </p:txBody>
            </p:sp>
            <p:sp>
              <p:nvSpPr>
                <p:cNvPr id="218" name="Rectangle 153"/>
                <p:cNvSpPr>
                  <a:spLocks noChangeArrowheads="1"/>
                </p:cNvSpPr>
                <p:nvPr/>
              </p:nvSpPr>
              <p:spPr bwMode="auto">
                <a:xfrm>
                  <a:off x="0" y="2478"/>
                  <a:ext cx="422"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40" name="Group 156"/>
              <p:cNvGrpSpPr>
                <a:grpSpLocks/>
              </p:cNvGrpSpPr>
              <p:nvPr/>
            </p:nvGrpSpPr>
            <p:grpSpPr bwMode="auto">
              <a:xfrm>
                <a:off x="422" y="2478"/>
                <a:ext cx="802" cy="461"/>
                <a:chOff x="422" y="2478"/>
                <a:chExt cx="802" cy="461"/>
              </a:xfrm>
            </p:grpSpPr>
            <p:sp>
              <p:nvSpPr>
                <p:cNvPr id="215" name="Rectangle 34"/>
                <p:cNvSpPr>
                  <a:spLocks noChangeArrowheads="1"/>
                </p:cNvSpPr>
                <p:nvPr/>
              </p:nvSpPr>
              <p:spPr bwMode="auto">
                <a:xfrm>
                  <a:off x="465" y="2478"/>
                  <a:ext cx="716"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Rain</a:t>
                  </a:r>
                </a:p>
                <a:p>
                  <a:pPr algn="ctr" eaLnBrk="0" hangingPunct="0"/>
                  <a:endParaRPr lang="en-US" altLang="en-US"/>
                </a:p>
              </p:txBody>
            </p:sp>
            <p:sp>
              <p:nvSpPr>
                <p:cNvPr id="216" name="Rectangle 155"/>
                <p:cNvSpPr>
                  <a:spLocks noChangeArrowheads="1"/>
                </p:cNvSpPr>
                <p:nvPr/>
              </p:nvSpPr>
              <p:spPr bwMode="auto">
                <a:xfrm>
                  <a:off x="422" y="2478"/>
                  <a:ext cx="802"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41" name="Group 158"/>
              <p:cNvGrpSpPr>
                <a:grpSpLocks/>
              </p:cNvGrpSpPr>
              <p:nvPr/>
            </p:nvGrpSpPr>
            <p:grpSpPr bwMode="auto">
              <a:xfrm>
                <a:off x="1224" y="2478"/>
                <a:ext cx="950" cy="461"/>
                <a:chOff x="1224" y="2478"/>
                <a:chExt cx="950" cy="461"/>
              </a:xfrm>
            </p:grpSpPr>
            <p:sp>
              <p:nvSpPr>
                <p:cNvPr id="213" name="Rectangle 35"/>
                <p:cNvSpPr>
                  <a:spLocks noChangeArrowheads="1"/>
                </p:cNvSpPr>
                <p:nvPr/>
              </p:nvSpPr>
              <p:spPr bwMode="auto">
                <a:xfrm>
                  <a:off x="1267" y="2478"/>
                  <a:ext cx="86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Cool</a:t>
                  </a:r>
                </a:p>
                <a:p>
                  <a:pPr algn="ctr" eaLnBrk="0" hangingPunct="0"/>
                  <a:endParaRPr lang="en-US" altLang="en-US"/>
                </a:p>
              </p:txBody>
            </p:sp>
            <p:sp>
              <p:nvSpPr>
                <p:cNvPr id="214" name="Rectangle 157"/>
                <p:cNvSpPr>
                  <a:spLocks noChangeArrowheads="1"/>
                </p:cNvSpPr>
                <p:nvPr/>
              </p:nvSpPr>
              <p:spPr bwMode="auto">
                <a:xfrm>
                  <a:off x="1224" y="2478"/>
                  <a:ext cx="95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42" name="Group 160"/>
              <p:cNvGrpSpPr>
                <a:grpSpLocks/>
              </p:cNvGrpSpPr>
              <p:nvPr/>
            </p:nvGrpSpPr>
            <p:grpSpPr bwMode="auto">
              <a:xfrm>
                <a:off x="2174" y="2478"/>
                <a:ext cx="770" cy="461"/>
                <a:chOff x="2174" y="2478"/>
                <a:chExt cx="770" cy="461"/>
              </a:xfrm>
            </p:grpSpPr>
            <p:sp>
              <p:nvSpPr>
                <p:cNvPr id="211" name="Rectangle 36"/>
                <p:cNvSpPr>
                  <a:spLocks noChangeArrowheads="1"/>
                </p:cNvSpPr>
                <p:nvPr/>
              </p:nvSpPr>
              <p:spPr bwMode="auto">
                <a:xfrm>
                  <a:off x="2217" y="2478"/>
                  <a:ext cx="68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Normal</a:t>
                  </a:r>
                </a:p>
                <a:p>
                  <a:pPr algn="ctr" eaLnBrk="0" hangingPunct="0"/>
                  <a:endParaRPr lang="en-US" altLang="en-US"/>
                </a:p>
              </p:txBody>
            </p:sp>
            <p:sp>
              <p:nvSpPr>
                <p:cNvPr id="212" name="Rectangle 159"/>
                <p:cNvSpPr>
                  <a:spLocks noChangeArrowheads="1"/>
                </p:cNvSpPr>
                <p:nvPr/>
              </p:nvSpPr>
              <p:spPr bwMode="auto">
                <a:xfrm>
                  <a:off x="2174" y="2478"/>
                  <a:ext cx="77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43" name="Group 162"/>
              <p:cNvGrpSpPr>
                <a:grpSpLocks/>
              </p:cNvGrpSpPr>
              <p:nvPr/>
            </p:nvGrpSpPr>
            <p:grpSpPr bwMode="auto">
              <a:xfrm>
                <a:off x="2944" y="2478"/>
                <a:ext cx="734" cy="461"/>
                <a:chOff x="2944" y="2478"/>
                <a:chExt cx="734" cy="461"/>
              </a:xfrm>
            </p:grpSpPr>
            <p:sp>
              <p:nvSpPr>
                <p:cNvPr id="209" name="Rectangle 37"/>
                <p:cNvSpPr>
                  <a:spLocks noChangeArrowheads="1"/>
                </p:cNvSpPr>
                <p:nvPr/>
              </p:nvSpPr>
              <p:spPr bwMode="auto">
                <a:xfrm>
                  <a:off x="2987" y="2478"/>
                  <a:ext cx="648"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Weak</a:t>
                  </a:r>
                </a:p>
                <a:p>
                  <a:pPr algn="ctr" eaLnBrk="0" hangingPunct="0"/>
                  <a:endParaRPr lang="en-US" altLang="en-US"/>
                </a:p>
              </p:txBody>
            </p:sp>
            <p:sp>
              <p:nvSpPr>
                <p:cNvPr id="210" name="Rectangle 161"/>
                <p:cNvSpPr>
                  <a:spLocks noChangeArrowheads="1"/>
                </p:cNvSpPr>
                <p:nvPr/>
              </p:nvSpPr>
              <p:spPr bwMode="auto">
                <a:xfrm>
                  <a:off x="2944" y="2478"/>
                  <a:ext cx="734"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44" name="Group 164"/>
              <p:cNvGrpSpPr>
                <a:grpSpLocks/>
              </p:cNvGrpSpPr>
              <p:nvPr/>
            </p:nvGrpSpPr>
            <p:grpSpPr bwMode="auto">
              <a:xfrm>
                <a:off x="3678" y="2478"/>
                <a:ext cx="950" cy="461"/>
                <a:chOff x="3678" y="2478"/>
                <a:chExt cx="950" cy="461"/>
              </a:xfrm>
            </p:grpSpPr>
            <p:sp>
              <p:nvSpPr>
                <p:cNvPr id="207" name="Rectangle 38"/>
                <p:cNvSpPr>
                  <a:spLocks noChangeArrowheads="1"/>
                </p:cNvSpPr>
                <p:nvPr/>
              </p:nvSpPr>
              <p:spPr bwMode="auto">
                <a:xfrm>
                  <a:off x="3721" y="2478"/>
                  <a:ext cx="86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Yes</a:t>
                  </a:r>
                </a:p>
                <a:p>
                  <a:pPr algn="ctr" eaLnBrk="0" hangingPunct="0"/>
                  <a:endParaRPr lang="en-US" altLang="en-US"/>
                </a:p>
              </p:txBody>
            </p:sp>
            <p:sp>
              <p:nvSpPr>
                <p:cNvPr id="208" name="Rectangle 163"/>
                <p:cNvSpPr>
                  <a:spLocks noChangeArrowheads="1"/>
                </p:cNvSpPr>
                <p:nvPr/>
              </p:nvSpPr>
              <p:spPr bwMode="auto">
                <a:xfrm>
                  <a:off x="3678" y="2478"/>
                  <a:ext cx="95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45" name="Group 166"/>
              <p:cNvGrpSpPr>
                <a:grpSpLocks/>
              </p:cNvGrpSpPr>
              <p:nvPr/>
            </p:nvGrpSpPr>
            <p:grpSpPr bwMode="auto">
              <a:xfrm>
                <a:off x="0" y="2939"/>
                <a:ext cx="422" cy="461"/>
                <a:chOff x="0" y="2939"/>
                <a:chExt cx="422" cy="461"/>
              </a:xfrm>
            </p:grpSpPr>
            <p:sp>
              <p:nvSpPr>
                <p:cNvPr id="205" name="Rectangle 39"/>
                <p:cNvSpPr>
                  <a:spLocks noChangeArrowheads="1"/>
                </p:cNvSpPr>
                <p:nvPr/>
              </p:nvSpPr>
              <p:spPr bwMode="auto">
                <a:xfrm>
                  <a:off x="43" y="2939"/>
                  <a:ext cx="336"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D6</a:t>
                  </a:r>
                </a:p>
                <a:p>
                  <a:pPr algn="ctr" eaLnBrk="0" hangingPunct="0"/>
                  <a:endParaRPr lang="en-US" altLang="en-US"/>
                </a:p>
              </p:txBody>
            </p:sp>
            <p:sp>
              <p:nvSpPr>
                <p:cNvPr id="206" name="Rectangle 165"/>
                <p:cNvSpPr>
                  <a:spLocks noChangeArrowheads="1"/>
                </p:cNvSpPr>
                <p:nvPr/>
              </p:nvSpPr>
              <p:spPr bwMode="auto">
                <a:xfrm>
                  <a:off x="0" y="2939"/>
                  <a:ext cx="422"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46" name="Group 168"/>
              <p:cNvGrpSpPr>
                <a:grpSpLocks/>
              </p:cNvGrpSpPr>
              <p:nvPr/>
            </p:nvGrpSpPr>
            <p:grpSpPr bwMode="auto">
              <a:xfrm>
                <a:off x="422" y="2939"/>
                <a:ext cx="802" cy="461"/>
                <a:chOff x="422" y="2939"/>
                <a:chExt cx="802" cy="461"/>
              </a:xfrm>
            </p:grpSpPr>
            <p:sp>
              <p:nvSpPr>
                <p:cNvPr id="203" name="Rectangle 40"/>
                <p:cNvSpPr>
                  <a:spLocks noChangeArrowheads="1"/>
                </p:cNvSpPr>
                <p:nvPr/>
              </p:nvSpPr>
              <p:spPr bwMode="auto">
                <a:xfrm>
                  <a:off x="465" y="2939"/>
                  <a:ext cx="716"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Rain</a:t>
                  </a:r>
                </a:p>
                <a:p>
                  <a:pPr algn="ctr" eaLnBrk="0" hangingPunct="0"/>
                  <a:endParaRPr lang="en-US" altLang="en-US"/>
                </a:p>
              </p:txBody>
            </p:sp>
            <p:sp>
              <p:nvSpPr>
                <p:cNvPr id="204" name="Rectangle 167"/>
                <p:cNvSpPr>
                  <a:spLocks noChangeArrowheads="1"/>
                </p:cNvSpPr>
                <p:nvPr/>
              </p:nvSpPr>
              <p:spPr bwMode="auto">
                <a:xfrm>
                  <a:off x="422" y="2939"/>
                  <a:ext cx="802"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47" name="Group 170"/>
              <p:cNvGrpSpPr>
                <a:grpSpLocks/>
              </p:cNvGrpSpPr>
              <p:nvPr/>
            </p:nvGrpSpPr>
            <p:grpSpPr bwMode="auto">
              <a:xfrm>
                <a:off x="1224" y="2939"/>
                <a:ext cx="950" cy="461"/>
                <a:chOff x="1224" y="2939"/>
                <a:chExt cx="950" cy="461"/>
              </a:xfrm>
            </p:grpSpPr>
            <p:sp>
              <p:nvSpPr>
                <p:cNvPr id="201" name="Rectangle 41"/>
                <p:cNvSpPr>
                  <a:spLocks noChangeArrowheads="1"/>
                </p:cNvSpPr>
                <p:nvPr/>
              </p:nvSpPr>
              <p:spPr bwMode="auto">
                <a:xfrm>
                  <a:off x="1267" y="2939"/>
                  <a:ext cx="86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Cool </a:t>
                  </a:r>
                </a:p>
                <a:p>
                  <a:pPr algn="ctr" eaLnBrk="0" hangingPunct="0"/>
                  <a:endParaRPr lang="en-US" altLang="en-US"/>
                </a:p>
              </p:txBody>
            </p:sp>
            <p:sp>
              <p:nvSpPr>
                <p:cNvPr id="202" name="Rectangle 169"/>
                <p:cNvSpPr>
                  <a:spLocks noChangeArrowheads="1"/>
                </p:cNvSpPr>
                <p:nvPr/>
              </p:nvSpPr>
              <p:spPr bwMode="auto">
                <a:xfrm>
                  <a:off x="1224" y="2939"/>
                  <a:ext cx="95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48" name="Group 172"/>
              <p:cNvGrpSpPr>
                <a:grpSpLocks/>
              </p:cNvGrpSpPr>
              <p:nvPr/>
            </p:nvGrpSpPr>
            <p:grpSpPr bwMode="auto">
              <a:xfrm>
                <a:off x="2174" y="2939"/>
                <a:ext cx="770" cy="461"/>
                <a:chOff x="2174" y="2939"/>
                <a:chExt cx="770" cy="461"/>
              </a:xfrm>
            </p:grpSpPr>
            <p:sp>
              <p:nvSpPr>
                <p:cNvPr id="199" name="Rectangle 42"/>
                <p:cNvSpPr>
                  <a:spLocks noChangeArrowheads="1"/>
                </p:cNvSpPr>
                <p:nvPr/>
              </p:nvSpPr>
              <p:spPr bwMode="auto">
                <a:xfrm>
                  <a:off x="2217" y="2939"/>
                  <a:ext cx="68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Normal</a:t>
                  </a:r>
                </a:p>
                <a:p>
                  <a:pPr algn="ctr" eaLnBrk="0" hangingPunct="0"/>
                  <a:endParaRPr lang="en-US" altLang="en-US"/>
                </a:p>
              </p:txBody>
            </p:sp>
            <p:sp>
              <p:nvSpPr>
                <p:cNvPr id="200" name="Rectangle 171"/>
                <p:cNvSpPr>
                  <a:spLocks noChangeArrowheads="1"/>
                </p:cNvSpPr>
                <p:nvPr/>
              </p:nvSpPr>
              <p:spPr bwMode="auto">
                <a:xfrm>
                  <a:off x="2174" y="2939"/>
                  <a:ext cx="77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49" name="Group 174"/>
              <p:cNvGrpSpPr>
                <a:grpSpLocks/>
              </p:cNvGrpSpPr>
              <p:nvPr/>
            </p:nvGrpSpPr>
            <p:grpSpPr bwMode="auto">
              <a:xfrm>
                <a:off x="2944" y="2939"/>
                <a:ext cx="734" cy="461"/>
                <a:chOff x="2944" y="2939"/>
                <a:chExt cx="734" cy="461"/>
              </a:xfrm>
            </p:grpSpPr>
            <p:sp>
              <p:nvSpPr>
                <p:cNvPr id="197" name="Rectangle 43"/>
                <p:cNvSpPr>
                  <a:spLocks noChangeArrowheads="1"/>
                </p:cNvSpPr>
                <p:nvPr/>
              </p:nvSpPr>
              <p:spPr bwMode="auto">
                <a:xfrm>
                  <a:off x="2987" y="2939"/>
                  <a:ext cx="648"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Strong</a:t>
                  </a:r>
                </a:p>
                <a:p>
                  <a:pPr algn="ctr" eaLnBrk="0" hangingPunct="0"/>
                  <a:endParaRPr lang="en-US" altLang="en-US"/>
                </a:p>
              </p:txBody>
            </p:sp>
            <p:sp>
              <p:nvSpPr>
                <p:cNvPr id="198" name="Rectangle 173"/>
                <p:cNvSpPr>
                  <a:spLocks noChangeArrowheads="1"/>
                </p:cNvSpPr>
                <p:nvPr/>
              </p:nvSpPr>
              <p:spPr bwMode="auto">
                <a:xfrm>
                  <a:off x="2944" y="2939"/>
                  <a:ext cx="734"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50" name="Group 176"/>
              <p:cNvGrpSpPr>
                <a:grpSpLocks/>
              </p:cNvGrpSpPr>
              <p:nvPr/>
            </p:nvGrpSpPr>
            <p:grpSpPr bwMode="auto">
              <a:xfrm>
                <a:off x="3678" y="2939"/>
                <a:ext cx="950" cy="461"/>
                <a:chOff x="3678" y="2939"/>
                <a:chExt cx="950" cy="461"/>
              </a:xfrm>
            </p:grpSpPr>
            <p:sp>
              <p:nvSpPr>
                <p:cNvPr id="195" name="Rectangle 44"/>
                <p:cNvSpPr>
                  <a:spLocks noChangeArrowheads="1"/>
                </p:cNvSpPr>
                <p:nvPr/>
              </p:nvSpPr>
              <p:spPr bwMode="auto">
                <a:xfrm>
                  <a:off x="3721" y="2939"/>
                  <a:ext cx="86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No</a:t>
                  </a:r>
                </a:p>
                <a:p>
                  <a:pPr algn="ctr" eaLnBrk="0" hangingPunct="0"/>
                  <a:endParaRPr lang="en-US" altLang="en-US"/>
                </a:p>
              </p:txBody>
            </p:sp>
            <p:sp>
              <p:nvSpPr>
                <p:cNvPr id="196" name="Rectangle 175"/>
                <p:cNvSpPr>
                  <a:spLocks noChangeArrowheads="1"/>
                </p:cNvSpPr>
                <p:nvPr/>
              </p:nvSpPr>
              <p:spPr bwMode="auto">
                <a:xfrm>
                  <a:off x="3678" y="2939"/>
                  <a:ext cx="95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51" name="Group 178"/>
              <p:cNvGrpSpPr>
                <a:grpSpLocks/>
              </p:cNvGrpSpPr>
              <p:nvPr/>
            </p:nvGrpSpPr>
            <p:grpSpPr bwMode="auto">
              <a:xfrm>
                <a:off x="0" y="3400"/>
                <a:ext cx="422" cy="461"/>
                <a:chOff x="0" y="3400"/>
                <a:chExt cx="422" cy="461"/>
              </a:xfrm>
            </p:grpSpPr>
            <p:sp>
              <p:nvSpPr>
                <p:cNvPr id="193" name="Rectangle 45"/>
                <p:cNvSpPr>
                  <a:spLocks noChangeArrowheads="1"/>
                </p:cNvSpPr>
                <p:nvPr/>
              </p:nvSpPr>
              <p:spPr bwMode="auto">
                <a:xfrm>
                  <a:off x="43" y="3400"/>
                  <a:ext cx="336"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D7</a:t>
                  </a:r>
                </a:p>
                <a:p>
                  <a:pPr algn="ctr" eaLnBrk="0" hangingPunct="0"/>
                  <a:endParaRPr lang="en-US" altLang="en-US"/>
                </a:p>
              </p:txBody>
            </p:sp>
            <p:sp>
              <p:nvSpPr>
                <p:cNvPr id="194" name="Rectangle 177"/>
                <p:cNvSpPr>
                  <a:spLocks noChangeArrowheads="1"/>
                </p:cNvSpPr>
                <p:nvPr/>
              </p:nvSpPr>
              <p:spPr bwMode="auto">
                <a:xfrm>
                  <a:off x="0" y="3400"/>
                  <a:ext cx="422"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52" name="Group 180"/>
              <p:cNvGrpSpPr>
                <a:grpSpLocks/>
              </p:cNvGrpSpPr>
              <p:nvPr/>
            </p:nvGrpSpPr>
            <p:grpSpPr bwMode="auto">
              <a:xfrm>
                <a:off x="422" y="3400"/>
                <a:ext cx="802" cy="461"/>
                <a:chOff x="422" y="3400"/>
                <a:chExt cx="802" cy="461"/>
              </a:xfrm>
            </p:grpSpPr>
            <p:sp>
              <p:nvSpPr>
                <p:cNvPr id="191" name="Rectangle 46"/>
                <p:cNvSpPr>
                  <a:spLocks noChangeArrowheads="1"/>
                </p:cNvSpPr>
                <p:nvPr/>
              </p:nvSpPr>
              <p:spPr bwMode="auto">
                <a:xfrm>
                  <a:off x="465" y="3400"/>
                  <a:ext cx="716"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Overcast</a:t>
                  </a:r>
                </a:p>
                <a:p>
                  <a:pPr algn="ctr" eaLnBrk="0" hangingPunct="0"/>
                  <a:endParaRPr lang="en-US" altLang="en-US"/>
                </a:p>
              </p:txBody>
            </p:sp>
            <p:sp>
              <p:nvSpPr>
                <p:cNvPr id="192" name="Rectangle 179"/>
                <p:cNvSpPr>
                  <a:spLocks noChangeArrowheads="1"/>
                </p:cNvSpPr>
                <p:nvPr/>
              </p:nvSpPr>
              <p:spPr bwMode="auto">
                <a:xfrm>
                  <a:off x="422" y="3400"/>
                  <a:ext cx="802"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53" name="Group 182"/>
              <p:cNvGrpSpPr>
                <a:grpSpLocks/>
              </p:cNvGrpSpPr>
              <p:nvPr/>
            </p:nvGrpSpPr>
            <p:grpSpPr bwMode="auto">
              <a:xfrm>
                <a:off x="1224" y="3400"/>
                <a:ext cx="950" cy="461"/>
                <a:chOff x="1224" y="3400"/>
                <a:chExt cx="950" cy="461"/>
              </a:xfrm>
            </p:grpSpPr>
            <p:sp>
              <p:nvSpPr>
                <p:cNvPr id="189" name="Rectangle 47"/>
                <p:cNvSpPr>
                  <a:spLocks noChangeArrowheads="1"/>
                </p:cNvSpPr>
                <p:nvPr/>
              </p:nvSpPr>
              <p:spPr bwMode="auto">
                <a:xfrm>
                  <a:off x="1267" y="3400"/>
                  <a:ext cx="86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Cool</a:t>
                  </a:r>
                </a:p>
                <a:p>
                  <a:pPr algn="ctr" eaLnBrk="0" hangingPunct="0"/>
                  <a:endParaRPr lang="en-US" altLang="en-US"/>
                </a:p>
              </p:txBody>
            </p:sp>
            <p:sp>
              <p:nvSpPr>
                <p:cNvPr id="190" name="Rectangle 181"/>
                <p:cNvSpPr>
                  <a:spLocks noChangeArrowheads="1"/>
                </p:cNvSpPr>
                <p:nvPr/>
              </p:nvSpPr>
              <p:spPr bwMode="auto">
                <a:xfrm>
                  <a:off x="1224" y="3400"/>
                  <a:ext cx="95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54" name="Group 184"/>
              <p:cNvGrpSpPr>
                <a:grpSpLocks/>
              </p:cNvGrpSpPr>
              <p:nvPr/>
            </p:nvGrpSpPr>
            <p:grpSpPr bwMode="auto">
              <a:xfrm>
                <a:off x="2174" y="3400"/>
                <a:ext cx="770" cy="461"/>
                <a:chOff x="2174" y="3400"/>
                <a:chExt cx="770" cy="461"/>
              </a:xfrm>
            </p:grpSpPr>
            <p:sp>
              <p:nvSpPr>
                <p:cNvPr id="187" name="Rectangle 48"/>
                <p:cNvSpPr>
                  <a:spLocks noChangeArrowheads="1"/>
                </p:cNvSpPr>
                <p:nvPr/>
              </p:nvSpPr>
              <p:spPr bwMode="auto">
                <a:xfrm>
                  <a:off x="2217" y="3400"/>
                  <a:ext cx="68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Normal</a:t>
                  </a:r>
                </a:p>
                <a:p>
                  <a:pPr algn="ctr" eaLnBrk="0" hangingPunct="0"/>
                  <a:endParaRPr lang="en-US" altLang="en-US"/>
                </a:p>
              </p:txBody>
            </p:sp>
            <p:sp>
              <p:nvSpPr>
                <p:cNvPr id="188" name="Rectangle 183"/>
                <p:cNvSpPr>
                  <a:spLocks noChangeArrowheads="1"/>
                </p:cNvSpPr>
                <p:nvPr/>
              </p:nvSpPr>
              <p:spPr bwMode="auto">
                <a:xfrm>
                  <a:off x="2174" y="3400"/>
                  <a:ext cx="77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55" name="Group 186"/>
              <p:cNvGrpSpPr>
                <a:grpSpLocks/>
              </p:cNvGrpSpPr>
              <p:nvPr/>
            </p:nvGrpSpPr>
            <p:grpSpPr bwMode="auto">
              <a:xfrm>
                <a:off x="2944" y="3400"/>
                <a:ext cx="734" cy="461"/>
                <a:chOff x="2944" y="3400"/>
                <a:chExt cx="734" cy="461"/>
              </a:xfrm>
            </p:grpSpPr>
            <p:sp>
              <p:nvSpPr>
                <p:cNvPr id="185" name="Rectangle 49"/>
                <p:cNvSpPr>
                  <a:spLocks noChangeArrowheads="1"/>
                </p:cNvSpPr>
                <p:nvPr/>
              </p:nvSpPr>
              <p:spPr bwMode="auto">
                <a:xfrm>
                  <a:off x="2987" y="3400"/>
                  <a:ext cx="648"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Strong</a:t>
                  </a:r>
                </a:p>
                <a:p>
                  <a:pPr algn="ctr" eaLnBrk="0" hangingPunct="0"/>
                  <a:endParaRPr lang="en-US" altLang="en-US"/>
                </a:p>
              </p:txBody>
            </p:sp>
            <p:sp>
              <p:nvSpPr>
                <p:cNvPr id="186" name="Rectangle 185"/>
                <p:cNvSpPr>
                  <a:spLocks noChangeArrowheads="1"/>
                </p:cNvSpPr>
                <p:nvPr/>
              </p:nvSpPr>
              <p:spPr bwMode="auto">
                <a:xfrm>
                  <a:off x="2944" y="3400"/>
                  <a:ext cx="734"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56" name="Group 188"/>
              <p:cNvGrpSpPr>
                <a:grpSpLocks/>
              </p:cNvGrpSpPr>
              <p:nvPr/>
            </p:nvGrpSpPr>
            <p:grpSpPr bwMode="auto">
              <a:xfrm>
                <a:off x="3678" y="3400"/>
                <a:ext cx="950" cy="461"/>
                <a:chOff x="3678" y="3400"/>
                <a:chExt cx="950" cy="461"/>
              </a:xfrm>
            </p:grpSpPr>
            <p:sp>
              <p:nvSpPr>
                <p:cNvPr id="183" name="Rectangle 50"/>
                <p:cNvSpPr>
                  <a:spLocks noChangeArrowheads="1"/>
                </p:cNvSpPr>
                <p:nvPr/>
              </p:nvSpPr>
              <p:spPr bwMode="auto">
                <a:xfrm>
                  <a:off x="3721" y="3400"/>
                  <a:ext cx="86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Yes</a:t>
                  </a:r>
                </a:p>
                <a:p>
                  <a:pPr algn="ctr" eaLnBrk="0" hangingPunct="0"/>
                  <a:endParaRPr lang="en-US" altLang="en-US"/>
                </a:p>
              </p:txBody>
            </p:sp>
            <p:sp>
              <p:nvSpPr>
                <p:cNvPr id="184" name="Rectangle 187"/>
                <p:cNvSpPr>
                  <a:spLocks noChangeArrowheads="1"/>
                </p:cNvSpPr>
                <p:nvPr/>
              </p:nvSpPr>
              <p:spPr bwMode="auto">
                <a:xfrm>
                  <a:off x="3678" y="3400"/>
                  <a:ext cx="95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57" name="Group 190"/>
              <p:cNvGrpSpPr>
                <a:grpSpLocks/>
              </p:cNvGrpSpPr>
              <p:nvPr/>
            </p:nvGrpSpPr>
            <p:grpSpPr bwMode="auto">
              <a:xfrm>
                <a:off x="0" y="3861"/>
                <a:ext cx="422" cy="461"/>
                <a:chOff x="0" y="3861"/>
                <a:chExt cx="422" cy="461"/>
              </a:xfrm>
            </p:grpSpPr>
            <p:sp>
              <p:nvSpPr>
                <p:cNvPr id="181" name="Rectangle 51"/>
                <p:cNvSpPr>
                  <a:spLocks noChangeArrowheads="1"/>
                </p:cNvSpPr>
                <p:nvPr/>
              </p:nvSpPr>
              <p:spPr bwMode="auto">
                <a:xfrm>
                  <a:off x="43" y="3861"/>
                  <a:ext cx="336"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D8</a:t>
                  </a:r>
                </a:p>
                <a:p>
                  <a:pPr algn="ctr" eaLnBrk="0" hangingPunct="0"/>
                  <a:endParaRPr lang="en-US" altLang="en-US"/>
                </a:p>
              </p:txBody>
            </p:sp>
            <p:sp>
              <p:nvSpPr>
                <p:cNvPr id="182" name="Rectangle 189"/>
                <p:cNvSpPr>
                  <a:spLocks noChangeArrowheads="1"/>
                </p:cNvSpPr>
                <p:nvPr/>
              </p:nvSpPr>
              <p:spPr bwMode="auto">
                <a:xfrm>
                  <a:off x="0" y="3861"/>
                  <a:ext cx="422"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58" name="Group 192"/>
              <p:cNvGrpSpPr>
                <a:grpSpLocks/>
              </p:cNvGrpSpPr>
              <p:nvPr/>
            </p:nvGrpSpPr>
            <p:grpSpPr bwMode="auto">
              <a:xfrm>
                <a:off x="422" y="3861"/>
                <a:ext cx="802" cy="461"/>
                <a:chOff x="422" y="3861"/>
                <a:chExt cx="802" cy="461"/>
              </a:xfrm>
            </p:grpSpPr>
            <p:sp>
              <p:nvSpPr>
                <p:cNvPr id="179" name="Rectangle 52"/>
                <p:cNvSpPr>
                  <a:spLocks noChangeArrowheads="1"/>
                </p:cNvSpPr>
                <p:nvPr/>
              </p:nvSpPr>
              <p:spPr bwMode="auto">
                <a:xfrm>
                  <a:off x="465" y="3861"/>
                  <a:ext cx="716"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Sunny</a:t>
                  </a:r>
                </a:p>
                <a:p>
                  <a:pPr algn="ctr" eaLnBrk="0" hangingPunct="0"/>
                  <a:endParaRPr lang="en-US" altLang="en-US"/>
                </a:p>
              </p:txBody>
            </p:sp>
            <p:sp>
              <p:nvSpPr>
                <p:cNvPr id="180" name="Rectangle 191"/>
                <p:cNvSpPr>
                  <a:spLocks noChangeArrowheads="1"/>
                </p:cNvSpPr>
                <p:nvPr/>
              </p:nvSpPr>
              <p:spPr bwMode="auto">
                <a:xfrm>
                  <a:off x="422" y="3861"/>
                  <a:ext cx="802"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59" name="Group 194"/>
              <p:cNvGrpSpPr>
                <a:grpSpLocks/>
              </p:cNvGrpSpPr>
              <p:nvPr/>
            </p:nvGrpSpPr>
            <p:grpSpPr bwMode="auto">
              <a:xfrm>
                <a:off x="1224" y="3861"/>
                <a:ext cx="950" cy="461"/>
                <a:chOff x="1224" y="3861"/>
                <a:chExt cx="950" cy="461"/>
              </a:xfrm>
            </p:grpSpPr>
            <p:sp>
              <p:nvSpPr>
                <p:cNvPr id="177" name="Rectangle 53"/>
                <p:cNvSpPr>
                  <a:spLocks noChangeArrowheads="1"/>
                </p:cNvSpPr>
                <p:nvPr/>
              </p:nvSpPr>
              <p:spPr bwMode="auto">
                <a:xfrm>
                  <a:off x="1267" y="3861"/>
                  <a:ext cx="86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Mild</a:t>
                  </a:r>
                </a:p>
                <a:p>
                  <a:pPr algn="ctr" eaLnBrk="0" hangingPunct="0"/>
                  <a:endParaRPr lang="en-US" altLang="en-US"/>
                </a:p>
              </p:txBody>
            </p:sp>
            <p:sp>
              <p:nvSpPr>
                <p:cNvPr id="178" name="Rectangle 193"/>
                <p:cNvSpPr>
                  <a:spLocks noChangeArrowheads="1"/>
                </p:cNvSpPr>
                <p:nvPr/>
              </p:nvSpPr>
              <p:spPr bwMode="auto">
                <a:xfrm>
                  <a:off x="1224" y="3861"/>
                  <a:ext cx="95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60" name="Group 196"/>
              <p:cNvGrpSpPr>
                <a:grpSpLocks/>
              </p:cNvGrpSpPr>
              <p:nvPr/>
            </p:nvGrpSpPr>
            <p:grpSpPr bwMode="auto">
              <a:xfrm>
                <a:off x="2174" y="3861"/>
                <a:ext cx="770" cy="461"/>
                <a:chOff x="2174" y="3861"/>
                <a:chExt cx="770" cy="461"/>
              </a:xfrm>
            </p:grpSpPr>
            <p:sp>
              <p:nvSpPr>
                <p:cNvPr id="175" name="Rectangle 54"/>
                <p:cNvSpPr>
                  <a:spLocks noChangeArrowheads="1"/>
                </p:cNvSpPr>
                <p:nvPr/>
              </p:nvSpPr>
              <p:spPr bwMode="auto">
                <a:xfrm>
                  <a:off x="2217" y="3861"/>
                  <a:ext cx="68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High</a:t>
                  </a:r>
                </a:p>
                <a:p>
                  <a:pPr algn="ctr" eaLnBrk="0" hangingPunct="0"/>
                  <a:endParaRPr lang="en-US" altLang="en-US"/>
                </a:p>
              </p:txBody>
            </p:sp>
            <p:sp>
              <p:nvSpPr>
                <p:cNvPr id="176" name="Rectangle 195"/>
                <p:cNvSpPr>
                  <a:spLocks noChangeArrowheads="1"/>
                </p:cNvSpPr>
                <p:nvPr/>
              </p:nvSpPr>
              <p:spPr bwMode="auto">
                <a:xfrm>
                  <a:off x="2174" y="3861"/>
                  <a:ext cx="77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61" name="Group 198"/>
              <p:cNvGrpSpPr>
                <a:grpSpLocks/>
              </p:cNvGrpSpPr>
              <p:nvPr/>
            </p:nvGrpSpPr>
            <p:grpSpPr bwMode="auto">
              <a:xfrm>
                <a:off x="2944" y="3861"/>
                <a:ext cx="734" cy="461"/>
                <a:chOff x="2944" y="3861"/>
                <a:chExt cx="734" cy="461"/>
              </a:xfrm>
            </p:grpSpPr>
            <p:sp>
              <p:nvSpPr>
                <p:cNvPr id="173" name="Rectangle 55"/>
                <p:cNvSpPr>
                  <a:spLocks noChangeArrowheads="1"/>
                </p:cNvSpPr>
                <p:nvPr/>
              </p:nvSpPr>
              <p:spPr bwMode="auto">
                <a:xfrm>
                  <a:off x="2987" y="3861"/>
                  <a:ext cx="648"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Weak</a:t>
                  </a:r>
                </a:p>
                <a:p>
                  <a:pPr algn="ctr" eaLnBrk="0" hangingPunct="0"/>
                  <a:endParaRPr lang="en-US" altLang="en-US"/>
                </a:p>
              </p:txBody>
            </p:sp>
            <p:sp>
              <p:nvSpPr>
                <p:cNvPr id="174" name="Rectangle 197"/>
                <p:cNvSpPr>
                  <a:spLocks noChangeArrowheads="1"/>
                </p:cNvSpPr>
                <p:nvPr/>
              </p:nvSpPr>
              <p:spPr bwMode="auto">
                <a:xfrm>
                  <a:off x="2944" y="3861"/>
                  <a:ext cx="734"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62" name="Group 200"/>
              <p:cNvGrpSpPr>
                <a:grpSpLocks/>
              </p:cNvGrpSpPr>
              <p:nvPr/>
            </p:nvGrpSpPr>
            <p:grpSpPr bwMode="auto">
              <a:xfrm>
                <a:off x="3678" y="3861"/>
                <a:ext cx="950" cy="461"/>
                <a:chOff x="3678" y="3861"/>
                <a:chExt cx="950" cy="461"/>
              </a:xfrm>
            </p:grpSpPr>
            <p:sp>
              <p:nvSpPr>
                <p:cNvPr id="171" name="Rectangle 56"/>
                <p:cNvSpPr>
                  <a:spLocks noChangeArrowheads="1"/>
                </p:cNvSpPr>
                <p:nvPr/>
              </p:nvSpPr>
              <p:spPr bwMode="auto">
                <a:xfrm>
                  <a:off x="3721" y="3861"/>
                  <a:ext cx="86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No</a:t>
                  </a:r>
                </a:p>
                <a:p>
                  <a:pPr algn="ctr" eaLnBrk="0" hangingPunct="0"/>
                  <a:endParaRPr lang="en-US" altLang="en-US"/>
                </a:p>
              </p:txBody>
            </p:sp>
            <p:sp>
              <p:nvSpPr>
                <p:cNvPr id="172" name="Rectangle 199"/>
                <p:cNvSpPr>
                  <a:spLocks noChangeArrowheads="1"/>
                </p:cNvSpPr>
                <p:nvPr/>
              </p:nvSpPr>
              <p:spPr bwMode="auto">
                <a:xfrm>
                  <a:off x="3678" y="3861"/>
                  <a:ext cx="95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63" name="Group 202"/>
              <p:cNvGrpSpPr>
                <a:grpSpLocks/>
              </p:cNvGrpSpPr>
              <p:nvPr/>
            </p:nvGrpSpPr>
            <p:grpSpPr bwMode="auto">
              <a:xfrm>
                <a:off x="0" y="4322"/>
                <a:ext cx="422" cy="461"/>
                <a:chOff x="0" y="4322"/>
                <a:chExt cx="422" cy="461"/>
              </a:xfrm>
            </p:grpSpPr>
            <p:sp>
              <p:nvSpPr>
                <p:cNvPr id="169" name="Rectangle 57"/>
                <p:cNvSpPr>
                  <a:spLocks noChangeArrowheads="1"/>
                </p:cNvSpPr>
                <p:nvPr/>
              </p:nvSpPr>
              <p:spPr bwMode="auto">
                <a:xfrm>
                  <a:off x="43" y="4322"/>
                  <a:ext cx="336"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D9</a:t>
                  </a:r>
                </a:p>
                <a:p>
                  <a:pPr algn="ctr" eaLnBrk="0" hangingPunct="0"/>
                  <a:endParaRPr lang="en-US" altLang="en-US"/>
                </a:p>
              </p:txBody>
            </p:sp>
            <p:sp>
              <p:nvSpPr>
                <p:cNvPr id="170" name="Rectangle 201"/>
                <p:cNvSpPr>
                  <a:spLocks noChangeArrowheads="1"/>
                </p:cNvSpPr>
                <p:nvPr/>
              </p:nvSpPr>
              <p:spPr bwMode="auto">
                <a:xfrm>
                  <a:off x="0" y="4322"/>
                  <a:ext cx="422"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64" name="Group 204"/>
              <p:cNvGrpSpPr>
                <a:grpSpLocks/>
              </p:cNvGrpSpPr>
              <p:nvPr/>
            </p:nvGrpSpPr>
            <p:grpSpPr bwMode="auto">
              <a:xfrm>
                <a:off x="422" y="4322"/>
                <a:ext cx="802" cy="461"/>
                <a:chOff x="422" y="4322"/>
                <a:chExt cx="802" cy="461"/>
              </a:xfrm>
            </p:grpSpPr>
            <p:sp>
              <p:nvSpPr>
                <p:cNvPr id="167" name="Rectangle 58"/>
                <p:cNvSpPr>
                  <a:spLocks noChangeArrowheads="1"/>
                </p:cNvSpPr>
                <p:nvPr/>
              </p:nvSpPr>
              <p:spPr bwMode="auto">
                <a:xfrm>
                  <a:off x="465" y="4322"/>
                  <a:ext cx="716"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Sunny</a:t>
                  </a:r>
                </a:p>
                <a:p>
                  <a:pPr algn="ctr" eaLnBrk="0" hangingPunct="0"/>
                  <a:endParaRPr lang="en-US" altLang="en-US"/>
                </a:p>
              </p:txBody>
            </p:sp>
            <p:sp>
              <p:nvSpPr>
                <p:cNvPr id="168" name="Rectangle 203"/>
                <p:cNvSpPr>
                  <a:spLocks noChangeArrowheads="1"/>
                </p:cNvSpPr>
                <p:nvPr/>
              </p:nvSpPr>
              <p:spPr bwMode="auto">
                <a:xfrm>
                  <a:off x="422" y="4322"/>
                  <a:ext cx="802"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65" name="Group 206"/>
              <p:cNvGrpSpPr>
                <a:grpSpLocks/>
              </p:cNvGrpSpPr>
              <p:nvPr/>
            </p:nvGrpSpPr>
            <p:grpSpPr bwMode="auto">
              <a:xfrm>
                <a:off x="1224" y="4322"/>
                <a:ext cx="950" cy="461"/>
                <a:chOff x="1224" y="4322"/>
                <a:chExt cx="950" cy="461"/>
              </a:xfrm>
            </p:grpSpPr>
            <p:sp>
              <p:nvSpPr>
                <p:cNvPr id="165" name="Rectangle 59"/>
                <p:cNvSpPr>
                  <a:spLocks noChangeArrowheads="1"/>
                </p:cNvSpPr>
                <p:nvPr/>
              </p:nvSpPr>
              <p:spPr bwMode="auto">
                <a:xfrm>
                  <a:off x="1267" y="4322"/>
                  <a:ext cx="86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Cool</a:t>
                  </a:r>
                </a:p>
                <a:p>
                  <a:pPr algn="ctr" eaLnBrk="0" hangingPunct="0"/>
                  <a:endParaRPr lang="en-US" altLang="en-US"/>
                </a:p>
              </p:txBody>
            </p:sp>
            <p:sp>
              <p:nvSpPr>
                <p:cNvPr id="166" name="Rectangle 205"/>
                <p:cNvSpPr>
                  <a:spLocks noChangeArrowheads="1"/>
                </p:cNvSpPr>
                <p:nvPr/>
              </p:nvSpPr>
              <p:spPr bwMode="auto">
                <a:xfrm>
                  <a:off x="1224" y="4322"/>
                  <a:ext cx="95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66" name="Group 208"/>
              <p:cNvGrpSpPr>
                <a:grpSpLocks/>
              </p:cNvGrpSpPr>
              <p:nvPr/>
            </p:nvGrpSpPr>
            <p:grpSpPr bwMode="auto">
              <a:xfrm>
                <a:off x="2174" y="4322"/>
                <a:ext cx="770" cy="461"/>
                <a:chOff x="2174" y="4322"/>
                <a:chExt cx="770" cy="461"/>
              </a:xfrm>
            </p:grpSpPr>
            <p:sp>
              <p:nvSpPr>
                <p:cNvPr id="163" name="Rectangle 60"/>
                <p:cNvSpPr>
                  <a:spLocks noChangeArrowheads="1"/>
                </p:cNvSpPr>
                <p:nvPr/>
              </p:nvSpPr>
              <p:spPr bwMode="auto">
                <a:xfrm>
                  <a:off x="2217" y="4322"/>
                  <a:ext cx="68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Normal</a:t>
                  </a:r>
                </a:p>
                <a:p>
                  <a:pPr algn="ctr" eaLnBrk="0" hangingPunct="0"/>
                  <a:endParaRPr lang="en-US" altLang="en-US"/>
                </a:p>
              </p:txBody>
            </p:sp>
            <p:sp>
              <p:nvSpPr>
                <p:cNvPr id="164" name="Rectangle 207"/>
                <p:cNvSpPr>
                  <a:spLocks noChangeArrowheads="1"/>
                </p:cNvSpPr>
                <p:nvPr/>
              </p:nvSpPr>
              <p:spPr bwMode="auto">
                <a:xfrm>
                  <a:off x="2174" y="4322"/>
                  <a:ext cx="77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67" name="Group 210"/>
              <p:cNvGrpSpPr>
                <a:grpSpLocks/>
              </p:cNvGrpSpPr>
              <p:nvPr/>
            </p:nvGrpSpPr>
            <p:grpSpPr bwMode="auto">
              <a:xfrm>
                <a:off x="2944" y="4322"/>
                <a:ext cx="734" cy="461"/>
                <a:chOff x="2944" y="4322"/>
                <a:chExt cx="734" cy="461"/>
              </a:xfrm>
            </p:grpSpPr>
            <p:sp>
              <p:nvSpPr>
                <p:cNvPr id="161" name="Rectangle 61"/>
                <p:cNvSpPr>
                  <a:spLocks noChangeArrowheads="1"/>
                </p:cNvSpPr>
                <p:nvPr/>
              </p:nvSpPr>
              <p:spPr bwMode="auto">
                <a:xfrm>
                  <a:off x="2987" y="4322"/>
                  <a:ext cx="648"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Weak</a:t>
                  </a:r>
                </a:p>
                <a:p>
                  <a:pPr algn="ctr" eaLnBrk="0" hangingPunct="0"/>
                  <a:endParaRPr lang="en-US" altLang="en-US"/>
                </a:p>
              </p:txBody>
            </p:sp>
            <p:sp>
              <p:nvSpPr>
                <p:cNvPr id="162" name="Rectangle 209"/>
                <p:cNvSpPr>
                  <a:spLocks noChangeArrowheads="1"/>
                </p:cNvSpPr>
                <p:nvPr/>
              </p:nvSpPr>
              <p:spPr bwMode="auto">
                <a:xfrm>
                  <a:off x="2944" y="4322"/>
                  <a:ext cx="734"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68" name="Group 212"/>
              <p:cNvGrpSpPr>
                <a:grpSpLocks/>
              </p:cNvGrpSpPr>
              <p:nvPr/>
            </p:nvGrpSpPr>
            <p:grpSpPr bwMode="auto">
              <a:xfrm>
                <a:off x="3678" y="4322"/>
                <a:ext cx="950" cy="461"/>
                <a:chOff x="3678" y="4322"/>
                <a:chExt cx="950" cy="461"/>
              </a:xfrm>
            </p:grpSpPr>
            <p:sp>
              <p:nvSpPr>
                <p:cNvPr id="159" name="Rectangle 62"/>
                <p:cNvSpPr>
                  <a:spLocks noChangeArrowheads="1"/>
                </p:cNvSpPr>
                <p:nvPr/>
              </p:nvSpPr>
              <p:spPr bwMode="auto">
                <a:xfrm>
                  <a:off x="3721" y="4322"/>
                  <a:ext cx="86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Yes</a:t>
                  </a:r>
                </a:p>
                <a:p>
                  <a:pPr algn="ctr" eaLnBrk="0" hangingPunct="0"/>
                  <a:endParaRPr lang="en-US" altLang="en-US"/>
                </a:p>
              </p:txBody>
            </p:sp>
            <p:sp>
              <p:nvSpPr>
                <p:cNvPr id="160" name="Rectangle 211"/>
                <p:cNvSpPr>
                  <a:spLocks noChangeArrowheads="1"/>
                </p:cNvSpPr>
                <p:nvPr/>
              </p:nvSpPr>
              <p:spPr bwMode="auto">
                <a:xfrm>
                  <a:off x="3678" y="4322"/>
                  <a:ext cx="95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69" name="Group 214"/>
              <p:cNvGrpSpPr>
                <a:grpSpLocks/>
              </p:cNvGrpSpPr>
              <p:nvPr/>
            </p:nvGrpSpPr>
            <p:grpSpPr bwMode="auto">
              <a:xfrm>
                <a:off x="0" y="4783"/>
                <a:ext cx="422" cy="634"/>
                <a:chOff x="0" y="4783"/>
                <a:chExt cx="422" cy="634"/>
              </a:xfrm>
            </p:grpSpPr>
            <p:sp>
              <p:nvSpPr>
                <p:cNvPr id="157" name="Rectangle 63"/>
                <p:cNvSpPr>
                  <a:spLocks noChangeArrowheads="1"/>
                </p:cNvSpPr>
                <p:nvPr/>
              </p:nvSpPr>
              <p:spPr bwMode="auto">
                <a:xfrm>
                  <a:off x="43" y="4783"/>
                  <a:ext cx="33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D10</a:t>
                  </a:r>
                </a:p>
                <a:p>
                  <a:pPr algn="ctr" eaLnBrk="0" hangingPunct="0"/>
                  <a:endParaRPr lang="en-US" altLang="en-US"/>
                </a:p>
              </p:txBody>
            </p:sp>
            <p:sp>
              <p:nvSpPr>
                <p:cNvPr id="158" name="Rectangle 213"/>
                <p:cNvSpPr>
                  <a:spLocks noChangeArrowheads="1"/>
                </p:cNvSpPr>
                <p:nvPr/>
              </p:nvSpPr>
              <p:spPr bwMode="auto">
                <a:xfrm>
                  <a:off x="0" y="4783"/>
                  <a:ext cx="422"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70" name="Group 216"/>
              <p:cNvGrpSpPr>
                <a:grpSpLocks/>
              </p:cNvGrpSpPr>
              <p:nvPr/>
            </p:nvGrpSpPr>
            <p:grpSpPr bwMode="auto">
              <a:xfrm>
                <a:off x="422" y="4783"/>
                <a:ext cx="802" cy="634"/>
                <a:chOff x="422" y="4783"/>
                <a:chExt cx="802" cy="634"/>
              </a:xfrm>
            </p:grpSpPr>
            <p:sp>
              <p:nvSpPr>
                <p:cNvPr id="155" name="Rectangle 64"/>
                <p:cNvSpPr>
                  <a:spLocks noChangeArrowheads="1"/>
                </p:cNvSpPr>
                <p:nvPr/>
              </p:nvSpPr>
              <p:spPr bwMode="auto">
                <a:xfrm>
                  <a:off x="465" y="4783"/>
                  <a:ext cx="71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Rain</a:t>
                  </a:r>
                </a:p>
                <a:p>
                  <a:pPr algn="ctr" eaLnBrk="0" hangingPunct="0"/>
                  <a:endParaRPr lang="en-US" altLang="en-US"/>
                </a:p>
              </p:txBody>
            </p:sp>
            <p:sp>
              <p:nvSpPr>
                <p:cNvPr id="156" name="Rectangle 215"/>
                <p:cNvSpPr>
                  <a:spLocks noChangeArrowheads="1"/>
                </p:cNvSpPr>
                <p:nvPr/>
              </p:nvSpPr>
              <p:spPr bwMode="auto">
                <a:xfrm>
                  <a:off x="422" y="4783"/>
                  <a:ext cx="802"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71" name="Group 218"/>
              <p:cNvGrpSpPr>
                <a:grpSpLocks/>
              </p:cNvGrpSpPr>
              <p:nvPr/>
            </p:nvGrpSpPr>
            <p:grpSpPr bwMode="auto">
              <a:xfrm>
                <a:off x="1224" y="4783"/>
                <a:ext cx="950" cy="634"/>
                <a:chOff x="1224" y="4783"/>
                <a:chExt cx="950" cy="634"/>
              </a:xfrm>
            </p:grpSpPr>
            <p:sp>
              <p:nvSpPr>
                <p:cNvPr id="153" name="Rectangle 65"/>
                <p:cNvSpPr>
                  <a:spLocks noChangeArrowheads="1"/>
                </p:cNvSpPr>
                <p:nvPr/>
              </p:nvSpPr>
              <p:spPr bwMode="auto">
                <a:xfrm>
                  <a:off x="1267" y="4783"/>
                  <a:ext cx="86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Mild</a:t>
                  </a:r>
                </a:p>
                <a:p>
                  <a:pPr algn="ctr" eaLnBrk="0" hangingPunct="0"/>
                  <a:endParaRPr lang="en-US" altLang="en-US"/>
                </a:p>
              </p:txBody>
            </p:sp>
            <p:sp>
              <p:nvSpPr>
                <p:cNvPr id="154" name="Rectangle 217"/>
                <p:cNvSpPr>
                  <a:spLocks noChangeArrowheads="1"/>
                </p:cNvSpPr>
                <p:nvPr/>
              </p:nvSpPr>
              <p:spPr bwMode="auto">
                <a:xfrm>
                  <a:off x="1224" y="4783"/>
                  <a:ext cx="950"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72" name="Group 220"/>
              <p:cNvGrpSpPr>
                <a:grpSpLocks/>
              </p:cNvGrpSpPr>
              <p:nvPr/>
            </p:nvGrpSpPr>
            <p:grpSpPr bwMode="auto">
              <a:xfrm>
                <a:off x="2174" y="4783"/>
                <a:ext cx="770" cy="634"/>
                <a:chOff x="2174" y="4783"/>
                <a:chExt cx="770" cy="634"/>
              </a:xfrm>
            </p:grpSpPr>
            <p:sp>
              <p:nvSpPr>
                <p:cNvPr id="151" name="Rectangle 66"/>
                <p:cNvSpPr>
                  <a:spLocks noChangeArrowheads="1"/>
                </p:cNvSpPr>
                <p:nvPr/>
              </p:nvSpPr>
              <p:spPr bwMode="auto">
                <a:xfrm>
                  <a:off x="2217" y="4783"/>
                  <a:ext cx="68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Normal</a:t>
                  </a:r>
                </a:p>
                <a:p>
                  <a:pPr algn="ctr" eaLnBrk="0" hangingPunct="0"/>
                  <a:endParaRPr lang="en-US" altLang="en-US"/>
                </a:p>
              </p:txBody>
            </p:sp>
            <p:sp>
              <p:nvSpPr>
                <p:cNvPr id="152" name="Rectangle 219"/>
                <p:cNvSpPr>
                  <a:spLocks noChangeArrowheads="1"/>
                </p:cNvSpPr>
                <p:nvPr/>
              </p:nvSpPr>
              <p:spPr bwMode="auto">
                <a:xfrm>
                  <a:off x="2174" y="4783"/>
                  <a:ext cx="770"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73" name="Group 222"/>
              <p:cNvGrpSpPr>
                <a:grpSpLocks/>
              </p:cNvGrpSpPr>
              <p:nvPr/>
            </p:nvGrpSpPr>
            <p:grpSpPr bwMode="auto">
              <a:xfrm>
                <a:off x="2944" y="4783"/>
                <a:ext cx="734" cy="634"/>
                <a:chOff x="2944" y="4783"/>
                <a:chExt cx="734" cy="634"/>
              </a:xfrm>
            </p:grpSpPr>
            <p:sp>
              <p:nvSpPr>
                <p:cNvPr id="149" name="Rectangle 67"/>
                <p:cNvSpPr>
                  <a:spLocks noChangeArrowheads="1"/>
                </p:cNvSpPr>
                <p:nvPr/>
              </p:nvSpPr>
              <p:spPr bwMode="auto">
                <a:xfrm>
                  <a:off x="2987" y="4783"/>
                  <a:ext cx="648"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Weak</a:t>
                  </a:r>
                </a:p>
                <a:p>
                  <a:pPr algn="ctr" eaLnBrk="0" hangingPunct="0"/>
                  <a:endParaRPr lang="en-US" altLang="en-US"/>
                </a:p>
              </p:txBody>
            </p:sp>
            <p:sp>
              <p:nvSpPr>
                <p:cNvPr id="150" name="Rectangle 221"/>
                <p:cNvSpPr>
                  <a:spLocks noChangeArrowheads="1"/>
                </p:cNvSpPr>
                <p:nvPr/>
              </p:nvSpPr>
              <p:spPr bwMode="auto">
                <a:xfrm>
                  <a:off x="2944" y="4783"/>
                  <a:ext cx="734"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74" name="Group 224"/>
              <p:cNvGrpSpPr>
                <a:grpSpLocks/>
              </p:cNvGrpSpPr>
              <p:nvPr/>
            </p:nvGrpSpPr>
            <p:grpSpPr bwMode="auto">
              <a:xfrm>
                <a:off x="3678" y="4783"/>
                <a:ext cx="950" cy="634"/>
                <a:chOff x="3678" y="4783"/>
                <a:chExt cx="950" cy="634"/>
              </a:xfrm>
            </p:grpSpPr>
            <p:sp>
              <p:nvSpPr>
                <p:cNvPr id="147" name="Rectangle 68"/>
                <p:cNvSpPr>
                  <a:spLocks noChangeArrowheads="1"/>
                </p:cNvSpPr>
                <p:nvPr/>
              </p:nvSpPr>
              <p:spPr bwMode="auto">
                <a:xfrm>
                  <a:off x="3721" y="4783"/>
                  <a:ext cx="86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Yes</a:t>
                  </a:r>
                </a:p>
                <a:p>
                  <a:pPr algn="ctr" eaLnBrk="0" hangingPunct="0"/>
                  <a:endParaRPr lang="en-US" altLang="en-US"/>
                </a:p>
              </p:txBody>
            </p:sp>
            <p:sp>
              <p:nvSpPr>
                <p:cNvPr id="148" name="Rectangle 223"/>
                <p:cNvSpPr>
                  <a:spLocks noChangeArrowheads="1"/>
                </p:cNvSpPr>
                <p:nvPr/>
              </p:nvSpPr>
              <p:spPr bwMode="auto">
                <a:xfrm>
                  <a:off x="3678" y="4783"/>
                  <a:ext cx="950"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75" name="Group 226"/>
              <p:cNvGrpSpPr>
                <a:grpSpLocks/>
              </p:cNvGrpSpPr>
              <p:nvPr/>
            </p:nvGrpSpPr>
            <p:grpSpPr bwMode="auto">
              <a:xfrm>
                <a:off x="0" y="5417"/>
                <a:ext cx="422" cy="634"/>
                <a:chOff x="0" y="5417"/>
                <a:chExt cx="422" cy="634"/>
              </a:xfrm>
            </p:grpSpPr>
            <p:sp>
              <p:nvSpPr>
                <p:cNvPr id="145" name="Rectangle 69"/>
                <p:cNvSpPr>
                  <a:spLocks noChangeArrowheads="1"/>
                </p:cNvSpPr>
                <p:nvPr/>
              </p:nvSpPr>
              <p:spPr bwMode="auto">
                <a:xfrm>
                  <a:off x="43" y="5417"/>
                  <a:ext cx="33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D11</a:t>
                  </a:r>
                </a:p>
                <a:p>
                  <a:pPr algn="ctr" eaLnBrk="0" hangingPunct="0"/>
                  <a:endParaRPr lang="en-US" altLang="en-US"/>
                </a:p>
              </p:txBody>
            </p:sp>
            <p:sp>
              <p:nvSpPr>
                <p:cNvPr id="146" name="Rectangle 225"/>
                <p:cNvSpPr>
                  <a:spLocks noChangeArrowheads="1"/>
                </p:cNvSpPr>
                <p:nvPr/>
              </p:nvSpPr>
              <p:spPr bwMode="auto">
                <a:xfrm>
                  <a:off x="0" y="5417"/>
                  <a:ext cx="422"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76" name="Group 228"/>
              <p:cNvGrpSpPr>
                <a:grpSpLocks/>
              </p:cNvGrpSpPr>
              <p:nvPr/>
            </p:nvGrpSpPr>
            <p:grpSpPr bwMode="auto">
              <a:xfrm>
                <a:off x="422" y="5417"/>
                <a:ext cx="802" cy="634"/>
                <a:chOff x="422" y="5417"/>
                <a:chExt cx="802" cy="634"/>
              </a:xfrm>
            </p:grpSpPr>
            <p:sp>
              <p:nvSpPr>
                <p:cNvPr id="143" name="Rectangle 70"/>
                <p:cNvSpPr>
                  <a:spLocks noChangeArrowheads="1"/>
                </p:cNvSpPr>
                <p:nvPr/>
              </p:nvSpPr>
              <p:spPr bwMode="auto">
                <a:xfrm>
                  <a:off x="465" y="5417"/>
                  <a:ext cx="71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Sunny</a:t>
                  </a:r>
                </a:p>
                <a:p>
                  <a:pPr algn="ctr" eaLnBrk="0" hangingPunct="0"/>
                  <a:endParaRPr lang="en-US" altLang="en-US"/>
                </a:p>
              </p:txBody>
            </p:sp>
            <p:sp>
              <p:nvSpPr>
                <p:cNvPr id="144" name="Rectangle 227"/>
                <p:cNvSpPr>
                  <a:spLocks noChangeArrowheads="1"/>
                </p:cNvSpPr>
                <p:nvPr/>
              </p:nvSpPr>
              <p:spPr bwMode="auto">
                <a:xfrm>
                  <a:off x="422" y="5417"/>
                  <a:ext cx="802"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77" name="Group 230"/>
              <p:cNvGrpSpPr>
                <a:grpSpLocks/>
              </p:cNvGrpSpPr>
              <p:nvPr/>
            </p:nvGrpSpPr>
            <p:grpSpPr bwMode="auto">
              <a:xfrm>
                <a:off x="1224" y="5417"/>
                <a:ext cx="950" cy="634"/>
                <a:chOff x="1224" y="5417"/>
                <a:chExt cx="950" cy="634"/>
              </a:xfrm>
            </p:grpSpPr>
            <p:sp>
              <p:nvSpPr>
                <p:cNvPr id="141" name="Rectangle 71"/>
                <p:cNvSpPr>
                  <a:spLocks noChangeArrowheads="1"/>
                </p:cNvSpPr>
                <p:nvPr/>
              </p:nvSpPr>
              <p:spPr bwMode="auto">
                <a:xfrm>
                  <a:off x="1267" y="5417"/>
                  <a:ext cx="86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Mild</a:t>
                  </a:r>
                </a:p>
                <a:p>
                  <a:pPr algn="ctr" eaLnBrk="0" hangingPunct="0"/>
                  <a:endParaRPr lang="en-US" altLang="en-US"/>
                </a:p>
              </p:txBody>
            </p:sp>
            <p:sp>
              <p:nvSpPr>
                <p:cNvPr id="142" name="Rectangle 229"/>
                <p:cNvSpPr>
                  <a:spLocks noChangeArrowheads="1"/>
                </p:cNvSpPr>
                <p:nvPr/>
              </p:nvSpPr>
              <p:spPr bwMode="auto">
                <a:xfrm>
                  <a:off x="1224" y="5417"/>
                  <a:ext cx="950"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78" name="Group 232"/>
              <p:cNvGrpSpPr>
                <a:grpSpLocks/>
              </p:cNvGrpSpPr>
              <p:nvPr/>
            </p:nvGrpSpPr>
            <p:grpSpPr bwMode="auto">
              <a:xfrm>
                <a:off x="2174" y="5417"/>
                <a:ext cx="770" cy="634"/>
                <a:chOff x="2174" y="5417"/>
                <a:chExt cx="770" cy="634"/>
              </a:xfrm>
            </p:grpSpPr>
            <p:sp>
              <p:nvSpPr>
                <p:cNvPr id="139" name="Rectangle 72"/>
                <p:cNvSpPr>
                  <a:spLocks noChangeArrowheads="1"/>
                </p:cNvSpPr>
                <p:nvPr/>
              </p:nvSpPr>
              <p:spPr bwMode="auto">
                <a:xfrm>
                  <a:off x="2217" y="5417"/>
                  <a:ext cx="68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Normal</a:t>
                  </a:r>
                </a:p>
                <a:p>
                  <a:pPr algn="ctr" eaLnBrk="0" hangingPunct="0"/>
                  <a:endParaRPr lang="en-US" altLang="en-US"/>
                </a:p>
              </p:txBody>
            </p:sp>
            <p:sp>
              <p:nvSpPr>
                <p:cNvPr id="140" name="Rectangle 231"/>
                <p:cNvSpPr>
                  <a:spLocks noChangeArrowheads="1"/>
                </p:cNvSpPr>
                <p:nvPr/>
              </p:nvSpPr>
              <p:spPr bwMode="auto">
                <a:xfrm>
                  <a:off x="2174" y="5417"/>
                  <a:ext cx="770"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79" name="Group 234"/>
              <p:cNvGrpSpPr>
                <a:grpSpLocks/>
              </p:cNvGrpSpPr>
              <p:nvPr/>
            </p:nvGrpSpPr>
            <p:grpSpPr bwMode="auto">
              <a:xfrm>
                <a:off x="2944" y="5417"/>
                <a:ext cx="734" cy="634"/>
                <a:chOff x="2944" y="5417"/>
                <a:chExt cx="734" cy="634"/>
              </a:xfrm>
            </p:grpSpPr>
            <p:sp>
              <p:nvSpPr>
                <p:cNvPr id="137" name="Rectangle 73"/>
                <p:cNvSpPr>
                  <a:spLocks noChangeArrowheads="1"/>
                </p:cNvSpPr>
                <p:nvPr/>
              </p:nvSpPr>
              <p:spPr bwMode="auto">
                <a:xfrm>
                  <a:off x="2987" y="5417"/>
                  <a:ext cx="648"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Strong</a:t>
                  </a:r>
                </a:p>
                <a:p>
                  <a:pPr algn="ctr" eaLnBrk="0" hangingPunct="0"/>
                  <a:endParaRPr lang="en-US" altLang="en-US"/>
                </a:p>
              </p:txBody>
            </p:sp>
            <p:sp>
              <p:nvSpPr>
                <p:cNvPr id="138" name="Rectangle 233"/>
                <p:cNvSpPr>
                  <a:spLocks noChangeArrowheads="1"/>
                </p:cNvSpPr>
                <p:nvPr/>
              </p:nvSpPr>
              <p:spPr bwMode="auto">
                <a:xfrm>
                  <a:off x="2944" y="5417"/>
                  <a:ext cx="734"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80" name="Group 236"/>
              <p:cNvGrpSpPr>
                <a:grpSpLocks/>
              </p:cNvGrpSpPr>
              <p:nvPr/>
            </p:nvGrpSpPr>
            <p:grpSpPr bwMode="auto">
              <a:xfrm>
                <a:off x="3678" y="5417"/>
                <a:ext cx="950" cy="634"/>
                <a:chOff x="3678" y="5417"/>
                <a:chExt cx="950" cy="634"/>
              </a:xfrm>
            </p:grpSpPr>
            <p:sp>
              <p:nvSpPr>
                <p:cNvPr id="135" name="Rectangle 74"/>
                <p:cNvSpPr>
                  <a:spLocks noChangeArrowheads="1"/>
                </p:cNvSpPr>
                <p:nvPr/>
              </p:nvSpPr>
              <p:spPr bwMode="auto">
                <a:xfrm>
                  <a:off x="3721" y="5417"/>
                  <a:ext cx="86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Yes</a:t>
                  </a:r>
                </a:p>
                <a:p>
                  <a:pPr algn="ctr" eaLnBrk="0" hangingPunct="0"/>
                  <a:endParaRPr lang="en-US" altLang="en-US"/>
                </a:p>
              </p:txBody>
            </p:sp>
            <p:sp>
              <p:nvSpPr>
                <p:cNvPr id="136" name="Rectangle 235"/>
                <p:cNvSpPr>
                  <a:spLocks noChangeArrowheads="1"/>
                </p:cNvSpPr>
                <p:nvPr/>
              </p:nvSpPr>
              <p:spPr bwMode="auto">
                <a:xfrm>
                  <a:off x="3678" y="5417"/>
                  <a:ext cx="950"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81" name="Group 238"/>
              <p:cNvGrpSpPr>
                <a:grpSpLocks/>
              </p:cNvGrpSpPr>
              <p:nvPr/>
            </p:nvGrpSpPr>
            <p:grpSpPr bwMode="auto">
              <a:xfrm>
                <a:off x="0" y="6051"/>
                <a:ext cx="422" cy="634"/>
                <a:chOff x="0" y="6051"/>
                <a:chExt cx="422" cy="634"/>
              </a:xfrm>
            </p:grpSpPr>
            <p:sp>
              <p:nvSpPr>
                <p:cNvPr id="133" name="Rectangle 75"/>
                <p:cNvSpPr>
                  <a:spLocks noChangeArrowheads="1"/>
                </p:cNvSpPr>
                <p:nvPr/>
              </p:nvSpPr>
              <p:spPr bwMode="auto">
                <a:xfrm>
                  <a:off x="43" y="6051"/>
                  <a:ext cx="33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D12</a:t>
                  </a:r>
                </a:p>
                <a:p>
                  <a:pPr algn="ctr" eaLnBrk="0" hangingPunct="0"/>
                  <a:endParaRPr lang="en-US" altLang="en-US"/>
                </a:p>
              </p:txBody>
            </p:sp>
            <p:sp>
              <p:nvSpPr>
                <p:cNvPr id="134" name="Rectangle 237"/>
                <p:cNvSpPr>
                  <a:spLocks noChangeArrowheads="1"/>
                </p:cNvSpPr>
                <p:nvPr/>
              </p:nvSpPr>
              <p:spPr bwMode="auto">
                <a:xfrm>
                  <a:off x="0" y="6051"/>
                  <a:ext cx="422"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82" name="Group 240"/>
              <p:cNvGrpSpPr>
                <a:grpSpLocks/>
              </p:cNvGrpSpPr>
              <p:nvPr/>
            </p:nvGrpSpPr>
            <p:grpSpPr bwMode="auto">
              <a:xfrm>
                <a:off x="422" y="6051"/>
                <a:ext cx="802" cy="634"/>
                <a:chOff x="422" y="6051"/>
                <a:chExt cx="802" cy="634"/>
              </a:xfrm>
            </p:grpSpPr>
            <p:sp>
              <p:nvSpPr>
                <p:cNvPr id="131" name="Rectangle 76"/>
                <p:cNvSpPr>
                  <a:spLocks noChangeArrowheads="1"/>
                </p:cNvSpPr>
                <p:nvPr/>
              </p:nvSpPr>
              <p:spPr bwMode="auto">
                <a:xfrm>
                  <a:off x="465" y="6051"/>
                  <a:ext cx="71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Overcast</a:t>
                  </a:r>
                </a:p>
                <a:p>
                  <a:pPr algn="ctr" eaLnBrk="0" hangingPunct="0"/>
                  <a:endParaRPr lang="en-US" altLang="en-US"/>
                </a:p>
              </p:txBody>
            </p:sp>
            <p:sp>
              <p:nvSpPr>
                <p:cNvPr id="132" name="Rectangle 239"/>
                <p:cNvSpPr>
                  <a:spLocks noChangeArrowheads="1"/>
                </p:cNvSpPr>
                <p:nvPr/>
              </p:nvSpPr>
              <p:spPr bwMode="auto">
                <a:xfrm>
                  <a:off x="422" y="6051"/>
                  <a:ext cx="802"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83" name="Group 242"/>
              <p:cNvGrpSpPr>
                <a:grpSpLocks/>
              </p:cNvGrpSpPr>
              <p:nvPr/>
            </p:nvGrpSpPr>
            <p:grpSpPr bwMode="auto">
              <a:xfrm>
                <a:off x="1224" y="6051"/>
                <a:ext cx="950" cy="634"/>
                <a:chOff x="1224" y="6051"/>
                <a:chExt cx="950" cy="634"/>
              </a:xfrm>
            </p:grpSpPr>
            <p:sp>
              <p:nvSpPr>
                <p:cNvPr id="129" name="Rectangle 77"/>
                <p:cNvSpPr>
                  <a:spLocks noChangeArrowheads="1"/>
                </p:cNvSpPr>
                <p:nvPr/>
              </p:nvSpPr>
              <p:spPr bwMode="auto">
                <a:xfrm>
                  <a:off x="1267" y="6051"/>
                  <a:ext cx="86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Mild</a:t>
                  </a:r>
                </a:p>
                <a:p>
                  <a:pPr algn="ctr" eaLnBrk="0" hangingPunct="0"/>
                  <a:endParaRPr lang="en-US" altLang="en-US"/>
                </a:p>
              </p:txBody>
            </p:sp>
            <p:sp>
              <p:nvSpPr>
                <p:cNvPr id="130" name="Rectangle 241"/>
                <p:cNvSpPr>
                  <a:spLocks noChangeArrowheads="1"/>
                </p:cNvSpPr>
                <p:nvPr/>
              </p:nvSpPr>
              <p:spPr bwMode="auto">
                <a:xfrm>
                  <a:off x="1224" y="6051"/>
                  <a:ext cx="950"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84" name="Group 244"/>
              <p:cNvGrpSpPr>
                <a:grpSpLocks/>
              </p:cNvGrpSpPr>
              <p:nvPr/>
            </p:nvGrpSpPr>
            <p:grpSpPr bwMode="auto">
              <a:xfrm>
                <a:off x="2174" y="6051"/>
                <a:ext cx="770" cy="634"/>
                <a:chOff x="2174" y="6051"/>
                <a:chExt cx="770" cy="634"/>
              </a:xfrm>
            </p:grpSpPr>
            <p:sp>
              <p:nvSpPr>
                <p:cNvPr id="127" name="Rectangle 78"/>
                <p:cNvSpPr>
                  <a:spLocks noChangeArrowheads="1"/>
                </p:cNvSpPr>
                <p:nvPr/>
              </p:nvSpPr>
              <p:spPr bwMode="auto">
                <a:xfrm>
                  <a:off x="2217" y="6051"/>
                  <a:ext cx="68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High</a:t>
                  </a:r>
                </a:p>
                <a:p>
                  <a:pPr algn="ctr" eaLnBrk="0" hangingPunct="0"/>
                  <a:endParaRPr lang="en-US" altLang="en-US"/>
                </a:p>
              </p:txBody>
            </p:sp>
            <p:sp>
              <p:nvSpPr>
                <p:cNvPr id="128" name="Rectangle 243"/>
                <p:cNvSpPr>
                  <a:spLocks noChangeArrowheads="1"/>
                </p:cNvSpPr>
                <p:nvPr/>
              </p:nvSpPr>
              <p:spPr bwMode="auto">
                <a:xfrm>
                  <a:off x="2174" y="6051"/>
                  <a:ext cx="770"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85" name="Group 246"/>
              <p:cNvGrpSpPr>
                <a:grpSpLocks/>
              </p:cNvGrpSpPr>
              <p:nvPr/>
            </p:nvGrpSpPr>
            <p:grpSpPr bwMode="auto">
              <a:xfrm>
                <a:off x="2944" y="6051"/>
                <a:ext cx="734" cy="634"/>
                <a:chOff x="2944" y="6051"/>
                <a:chExt cx="734" cy="634"/>
              </a:xfrm>
            </p:grpSpPr>
            <p:sp>
              <p:nvSpPr>
                <p:cNvPr id="125" name="Rectangle 79"/>
                <p:cNvSpPr>
                  <a:spLocks noChangeArrowheads="1"/>
                </p:cNvSpPr>
                <p:nvPr/>
              </p:nvSpPr>
              <p:spPr bwMode="auto">
                <a:xfrm>
                  <a:off x="2987" y="6051"/>
                  <a:ext cx="648"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Strong</a:t>
                  </a:r>
                </a:p>
                <a:p>
                  <a:pPr algn="ctr" eaLnBrk="0" hangingPunct="0"/>
                  <a:endParaRPr lang="en-US" altLang="en-US"/>
                </a:p>
              </p:txBody>
            </p:sp>
            <p:sp>
              <p:nvSpPr>
                <p:cNvPr id="126" name="Rectangle 245"/>
                <p:cNvSpPr>
                  <a:spLocks noChangeArrowheads="1"/>
                </p:cNvSpPr>
                <p:nvPr/>
              </p:nvSpPr>
              <p:spPr bwMode="auto">
                <a:xfrm>
                  <a:off x="2944" y="6051"/>
                  <a:ext cx="734"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86" name="Group 248"/>
              <p:cNvGrpSpPr>
                <a:grpSpLocks/>
              </p:cNvGrpSpPr>
              <p:nvPr/>
            </p:nvGrpSpPr>
            <p:grpSpPr bwMode="auto">
              <a:xfrm>
                <a:off x="3678" y="6051"/>
                <a:ext cx="950" cy="634"/>
                <a:chOff x="3678" y="6051"/>
                <a:chExt cx="950" cy="634"/>
              </a:xfrm>
            </p:grpSpPr>
            <p:sp>
              <p:nvSpPr>
                <p:cNvPr id="123" name="Rectangle 80"/>
                <p:cNvSpPr>
                  <a:spLocks noChangeArrowheads="1"/>
                </p:cNvSpPr>
                <p:nvPr/>
              </p:nvSpPr>
              <p:spPr bwMode="auto">
                <a:xfrm>
                  <a:off x="3721" y="6051"/>
                  <a:ext cx="86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Yes</a:t>
                  </a:r>
                </a:p>
                <a:p>
                  <a:pPr algn="ctr" eaLnBrk="0" hangingPunct="0"/>
                  <a:endParaRPr lang="en-US" altLang="en-US"/>
                </a:p>
              </p:txBody>
            </p:sp>
            <p:sp>
              <p:nvSpPr>
                <p:cNvPr id="124" name="Rectangle 247"/>
                <p:cNvSpPr>
                  <a:spLocks noChangeArrowheads="1"/>
                </p:cNvSpPr>
                <p:nvPr/>
              </p:nvSpPr>
              <p:spPr bwMode="auto">
                <a:xfrm>
                  <a:off x="3678" y="6051"/>
                  <a:ext cx="950"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87" name="Group 250"/>
              <p:cNvGrpSpPr>
                <a:grpSpLocks/>
              </p:cNvGrpSpPr>
              <p:nvPr/>
            </p:nvGrpSpPr>
            <p:grpSpPr bwMode="auto">
              <a:xfrm>
                <a:off x="0" y="6685"/>
                <a:ext cx="422" cy="634"/>
                <a:chOff x="0" y="6685"/>
                <a:chExt cx="422" cy="634"/>
              </a:xfrm>
            </p:grpSpPr>
            <p:sp>
              <p:nvSpPr>
                <p:cNvPr id="121" name="Rectangle 81"/>
                <p:cNvSpPr>
                  <a:spLocks noChangeArrowheads="1"/>
                </p:cNvSpPr>
                <p:nvPr/>
              </p:nvSpPr>
              <p:spPr bwMode="auto">
                <a:xfrm>
                  <a:off x="43" y="6685"/>
                  <a:ext cx="33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D13</a:t>
                  </a:r>
                </a:p>
                <a:p>
                  <a:pPr algn="ctr" eaLnBrk="0" hangingPunct="0"/>
                  <a:endParaRPr lang="en-US" altLang="en-US"/>
                </a:p>
              </p:txBody>
            </p:sp>
            <p:sp>
              <p:nvSpPr>
                <p:cNvPr id="122" name="Rectangle 249"/>
                <p:cNvSpPr>
                  <a:spLocks noChangeArrowheads="1"/>
                </p:cNvSpPr>
                <p:nvPr/>
              </p:nvSpPr>
              <p:spPr bwMode="auto">
                <a:xfrm>
                  <a:off x="0" y="6685"/>
                  <a:ext cx="422"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88" name="Group 252"/>
              <p:cNvGrpSpPr>
                <a:grpSpLocks/>
              </p:cNvGrpSpPr>
              <p:nvPr/>
            </p:nvGrpSpPr>
            <p:grpSpPr bwMode="auto">
              <a:xfrm>
                <a:off x="422" y="6685"/>
                <a:ext cx="802" cy="634"/>
                <a:chOff x="422" y="6685"/>
                <a:chExt cx="802" cy="634"/>
              </a:xfrm>
            </p:grpSpPr>
            <p:sp>
              <p:nvSpPr>
                <p:cNvPr id="119" name="Rectangle 82"/>
                <p:cNvSpPr>
                  <a:spLocks noChangeArrowheads="1"/>
                </p:cNvSpPr>
                <p:nvPr/>
              </p:nvSpPr>
              <p:spPr bwMode="auto">
                <a:xfrm>
                  <a:off x="465" y="6685"/>
                  <a:ext cx="71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Overcast</a:t>
                  </a:r>
                </a:p>
                <a:p>
                  <a:pPr algn="ctr" eaLnBrk="0" hangingPunct="0"/>
                  <a:endParaRPr lang="en-US" altLang="en-US"/>
                </a:p>
              </p:txBody>
            </p:sp>
            <p:sp>
              <p:nvSpPr>
                <p:cNvPr id="120" name="Rectangle 251"/>
                <p:cNvSpPr>
                  <a:spLocks noChangeArrowheads="1"/>
                </p:cNvSpPr>
                <p:nvPr/>
              </p:nvSpPr>
              <p:spPr bwMode="auto">
                <a:xfrm>
                  <a:off x="422" y="6685"/>
                  <a:ext cx="802"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89" name="Group 254"/>
              <p:cNvGrpSpPr>
                <a:grpSpLocks/>
              </p:cNvGrpSpPr>
              <p:nvPr/>
            </p:nvGrpSpPr>
            <p:grpSpPr bwMode="auto">
              <a:xfrm>
                <a:off x="1224" y="6685"/>
                <a:ext cx="950" cy="634"/>
                <a:chOff x="1224" y="6685"/>
                <a:chExt cx="950" cy="634"/>
              </a:xfrm>
            </p:grpSpPr>
            <p:sp>
              <p:nvSpPr>
                <p:cNvPr id="117" name="Rectangle 83"/>
                <p:cNvSpPr>
                  <a:spLocks noChangeArrowheads="1"/>
                </p:cNvSpPr>
                <p:nvPr/>
              </p:nvSpPr>
              <p:spPr bwMode="auto">
                <a:xfrm>
                  <a:off x="1267" y="6685"/>
                  <a:ext cx="86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Hot</a:t>
                  </a:r>
                </a:p>
                <a:p>
                  <a:pPr algn="ctr" eaLnBrk="0" hangingPunct="0"/>
                  <a:endParaRPr lang="en-US" altLang="en-US"/>
                </a:p>
              </p:txBody>
            </p:sp>
            <p:sp>
              <p:nvSpPr>
                <p:cNvPr id="118" name="Rectangle 253"/>
                <p:cNvSpPr>
                  <a:spLocks noChangeArrowheads="1"/>
                </p:cNvSpPr>
                <p:nvPr/>
              </p:nvSpPr>
              <p:spPr bwMode="auto">
                <a:xfrm>
                  <a:off x="1224" y="6685"/>
                  <a:ext cx="950"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90" name="Group 256"/>
              <p:cNvGrpSpPr>
                <a:grpSpLocks/>
              </p:cNvGrpSpPr>
              <p:nvPr/>
            </p:nvGrpSpPr>
            <p:grpSpPr bwMode="auto">
              <a:xfrm>
                <a:off x="2174" y="6685"/>
                <a:ext cx="770" cy="634"/>
                <a:chOff x="2174" y="6685"/>
                <a:chExt cx="770" cy="634"/>
              </a:xfrm>
            </p:grpSpPr>
            <p:sp>
              <p:nvSpPr>
                <p:cNvPr id="115" name="Rectangle 84"/>
                <p:cNvSpPr>
                  <a:spLocks noChangeArrowheads="1"/>
                </p:cNvSpPr>
                <p:nvPr/>
              </p:nvSpPr>
              <p:spPr bwMode="auto">
                <a:xfrm>
                  <a:off x="2217" y="6685"/>
                  <a:ext cx="68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Normal </a:t>
                  </a:r>
                </a:p>
                <a:p>
                  <a:pPr algn="ctr" eaLnBrk="0" hangingPunct="0"/>
                  <a:endParaRPr lang="en-US" altLang="en-US"/>
                </a:p>
              </p:txBody>
            </p:sp>
            <p:sp>
              <p:nvSpPr>
                <p:cNvPr id="116" name="Rectangle 255"/>
                <p:cNvSpPr>
                  <a:spLocks noChangeArrowheads="1"/>
                </p:cNvSpPr>
                <p:nvPr/>
              </p:nvSpPr>
              <p:spPr bwMode="auto">
                <a:xfrm>
                  <a:off x="2174" y="6685"/>
                  <a:ext cx="770"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91" name="Group 258"/>
              <p:cNvGrpSpPr>
                <a:grpSpLocks/>
              </p:cNvGrpSpPr>
              <p:nvPr/>
            </p:nvGrpSpPr>
            <p:grpSpPr bwMode="auto">
              <a:xfrm>
                <a:off x="2944" y="6685"/>
                <a:ext cx="734" cy="634"/>
                <a:chOff x="2944" y="6685"/>
                <a:chExt cx="734" cy="634"/>
              </a:xfrm>
            </p:grpSpPr>
            <p:sp>
              <p:nvSpPr>
                <p:cNvPr id="113" name="Rectangle 85"/>
                <p:cNvSpPr>
                  <a:spLocks noChangeArrowheads="1"/>
                </p:cNvSpPr>
                <p:nvPr/>
              </p:nvSpPr>
              <p:spPr bwMode="auto">
                <a:xfrm>
                  <a:off x="2987" y="6685"/>
                  <a:ext cx="648"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Weak</a:t>
                  </a:r>
                </a:p>
                <a:p>
                  <a:pPr algn="ctr" eaLnBrk="0" hangingPunct="0"/>
                  <a:endParaRPr lang="en-US" altLang="en-US"/>
                </a:p>
              </p:txBody>
            </p:sp>
            <p:sp>
              <p:nvSpPr>
                <p:cNvPr id="114" name="Rectangle 257"/>
                <p:cNvSpPr>
                  <a:spLocks noChangeArrowheads="1"/>
                </p:cNvSpPr>
                <p:nvPr/>
              </p:nvSpPr>
              <p:spPr bwMode="auto">
                <a:xfrm>
                  <a:off x="2944" y="6685"/>
                  <a:ext cx="734"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92" name="Group 260"/>
              <p:cNvGrpSpPr>
                <a:grpSpLocks/>
              </p:cNvGrpSpPr>
              <p:nvPr/>
            </p:nvGrpSpPr>
            <p:grpSpPr bwMode="auto">
              <a:xfrm>
                <a:off x="3678" y="6685"/>
                <a:ext cx="950" cy="634"/>
                <a:chOff x="3678" y="6685"/>
                <a:chExt cx="950" cy="634"/>
              </a:xfrm>
            </p:grpSpPr>
            <p:sp>
              <p:nvSpPr>
                <p:cNvPr id="111" name="Rectangle 86"/>
                <p:cNvSpPr>
                  <a:spLocks noChangeArrowheads="1"/>
                </p:cNvSpPr>
                <p:nvPr/>
              </p:nvSpPr>
              <p:spPr bwMode="auto">
                <a:xfrm>
                  <a:off x="3721" y="6685"/>
                  <a:ext cx="86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Yes</a:t>
                  </a:r>
                </a:p>
                <a:p>
                  <a:pPr algn="ctr" eaLnBrk="0" hangingPunct="0"/>
                  <a:endParaRPr lang="en-US" altLang="en-US"/>
                </a:p>
              </p:txBody>
            </p:sp>
            <p:sp>
              <p:nvSpPr>
                <p:cNvPr id="112" name="Rectangle 259"/>
                <p:cNvSpPr>
                  <a:spLocks noChangeArrowheads="1"/>
                </p:cNvSpPr>
                <p:nvPr/>
              </p:nvSpPr>
              <p:spPr bwMode="auto">
                <a:xfrm>
                  <a:off x="3678" y="6685"/>
                  <a:ext cx="950"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93" name="Group 262"/>
              <p:cNvGrpSpPr>
                <a:grpSpLocks/>
              </p:cNvGrpSpPr>
              <p:nvPr/>
            </p:nvGrpSpPr>
            <p:grpSpPr bwMode="auto">
              <a:xfrm>
                <a:off x="0" y="7319"/>
                <a:ext cx="422" cy="634"/>
                <a:chOff x="0" y="7319"/>
                <a:chExt cx="422" cy="634"/>
              </a:xfrm>
            </p:grpSpPr>
            <p:sp>
              <p:nvSpPr>
                <p:cNvPr id="109" name="Rectangle 87"/>
                <p:cNvSpPr>
                  <a:spLocks noChangeArrowheads="1"/>
                </p:cNvSpPr>
                <p:nvPr/>
              </p:nvSpPr>
              <p:spPr bwMode="auto">
                <a:xfrm>
                  <a:off x="43" y="7319"/>
                  <a:ext cx="33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D14</a:t>
                  </a:r>
                </a:p>
                <a:p>
                  <a:pPr algn="ctr" eaLnBrk="0" hangingPunct="0"/>
                  <a:endParaRPr lang="en-US" altLang="en-US"/>
                </a:p>
              </p:txBody>
            </p:sp>
            <p:sp>
              <p:nvSpPr>
                <p:cNvPr id="110" name="Rectangle 261"/>
                <p:cNvSpPr>
                  <a:spLocks noChangeArrowheads="1"/>
                </p:cNvSpPr>
                <p:nvPr/>
              </p:nvSpPr>
              <p:spPr bwMode="auto">
                <a:xfrm>
                  <a:off x="0" y="7319"/>
                  <a:ext cx="422"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94" name="Group 264"/>
              <p:cNvGrpSpPr>
                <a:grpSpLocks/>
              </p:cNvGrpSpPr>
              <p:nvPr/>
            </p:nvGrpSpPr>
            <p:grpSpPr bwMode="auto">
              <a:xfrm>
                <a:off x="422" y="7319"/>
                <a:ext cx="802" cy="634"/>
                <a:chOff x="422" y="7319"/>
                <a:chExt cx="802" cy="634"/>
              </a:xfrm>
            </p:grpSpPr>
            <p:sp>
              <p:nvSpPr>
                <p:cNvPr id="107" name="Rectangle 88"/>
                <p:cNvSpPr>
                  <a:spLocks noChangeArrowheads="1"/>
                </p:cNvSpPr>
                <p:nvPr/>
              </p:nvSpPr>
              <p:spPr bwMode="auto">
                <a:xfrm>
                  <a:off x="465" y="7319"/>
                  <a:ext cx="71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Rain</a:t>
                  </a:r>
                </a:p>
                <a:p>
                  <a:pPr algn="ctr" eaLnBrk="0" hangingPunct="0"/>
                  <a:endParaRPr lang="en-US" altLang="en-US"/>
                </a:p>
              </p:txBody>
            </p:sp>
            <p:sp>
              <p:nvSpPr>
                <p:cNvPr id="108" name="Rectangle 263"/>
                <p:cNvSpPr>
                  <a:spLocks noChangeArrowheads="1"/>
                </p:cNvSpPr>
                <p:nvPr/>
              </p:nvSpPr>
              <p:spPr bwMode="auto">
                <a:xfrm>
                  <a:off x="422" y="7319"/>
                  <a:ext cx="802"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95" name="Group 266"/>
              <p:cNvGrpSpPr>
                <a:grpSpLocks/>
              </p:cNvGrpSpPr>
              <p:nvPr/>
            </p:nvGrpSpPr>
            <p:grpSpPr bwMode="auto">
              <a:xfrm>
                <a:off x="1224" y="7319"/>
                <a:ext cx="950" cy="634"/>
                <a:chOff x="1224" y="7319"/>
                <a:chExt cx="950" cy="634"/>
              </a:xfrm>
            </p:grpSpPr>
            <p:sp>
              <p:nvSpPr>
                <p:cNvPr id="105" name="Rectangle 89"/>
                <p:cNvSpPr>
                  <a:spLocks noChangeArrowheads="1"/>
                </p:cNvSpPr>
                <p:nvPr/>
              </p:nvSpPr>
              <p:spPr bwMode="auto">
                <a:xfrm>
                  <a:off x="1267" y="7319"/>
                  <a:ext cx="86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Mild</a:t>
                  </a:r>
                </a:p>
                <a:p>
                  <a:pPr algn="ctr" eaLnBrk="0" hangingPunct="0"/>
                  <a:endParaRPr lang="en-US" altLang="en-US"/>
                </a:p>
              </p:txBody>
            </p:sp>
            <p:sp>
              <p:nvSpPr>
                <p:cNvPr id="106" name="Rectangle 265"/>
                <p:cNvSpPr>
                  <a:spLocks noChangeArrowheads="1"/>
                </p:cNvSpPr>
                <p:nvPr/>
              </p:nvSpPr>
              <p:spPr bwMode="auto">
                <a:xfrm>
                  <a:off x="1224" y="7319"/>
                  <a:ext cx="950"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96" name="Group 268"/>
              <p:cNvGrpSpPr>
                <a:grpSpLocks/>
              </p:cNvGrpSpPr>
              <p:nvPr/>
            </p:nvGrpSpPr>
            <p:grpSpPr bwMode="auto">
              <a:xfrm>
                <a:off x="2174" y="7319"/>
                <a:ext cx="770" cy="634"/>
                <a:chOff x="2174" y="7319"/>
                <a:chExt cx="770" cy="634"/>
              </a:xfrm>
            </p:grpSpPr>
            <p:sp>
              <p:nvSpPr>
                <p:cNvPr id="103" name="Rectangle 90"/>
                <p:cNvSpPr>
                  <a:spLocks noChangeArrowheads="1"/>
                </p:cNvSpPr>
                <p:nvPr/>
              </p:nvSpPr>
              <p:spPr bwMode="auto">
                <a:xfrm>
                  <a:off x="2217" y="7319"/>
                  <a:ext cx="68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High</a:t>
                  </a:r>
                </a:p>
                <a:p>
                  <a:pPr algn="ctr" eaLnBrk="0" hangingPunct="0"/>
                  <a:endParaRPr lang="en-US" altLang="en-US"/>
                </a:p>
              </p:txBody>
            </p:sp>
            <p:sp>
              <p:nvSpPr>
                <p:cNvPr id="104" name="Rectangle 267"/>
                <p:cNvSpPr>
                  <a:spLocks noChangeArrowheads="1"/>
                </p:cNvSpPr>
                <p:nvPr/>
              </p:nvSpPr>
              <p:spPr bwMode="auto">
                <a:xfrm>
                  <a:off x="2174" y="7319"/>
                  <a:ext cx="770"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97" name="Group 270"/>
              <p:cNvGrpSpPr>
                <a:grpSpLocks/>
              </p:cNvGrpSpPr>
              <p:nvPr/>
            </p:nvGrpSpPr>
            <p:grpSpPr bwMode="auto">
              <a:xfrm>
                <a:off x="2944" y="7319"/>
                <a:ext cx="734" cy="634"/>
                <a:chOff x="2944" y="7319"/>
                <a:chExt cx="734" cy="634"/>
              </a:xfrm>
            </p:grpSpPr>
            <p:sp>
              <p:nvSpPr>
                <p:cNvPr id="101" name="Rectangle 91"/>
                <p:cNvSpPr>
                  <a:spLocks noChangeArrowheads="1"/>
                </p:cNvSpPr>
                <p:nvPr/>
              </p:nvSpPr>
              <p:spPr bwMode="auto">
                <a:xfrm>
                  <a:off x="2987" y="7319"/>
                  <a:ext cx="648"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Strong</a:t>
                  </a:r>
                </a:p>
                <a:p>
                  <a:pPr algn="ctr" eaLnBrk="0" hangingPunct="0"/>
                  <a:endParaRPr lang="en-US" altLang="en-US"/>
                </a:p>
              </p:txBody>
            </p:sp>
            <p:sp>
              <p:nvSpPr>
                <p:cNvPr id="102" name="Rectangle 269"/>
                <p:cNvSpPr>
                  <a:spLocks noChangeArrowheads="1"/>
                </p:cNvSpPr>
                <p:nvPr/>
              </p:nvSpPr>
              <p:spPr bwMode="auto">
                <a:xfrm>
                  <a:off x="2944" y="7319"/>
                  <a:ext cx="734"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nvGrpSpPr>
              <p:cNvPr id="98" name="Group 272"/>
              <p:cNvGrpSpPr>
                <a:grpSpLocks/>
              </p:cNvGrpSpPr>
              <p:nvPr/>
            </p:nvGrpSpPr>
            <p:grpSpPr bwMode="auto">
              <a:xfrm>
                <a:off x="3678" y="7319"/>
                <a:ext cx="950" cy="634"/>
                <a:chOff x="3678" y="7319"/>
                <a:chExt cx="950" cy="634"/>
              </a:xfrm>
            </p:grpSpPr>
            <p:sp>
              <p:nvSpPr>
                <p:cNvPr id="99" name="Rectangle 92"/>
                <p:cNvSpPr>
                  <a:spLocks noChangeArrowheads="1"/>
                </p:cNvSpPr>
                <p:nvPr/>
              </p:nvSpPr>
              <p:spPr bwMode="auto">
                <a:xfrm>
                  <a:off x="3721" y="7319"/>
                  <a:ext cx="86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cs typeface="Times New Roman" charset="0"/>
                    </a:rPr>
                    <a:t>No</a:t>
                  </a:r>
                </a:p>
                <a:p>
                  <a:pPr algn="ctr" eaLnBrk="0" hangingPunct="0"/>
                  <a:endParaRPr lang="en-US" altLang="en-US"/>
                </a:p>
              </p:txBody>
            </p:sp>
            <p:sp>
              <p:nvSpPr>
                <p:cNvPr id="100" name="Rectangle 271"/>
                <p:cNvSpPr>
                  <a:spLocks noChangeArrowheads="1"/>
                </p:cNvSpPr>
                <p:nvPr/>
              </p:nvSpPr>
              <p:spPr bwMode="auto">
                <a:xfrm>
                  <a:off x="3678" y="7319"/>
                  <a:ext cx="950"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grpSp>
        <p:sp>
          <p:nvSpPr>
            <p:cNvPr id="8" name="Rectangle 274"/>
            <p:cNvSpPr>
              <a:spLocks noChangeArrowheads="1"/>
            </p:cNvSpPr>
            <p:nvPr/>
          </p:nvSpPr>
          <p:spPr bwMode="auto">
            <a:xfrm>
              <a:off x="-3" y="-3"/>
              <a:ext cx="4634" cy="7959"/>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2400"/>
            </a:p>
          </p:txBody>
        </p:sp>
      </p:grpSp>
    </p:spTree>
    <p:extLst>
      <p:ext uri="{BB962C8B-B14F-4D97-AF65-F5344CB8AC3E}">
        <p14:creationId xmlns:p14="http://schemas.microsoft.com/office/powerpoint/2010/main" val="2447592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0259" y="482600"/>
            <a:ext cx="9601200" cy="566181"/>
          </a:xfrm>
          <a:prstGeom prst="rect">
            <a:avLst/>
          </a:prstGeom>
        </p:spPr>
        <p:txBody>
          <a:bodyPr vert="horz" wrap="square" lIns="0" tIns="12065" rIns="0" bIns="0" rtlCol="0">
            <a:spAutoFit/>
          </a:bodyPr>
          <a:lstStyle/>
          <a:p>
            <a:pPr marL="12700">
              <a:lnSpc>
                <a:spcPct val="100000"/>
              </a:lnSpc>
              <a:spcBef>
                <a:spcPts val="95"/>
              </a:spcBef>
            </a:pPr>
            <a:r>
              <a:rPr sz="3600" b="1" cap="all" spc="-5" dirty="0">
                <a:latin typeface="Arial" panose="020B0604020202020204" pitchFamily="34" charset="0"/>
                <a:cs typeface="Arial" panose="020B0604020202020204" pitchFamily="34" charset="0"/>
              </a:rPr>
              <a:t>An Illustrative Example</a:t>
            </a:r>
          </a:p>
        </p:txBody>
      </p:sp>
      <p:sp>
        <p:nvSpPr>
          <p:cNvPr id="5" name="object 5"/>
          <p:cNvSpPr/>
          <p:nvPr/>
        </p:nvSpPr>
        <p:spPr>
          <a:xfrm>
            <a:off x="2647666" y="1265642"/>
            <a:ext cx="7397085" cy="5025976"/>
          </a:xfrm>
          <a:prstGeom prst="rect">
            <a:avLst/>
          </a:prstGeom>
          <a:blipFill>
            <a:blip r:embed="rId2" cstate="print"/>
            <a:stretch>
              <a:fillRect/>
            </a:stretch>
          </a:blipFill>
        </p:spPr>
        <p:txBody>
          <a:bodyPr wrap="square" lIns="0" tIns="0" rIns="0" bIns="0" rtlCol="0"/>
          <a:lstStyle/>
          <a:p>
            <a:endParaRPr/>
          </a:p>
        </p:txBody>
      </p:sp>
      <p:sp>
        <p:nvSpPr>
          <p:cNvPr id="3" name="Slide Number Placeholder 2"/>
          <p:cNvSpPr>
            <a:spLocks noGrp="1"/>
          </p:cNvSpPr>
          <p:nvPr>
            <p:ph type="sldNum" sz="quarter" idx="12"/>
          </p:nvPr>
        </p:nvSpPr>
        <p:spPr/>
        <p:txBody>
          <a:bodyPr/>
          <a:lstStyle/>
          <a:p>
            <a:fld id="{48F63A3B-78C7-47BE-AE5E-E10140E04643}" type="slidenum">
              <a:rPr lang="en-US" smtClean="0"/>
              <a:t>20</a:t>
            </a:fld>
            <a:endParaRPr lang="en-US" dirty="0"/>
          </a:p>
        </p:txBody>
      </p:sp>
    </p:spTree>
    <p:extLst>
      <p:ext uri="{BB962C8B-B14F-4D97-AF65-F5344CB8AC3E}">
        <p14:creationId xmlns:p14="http://schemas.microsoft.com/office/powerpoint/2010/main" val="8798236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0259" y="482600"/>
            <a:ext cx="9601200" cy="566181"/>
          </a:xfrm>
          <a:prstGeom prst="rect">
            <a:avLst/>
          </a:prstGeom>
        </p:spPr>
        <p:txBody>
          <a:bodyPr vert="horz" wrap="square" lIns="0" tIns="12065" rIns="0" bIns="0" rtlCol="0">
            <a:spAutoFit/>
          </a:bodyPr>
          <a:lstStyle/>
          <a:p>
            <a:pPr marL="12700">
              <a:lnSpc>
                <a:spcPct val="100000"/>
              </a:lnSpc>
              <a:spcBef>
                <a:spcPts val="95"/>
              </a:spcBef>
            </a:pPr>
            <a:r>
              <a:rPr lang="en-US" sz="3600" b="1" cap="all" spc="-5" dirty="0" smtClean="0">
                <a:latin typeface="Arial" panose="020B0604020202020204" pitchFamily="34" charset="0"/>
                <a:cs typeface="Arial" panose="020B0604020202020204" pitchFamily="34" charset="0"/>
              </a:rPr>
              <a:t>Intermediate node computation</a:t>
            </a:r>
            <a:endParaRPr sz="3600" b="1" cap="all" spc="-5" dirty="0">
              <a:latin typeface="Arial" panose="020B0604020202020204" pitchFamily="34" charset="0"/>
              <a:cs typeface="Arial" panose="020B0604020202020204" pitchFamily="34" charset="0"/>
            </a:endParaRPr>
          </a:p>
        </p:txBody>
      </p:sp>
      <p:sp>
        <p:nvSpPr>
          <p:cNvPr id="6" name="object 4"/>
          <p:cNvSpPr txBox="1">
            <a:spLocks/>
          </p:cNvSpPr>
          <p:nvPr/>
        </p:nvSpPr>
        <p:spPr>
          <a:xfrm>
            <a:off x="1540378" y="1183756"/>
            <a:ext cx="9637137" cy="5373266"/>
          </a:xfrm>
          <a:prstGeom prst="rect">
            <a:avLst/>
          </a:prstGeom>
        </p:spPr>
        <p:txBody>
          <a:bodyPr vert="horz" wrap="square" lIns="0" tIns="86360" rIns="0" bIns="0" rtlCol="0">
            <a:sp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63500" indent="0">
              <a:lnSpc>
                <a:spcPct val="100000"/>
              </a:lnSpc>
              <a:spcBef>
                <a:spcPts val="680"/>
              </a:spcBef>
              <a:buNone/>
              <a:tabLst>
                <a:tab pos="405765" algn="l"/>
                <a:tab pos="406400" algn="l"/>
              </a:tabLst>
            </a:pPr>
            <a:r>
              <a:rPr lang="en-IN" sz="2400" b="1" spc="-5" dirty="0" err="1" smtClean="0"/>
              <a:t>S</a:t>
            </a:r>
            <a:r>
              <a:rPr lang="en-IN" sz="2800" b="1" spc="-7" baseline="-20833" dirty="0" err="1" smtClean="0"/>
              <a:t>sunny</a:t>
            </a:r>
            <a:r>
              <a:rPr lang="en-IN" sz="2800" b="1" spc="-7" baseline="-20833" dirty="0" smtClean="0"/>
              <a:t> </a:t>
            </a:r>
            <a:r>
              <a:rPr lang="en-IN" sz="2800" b="1" dirty="0" smtClean="0"/>
              <a:t>=</a:t>
            </a:r>
            <a:r>
              <a:rPr lang="en-IN" sz="2800" b="1" spc="-225" dirty="0" smtClean="0"/>
              <a:t> </a:t>
            </a:r>
            <a:r>
              <a:rPr lang="en-IN" sz="2800" b="1" spc="-5" dirty="0" smtClean="0"/>
              <a:t>{D1,D2,D8,D9,D11}</a:t>
            </a:r>
          </a:p>
          <a:p>
            <a:pPr marL="63500" indent="0">
              <a:lnSpc>
                <a:spcPct val="100000"/>
              </a:lnSpc>
              <a:spcBef>
                <a:spcPts val="680"/>
              </a:spcBef>
              <a:buNone/>
              <a:tabLst>
                <a:tab pos="405765" algn="l"/>
                <a:tab pos="406400" algn="l"/>
              </a:tabLst>
            </a:pPr>
            <a:r>
              <a:rPr lang="en-US" sz="2800" b="1" spc="-5" dirty="0" smtClean="0">
                <a:solidFill>
                  <a:schemeClr val="accent2">
                    <a:lumMod val="75000"/>
                  </a:schemeClr>
                </a:solidFill>
              </a:rPr>
              <a:t>Entropy (S</a:t>
            </a:r>
            <a:r>
              <a:rPr lang="en-IN" sz="2800" b="1" spc="-7" baseline="-20833" dirty="0">
                <a:solidFill>
                  <a:schemeClr val="accent2">
                    <a:lumMod val="75000"/>
                  </a:schemeClr>
                </a:solidFill>
              </a:rPr>
              <a:t>sunny </a:t>
            </a:r>
            <a:r>
              <a:rPr lang="en-IN" sz="2800" b="1" spc="-7" dirty="0" smtClean="0">
                <a:solidFill>
                  <a:schemeClr val="accent2">
                    <a:lumMod val="75000"/>
                  </a:schemeClr>
                </a:solidFill>
              </a:rPr>
              <a:t>) = (-2/5 log 2/5 ) + ( -3/5 log 3/5) = 0.97</a:t>
            </a:r>
            <a:endParaRPr lang="en-IN" sz="2800" b="1" dirty="0" smtClean="0">
              <a:solidFill>
                <a:schemeClr val="accent2">
                  <a:lumMod val="75000"/>
                </a:schemeClr>
              </a:solidFill>
            </a:endParaRPr>
          </a:p>
          <a:p>
            <a:pPr marL="406400" indent="-342900">
              <a:lnSpc>
                <a:spcPct val="100000"/>
              </a:lnSpc>
              <a:spcBef>
                <a:spcPts val="575"/>
              </a:spcBef>
              <a:buFont typeface="Franklin Gothic Book" panose="020B0503020102020204" pitchFamily="34" charset="0"/>
              <a:buChar char="•"/>
              <a:tabLst>
                <a:tab pos="405765" algn="l"/>
                <a:tab pos="406400" algn="l"/>
              </a:tabLst>
            </a:pPr>
            <a:r>
              <a:rPr lang="en-IN" sz="2400" b="1" spc="-5" dirty="0" smtClean="0"/>
              <a:t>Gain (</a:t>
            </a:r>
            <a:r>
              <a:rPr lang="en-IN" sz="2400" b="1" spc="-5" dirty="0" err="1" smtClean="0"/>
              <a:t>S</a:t>
            </a:r>
            <a:r>
              <a:rPr lang="en-IN" sz="2800" b="1" spc="-7" baseline="-20833" dirty="0" err="1" smtClean="0"/>
              <a:t>sunny</a:t>
            </a:r>
            <a:r>
              <a:rPr lang="en-IN" sz="2800" b="1" spc="-7" baseline="-20833" dirty="0" smtClean="0"/>
              <a:t> </a:t>
            </a:r>
            <a:r>
              <a:rPr lang="en-IN" sz="2800" b="1" dirty="0" smtClean="0"/>
              <a:t>,</a:t>
            </a:r>
            <a:r>
              <a:rPr lang="en-IN" sz="2800" b="1" spc="-225" dirty="0" smtClean="0"/>
              <a:t> </a:t>
            </a:r>
            <a:r>
              <a:rPr lang="en-IN" sz="2800" b="1" spc="-5" dirty="0" smtClean="0"/>
              <a:t>Humidity)</a:t>
            </a:r>
            <a:endParaRPr lang="en-IN" sz="2800" b="1" dirty="0" smtClean="0"/>
          </a:p>
          <a:p>
            <a:pPr marL="401320">
              <a:lnSpc>
                <a:spcPct val="100000"/>
              </a:lnSpc>
              <a:spcBef>
                <a:spcPts val="580"/>
              </a:spcBef>
            </a:pPr>
            <a:r>
              <a:rPr lang="en-IN" sz="2400" b="1" dirty="0" smtClean="0"/>
              <a:t>= </a:t>
            </a:r>
            <a:r>
              <a:rPr lang="en-IN" sz="2400" b="1" spc="-5" dirty="0" smtClean="0"/>
              <a:t>.970 </a:t>
            </a:r>
            <a:r>
              <a:rPr lang="en-IN" sz="2400" b="1" dirty="0" smtClean="0"/>
              <a:t>- (3/5) </a:t>
            </a:r>
            <a:r>
              <a:rPr lang="en-IN" sz="2400" b="1" spc="-5" dirty="0" smtClean="0"/>
              <a:t>0.0 </a:t>
            </a:r>
            <a:r>
              <a:rPr lang="en-IN" sz="2400" b="1" dirty="0" smtClean="0"/>
              <a:t>- (2/5)</a:t>
            </a:r>
            <a:r>
              <a:rPr lang="en-IN" sz="2400" b="1" spc="-45" dirty="0" smtClean="0"/>
              <a:t> </a:t>
            </a:r>
            <a:r>
              <a:rPr lang="en-IN" sz="2400" b="1" spc="-5" dirty="0" smtClean="0"/>
              <a:t>0.0</a:t>
            </a:r>
          </a:p>
          <a:p>
            <a:pPr marL="401320">
              <a:lnSpc>
                <a:spcPct val="100000"/>
              </a:lnSpc>
              <a:spcBef>
                <a:spcPts val="575"/>
              </a:spcBef>
            </a:pPr>
            <a:r>
              <a:rPr lang="en-IN" sz="2400" b="1" dirty="0" smtClean="0"/>
              <a:t>=</a:t>
            </a:r>
            <a:r>
              <a:rPr lang="en-IN" sz="2400" b="1" spc="-25" dirty="0" smtClean="0">
                <a:solidFill>
                  <a:srgbClr val="FF0000"/>
                </a:solidFill>
              </a:rPr>
              <a:t> </a:t>
            </a:r>
            <a:r>
              <a:rPr lang="en-IN" sz="2400" b="1" u="heavy" spc="-5" dirty="0" smtClean="0">
                <a:solidFill>
                  <a:srgbClr val="FF0000"/>
                </a:solidFill>
                <a:uFill>
                  <a:solidFill>
                    <a:srgbClr val="000000"/>
                  </a:solidFill>
                </a:uFill>
                <a:latin typeface="Arial"/>
                <a:cs typeface="Arial"/>
              </a:rPr>
              <a:t>.970</a:t>
            </a:r>
          </a:p>
          <a:p>
            <a:pPr marL="406400" indent="-342900">
              <a:lnSpc>
                <a:spcPct val="100000"/>
              </a:lnSpc>
              <a:spcBef>
                <a:spcPts val="580"/>
              </a:spcBef>
              <a:buFont typeface="Franklin Gothic Book" panose="020B0503020102020204" pitchFamily="34" charset="0"/>
              <a:buChar char="•"/>
              <a:tabLst>
                <a:tab pos="405765" algn="l"/>
                <a:tab pos="406400" algn="l"/>
              </a:tabLst>
            </a:pPr>
            <a:r>
              <a:rPr lang="en-IN" sz="2400" b="1" spc="-5" dirty="0" smtClean="0"/>
              <a:t>Gain </a:t>
            </a:r>
            <a:r>
              <a:rPr lang="en-IN" sz="2400" b="1" dirty="0" smtClean="0"/>
              <a:t>(S </a:t>
            </a:r>
            <a:r>
              <a:rPr lang="en-IN" sz="2400" b="1" spc="-5" dirty="0" smtClean="0"/>
              <a:t>sunny </a:t>
            </a:r>
            <a:r>
              <a:rPr lang="en-IN" sz="2400" b="1" dirty="0" smtClean="0"/>
              <a:t>,</a:t>
            </a:r>
            <a:r>
              <a:rPr lang="en-IN" sz="2400" b="1" spc="-10" dirty="0" smtClean="0"/>
              <a:t> </a:t>
            </a:r>
            <a:r>
              <a:rPr lang="en-IN" sz="2400" b="1" spc="-5" dirty="0" smtClean="0"/>
              <a:t>Temperature)</a:t>
            </a:r>
          </a:p>
          <a:p>
            <a:pPr marL="401320">
              <a:lnSpc>
                <a:spcPct val="100000"/>
              </a:lnSpc>
              <a:spcBef>
                <a:spcPts val="575"/>
              </a:spcBef>
            </a:pPr>
            <a:r>
              <a:rPr lang="en-IN" sz="2400" b="1" dirty="0" smtClean="0"/>
              <a:t>= </a:t>
            </a:r>
            <a:r>
              <a:rPr lang="en-IN" sz="2400" b="1" spc="-5" dirty="0" smtClean="0"/>
              <a:t>.970 </a:t>
            </a:r>
            <a:r>
              <a:rPr lang="en-IN" sz="2400" b="1" dirty="0" smtClean="0"/>
              <a:t>- (2/5) </a:t>
            </a:r>
            <a:r>
              <a:rPr lang="en-IN" sz="2400" b="1" spc="-5" dirty="0" smtClean="0"/>
              <a:t>0.0 </a:t>
            </a:r>
            <a:r>
              <a:rPr lang="en-IN" sz="2400" b="1" dirty="0" smtClean="0"/>
              <a:t>- (2/5) </a:t>
            </a:r>
            <a:r>
              <a:rPr lang="en-IN" sz="2400" b="1" spc="-5" dirty="0" smtClean="0"/>
              <a:t>1.0 </a:t>
            </a:r>
            <a:r>
              <a:rPr lang="en-IN" sz="2400" b="1" dirty="0" smtClean="0"/>
              <a:t>- (1/5)</a:t>
            </a:r>
            <a:r>
              <a:rPr lang="en-IN" sz="2400" b="1" spc="-80" dirty="0" smtClean="0"/>
              <a:t> </a:t>
            </a:r>
            <a:r>
              <a:rPr lang="en-IN" sz="2400" b="1" spc="-5" dirty="0" smtClean="0"/>
              <a:t>0.0</a:t>
            </a:r>
          </a:p>
          <a:p>
            <a:pPr marL="401320">
              <a:lnSpc>
                <a:spcPct val="100000"/>
              </a:lnSpc>
              <a:spcBef>
                <a:spcPts val="575"/>
              </a:spcBef>
            </a:pPr>
            <a:r>
              <a:rPr lang="en-IN" sz="2400" b="1" dirty="0" smtClean="0"/>
              <a:t>=</a:t>
            </a:r>
            <a:r>
              <a:rPr lang="en-IN" sz="2400" b="1" spc="-25" dirty="0" smtClean="0"/>
              <a:t> </a:t>
            </a:r>
            <a:r>
              <a:rPr lang="en-IN" sz="2400" b="1" spc="-5" dirty="0" smtClean="0"/>
              <a:t>.570</a:t>
            </a:r>
          </a:p>
          <a:p>
            <a:pPr marL="406400" indent="-342900">
              <a:lnSpc>
                <a:spcPct val="100000"/>
              </a:lnSpc>
              <a:spcBef>
                <a:spcPts val="580"/>
              </a:spcBef>
              <a:buFont typeface="Franklin Gothic Book" panose="020B0503020102020204" pitchFamily="34" charset="0"/>
              <a:buChar char="•"/>
              <a:tabLst>
                <a:tab pos="405765" algn="l"/>
                <a:tab pos="406400" algn="l"/>
              </a:tabLst>
            </a:pPr>
            <a:r>
              <a:rPr lang="en-IN" sz="2400" b="1" spc="-5" dirty="0" smtClean="0"/>
              <a:t>Gain </a:t>
            </a:r>
            <a:r>
              <a:rPr lang="en-IN" sz="2400" b="1" dirty="0" smtClean="0"/>
              <a:t>(S </a:t>
            </a:r>
            <a:r>
              <a:rPr lang="en-IN" sz="2400" b="1" spc="-5" dirty="0" smtClean="0"/>
              <a:t>sunny </a:t>
            </a:r>
            <a:r>
              <a:rPr lang="en-IN" sz="2400" b="1" dirty="0" smtClean="0"/>
              <a:t>,</a:t>
            </a:r>
            <a:r>
              <a:rPr lang="en-IN" sz="2400" b="1" spc="-5" dirty="0" smtClean="0"/>
              <a:t> Wind)</a:t>
            </a:r>
          </a:p>
          <a:p>
            <a:pPr marL="401320">
              <a:lnSpc>
                <a:spcPct val="100000"/>
              </a:lnSpc>
              <a:spcBef>
                <a:spcPts val="575"/>
              </a:spcBef>
            </a:pPr>
            <a:r>
              <a:rPr lang="en-IN" sz="2400" b="1" dirty="0" smtClean="0"/>
              <a:t>= </a:t>
            </a:r>
            <a:r>
              <a:rPr lang="en-IN" sz="2400" b="1" spc="-5" dirty="0" smtClean="0"/>
              <a:t>.970 </a:t>
            </a:r>
            <a:r>
              <a:rPr lang="en-IN" sz="2400" b="1" dirty="0" smtClean="0"/>
              <a:t>- (2/5) </a:t>
            </a:r>
            <a:r>
              <a:rPr lang="en-IN" sz="2400" b="1" spc="-5" dirty="0" smtClean="0"/>
              <a:t>1.0 </a:t>
            </a:r>
            <a:r>
              <a:rPr lang="en-IN" sz="2400" b="1" dirty="0" smtClean="0"/>
              <a:t>- (3/5)</a:t>
            </a:r>
            <a:r>
              <a:rPr lang="en-IN" sz="2400" b="1" spc="-45" dirty="0" smtClean="0"/>
              <a:t> </a:t>
            </a:r>
            <a:r>
              <a:rPr lang="en-IN" sz="2400" b="1" spc="-5" dirty="0" smtClean="0"/>
              <a:t>.918</a:t>
            </a:r>
          </a:p>
          <a:p>
            <a:pPr marL="401320">
              <a:lnSpc>
                <a:spcPct val="100000"/>
              </a:lnSpc>
              <a:spcBef>
                <a:spcPts val="575"/>
              </a:spcBef>
            </a:pPr>
            <a:r>
              <a:rPr lang="en-IN" sz="2400" b="1" dirty="0" smtClean="0"/>
              <a:t>=</a:t>
            </a:r>
            <a:r>
              <a:rPr lang="en-IN" sz="2400" b="1" spc="-25" dirty="0" smtClean="0"/>
              <a:t> </a:t>
            </a:r>
            <a:r>
              <a:rPr lang="en-IN" sz="2400" b="1" spc="-5" dirty="0" smtClean="0"/>
              <a:t>.019</a:t>
            </a:r>
            <a:endParaRPr lang="en-IN" sz="2400" b="1" spc="-5" dirty="0"/>
          </a:p>
        </p:txBody>
      </p:sp>
      <p:sp>
        <p:nvSpPr>
          <p:cNvPr id="7" name="Slide Number Placeholder 6"/>
          <p:cNvSpPr>
            <a:spLocks noGrp="1"/>
          </p:cNvSpPr>
          <p:nvPr>
            <p:ph type="sldNum" sz="quarter" idx="12"/>
          </p:nvPr>
        </p:nvSpPr>
        <p:spPr/>
        <p:txBody>
          <a:bodyPr/>
          <a:lstStyle/>
          <a:p>
            <a:fld id="{48F63A3B-78C7-47BE-AE5E-E10140E04643}" type="slidenum">
              <a:rPr lang="en-US" smtClean="0"/>
              <a:t>21</a:t>
            </a:fld>
            <a:endParaRPr lang="en-US" dirty="0"/>
          </a:p>
        </p:txBody>
      </p:sp>
      <p:sp>
        <p:nvSpPr>
          <p:cNvPr id="8" name="TextBox 7"/>
          <p:cNvSpPr txBox="1"/>
          <p:nvPr/>
        </p:nvSpPr>
        <p:spPr>
          <a:xfrm>
            <a:off x="6673755" y="3429968"/>
            <a:ext cx="4667535" cy="646331"/>
          </a:xfrm>
          <a:prstGeom prst="rect">
            <a:avLst/>
          </a:prstGeom>
          <a:noFill/>
          <a:ln w="19050">
            <a:solidFill>
              <a:schemeClr val="accent1"/>
            </a:solidFill>
          </a:ln>
        </p:spPr>
        <p:txBody>
          <a:bodyPr wrap="square" rtlCol="0">
            <a:spAutoFit/>
          </a:bodyPr>
          <a:lstStyle/>
          <a:p>
            <a:r>
              <a:rPr lang="en-US" b="1" dirty="0" smtClean="0"/>
              <a:t>[3/5 * ((-0/3 log 0/3) + ((-3/3 log (3/3))] + [2/5 * ((-2/2 log(2/2) + ((-0/2 log (0/2))]</a:t>
            </a:r>
            <a:endParaRPr lang="en-IN" b="1" dirty="0"/>
          </a:p>
        </p:txBody>
      </p:sp>
      <p:cxnSp>
        <p:nvCxnSpPr>
          <p:cNvPr id="10" name="Straight Arrow Connector 9"/>
          <p:cNvCxnSpPr/>
          <p:nvPr/>
        </p:nvCxnSpPr>
        <p:spPr>
          <a:xfrm flipH="1" flipV="1">
            <a:off x="4271749" y="3302758"/>
            <a:ext cx="2402006" cy="450376"/>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0449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0259" y="482600"/>
            <a:ext cx="9601200" cy="566181"/>
          </a:xfrm>
          <a:prstGeom prst="rect">
            <a:avLst/>
          </a:prstGeom>
        </p:spPr>
        <p:txBody>
          <a:bodyPr vert="horz" wrap="square" lIns="0" tIns="12065" rIns="0" bIns="0" rtlCol="0">
            <a:spAutoFit/>
          </a:bodyPr>
          <a:lstStyle/>
          <a:p>
            <a:pPr marL="12700">
              <a:lnSpc>
                <a:spcPct val="100000"/>
              </a:lnSpc>
              <a:spcBef>
                <a:spcPts val="95"/>
              </a:spcBef>
            </a:pPr>
            <a:r>
              <a:rPr lang="en-US" sz="3600" b="1" cap="all" spc="-5" dirty="0" smtClean="0">
                <a:latin typeface="Arial" panose="020B0604020202020204" pitchFamily="34" charset="0"/>
                <a:cs typeface="Arial" panose="020B0604020202020204" pitchFamily="34" charset="0"/>
              </a:rPr>
              <a:t>Intermediate node computation</a:t>
            </a:r>
            <a:endParaRPr sz="3600" b="1" cap="all" spc="-5" dirty="0">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48F63A3B-78C7-47BE-AE5E-E10140E04643}" type="slidenum">
              <a:rPr lang="en-US" smtClean="0"/>
              <a:t>22</a:t>
            </a:fld>
            <a:endParaRPr lang="en-US" dirty="0"/>
          </a:p>
        </p:txBody>
      </p:sp>
      <p:sp>
        <p:nvSpPr>
          <p:cNvPr id="3" name="Rectangle 2"/>
          <p:cNvSpPr/>
          <p:nvPr/>
        </p:nvSpPr>
        <p:spPr>
          <a:xfrm>
            <a:off x="1560394" y="1943753"/>
            <a:ext cx="8293290" cy="3046988"/>
          </a:xfrm>
          <a:prstGeom prst="rect">
            <a:avLst/>
          </a:prstGeom>
        </p:spPr>
        <p:txBody>
          <a:bodyPr wrap="square">
            <a:spAutoFit/>
          </a:bodyPr>
          <a:lstStyle/>
          <a:p>
            <a:pPr>
              <a:lnSpc>
                <a:spcPct val="200000"/>
              </a:lnSpc>
            </a:pPr>
            <a:r>
              <a:rPr lang="en-US" sz="2400" b="1" spc="-5" dirty="0" smtClean="0"/>
              <a:t>For the rightmost branch: Rain</a:t>
            </a:r>
            <a:endParaRPr lang="en-IN" sz="2400" b="1" spc="-5" dirty="0" smtClean="0"/>
          </a:p>
          <a:p>
            <a:pPr marL="342900" indent="-342900">
              <a:lnSpc>
                <a:spcPct val="200000"/>
              </a:lnSpc>
              <a:buFont typeface="Arial" panose="020B0604020202020204" pitchFamily="34" charset="0"/>
              <a:buChar char="•"/>
            </a:pPr>
            <a:r>
              <a:rPr lang="en-IN" sz="2400" b="1" spc="-5" dirty="0" smtClean="0"/>
              <a:t>Gain </a:t>
            </a:r>
            <a:r>
              <a:rPr lang="en-IN" sz="2400" b="1" dirty="0"/>
              <a:t>(</a:t>
            </a:r>
            <a:r>
              <a:rPr lang="en-IN" sz="2400" b="1" dirty="0" err="1" smtClean="0"/>
              <a:t>S</a:t>
            </a:r>
            <a:r>
              <a:rPr lang="en-IN" sz="2400" b="1" baseline="-25000" dirty="0" err="1" smtClean="0"/>
              <a:t>Rain</a:t>
            </a:r>
            <a:r>
              <a:rPr lang="en-IN" sz="2400" b="1" dirty="0" smtClean="0"/>
              <a:t>,</a:t>
            </a:r>
            <a:r>
              <a:rPr lang="en-IN" sz="2400" b="1" spc="-10" dirty="0" smtClean="0"/>
              <a:t> </a:t>
            </a:r>
            <a:r>
              <a:rPr lang="en-IN" sz="2400" b="1" spc="-5" dirty="0"/>
              <a:t>Temperature</a:t>
            </a:r>
            <a:r>
              <a:rPr lang="en-IN" sz="2400" b="1" spc="-5" dirty="0" smtClean="0"/>
              <a:t>) </a:t>
            </a:r>
            <a:r>
              <a:rPr lang="en-IN" sz="2400" dirty="0" smtClean="0"/>
              <a:t> = 0.019</a:t>
            </a:r>
          </a:p>
          <a:p>
            <a:pPr marL="342900" indent="-342900">
              <a:lnSpc>
                <a:spcPct val="200000"/>
              </a:lnSpc>
              <a:buFont typeface="Arial" panose="020B0604020202020204" pitchFamily="34" charset="0"/>
              <a:buChar char="•"/>
            </a:pPr>
            <a:r>
              <a:rPr lang="en-IN" sz="2000" b="1" spc="-5" dirty="0" smtClean="0"/>
              <a:t>Gain </a:t>
            </a:r>
            <a:r>
              <a:rPr lang="en-IN" sz="2000" b="1" spc="-5" dirty="0"/>
              <a:t>(</a:t>
            </a:r>
            <a:r>
              <a:rPr lang="en-IN" sz="2000" b="1" spc="-5" dirty="0" err="1" smtClean="0"/>
              <a:t>S</a:t>
            </a:r>
            <a:r>
              <a:rPr lang="en-IN" sz="2400" b="1" spc="-7" baseline="-20833" dirty="0" err="1" smtClean="0"/>
              <a:t>Rain</a:t>
            </a:r>
            <a:r>
              <a:rPr lang="en-IN" sz="2400" b="1" dirty="0" smtClean="0"/>
              <a:t>,</a:t>
            </a:r>
            <a:r>
              <a:rPr lang="en-IN" sz="2400" b="1" spc="-225" dirty="0" smtClean="0"/>
              <a:t> </a:t>
            </a:r>
            <a:r>
              <a:rPr lang="en-IN" sz="2400" b="1" spc="-5" dirty="0"/>
              <a:t>Humidity</a:t>
            </a:r>
            <a:r>
              <a:rPr lang="en-IN" sz="2400" b="1" spc="-5" dirty="0" smtClean="0"/>
              <a:t>)</a:t>
            </a:r>
            <a:r>
              <a:rPr lang="en-IN" sz="2400" dirty="0" smtClean="0"/>
              <a:t> </a:t>
            </a:r>
            <a:r>
              <a:rPr lang="en-IN" sz="2400" dirty="0"/>
              <a:t>= </a:t>
            </a:r>
            <a:r>
              <a:rPr lang="en-IN" sz="2400" dirty="0" smtClean="0"/>
              <a:t>0.019</a:t>
            </a:r>
          </a:p>
          <a:p>
            <a:pPr marL="342900" indent="-342900">
              <a:lnSpc>
                <a:spcPct val="200000"/>
              </a:lnSpc>
              <a:buFont typeface="Arial" panose="020B0604020202020204" pitchFamily="34" charset="0"/>
              <a:buChar char="•"/>
            </a:pPr>
            <a:r>
              <a:rPr lang="en-IN" sz="2400" b="1" spc="-5" dirty="0" smtClean="0"/>
              <a:t>Gain </a:t>
            </a:r>
            <a:r>
              <a:rPr lang="en-IN" sz="2400" b="1" dirty="0"/>
              <a:t>(</a:t>
            </a:r>
            <a:r>
              <a:rPr lang="en-IN" sz="2400" b="1" dirty="0" err="1" smtClean="0"/>
              <a:t>S</a:t>
            </a:r>
            <a:r>
              <a:rPr lang="en-IN" sz="2400" b="1" baseline="-25000" dirty="0" err="1" smtClean="0"/>
              <a:t>Rain</a:t>
            </a:r>
            <a:r>
              <a:rPr lang="en-IN" sz="2400" b="1" dirty="0" smtClean="0"/>
              <a:t>,</a:t>
            </a:r>
            <a:r>
              <a:rPr lang="en-IN" sz="2400" b="1" spc="-10" dirty="0" smtClean="0"/>
              <a:t> Wind</a:t>
            </a:r>
            <a:r>
              <a:rPr lang="en-IN" sz="2400" b="1" spc="-5" dirty="0" smtClean="0"/>
              <a:t>)</a:t>
            </a:r>
            <a:r>
              <a:rPr lang="en-IN" sz="2400" dirty="0" smtClean="0"/>
              <a:t>= </a:t>
            </a:r>
            <a:r>
              <a:rPr lang="en-IN" sz="2400" b="1" dirty="0" smtClean="0">
                <a:solidFill>
                  <a:srgbClr val="FF0000"/>
                </a:solidFill>
              </a:rPr>
              <a:t>0.97</a:t>
            </a:r>
            <a:endParaRPr lang="en-IN" sz="2400" b="1" dirty="0">
              <a:solidFill>
                <a:srgbClr val="FF0000"/>
              </a:solidFill>
            </a:endParaRPr>
          </a:p>
        </p:txBody>
      </p:sp>
    </p:spTree>
    <p:extLst>
      <p:ext uri="{BB962C8B-B14F-4D97-AF65-F5344CB8AC3E}">
        <p14:creationId xmlns:p14="http://schemas.microsoft.com/office/powerpoint/2010/main" val="15344687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1371600" y="749300"/>
            <a:ext cx="9601200" cy="5551488"/>
          </a:xfrm>
        </p:spPr>
        <p:txBody>
          <a:bodyPr/>
          <a:lstStyle/>
          <a:p>
            <a:pPr marL="12700" indent="0">
              <a:lnSpc>
                <a:spcPct val="100000"/>
              </a:lnSpc>
              <a:spcBef>
                <a:spcPts val="95"/>
              </a:spcBef>
              <a:buNone/>
            </a:pPr>
            <a:r>
              <a:rPr lang="en-US" altLang="en-US" sz="3600" b="1" cap="all" spc="-5" dirty="0" smtClean="0">
                <a:latin typeface="Arial" panose="020B0604020202020204" pitchFamily="34" charset="0"/>
                <a:ea typeface="+mj-ea"/>
                <a:cs typeface="Arial" panose="020B0604020202020204" pitchFamily="34" charset="0"/>
              </a:rPr>
              <a:t>FINAL decision </a:t>
            </a:r>
            <a:r>
              <a:rPr lang="en-US" altLang="en-US" sz="3600" b="1" cap="all" spc="-5" dirty="0">
                <a:latin typeface="Arial" panose="020B0604020202020204" pitchFamily="34" charset="0"/>
                <a:ea typeface="+mj-ea"/>
                <a:cs typeface="Arial" panose="020B0604020202020204" pitchFamily="34" charset="0"/>
              </a:rPr>
              <a:t>tree </a:t>
            </a:r>
            <a:r>
              <a:rPr lang="en-US" altLang="en-US" sz="3600" b="1" cap="all" spc="-5" dirty="0" smtClean="0">
                <a:latin typeface="Arial" panose="020B0604020202020204" pitchFamily="34" charset="0"/>
                <a:ea typeface="+mj-ea"/>
                <a:cs typeface="Arial" panose="020B0604020202020204" pitchFamily="34" charset="0"/>
              </a:rPr>
              <a:t>:</a:t>
            </a:r>
            <a:endParaRPr lang="en-US" altLang="en-US" sz="3600" b="1" cap="all" spc="-5" dirty="0">
              <a:latin typeface="Arial" panose="020B0604020202020204" pitchFamily="34" charset="0"/>
              <a:ea typeface="+mj-ea"/>
              <a:cs typeface="Arial" panose="020B0604020202020204" pitchFamily="34" charset="0"/>
            </a:endParaRPr>
          </a:p>
          <a:p>
            <a:pPr>
              <a:buFontTx/>
              <a:buNone/>
            </a:pPr>
            <a:endParaRPr lang="en-US" altLang="en-US" sz="2400" dirty="0"/>
          </a:p>
        </p:txBody>
      </p:sp>
      <p:sp>
        <p:nvSpPr>
          <p:cNvPr id="4" name="object 4"/>
          <p:cNvSpPr/>
          <p:nvPr/>
        </p:nvSpPr>
        <p:spPr>
          <a:xfrm>
            <a:off x="2361063" y="1910175"/>
            <a:ext cx="7629097" cy="4176726"/>
          </a:xfrm>
          <a:prstGeom prst="rect">
            <a:avLst/>
          </a:prstGeom>
          <a:blipFill>
            <a:blip r:embed="rId2" cstate="print"/>
            <a:stretch>
              <a:fillRect/>
            </a:stretch>
          </a:blipFill>
        </p:spPr>
        <p:txBody>
          <a:bodyPr wrap="square" lIns="0" tIns="0" rIns="0" bIns="0" rtlCol="0"/>
          <a:lstStyle/>
          <a:p>
            <a:endParaRPr/>
          </a:p>
        </p:txBody>
      </p:sp>
      <p:sp>
        <p:nvSpPr>
          <p:cNvPr id="2" name="Slide Number Placeholder 1"/>
          <p:cNvSpPr>
            <a:spLocks noGrp="1"/>
          </p:cNvSpPr>
          <p:nvPr>
            <p:ph type="sldNum" sz="quarter" idx="12"/>
          </p:nvPr>
        </p:nvSpPr>
        <p:spPr/>
        <p:txBody>
          <a:bodyPr/>
          <a:lstStyle/>
          <a:p>
            <a:fld id="{48F63A3B-78C7-47BE-AE5E-E10140E04643}" type="slidenum">
              <a:rPr lang="en-US" smtClean="0"/>
              <a:t>23</a:t>
            </a:fld>
            <a:endParaRPr lang="en-US" dirty="0"/>
          </a:p>
        </p:txBody>
      </p:sp>
    </p:spTree>
    <p:extLst>
      <p:ext uri="{BB962C8B-B14F-4D97-AF65-F5344CB8AC3E}">
        <p14:creationId xmlns:p14="http://schemas.microsoft.com/office/powerpoint/2010/main" val="33430740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45002" y="396373"/>
            <a:ext cx="9703998" cy="505267"/>
          </a:xfrm>
          <a:prstGeom prst="rect">
            <a:avLst/>
          </a:prstGeom>
        </p:spPr>
        <p:txBody>
          <a:bodyPr vert="horz" wrap="square" lIns="0" tIns="12065" rIns="0" bIns="0" rtlCol="0">
            <a:spAutoFit/>
          </a:bodyPr>
          <a:lstStyle/>
          <a:p>
            <a:pPr marL="12700"/>
            <a:r>
              <a:rPr sz="3600" b="1" cap="all" spc="-5" dirty="0">
                <a:latin typeface="Arial" panose="020B0604020202020204" pitchFamily="34" charset="0"/>
                <a:cs typeface="Arial" panose="020B0604020202020204" pitchFamily="34" charset="0"/>
              </a:rPr>
              <a:t>Decision Tree Representation</a:t>
            </a:r>
          </a:p>
        </p:txBody>
      </p:sp>
      <p:sp>
        <p:nvSpPr>
          <p:cNvPr id="3" name="object 3"/>
          <p:cNvSpPr txBox="1"/>
          <p:nvPr/>
        </p:nvSpPr>
        <p:spPr>
          <a:xfrm>
            <a:off x="873115" y="1878583"/>
            <a:ext cx="4612640" cy="2366645"/>
          </a:xfrm>
          <a:prstGeom prst="rect">
            <a:avLst/>
          </a:prstGeom>
        </p:spPr>
        <p:txBody>
          <a:bodyPr vert="horz" wrap="square" lIns="0" tIns="12700" rIns="0" bIns="0" rtlCol="0">
            <a:spAutoFit/>
          </a:bodyPr>
          <a:lstStyle/>
          <a:p>
            <a:pPr marL="355600" marR="549275" indent="-342900">
              <a:lnSpc>
                <a:spcPct val="100000"/>
              </a:lnSpc>
              <a:spcBef>
                <a:spcPts val="100"/>
              </a:spcBef>
              <a:buChar char="•"/>
              <a:tabLst>
                <a:tab pos="354965" algn="l"/>
                <a:tab pos="355600" algn="l"/>
              </a:tabLst>
            </a:pPr>
            <a:r>
              <a:rPr sz="2400" dirty="0">
                <a:solidFill>
                  <a:srgbClr val="000099"/>
                </a:solidFill>
                <a:latin typeface="Sans serif"/>
                <a:cs typeface="Calibri"/>
              </a:rPr>
              <a:t>Each internal node tests an  attribute</a:t>
            </a:r>
          </a:p>
          <a:p>
            <a:pPr marL="355600" marR="5080" indent="-342900">
              <a:lnSpc>
                <a:spcPct val="100000"/>
              </a:lnSpc>
              <a:spcBef>
                <a:spcPts val="575"/>
              </a:spcBef>
              <a:buChar char="•"/>
              <a:tabLst>
                <a:tab pos="354965" algn="l"/>
                <a:tab pos="355600" algn="l"/>
              </a:tabLst>
            </a:pPr>
            <a:r>
              <a:rPr sz="2400" dirty="0">
                <a:solidFill>
                  <a:srgbClr val="000099"/>
                </a:solidFill>
                <a:latin typeface="Sans serif"/>
                <a:cs typeface="Calibri"/>
              </a:rPr>
              <a:t>Each branch corresponds to an  attribute value</a:t>
            </a:r>
          </a:p>
          <a:p>
            <a:pPr marL="355600" marR="835660" indent="-342900">
              <a:lnSpc>
                <a:spcPct val="100000"/>
              </a:lnSpc>
              <a:spcBef>
                <a:spcPts val="575"/>
              </a:spcBef>
              <a:buChar char="•"/>
              <a:tabLst>
                <a:tab pos="354965" algn="l"/>
                <a:tab pos="355600" algn="l"/>
              </a:tabLst>
            </a:pPr>
            <a:r>
              <a:rPr sz="2400" dirty="0">
                <a:solidFill>
                  <a:srgbClr val="000099"/>
                </a:solidFill>
                <a:latin typeface="Sans serif"/>
                <a:cs typeface="Calibri"/>
              </a:rPr>
              <a:t>Each leaf node assigns a  classification</a:t>
            </a:r>
          </a:p>
        </p:txBody>
      </p:sp>
      <p:sp>
        <p:nvSpPr>
          <p:cNvPr id="4" name="object 4"/>
          <p:cNvSpPr/>
          <p:nvPr/>
        </p:nvSpPr>
        <p:spPr>
          <a:xfrm>
            <a:off x="5790895" y="1596032"/>
            <a:ext cx="6120232" cy="3665935"/>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6037326" y="5464555"/>
            <a:ext cx="5627370" cy="513080"/>
          </a:xfrm>
          <a:prstGeom prst="rect">
            <a:avLst/>
          </a:prstGeom>
        </p:spPr>
        <p:txBody>
          <a:bodyPr vert="horz" wrap="square" lIns="0" tIns="12065" rIns="0" bIns="0" rtlCol="0">
            <a:spAutoFit/>
          </a:bodyPr>
          <a:lstStyle/>
          <a:p>
            <a:pPr marL="12700" marR="5080" indent="138430">
              <a:lnSpc>
                <a:spcPct val="100000"/>
              </a:lnSpc>
              <a:spcBef>
                <a:spcPts val="95"/>
              </a:spcBef>
            </a:pPr>
            <a:r>
              <a:rPr sz="1600" i="1" spc="-15" dirty="0">
                <a:latin typeface="Arial"/>
                <a:cs typeface="Arial"/>
              </a:rPr>
              <a:t>PlayTennis</a:t>
            </a:r>
            <a:r>
              <a:rPr sz="1600" spc="-15" dirty="0">
                <a:latin typeface="Arial"/>
                <a:cs typeface="Arial"/>
              </a:rPr>
              <a:t>: </a:t>
            </a:r>
            <a:r>
              <a:rPr sz="1600" spc="-5" dirty="0">
                <a:latin typeface="Arial"/>
                <a:cs typeface="Arial"/>
              </a:rPr>
              <a:t>This decision tree classifies Saturday mornings  according to whether or not they are suitable for playing</a:t>
            </a:r>
            <a:r>
              <a:rPr sz="1600" spc="140" dirty="0">
                <a:latin typeface="Arial"/>
                <a:cs typeface="Arial"/>
              </a:rPr>
              <a:t> </a:t>
            </a:r>
            <a:r>
              <a:rPr sz="1600" spc="-5" dirty="0">
                <a:latin typeface="Arial"/>
                <a:cs typeface="Arial"/>
              </a:rPr>
              <a:t>tennis</a:t>
            </a:r>
            <a:endParaRPr sz="1600">
              <a:latin typeface="Arial"/>
              <a:cs typeface="Arial"/>
            </a:endParaRPr>
          </a:p>
        </p:txBody>
      </p:sp>
      <p:sp>
        <p:nvSpPr>
          <p:cNvPr id="6" name="Slide Number Placeholder 5"/>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2078785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0467" y="384016"/>
            <a:ext cx="10886220" cy="1120178"/>
          </a:xfrm>
          <a:prstGeom prst="rect">
            <a:avLst/>
          </a:prstGeom>
        </p:spPr>
        <p:txBody>
          <a:bodyPr vert="horz" wrap="square" lIns="0" tIns="12065" rIns="0" bIns="0" rtlCol="0">
            <a:spAutoFit/>
          </a:bodyPr>
          <a:lstStyle/>
          <a:p>
            <a:pPr marL="12700">
              <a:lnSpc>
                <a:spcPct val="100000"/>
              </a:lnSpc>
              <a:spcBef>
                <a:spcPts val="95"/>
              </a:spcBef>
            </a:pPr>
            <a:r>
              <a:rPr sz="3600" b="1" cap="all" spc="-5" dirty="0">
                <a:latin typeface="Arial" panose="020B0604020202020204" pitchFamily="34" charset="0"/>
                <a:cs typeface="Arial" panose="020B0604020202020204" pitchFamily="34" charset="0"/>
              </a:rPr>
              <a:t>Decision Tree Representation - Classification</a:t>
            </a:r>
          </a:p>
        </p:txBody>
      </p:sp>
      <p:sp>
        <p:nvSpPr>
          <p:cNvPr id="3" name="object 3"/>
          <p:cNvSpPr txBox="1"/>
          <p:nvPr/>
        </p:nvSpPr>
        <p:spPr>
          <a:xfrm>
            <a:off x="947255" y="2221763"/>
            <a:ext cx="4458970" cy="2687915"/>
          </a:xfrm>
          <a:prstGeom prst="rect">
            <a:avLst/>
          </a:prstGeom>
        </p:spPr>
        <p:txBody>
          <a:bodyPr vert="horz" wrap="square" lIns="0" tIns="12700" rIns="0" bIns="0" rtlCol="0">
            <a:spAutoFit/>
          </a:bodyPr>
          <a:lstStyle/>
          <a:p>
            <a:pPr marL="355600" marR="5080" indent="-342900">
              <a:lnSpc>
                <a:spcPct val="100000"/>
              </a:lnSpc>
              <a:spcBef>
                <a:spcPts val="100"/>
              </a:spcBef>
              <a:buChar char="•"/>
              <a:tabLst>
                <a:tab pos="354965" algn="l"/>
                <a:tab pos="355600" algn="l"/>
              </a:tabLst>
            </a:pPr>
            <a:r>
              <a:rPr sz="2400" dirty="0">
                <a:solidFill>
                  <a:srgbClr val="000099"/>
                </a:solidFill>
                <a:latin typeface="Sans serif"/>
                <a:cs typeface="Calibri"/>
              </a:rPr>
              <a:t>An example is classified by  sorting it through the tree from  the root to the leaf </a:t>
            </a:r>
            <a:r>
              <a:rPr sz="2400" dirty="0" smtClean="0">
                <a:solidFill>
                  <a:srgbClr val="000099"/>
                </a:solidFill>
                <a:latin typeface="Sans serif"/>
                <a:cs typeface="Calibri"/>
              </a:rPr>
              <a:t>node</a:t>
            </a:r>
            <a:endParaRPr lang="en-US" sz="2400" dirty="0" smtClean="0">
              <a:solidFill>
                <a:srgbClr val="000099"/>
              </a:solidFill>
              <a:latin typeface="Sans serif"/>
              <a:cs typeface="Calibri"/>
            </a:endParaRPr>
          </a:p>
          <a:p>
            <a:pPr marL="355600" marR="5080" indent="-342900">
              <a:lnSpc>
                <a:spcPct val="100000"/>
              </a:lnSpc>
              <a:spcBef>
                <a:spcPts val="100"/>
              </a:spcBef>
              <a:buChar char="•"/>
              <a:tabLst>
                <a:tab pos="354965" algn="l"/>
                <a:tab pos="355600" algn="l"/>
              </a:tabLst>
            </a:pPr>
            <a:endParaRPr sz="2400" dirty="0">
              <a:solidFill>
                <a:srgbClr val="000099"/>
              </a:solidFill>
              <a:latin typeface="Sans serif"/>
              <a:cs typeface="Calibri"/>
            </a:endParaRPr>
          </a:p>
          <a:p>
            <a:pPr marL="355600" marR="123825" indent="-342900">
              <a:lnSpc>
                <a:spcPct val="100000"/>
              </a:lnSpc>
              <a:spcBef>
                <a:spcPts val="575"/>
              </a:spcBef>
              <a:buChar char="•"/>
              <a:tabLst>
                <a:tab pos="354965" algn="l"/>
                <a:tab pos="355600" algn="l"/>
              </a:tabLst>
            </a:pPr>
            <a:r>
              <a:rPr sz="2400" dirty="0">
                <a:solidFill>
                  <a:srgbClr val="000099"/>
                </a:solidFill>
                <a:latin typeface="Sans serif"/>
                <a:cs typeface="Calibri"/>
              </a:rPr>
              <a:t>Example – (Outlook = Sunny,  Humidity = High) =&gt;  (PlayTennis = No)</a:t>
            </a:r>
          </a:p>
        </p:txBody>
      </p:sp>
      <p:sp>
        <p:nvSpPr>
          <p:cNvPr id="4" name="object 4"/>
          <p:cNvSpPr/>
          <p:nvPr/>
        </p:nvSpPr>
        <p:spPr>
          <a:xfrm>
            <a:off x="5747203" y="1732754"/>
            <a:ext cx="6120232" cy="3665935"/>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6037326" y="5464555"/>
            <a:ext cx="5627370" cy="513080"/>
          </a:xfrm>
          <a:prstGeom prst="rect">
            <a:avLst/>
          </a:prstGeom>
        </p:spPr>
        <p:txBody>
          <a:bodyPr vert="horz" wrap="square" lIns="0" tIns="12065" rIns="0" bIns="0" rtlCol="0">
            <a:spAutoFit/>
          </a:bodyPr>
          <a:lstStyle/>
          <a:p>
            <a:pPr marL="12700" marR="5080" indent="138430">
              <a:lnSpc>
                <a:spcPct val="100000"/>
              </a:lnSpc>
              <a:spcBef>
                <a:spcPts val="95"/>
              </a:spcBef>
            </a:pPr>
            <a:r>
              <a:rPr sz="1600" i="1" spc="-15" dirty="0">
                <a:latin typeface="Arial"/>
                <a:cs typeface="Arial"/>
              </a:rPr>
              <a:t>PlayTennis</a:t>
            </a:r>
            <a:r>
              <a:rPr sz="1600" spc="-15" dirty="0">
                <a:latin typeface="Arial"/>
                <a:cs typeface="Arial"/>
              </a:rPr>
              <a:t>: </a:t>
            </a:r>
            <a:r>
              <a:rPr sz="1600" spc="-5" dirty="0">
                <a:latin typeface="Arial"/>
                <a:cs typeface="Arial"/>
              </a:rPr>
              <a:t>This decision tree classifies Saturday mornings  according to whether or not they are suitable for playing</a:t>
            </a:r>
            <a:r>
              <a:rPr sz="1600" spc="140" dirty="0">
                <a:latin typeface="Arial"/>
                <a:cs typeface="Arial"/>
              </a:rPr>
              <a:t> </a:t>
            </a:r>
            <a:r>
              <a:rPr sz="1600" spc="-5" dirty="0">
                <a:latin typeface="Arial"/>
                <a:cs typeface="Arial"/>
              </a:rPr>
              <a:t>tennis</a:t>
            </a:r>
            <a:endParaRPr sz="1600">
              <a:latin typeface="Arial"/>
              <a:cs typeface="Arial"/>
            </a:endParaRPr>
          </a:p>
        </p:txBody>
      </p:sp>
      <p:sp>
        <p:nvSpPr>
          <p:cNvPr id="6" name="Slide Number Placeholder 5"/>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1217047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0467" y="384016"/>
            <a:ext cx="10886220" cy="566181"/>
          </a:xfrm>
          <a:prstGeom prst="rect">
            <a:avLst/>
          </a:prstGeom>
        </p:spPr>
        <p:txBody>
          <a:bodyPr vert="horz" wrap="square" lIns="0" tIns="12065" rIns="0" bIns="0" rtlCol="0">
            <a:spAutoFit/>
          </a:bodyPr>
          <a:lstStyle/>
          <a:p>
            <a:pPr marL="12700">
              <a:lnSpc>
                <a:spcPct val="100000"/>
              </a:lnSpc>
              <a:spcBef>
                <a:spcPts val="95"/>
              </a:spcBef>
            </a:pPr>
            <a:r>
              <a:rPr sz="3600" b="1" cap="all" spc="-5" dirty="0">
                <a:latin typeface="Arial" panose="020B0604020202020204" pitchFamily="34" charset="0"/>
                <a:cs typeface="Arial" panose="020B0604020202020204" pitchFamily="34" charset="0"/>
              </a:rPr>
              <a:t>Decision Tree Representation </a:t>
            </a:r>
          </a:p>
        </p:txBody>
      </p:sp>
      <p:sp>
        <p:nvSpPr>
          <p:cNvPr id="3" name="object 3"/>
          <p:cNvSpPr txBox="1"/>
          <p:nvPr/>
        </p:nvSpPr>
        <p:spPr>
          <a:xfrm>
            <a:off x="947254" y="1732755"/>
            <a:ext cx="9271783" cy="2090316"/>
          </a:xfrm>
          <a:prstGeom prst="rect">
            <a:avLst/>
          </a:prstGeom>
        </p:spPr>
        <p:txBody>
          <a:bodyPr vert="horz" wrap="square" lIns="0" tIns="12700" rIns="0" bIns="0" rtlCol="0">
            <a:spAutoFit/>
          </a:bodyPr>
          <a:lstStyle/>
          <a:p>
            <a:pPr marL="355600" marR="5080" indent="-342900">
              <a:lnSpc>
                <a:spcPct val="100000"/>
              </a:lnSpc>
              <a:spcBef>
                <a:spcPts val="100"/>
              </a:spcBef>
              <a:buChar char="•"/>
              <a:tabLst>
                <a:tab pos="354965" algn="l"/>
                <a:tab pos="355600" algn="l"/>
              </a:tabLst>
            </a:pPr>
            <a:r>
              <a:rPr lang="en-US" sz="2400" spc="-5" dirty="0" smtClean="0">
                <a:latin typeface="Arial"/>
                <a:cs typeface="Arial"/>
              </a:rPr>
              <a:t>In general, decision trees represent a disjunction of conjunctions of constraints on the attribute values of instances</a:t>
            </a:r>
            <a:endParaRPr sz="2400" dirty="0">
              <a:latin typeface="Arial"/>
              <a:cs typeface="Arial"/>
            </a:endParaRPr>
          </a:p>
          <a:p>
            <a:pPr marL="355600" marR="123825" indent="-342900">
              <a:lnSpc>
                <a:spcPct val="100000"/>
              </a:lnSpc>
              <a:spcBef>
                <a:spcPts val="575"/>
              </a:spcBef>
              <a:buChar char="•"/>
              <a:tabLst>
                <a:tab pos="354965" algn="l"/>
                <a:tab pos="355600" algn="l"/>
              </a:tabLst>
            </a:pPr>
            <a:endParaRPr lang="en-US" sz="2400" spc="-5" dirty="0" smtClean="0">
              <a:latin typeface="Arial"/>
              <a:cs typeface="Arial"/>
            </a:endParaRPr>
          </a:p>
          <a:p>
            <a:pPr marL="355600" marR="123825" indent="-342900">
              <a:lnSpc>
                <a:spcPct val="100000"/>
              </a:lnSpc>
              <a:spcBef>
                <a:spcPts val="575"/>
              </a:spcBef>
              <a:buChar char="•"/>
              <a:tabLst>
                <a:tab pos="354965" algn="l"/>
                <a:tab pos="355600" algn="l"/>
              </a:tabLst>
            </a:pPr>
            <a:r>
              <a:rPr sz="2400" spc="-5" dirty="0" smtClean="0">
                <a:latin typeface="Arial"/>
                <a:cs typeface="Arial"/>
              </a:rPr>
              <a:t>Example </a:t>
            </a:r>
            <a:r>
              <a:rPr sz="2400" dirty="0">
                <a:latin typeface="Arial"/>
                <a:cs typeface="Arial"/>
              </a:rPr>
              <a:t>– </a:t>
            </a:r>
            <a:endParaRPr lang="en-US" sz="2400" dirty="0" smtClean="0">
              <a:latin typeface="Arial"/>
              <a:cs typeface="Arial"/>
            </a:endParaRPr>
          </a:p>
          <a:p>
            <a:pPr marL="355600" marR="123825" indent="-342900">
              <a:lnSpc>
                <a:spcPct val="100000"/>
              </a:lnSpc>
              <a:spcBef>
                <a:spcPts val="575"/>
              </a:spcBef>
              <a:buChar char="•"/>
              <a:tabLst>
                <a:tab pos="354965" algn="l"/>
                <a:tab pos="355600" algn="l"/>
              </a:tabLst>
            </a:pPr>
            <a:endParaRPr sz="2400" dirty="0">
              <a:latin typeface="Arial"/>
              <a:cs typeface="Aria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7211" y="3429000"/>
            <a:ext cx="7558861" cy="2230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24506777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7240" y="355109"/>
            <a:ext cx="4363821" cy="566181"/>
          </a:xfrm>
          <a:prstGeom prst="rect">
            <a:avLst/>
          </a:prstGeom>
        </p:spPr>
        <p:txBody>
          <a:bodyPr vert="horz" wrap="square" lIns="0" tIns="12065" rIns="0" bIns="0" rtlCol="0">
            <a:spAutoFit/>
          </a:bodyPr>
          <a:lstStyle/>
          <a:p>
            <a:pPr marL="12700" marR="5080">
              <a:lnSpc>
                <a:spcPct val="100000"/>
              </a:lnSpc>
              <a:spcBef>
                <a:spcPts val="95"/>
              </a:spcBef>
            </a:pPr>
            <a:r>
              <a:rPr sz="3600" b="1" cap="all" spc="-5" dirty="0">
                <a:latin typeface="Arial" panose="020B0604020202020204" pitchFamily="34" charset="0"/>
                <a:cs typeface="Arial" panose="020B0604020202020204" pitchFamily="34" charset="0"/>
              </a:rPr>
              <a:t>ID3 Algorithm</a:t>
            </a:r>
          </a:p>
        </p:txBody>
      </p:sp>
      <p:sp>
        <p:nvSpPr>
          <p:cNvPr id="3" name="object 3"/>
          <p:cNvSpPr/>
          <p:nvPr/>
        </p:nvSpPr>
        <p:spPr>
          <a:xfrm>
            <a:off x="1989438" y="1161535"/>
            <a:ext cx="8810367" cy="5212080"/>
          </a:xfrm>
          <a:prstGeom prst="rect">
            <a:avLst/>
          </a:prstGeom>
          <a:blipFill>
            <a:blip r:embed="rId2" cstate="print"/>
            <a:srcRect/>
            <a:stretch>
              <a:fillRect t="-4" b="-4312"/>
            </a:stretch>
          </a:blipFill>
        </p:spPr>
        <p:txBody>
          <a:bodyPr wrap="square" lIns="0" tIns="0" rIns="0" bIns="0" rtlCol="0"/>
          <a:lstStyle/>
          <a:p>
            <a:endParaRPr dirty="0"/>
          </a:p>
        </p:txBody>
      </p:sp>
      <p:sp>
        <p:nvSpPr>
          <p:cNvPr id="4" name="Slide Number Placeholder 3"/>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3998750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43096" y="372391"/>
            <a:ext cx="3784603" cy="566181"/>
          </a:xfrm>
          <a:prstGeom prst="rect">
            <a:avLst/>
          </a:prstGeom>
        </p:spPr>
        <p:txBody>
          <a:bodyPr vert="horz" wrap="square" lIns="0" tIns="12065" rIns="0" bIns="0" rtlCol="0">
            <a:spAutoFit/>
          </a:bodyPr>
          <a:lstStyle/>
          <a:p>
            <a:pPr marL="12700">
              <a:lnSpc>
                <a:spcPct val="100000"/>
              </a:lnSpc>
              <a:spcBef>
                <a:spcPts val="95"/>
              </a:spcBef>
            </a:pPr>
            <a:r>
              <a:rPr sz="3600" b="1" cap="all" spc="-5" dirty="0">
                <a:latin typeface="Arial" panose="020B0604020202020204" pitchFamily="34" charset="0"/>
                <a:cs typeface="Arial" panose="020B0604020202020204" pitchFamily="34" charset="0"/>
              </a:rPr>
              <a:t>Entropy</a:t>
            </a:r>
          </a:p>
        </p:txBody>
      </p:sp>
      <p:sp>
        <p:nvSpPr>
          <p:cNvPr id="3" name="object 3"/>
          <p:cNvSpPr txBox="1"/>
          <p:nvPr/>
        </p:nvSpPr>
        <p:spPr>
          <a:xfrm>
            <a:off x="979578" y="1128230"/>
            <a:ext cx="11060341" cy="3527889"/>
          </a:xfrm>
          <a:prstGeom prst="rect">
            <a:avLst/>
          </a:prstGeom>
        </p:spPr>
        <p:txBody>
          <a:bodyPr vert="horz" wrap="square" lIns="0" tIns="97790" rIns="0" bIns="0" rtlCol="0">
            <a:spAutoFit/>
          </a:bodyPr>
          <a:lstStyle/>
          <a:p>
            <a:pPr marL="355600" indent="-342900">
              <a:lnSpc>
                <a:spcPct val="100000"/>
              </a:lnSpc>
              <a:spcBef>
                <a:spcPts val="770"/>
              </a:spcBef>
              <a:buChar char="•"/>
              <a:tabLst>
                <a:tab pos="354965" algn="l"/>
                <a:tab pos="355600" algn="l"/>
              </a:tabLst>
            </a:pPr>
            <a:r>
              <a:rPr lang="en-US" altLang="en-US" sz="2400" dirty="0">
                <a:cs typeface="Times New Roman" charset="0"/>
              </a:rPr>
              <a:t>Entropy (E) is the minimum number of bits needed in order to classify an arbitrary example as yes or no </a:t>
            </a:r>
            <a:endParaRPr lang="en-US" altLang="en-US" sz="2400" dirty="0" smtClean="0">
              <a:cs typeface="Times New Roman" charset="0"/>
            </a:endParaRPr>
          </a:p>
          <a:p>
            <a:pPr marL="355600" indent="-342900">
              <a:lnSpc>
                <a:spcPct val="100000"/>
              </a:lnSpc>
              <a:spcBef>
                <a:spcPts val="770"/>
              </a:spcBef>
              <a:buChar char="•"/>
              <a:tabLst>
                <a:tab pos="354965" algn="l"/>
                <a:tab pos="355600" algn="l"/>
              </a:tabLst>
            </a:pPr>
            <a:r>
              <a:rPr lang="en-US" altLang="en-US" sz="2400" dirty="0" smtClean="0">
                <a:cs typeface="Times New Roman" charset="0"/>
              </a:rPr>
              <a:t>Entropy is commonly used in information theory. It characterizes the (</a:t>
            </a:r>
            <a:r>
              <a:rPr lang="en-US" altLang="en-US" sz="2400" dirty="0" err="1" smtClean="0">
                <a:cs typeface="Times New Roman" charset="0"/>
              </a:rPr>
              <a:t>im</a:t>
            </a:r>
            <a:r>
              <a:rPr lang="en-US" altLang="en-US" sz="2400" dirty="0" smtClean="0">
                <a:cs typeface="Times New Roman" charset="0"/>
              </a:rPr>
              <a:t>)purity of an arbitrary collection of examples.</a:t>
            </a:r>
          </a:p>
          <a:p>
            <a:pPr marL="355600" indent="-342900">
              <a:lnSpc>
                <a:spcPct val="100000"/>
              </a:lnSpc>
              <a:spcBef>
                <a:spcPts val="770"/>
              </a:spcBef>
              <a:buChar char="•"/>
              <a:tabLst>
                <a:tab pos="354965" algn="l"/>
                <a:tab pos="355600" algn="l"/>
              </a:tabLst>
            </a:pPr>
            <a:r>
              <a:rPr sz="2400" spc="-5" dirty="0" smtClean="0">
                <a:latin typeface="Arial"/>
                <a:cs typeface="Arial"/>
              </a:rPr>
              <a:t>S </a:t>
            </a:r>
            <a:r>
              <a:rPr sz="2400" spc="-5" dirty="0">
                <a:latin typeface="Arial"/>
                <a:cs typeface="Arial"/>
              </a:rPr>
              <a:t>is a sample of </a:t>
            </a:r>
            <a:r>
              <a:rPr sz="2400" dirty="0">
                <a:latin typeface="Arial"/>
                <a:cs typeface="Arial"/>
              </a:rPr>
              <a:t>training examples</a:t>
            </a:r>
          </a:p>
          <a:p>
            <a:pPr marL="847725" indent="-835660">
              <a:lnSpc>
                <a:spcPct val="100000"/>
              </a:lnSpc>
              <a:spcBef>
                <a:spcPts val="675"/>
              </a:spcBef>
              <a:buChar char="•"/>
              <a:tabLst>
                <a:tab pos="847725" algn="l"/>
                <a:tab pos="848360" algn="l"/>
              </a:tabLst>
            </a:pPr>
            <a:r>
              <a:rPr sz="2400" spc="-5" dirty="0">
                <a:latin typeface="Arial"/>
                <a:cs typeface="Arial"/>
              </a:rPr>
              <a:t>is the </a:t>
            </a:r>
            <a:r>
              <a:rPr sz="2400" dirty="0">
                <a:latin typeface="Arial"/>
                <a:cs typeface="Arial"/>
              </a:rPr>
              <a:t>proportion </a:t>
            </a:r>
            <a:r>
              <a:rPr sz="2400" spc="-5" dirty="0">
                <a:latin typeface="Arial"/>
                <a:cs typeface="Arial"/>
              </a:rPr>
              <a:t>of </a:t>
            </a:r>
            <a:r>
              <a:rPr sz="2400" dirty="0">
                <a:latin typeface="Arial"/>
                <a:cs typeface="Arial"/>
              </a:rPr>
              <a:t>positive examples </a:t>
            </a:r>
            <a:r>
              <a:rPr sz="2400" spc="-5" dirty="0">
                <a:latin typeface="Arial"/>
                <a:cs typeface="Arial"/>
              </a:rPr>
              <a:t>in</a:t>
            </a:r>
            <a:r>
              <a:rPr sz="2400" spc="-10" dirty="0">
                <a:latin typeface="Arial"/>
                <a:cs typeface="Arial"/>
              </a:rPr>
              <a:t> </a:t>
            </a:r>
            <a:r>
              <a:rPr sz="2400" spc="-5" dirty="0">
                <a:latin typeface="Arial"/>
                <a:cs typeface="Arial"/>
              </a:rPr>
              <a:t>S</a:t>
            </a:r>
            <a:endParaRPr sz="2400" dirty="0">
              <a:latin typeface="Arial"/>
              <a:cs typeface="Arial"/>
            </a:endParaRPr>
          </a:p>
          <a:p>
            <a:pPr marL="847725" indent="-835660">
              <a:lnSpc>
                <a:spcPct val="100000"/>
              </a:lnSpc>
              <a:spcBef>
                <a:spcPts val="670"/>
              </a:spcBef>
              <a:buChar char="•"/>
              <a:tabLst>
                <a:tab pos="847725" algn="l"/>
                <a:tab pos="848360" algn="l"/>
              </a:tabLst>
            </a:pPr>
            <a:r>
              <a:rPr sz="2400" spc="-5" dirty="0">
                <a:latin typeface="Arial"/>
                <a:cs typeface="Arial"/>
              </a:rPr>
              <a:t>is the </a:t>
            </a:r>
            <a:r>
              <a:rPr sz="2400" dirty="0">
                <a:latin typeface="Arial"/>
                <a:cs typeface="Arial"/>
              </a:rPr>
              <a:t>proportion </a:t>
            </a:r>
            <a:r>
              <a:rPr sz="2400" spc="-5" dirty="0">
                <a:latin typeface="Arial"/>
                <a:cs typeface="Arial"/>
              </a:rPr>
              <a:t>of </a:t>
            </a:r>
            <a:r>
              <a:rPr sz="2400" dirty="0">
                <a:latin typeface="Arial"/>
                <a:cs typeface="Arial"/>
              </a:rPr>
              <a:t>negative examples </a:t>
            </a:r>
            <a:r>
              <a:rPr sz="2400" spc="-5" dirty="0">
                <a:latin typeface="Arial"/>
                <a:cs typeface="Arial"/>
              </a:rPr>
              <a:t>in</a:t>
            </a:r>
            <a:r>
              <a:rPr sz="2400" spc="30" dirty="0">
                <a:latin typeface="Arial"/>
                <a:cs typeface="Arial"/>
              </a:rPr>
              <a:t> </a:t>
            </a:r>
            <a:r>
              <a:rPr sz="2400" spc="-5" dirty="0">
                <a:latin typeface="Arial"/>
                <a:cs typeface="Arial"/>
              </a:rPr>
              <a:t>S</a:t>
            </a:r>
            <a:endParaRPr sz="2400" dirty="0">
              <a:latin typeface="Arial"/>
              <a:cs typeface="Arial"/>
            </a:endParaRPr>
          </a:p>
          <a:p>
            <a:pPr marL="355600" indent="-342900">
              <a:lnSpc>
                <a:spcPct val="100000"/>
              </a:lnSpc>
              <a:spcBef>
                <a:spcPts val="675"/>
              </a:spcBef>
              <a:buChar char="•"/>
              <a:tabLst>
                <a:tab pos="354965" algn="l"/>
                <a:tab pos="355600" algn="l"/>
              </a:tabLst>
            </a:pPr>
            <a:r>
              <a:rPr sz="2400" spc="-5" dirty="0">
                <a:latin typeface="Arial"/>
                <a:cs typeface="Arial"/>
              </a:rPr>
              <a:t>Then the </a:t>
            </a:r>
            <a:r>
              <a:rPr sz="2400" dirty="0">
                <a:latin typeface="Arial"/>
                <a:cs typeface="Arial"/>
              </a:rPr>
              <a:t>entropy </a:t>
            </a:r>
            <a:r>
              <a:rPr sz="2400" spc="-5" dirty="0">
                <a:latin typeface="Arial"/>
                <a:cs typeface="Arial"/>
              </a:rPr>
              <a:t>measures the impurity of</a:t>
            </a:r>
            <a:r>
              <a:rPr sz="2400" spc="80" dirty="0">
                <a:latin typeface="Arial"/>
                <a:cs typeface="Arial"/>
              </a:rPr>
              <a:t> </a:t>
            </a:r>
            <a:r>
              <a:rPr sz="2400" spc="-5" dirty="0">
                <a:latin typeface="Arial"/>
                <a:cs typeface="Arial"/>
              </a:rPr>
              <a:t>S:</a:t>
            </a:r>
            <a:endParaRPr sz="2400" dirty="0">
              <a:latin typeface="Arial"/>
              <a:cs typeface="Arial"/>
            </a:endParaRPr>
          </a:p>
        </p:txBody>
      </p:sp>
      <p:sp>
        <p:nvSpPr>
          <p:cNvPr id="4" name="object 4"/>
          <p:cNvSpPr txBox="1"/>
          <p:nvPr/>
        </p:nvSpPr>
        <p:spPr>
          <a:xfrm>
            <a:off x="979578" y="5563438"/>
            <a:ext cx="9624922" cy="381515"/>
          </a:xfrm>
          <a:prstGeom prst="rect">
            <a:avLst/>
          </a:prstGeom>
        </p:spPr>
        <p:txBody>
          <a:bodyPr vert="horz" wrap="square" lIns="0" tIns="12065" rIns="0" bIns="0" rtlCol="0">
            <a:spAutoFit/>
          </a:bodyPr>
          <a:lstStyle/>
          <a:p>
            <a:pPr marL="355600" marR="5080" indent="-342900">
              <a:lnSpc>
                <a:spcPct val="100000"/>
              </a:lnSpc>
              <a:spcBef>
                <a:spcPts val="95"/>
              </a:spcBef>
              <a:buChar char="•"/>
              <a:tabLst>
                <a:tab pos="354965" algn="l"/>
                <a:tab pos="355600" algn="l"/>
              </a:tabLst>
            </a:pPr>
            <a:r>
              <a:rPr sz="2400" spc="-5" dirty="0">
                <a:latin typeface="Arial"/>
                <a:cs typeface="Arial"/>
              </a:rPr>
              <a:t>But </a:t>
            </a:r>
            <a:r>
              <a:rPr sz="2400" dirty="0">
                <a:latin typeface="Arial"/>
                <a:cs typeface="Arial"/>
              </a:rPr>
              <a:t>If </a:t>
            </a:r>
            <a:r>
              <a:rPr sz="2400" spc="-5" dirty="0">
                <a:latin typeface="Arial"/>
                <a:cs typeface="Arial"/>
              </a:rPr>
              <a:t>the </a:t>
            </a:r>
            <a:r>
              <a:rPr sz="2400" dirty="0">
                <a:latin typeface="Arial"/>
                <a:cs typeface="Arial"/>
              </a:rPr>
              <a:t>target attribute can take </a:t>
            </a:r>
            <a:r>
              <a:rPr sz="2400" spc="-5" dirty="0">
                <a:latin typeface="Arial"/>
                <a:cs typeface="Arial"/>
              </a:rPr>
              <a:t>c</a:t>
            </a:r>
            <a:r>
              <a:rPr sz="2400" spc="-70" dirty="0">
                <a:latin typeface="Arial"/>
                <a:cs typeface="Arial"/>
              </a:rPr>
              <a:t> </a:t>
            </a:r>
            <a:r>
              <a:rPr sz="2400" dirty="0">
                <a:latin typeface="Arial"/>
                <a:cs typeface="Arial"/>
              </a:rPr>
              <a:t>different  values:</a:t>
            </a:r>
          </a:p>
        </p:txBody>
      </p:sp>
      <p:sp>
        <p:nvSpPr>
          <p:cNvPr id="6" name="object 6"/>
          <p:cNvSpPr/>
          <p:nvPr/>
        </p:nvSpPr>
        <p:spPr>
          <a:xfrm>
            <a:off x="1388763" y="3429000"/>
            <a:ext cx="375494" cy="244504"/>
          </a:xfrm>
          <a:prstGeom prst="rect">
            <a:avLst/>
          </a:prstGeom>
          <a:blipFill>
            <a:blip r:embed="rId2" cstate="print"/>
            <a:stretch>
              <a:fillRect/>
            </a:stretch>
          </a:blipFill>
        </p:spPr>
        <p:txBody>
          <a:bodyPr wrap="square" lIns="0" tIns="0" rIns="0" bIns="0" rtlCol="0"/>
          <a:lstStyle/>
          <a:p>
            <a:endParaRPr b="1" dirty="0"/>
          </a:p>
        </p:txBody>
      </p:sp>
      <p:sp>
        <p:nvSpPr>
          <p:cNvPr id="7" name="object 7"/>
          <p:cNvSpPr/>
          <p:nvPr/>
        </p:nvSpPr>
        <p:spPr>
          <a:xfrm>
            <a:off x="1388763" y="3857578"/>
            <a:ext cx="375494" cy="23635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864113" y="5944954"/>
            <a:ext cx="2781285" cy="659046"/>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4470401" y="4844832"/>
            <a:ext cx="3880802" cy="377427"/>
          </a:xfrm>
          <a:prstGeom prst="rect">
            <a:avLst/>
          </a:prstGeom>
          <a:blipFill>
            <a:blip r:embed="rId5" cstate="print"/>
            <a:stretch>
              <a:fillRect/>
            </a:stretch>
          </a:blipFill>
        </p:spPr>
        <p:txBody>
          <a:bodyPr wrap="square" lIns="0" tIns="0" rIns="0" bIns="0" rtlCol="0"/>
          <a:lstStyle/>
          <a:p>
            <a:pPr algn="ctr"/>
            <a:endParaRPr dirty="0"/>
          </a:p>
        </p:txBody>
      </p:sp>
      <p:sp>
        <p:nvSpPr>
          <p:cNvPr id="5" name="Slide Number Placeholder 4"/>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3877994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66315" y="410549"/>
            <a:ext cx="5318696" cy="566181"/>
          </a:xfrm>
          <a:prstGeom prst="rect">
            <a:avLst/>
          </a:prstGeom>
        </p:spPr>
        <p:txBody>
          <a:bodyPr vert="horz" wrap="square" lIns="0" tIns="12065" rIns="0" bIns="0" rtlCol="0">
            <a:spAutoFit/>
          </a:bodyPr>
          <a:lstStyle/>
          <a:p>
            <a:pPr marL="12700">
              <a:lnSpc>
                <a:spcPct val="100000"/>
              </a:lnSpc>
              <a:spcBef>
                <a:spcPts val="95"/>
              </a:spcBef>
            </a:pPr>
            <a:r>
              <a:rPr lang="en-US" sz="3600" b="1" cap="all" spc="-5" dirty="0">
                <a:latin typeface="Arial" panose="020B0604020202020204" pitchFamily="34" charset="0"/>
                <a:cs typeface="Arial" panose="020B0604020202020204" pitchFamily="34" charset="0"/>
              </a:rPr>
              <a:t>I</a:t>
            </a:r>
            <a:r>
              <a:rPr sz="3600" b="1" cap="all" spc="-5" dirty="0">
                <a:latin typeface="Arial" panose="020B0604020202020204" pitchFamily="34" charset="0"/>
                <a:cs typeface="Arial" panose="020B0604020202020204" pitchFamily="34" charset="0"/>
              </a:rPr>
              <a:t>nformation Gain</a:t>
            </a:r>
          </a:p>
        </p:txBody>
      </p:sp>
      <p:sp>
        <p:nvSpPr>
          <p:cNvPr id="3" name="object 3"/>
          <p:cNvSpPr txBox="1"/>
          <p:nvPr/>
        </p:nvSpPr>
        <p:spPr>
          <a:xfrm>
            <a:off x="1366315" y="3501122"/>
            <a:ext cx="9261475" cy="873957"/>
          </a:xfrm>
          <a:prstGeom prst="rect">
            <a:avLst/>
          </a:prstGeom>
        </p:spPr>
        <p:txBody>
          <a:bodyPr vert="horz" wrap="square" lIns="0" tIns="12065" rIns="0" bIns="0" rtlCol="0">
            <a:spAutoFit/>
          </a:bodyPr>
          <a:lstStyle/>
          <a:p>
            <a:pPr marL="355600" marR="5080" indent="-342900">
              <a:lnSpc>
                <a:spcPct val="100000"/>
              </a:lnSpc>
              <a:spcBef>
                <a:spcPts val="95"/>
              </a:spcBef>
              <a:buChar char="•"/>
              <a:tabLst>
                <a:tab pos="354965" algn="l"/>
                <a:tab pos="355600" algn="l"/>
              </a:tabLst>
            </a:pPr>
            <a:r>
              <a:rPr sz="2800" spc="-5" dirty="0">
                <a:latin typeface="Arial"/>
                <a:cs typeface="Arial"/>
              </a:rPr>
              <a:t>Gain(S,A) = </a:t>
            </a:r>
            <a:r>
              <a:rPr sz="2800" dirty="0">
                <a:latin typeface="Arial"/>
                <a:cs typeface="Arial"/>
              </a:rPr>
              <a:t>expected reduction in entropy </a:t>
            </a:r>
            <a:r>
              <a:rPr lang="en-US" sz="2800" dirty="0" smtClean="0">
                <a:latin typeface="Arial"/>
                <a:cs typeface="Arial"/>
              </a:rPr>
              <a:t>by partitioning the examples according to the attribute</a:t>
            </a:r>
            <a:r>
              <a:rPr sz="2800" dirty="0" smtClean="0">
                <a:latin typeface="Arial"/>
                <a:cs typeface="Arial"/>
              </a:rPr>
              <a:t> </a:t>
            </a:r>
            <a:r>
              <a:rPr sz="2800" spc="-5" dirty="0">
                <a:latin typeface="Arial"/>
                <a:cs typeface="Arial"/>
              </a:rPr>
              <a:t>A</a:t>
            </a:r>
            <a:endParaRPr sz="2800" dirty="0">
              <a:latin typeface="Arial"/>
              <a:cs typeface="Arial"/>
            </a:endParaRPr>
          </a:p>
        </p:txBody>
      </p:sp>
      <p:sp>
        <p:nvSpPr>
          <p:cNvPr id="4" name="object 4"/>
          <p:cNvSpPr txBox="1"/>
          <p:nvPr/>
        </p:nvSpPr>
        <p:spPr>
          <a:xfrm>
            <a:off x="1597977" y="5722777"/>
            <a:ext cx="8996045" cy="750847"/>
          </a:xfrm>
          <a:prstGeom prst="rect">
            <a:avLst/>
          </a:prstGeom>
        </p:spPr>
        <p:txBody>
          <a:bodyPr vert="horz" wrap="square" lIns="0" tIns="12065" rIns="0" bIns="0" rtlCol="0">
            <a:spAutoFit/>
          </a:bodyPr>
          <a:lstStyle/>
          <a:p>
            <a:pPr marL="381000" marR="30480" indent="-342900">
              <a:lnSpc>
                <a:spcPct val="100000"/>
              </a:lnSpc>
              <a:spcBef>
                <a:spcPts val="95"/>
              </a:spcBef>
              <a:buChar char="•"/>
              <a:tabLst>
                <a:tab pos="380365" algn="l"/>
                <a:tab pos="381000" algn="l"/>
              </a:tabLst>
            </a:pPr>
            <a:r>
              <a:rPr sz="2400" spc="-5" dirty="0">
                <a:latin typeface="Arial"/>
                <a:cs typeface="Arial"/>
              </a:rPr>
              <a:t>Here </a:t>
            </a:r>
            <a:r>
              <a:rPr lang="en-US" sz="2400" spc="-5" dirty="0" smtClean="0">
                <a:latin typeface="Arial"/>
                <a:cs typeface="Arial"/>
              </a:rPr>
              <a:t>values(A) is the set of all possible values for attribute A, </a:t>
            </a:r>
            <a:r>
              <a:rPr sz="2400" spc="5" dirty="0" err="1" smtClean="0">
                <a:latin typeface="Arial"/>
                <a:cs typeface="Arial"/>
              </a:rPr>
              <a:t>s</a:t>
            </a:r>
            <a:r>
              <a:rPr sz="2400" spc="7" baseline="-21021" dirty="0" err="1" smtClean="0">
                <a:latin typeface="Arial"/>
                <a:cs typeface="Arial"/>
              </a:rPr>
              <a:t>v</a:t>
            </a:r>
            <a:r>
              <a:rPr sz="2400" spc="7" baseline="-21021" dirty="0" smtClean="0">
                <a:latin typeface="Arial"/>
                <a:cs typeface="Arial"/>
              </a:rPr>
              <a:t> </a:t>
            </a:r>
            <a:r>
              <a:rPr sz="2400" spc="-5" dirty="0" smtClean="0">
                <a:latin typeface="Arial"/>
                <a:cs typeface="Arial"/>
              </a:rPr>
              <a:t>is</a:t>
            </a:r>
            <a:r>
              <a:rPr lang="en-US" sz="2400" spc="-5" dirty="0" smtClean="0">
                <a:latin typeface="Arial"/>
                <a:cs typeface="Arial"/>
              </a:rPr>
              <a:t> the subset of S for which </a:t>
            </a:r>
            <a:r>
              <a:rPr lang="en-US" sz="2400" spc="-5" dirty="0" err="1" smtClean="0">
                <a:latin typeface="Arial"/>
                <a:cs typeface="Arial"/>
              </a:rPr>
              <a:t>atribute</a:t>
            </a:r>
            <a:r>
              <a:rPr lang="en-US" sz="2400" spc="-5" dirty="0" smtClean="0">
                <a:latin typeface="Arial"/>
                <a:cs typeface="Arial"/>
              </a:rPr>
              <a:t> A has value v</a:t>
            </a:r>
            <a:r>
              <a:rPr sz="2400" spc="-5" dirty="0" smtClean="0">
                <a:latin typeface="Arial"/>
                <a:cs typeface="Arial"/>
              </a:rPr>
              <a:t> </a:t>
            </a:r>
            <a:endParaRPr lang="en-US" sz="2400" spc="-5" dirty="0" smtClean="0">
              <a:latin typeface="Arial"/>
              <a:cs typeface="Arial"/>
            </a:endParaRPr>
          </a:p>
        </p:txBody>
      </p:sp>
      <p:sp>
        <p:nvSpPr>
          <p:cNvPr id="6" name="object 6"/>
          <p:cNvSpPr/>
          <p:nvPr/>
        </p:nvSpPr>
        <p:spPr>
          <a:xfrm>
            <a:off x="2750631" y="4558353"/>
            <a:ext cx="6492845" cy="831958"/>
          </a:xfrm>
          <a:prstGeom prst="rect">
            <a:avLst/>
          </a:prstGeom>
          <a:blipFill>
            <a:blip r:embed="rId2" cstate="print"/>
            <a:stretch>
              <a:fillRect/>
            </a:stretch>
          </a:blipFill>
        </p:spPr>
        <p:txBody>
          <a:bodyPr wrap="square" lIns="0" tIns="0" rIns="0" bIns="0" rtlCol="0"/>
          <a:lstStyle/>
          <a:p>
            <a:endParaRPr/>
          </a:p>
        </p:txBody>
      </p:sp>
      <p:sp>
        <p:nvSpPr>
          <p:cNvPr id="7" name="object 3"/>
          <p:cNvSpPr txBox="1"/>
          <p:nvPr/>
        </p:nvSpPr>
        <p:spPr>
          <a:xfrm>
            <a:off x="1366315" y="1428431"/>
            <a:ext cx="10384407" cy="1761380"/>
          </a:xfrm>
          <a:prstGeom prst="rect">
            <a:avLst/>
          </a:prstGeom>
        </p:spPr>
        <p:txBody>
          <a:bodyPr vert="horz" wrap="square" lIns="0" tIns="12065" rIns="0" bIns="0" rtlCol="0">
            <a:spAutoFit/>
          </a:bodyPr>
          <a:lstStyle/>
          <a:p>
            <a:pPr marL="355600" marR="5080" indent="-342900">
              <a:lnSpc>
                <a:spcPct val="100000"/>
              </a:lnSpc>
              <a:spcBef>
                <a:spcPts val="95"/>
              </a:spcBef>
              <a:buChar char="•"/>
              <a:tabLst>
                <a:tab pos="354965" algn="l"/>
                <a:tab pos="355600" algn="l"/>
              </a:tabLst>
            </a:pPr>
            <a:r>
              <a:rPr lang="en-US" sz="2800" spc="-5" dirty="0" smtClean="0">
                <a:latin typeface="Arial"/>
                <a:cs typeface="Arial"/>
              </a:rPr>
              <a:t>Information gain measures the expected reduction in Entropy</a:t>
            </a:r>
          </a:p>
          <a:p>
            <a:pPr marL="355600" marR="5080" indent="-342900">
              <a:lnSpc>
                <a:spcPct val="100000"/>
              </a:lnSpc>
              <a:spcBef>
                <a:spcPts val="95"/>
              </a:spcBef>
              <a:buChar char="•"/>
              <a:tabLst>
                <a:tab pos="354965" algn="l"/>
                <a:tab pos="355600" algn="l"/>
              </a:tabLst>
            </a:pPr>
            <a:endParaRPr lang="en-US" sz="2800" spc="-5" dirty="0" smtClean="0">
              <a:latin typeface="Arial"/>
              <a:cs typeface="Arial"/>
            </a:endParaRPr>
          </a:p>
          <a:p>
            <a:pPr marL="355600" marR="5080" indent="-342900">
              <a:lnSpc>
                <a:spcPct val="100000"/>
              </a:lnSpc>
              <a:spcBef>
                <a:spcPts val="95"/>
              </a:spcBef>
              <a:buChar char="•"/>
              <a:tabLst>
                <a:tab pos="354965" algn="l"/>
                <a:tab pos="355600" algn="l"/>
              </a:tabLst>
            </a:pPr>
            <a:r>
              <a:rPr lang="en-US" sz="2800" spc="-5" dirty="0" smtClean="0">
                <a:latin typeface="Arial"/>
                <a:cs typeface="Arial"/>
              </a:rPr>
              <a:t>It measures the effectiveness of the attribute in classifying the training data</a:t>
            </a:r>
            <a:endParaRPr sz="2800" dirty="0">
              <a:latin typeface="Arial"/>
              <a:cs typeface="Arial"/>
            </a:endParaRPr>
          </a:p>
        </p:txBody>
      </p:sp>
      <p:sp>
        <p:nvSpPr>
          <p:cNvPr id="5" name="Slide Number Placeholder 4"/>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31531061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6008" y="224219"/>
            <a:ext cx="5724780" cy="689291"/>
          </a:xfrm>
          <a:prstGeom prst="rect">
            <a:avLst/>
          </a:prstGeom>
        </p:spPr>
        <p:txBody>
          <a:bodyPr vert="horz" wrap="square" lIns="0" tIns="12065" rIns="0" bIns="0" rtlCol="0">
            <a:spAutoFit/>
          </a:bodyPr>
          <a:lstStyle/>
          <a:p>
            <a:pPr marL="12700">
              <a:lnSpc>
                <a:spcPct val="100000"/>
              </a:lnSpc>
              <a:spcBef>
                <a:spcPts val="95"/>
              </a:spcBef>
            </a:pPr>
            <a:r>
              <a:rPr spc="-5" dirty="0"/>
              <a:t>An Illustrative</a:t>
            </a:r>
            <a:r>
              <a:rPr dirty="0"/>
              <a:t> </a:t>
            </a:r>
            <a:r>
              <a:rPr spc="-5" dirty="0"/>
              <a:t>Example</a:t>
            </a:r>
          </a:p>
        </p:txBody>
      </p:sp>
      <p:pic>
        <p:nvPicPr>
          <p:cNvPr id="3" name="Picture 2" descr="Using ID3 Algorithm to build a Decision Tree to predict the weath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209" y="1064525"/>
            <a:ext cx="8584441" cy="524074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3211443948"/>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8680</TotalTime>
  <Words>1080</Words>
  <Application>Microsoft Office PowerPoint</Application>
  <PresentationFormat>Widescreen</PresentationFormat>
  <Paragraphs>314</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Franklin Gothic Book</vt:lpstr>
      <vt:lpstr>Sans serif</vt:lpstr>
      <vt:lpstr>Times New Roman</vt:lpstr>
      <vt:lpstr>Crop</vt:lpstr>
      <vt:lpstr>DECISION TREE Learning</vt:lpstr>
      <vt:lpstr>Consider the dataset</vt:lpstr>
      <vt:lpstr>Decision Tree Representation</vt:lpstr>
      <vt:lpstr>Decision Tree Representation - Classification</vt:lpstr>
      <vt:lpstr>Decision Tree Representation </vt:lpstr>
      <vt:lpstr>ID3 Algorithm</vt:lpstr>
      <vt:lpstr>Entropy</vt:lpstr>
      <vt:lpstr>Information Gain</vt:lpstr>
      <vt:lpstr>An Illustrative Example</vt:lpstr>
      <vt:lpstr>Decision Tree Learning</vt:lpstr>
      <vt:lpstr>Decision Tree Learning: A Simple Example</vt:lpstr>
      <vt:lpstr>Decision Tree Learning: A Simple Example</vt:lpstr>
      <vt:lpstr>Decision Tree Learning: A Simple Example</vt:lpstr>
      <vt:lpstr>Decision Tree Learning: A Simple Example</vt:lpstr>
      <vt:lpstr>Decision Tree Learning: A Simple Example</vt:lpstr>
      <vt:lpstr>An Illustrative Example</vt:lpstr>
      <vt:lpstr>Root Node</vt:lpstr>
      <vt:lpstr>An Illustrative Example</vt:lpstr>
      <vt:lpstr>An Illustrative Example</vt:lpstr>
      <vt:lpstr>An Illustrative Example</vt:lpstr>
      <vt:lpstr>Intermediate node computation</vt:lpstr>
      <vt:lpstr>Intermediate node computation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 Learning</dc:title>
  <dc:creator>Madhuri J</dc:creator>
  <cp:lastModifiedBy>Microsoft account</cp:lastModifiedBy>
  <cp:revision>135</cp:revision>
  <dcterms:created xsi:type="dcterms:W3CDTF">2020-08-26T06:46:46Z</dcterms:created>
  <dcterms:modified xsi:type="dcterms:W3CDTF">2022-11-07T10:34:13Z</dcterms:modified>
</cp:coreProperties>
</file>