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7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2" r:id="rId27"/>
    <p:sldId id="281" r:id="rId28"/>
    <p:sldId id="283" r:id="rId29"/>
    <p:sldId id="284" r:id="rId30"/>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C0E53A-991B-4C70-83B9-456755985A72}">
          <p14:sldIdLst>
            <p14:sldId id="256"/>
            <p14:sldId id="257"/>
            <p14:sldId id="258"/>
            <p14:sldId id="259"/>
            <p14:sldId id="260"/>
            <p14:sldId id="261"/>
            <p14:sldId id="278"/>
            <p14:sldId id="262"/>
            <p14:sldId id="263"/>
            <p14:sldId id="264"/>
            <p14:sldId id="265"/>
            <p14:sldId id="266"/>
            <p14:sldId id="267"/>
            <p14:sldId id="268"/>
            <p14:sldId id="269"/>
            <p14:sldId id="270"/>
            <p14:sldId id="271"/>
            <p14:sldId id="272"/>
            <p14:sldId id="273"/>
            <p14:sldId id="274"/>
            <p14:sldId id="275"/>
            <p14:sldId id="276"/>
            <p14:sldId id="277"/>
            <p14:sldId id="279"/>
            <p14:sldId id="280"/>
            <p14:sldId id="282"/>
            <p14:sldId id="281"/>
            <p14:sldId id="283"/>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10" y="-90"/>
      </p:cViewPr>
      <p:guideLst>
        <p:guide orient="horz" pos="2160"/>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55807-EBDE-4983-BDA6-D370502224D3}" type="datetimeFigureOut">
              <a:rPr lang="en-US" smtClean="0"/>
              <a:t>1/28/2015</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F9BF67-BCC4-49CD-B8E3-4B60CBEE16C4}" type="slidenum">
              <a:rPr lang="en-US" smtClean="0"/>
              <a:t>‹#›</a:t>
            </a:fld>
            <a:endParaRPr lang="en-US"/>
          </a:p>
        </p:txBody>
      </p:sp>
    </p:spTree>
    <p:extLst>
      <p:ext uri="{BB962C8B-B14F-4D97-AF65-F5344CB8AC3E}">
        <p14:creationId xmlns:p14="http://schemas.microsoft.com/office/powerpoint/2010/main" val="36570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9BF67-BCC4-49CD-B8E3-4B60CBEE16C4}" type="slidenum">
              <a:rPr lang="en-US" smtClean="0"/>
              <a:t>9</a:t>
            </a:fld>
            <a:endParaRPr lang="en-US"/>
          </a:p>
        </p:txBody>
      </p:sp>
    </p:spTree>
    <p:extLst>
      <p:ext uri="{BB962C8B-B14F-4D97-AF65-F5344CB8AC3E}">
        <p14:creationId xmlns:p14="http://schemas.microsoft.com/office/powerpoint/2010/main" val="416319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ED36D7-5AA5-4678-9BD6-8441AA28CFB7}"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http://www.tutorialspoint.com/dbms/</a:t>
            </a:r>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284545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6993-C2FC-46AF-BB5C-630584FD4DFF}"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http://www.tutorialspoint.com/dbms/</a:t>
            </a:r>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53856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DCAA6-4DDC-4EC2-9B80-82CF54987970}"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http://www.tutorialspoint.com/dbms/</a:t>
            </a:r>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216395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D42C7-E4DE-44E3-8717-E056DB05F1EC}"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http://www.tutorialspoint.com/dbms/</a:t>
            </a:r>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1592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A14FB-2077-4ED5-880F-67A9C08BB875}"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http://www.tutorialspoint.com/dbms/</a:t>
            </a:r>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34106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22777-4033-4744-841A-EDF1ACD08180}" type="datetime1">
              <a:rPr lang="en-US" smtClean="0"/>
              <a:t>1/28/2015</a:t>
            </a:fld>
            <a:endParaRPr lang="en-US"/>
          </a:p>
        </p:txBody>
      </p:sp>
      <p:sp>
        <p:nvSpPr>
          <p:cNvPr id="6" name="Footer Placeholder 5"/>
          <p:cNvSpPr>
            <a:spLocks noGrp="1"/>
          </p:cNvSpPr>
          <p:nvPr>
            <p:ph type="ftr" sz="quarter" idx="11"/>
          </p:nvPr>
        </p:nvSpPr>
        <p:spPr/>
        <p:txBody>
          <a:bodyPr/>
          <a:lstStyle/>
          <a:p>
            <a:r>
              <a:rPr lang="en-US" smtClean="0"/>
              <a:t>http://www.tutorialspoint.com/dbms/</a:t>
            </a:r>
            <a:endParaRPr lang="en-US"/>
          </a:p>
        </p:txBody>
      </p:sp>
      <p:sp>
        <p:nvSpPr>
          <p:cNvPr id="7" name="Slide Number Placeholder 6"/>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68580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559349-E16B-49C3-BA38-9DE889349FF0}" type="datetime1">
              <a:rPr lang="en-US" smtClean="0"/>
              <a:t>1/28/2015</a:t>
            </a:fld>
            <a:endParaRPr lang="en-US"/>
          </a:p>
        </p:txBody>
      </p:sp>
      <p:sp>
        <p:nvSpPr>
          <p:cNvPr id="8" name="Footer Placeholder 7"/>
          <p:cNvSpPr>
            <a:spLocks noGrp="1"/>
          </p:cNvSpPr>
          <p:nvPr>
            <p:ph type="ftr" sz="quarter" idx="11"/>
          </p:nvPr>
        </p:nvSpPr>
        <p:spPr/>
        <p:txBody>
          <a:bodyPr/>
          <a:lstStyle/>
          <a:p>
            <a:r>
              <a:rPr lang="en-US" smtClean="0"/>
              <a:t>http://www.tutorialspoint.com/dbms/</a:t>
            </a:r>
            <a:endParaRPr lang="en-US"/>
          </a:p>
        </p:txBody>
      </p:sp>
      <p:sp>
        <p:nvSpPr>
          <p:cNvPr id="9" name="Slide Number Placeholder 8"/>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352249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C5BF1C-291E-404F-8FDC-8D987CD19284}" type="datetime1">
              <a:rPr lang="en-US" smtClean="0"/>
              <a:t>1/28/2015</a:t>
            </a:fld>
            <a:endParaRPr lang="en-US"/>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
        <p:nvSpPr>
          <p:cNvPr id="5" name="Slide Number Placeholder 4"/>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329300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B9766-EE2F-452C-AC8C-64B1D2CB2F50}" type="datetime1">
              <a:rPr lang="en-US" smtClean="0"/>
              <a:t>1/28/2015</a:t>
            </a:fld>
            <a:endParaRPr lang="en-US"/>
          </a:p>
        </p:txBody>
      </p:sp>
      <p:sp>
        <p:nvSpPr>
          <p:cNvPr id="3" name="Footer Placeholder 2"/>
          <p:cNvSpPr>
            <a:spLocks noGrp="1"/>
          </p:cNvSpPr>
          <p:nvPr>
            <p:ph type="ftr" sz="quarter" idx="11"/>
          </p:nvPr>
        </p:nvSpPr>
        <p:spPr/>
        <p:txBody>
          <a:bodyPr/>
          <a:lstStyle/>
          <a:p>
            <a:r>
              <a:rPr lang="en-US" smtClean="0"/>
              <a:t>http://www.tutorialspoint.com/dbms/</a:t>
            </a:r>
            <a:endParaRPr lang="en-US"/>
          </a:p>
        </p:txBody>
      </p:sp>
      <p:sp>
        <p:nvSpPr>
          <p:cNvPr id="4" name="Slide Number Placeholder 3"/>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90538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5A475-19AB-45F6-A4D8-0D0B931FD292}" type="datetime1">
              <a:rPr lang="en-US" smtClean="0"/>
              <a:t>1/28/2015</a:t>
            </a:fld>
            <a:endParaRPr lang="en-US"/>
          </a:p>
        </p:txBody>
      </p:sp>
      <p:sp>
        <p:nvSpPr>
          <p:cNvPr id="6" name="Footer Placeholder 5"/>
          <p:cNvSpPr>
            <a:spLocks noGrp="1"/>
          </p:cNvSpPr>
          <p:nvPr>
            <p:ph type="ftr" sz="quarter" idx="11"/>
          </p:nvPr>
        </p:nvSpPr>
        <p:spPr/>
        <p:txBody>
          <a:bodyPr/>
          <a:lstStyle/>
          <a:p>
            <a:r>
              <a:rPr lang="en-US" smtClean="0"/>
              <a:t>http://www.tutorialspoint.com/dbms/</a:t>
            </a:r>
            <a:endParaRPr lang="en-US"/>
          </a:p>
        </p:txBody>
      </p:sp>
      <p:sp>
        <p:nvSpPr>
          <p:cNvPr id="7" name="Slide Number Placeholder 6"/>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379178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9C0E1-5933-421A-9A4E-4788924AF092}" type="datetime1">
              <a:rPr lang="en-US" smtClean="0"/>
              <a:t>1/28/2015</a:t>
            </a:fld>
            <a:endParaRPr lang="en-US"/>
          </a:p>
        </p:txBody>
      </p:sp>
      <p:sp>
        <p:nvSpPr>
          <p:cNvPr id="6" name="Footer Placeholder 5"/>
          <p:cNvSpPr>
            <a:spLocks noGrp="1"/>
          </p:cNvSpPr>
          <p:nvPr>
            <p:ph type="ftr" sz="quarter" idx="11"/>
          </p:nvPr>
        </p:nvSpPr>
        <p:spPr/>
        <p:txBody>
          <a:bodyPr/>
          <a:lstStyle/>
          <a:p>
            <a:r>
              <a:rPr lang="en-US" smtClean="0"/>
              <a:t>http://www.tutorialspoint.com/dbms/</a:t>
            </a:r>
            <a:endParaRPr lang="en-US"/>
          </a:p>
        </p:txBody>
      </p:sp>
      <p:sp>
        <p:nvSpPr>
          <p:cNvPr id="7" name="Slide Number Placeholder 6"/>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78705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70440-1A7D-42C8-BA20-ADFD053B7DE1}" type="datetime1">
              <a:rPr lang="en-US" smtClean="0"/>
              <a:t>1/28/2015</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http://www.tutorialspoint.com/dbms/</a:t>
            </a:r>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9BC87-0517-4B1A-915B-C7EA5C0D641C}" type="slidenum">
              <a:rPr lang="en-US" smtClean="0"/>
              <a:t>‹#›</a:t>
            </a:fld>
            <a:endParaRPr lang="en-US"/>
          </a:p>
        </p:txBody>
      </p:sp>
    </p:spTree>
    <p:extLst>
      <p:ext uri="{BB962C8B-B14F-4D97-AF65-F5344CB8AC3E}">
        <p14:creationId xmlns:p14="http://schemas.microsoft.com/office/powerpoint/2010/main" val="818750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Models</a:t>
            </a:r>
            <a:endParaRPr lang="en-US" dirty="0"/>
          </a:p>
        </p:txBody>
      </p:sp>
      <p:sp>
        <p:nvSpPr>
          <p:cNvPr id="5" name="Subtitle 4"/>
          <p:cNvSpPr>
            <a:spLocks noGrp="1"/>
          </p:cNvSpPr>
          <p:nvPr>
            <p:ph type="subTitle" idx="1"/>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387323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One-to-one:</a:t>
            </a:r>
            <a:r>
              <a:rPr lang="en-US" dirty="0" smtClean="0"/>
              <a:t> one entity from entity set A can be associated with at most one entity of entity set B and vice versa</a:t>
            </a:r>
            <a:endParaRPr lang="en-US" dirty="0"/>
          </a:p>
        </p:txBody>
      </p:sp>
      <p:pic>
        <p:nvPicPr>
          <p:cNvPr id="1026" name="Picture 2" descr="http://www.tutorialspoint.com/dbms/images/one_to_one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339710"/>
            <a:ext cx="4114800" cy="297881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77036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One-to-many:</a:t>
            </a:r>
            <a:r>
              <a:rPr lang="en-US" dirty="0" smtClean="0"/>
              <a:t> One entity from entity set A can be associated with more than one entities of entity set B but from entity set B one entity can be associated with at most one entity.</a:t>
            </a:r>
            <a:endParaRPr lang="en-US" dirty="0"/>
          </a:p>
        </p:txBody>
      </p:sp>
      <p:pic>
        <p:nvPicPr>
          <p:cNvPr id="2050" name="Picture 2" descr="http://www.tutorialspoint.com/dbms/images/one_to_many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00058"/>
            <a:ext cx="4343400" cy="31443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3340166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Many-to-one:</a:t>
            </a:r>
            <a:r>
              <a:rPr lang="en-US" dirty="0" smtClean="0"/>
              <a:t> More than one entities from entity set A can be associated with at most one entity of entity set B but one entity from entity set B can be associated with more than one entity from entity set A.</a:t>
            </a:r>
            <a:endParaRPr lang="en-US" dirty="0"/>
          </a:p>
        </p:txBody>
      </p:sp>
      <p:pic>
        <p:nvPicPr>
          <p:cNvPr id="3074" name="Picture 2" descr="http://www.tutorialspoint.com/dbms/images/many_to_one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763628"/>
            <a:ext cx="4267200" cy="307969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3054820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Many-to-many:</a:t>
            </a:r>
            <a:r>
              <a:rPr lang="en-US" dirty="0" smtClean="0"/>
              <a:t> one entity from A can be associated with more than one entity from B and vice versa.</a:t>
            </a:r>
            <a:endParaRPr lang="en-US" dirty="0"/>
          </a:p>
        </p:txBody>
      </p:sp>
      <p:pic>
        <p:nvPicPr>
          <p:cNvPr id="4098" name="Picture 2" descr="http://www.tutorialspoint.com/dbms/images/many_to_many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56833"/>
            <a:ext cx="4267200" cy="307969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3816543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ER Diagram Representation</a:t>
            </a:r>
            <a:br>
              <a:rPr lang="en-US" b="1" dirty="0" smtClean="0"/>
            </a:br>
            <a:endParaRPr lang="en-US" dirty="0"/>
          </a:p>
        </p:txBody>
      </p:sp>
      <p:sp>
        <p:nvSpPr>
          <p:cNvPr id="3" name="Content Placeholder 2"/>
          <p:cNvSpPr>
            <a:spLocks noGrp="1"/>
          </p:cNvSpPr>
          <p:nvPr>
            <p:ph idx="1"/>
          </p:nvPr>
        </p:nvSpPr>
        <p:spPr/>
        <p:txBody>
          <a:bodyPr/>
          <a:lstStyle/>
          <a:p>
            <a:r>
              <a:rPr lang="en-US" b="1" dirty="0" smtClean="0"/>
              <a:t>Entity</a:t>
            </a:r>
          </a:p>
          <a:p>
            <a:r>
              <a:rPr lang="en-US" dirty="0" smtClean="0"/>
              <a:t>Entities are represented by means of rectangles. Rectangles are named with the entity set they represent.</a:t>
            </a:r>
          </a:p>
          <a:p>
            <a:endParaRPr lang="en-US" dirty="0"/>
          </a:p>
        </p:txBody>
      </p:sp>
      <p:pic>
        <p:nvPicPr>
          <p:cNvPr id="5122" name="Picture 2" descr="http://www.tutorialspoint.com/dbms/images/ent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8869326"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553798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228601"/>
            <a:ext cx="10698480" cy="5897564"/>
          </a:xfrm>
        </p:spPr>
        <p:txBody>
          <a:bodyPr/>
          <a:lstStyle/>
          <a:p>
            <a:r>
              <a:rPr lang="en-US" b="1" dirty="0" smtClean="0"/>
              <a:t>Attributes</a:t>
            </a:r>
          </a:p>
          <a:p>
            <a:endParaRPr lang="en-US" dirty="0"/>
          </a:p>
        </p:txBody>
      </p:sp>
      <p:pic>
        <p:nvPicPr>
          <p:cNvPr id="6146" name="Picture 2" descr="http://www.tutorialspoint.com/dbms/images/ER_attribu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66" y="966787"/>
            <a:ext cx="3914775" cy="15525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tutorialspoint.com/dbms/images/ER_attributes_compos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507819"/>
            <a:ext cx="425767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tutorialspoint.com/dbms/images/ER_attributes_multivalu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81079"/>
            <a:ext cx="4257675" cy="30861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tutorialspoint.com/dbms/images/ER_attributes_deriv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505200"/>
            <a:ext cx="4714875" cy="30861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98744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10698480" cy="1143000"/>
          </a:xfrm>
        </p:spPr>
        <p:txBody>
          <a:bodyPr>
            <a:normAutofit fontScale="90000"/>
          </a:bodyPr>
          <a:lstStyle/>
          <a:p>
            <a:r>
              <a:rPr lang="en-US" b="1" dirty="0" smtClean="0"/>
              <a:t>relationship and cardinality</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b="1" dirty="0" smtClean="0"/>
              <a:t>One-to-one</a:t>
            </a:r>
            <a:endParaRPr lang="en-US" dirty="0" smtClean="0"/>
          </a:p>
          <a:p>
            <a:r>
              <a:rPr lang="en-US" dirty="0" smtClean="0"/>
              <a:t>When only one instance of entity is associated with the relationship, it is marked as '1'. This image below reflects that only 1 instance of each entity should be associated with the relationship. It depicts one-to-one relationship.</a:t>
            </a:r>
          </a:p>
          <a:p>
            <a:endParaRPr lang="en-US" dirty="0"/>
          </a:p>
        </p:txBody>
      </p:sp>
      <p:pic>
        <p:nvPicPr>
          <p:cNvPr id="7170" name="Picture 2" descr="http://www.tutorialspoint.com/dbms/images/ER_relation_one_to_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572000"/>
            <a:ext cx="6361833" cy="17716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63736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One-to-many</a:t>
            </a:r>
            <a:endParaRPr lang="en-US" dirty="0" smtClean="0"/>
          </a:p>
          <a:p>
            <a:r>
              <a:rPr lang="en-US" sz="2400" dirty="0" smtClean="0"/>
              <a:t>When more than one instance of entity is associated with the relationship, it is marked as 'N'. This image below reflects that only 1 instance of entity on the left and more than one instance of entity on the right can be associated with the relationship. It depicts one-to-many relationship.</a:t>
            </a:r>
          </a:p>
          <a:p>
            <a:endParaRPr lang="en-US" dirty="0"/>
          </a:p>
        </p:txBody>
      </p:sp>
      <p:pic>
        <p:nvPicPr>
          <p:cNvPr id="8194" name="Picture 2" descr="http://www.tutorialspoint.com/dbms/images/ER_relation_one_to_ma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70093"/>
            <a:ext cx="7172326" cy="199735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1423775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Many-to-one</a:t>
            </a:r>
            <a:endParaRPr lang="en-US" dirty="0" smtClean="0"/>
          </a:p>
          <a:p>
            <a:r>
              <a:rPr lang="en-US" sz="2800" dirty="0" smtClean="0"/>
              <a:t>When more than one instance of entity is associated with the relationship, it is marked as 'N'. This image below reflects that more than one instance of entity on the left and only one instance of entity on the right can be associated with the relationship. It depicts many-to-one relationship</a:t>
            </a:r>
          </a:p>
          <a:p>
            <a:endParaRPr lang="en-US" dirty="0"/>
          </a:p>
        </p:txBody>
      </p:sp>
      <p:pic>
        <p:nvPicPr>
          <p:cNvPr id="9218" name="Picture 2" descr="http://www.tutorialspoint.com/dbms/images/ER_relation_many_to_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266" y="4572000"/>
            <a:ext cx="6635460"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664164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Many-to-many</a:t>
            </a:r>
            <a:endParaRPr lang="en-US" dirty="0" smtClean="0"/>
          </a:p>
          <a:p>
            <a:r>
              <a:rPr lang="en-US" sz="2800" dirty="0" smtClean="0"/>
              <a:t>This image below reflects that more than one instance of entity on the left and more than one instance of entity on the right can be associated with the relationship. It depicts many-to-many relationship.</a:t>
            </a:r>
          </a:p>
          <a:p>
            <a:endParaRPr lang="en-US" dirty="0"/>
          </a:p>
        </p:txBody>
      </p:sp>
      <p:pic>
        <p:nvPicPr>
          <p:cNvPr id="10242" name="Picture 2" descr="http://www.tutorialspoint.com/dbms/images/ER_relation_many_to_ma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414778"/>
            <a:ext cx="6105525" cy="170027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22843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r>
              <a:rPr lang="en-US" dirty="0" smtClean="0"/>
              <a:t>Entity relationship model defines the conceptual view of database. </a:t>
            </a:r>
          </a:p>
          <a:p>
            <a:r>
              <a:rPr lang="en-US" dirty="0" smtClean="0"/>
              <a:t>It works around real world entity and association among them.</a:t>
            </a:r>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402366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Participation Constraints</a:t>
            </a:r>
            <a:br>
              <a:rPr lang="en-US" b="1" dirty="0" smtClean="0"/>
            </a:br>
            <a:endParaRPr lang="en-US" dirty="0"/>
          </a:p>
        </p:txBody>
      </p:sp>
      <p:sp>
        <p:nvSpPr>
          <p:cNvPr id="3" name="Content Placeholder 2"/>
          <p:cNvSpPr>
            <a:spLocks noGrp="1"/>
          </p:cNvSpPr>
          <p:nvPr>
            <p:ph idx="1"/>
          </p:nvPr>
        </p:nvSpPr>
        <p:spPr/>
        <p:txBody>
          <a:bodyPr/>
          <a:lstStyle/>
          <a:p>
            <a:r>
              <a:rPr lang="en-US" b="1" dirty="0" smtClean="0"/>
              <a:t>Total Participation:</a:t>
            </a:r>
            <a:r>
              <a:rPr lang="en-US" dirty="0" smtClean="0"/>
              <a:t> Each entity in the entity is involved in the relationship. Total participation is represented by double lines.</a:t>
            </a:r>
          </a:p>
          <a:p>
            <a:r>
              <a:rPr lang="en-US" b="1" dirty="0" smtClean="0"/>
              <a:t>Partial participation:</a:t>
            </a:r>
            <a:r>
              <a:rPr lang="en-US" dirty="0" smtClean="0"/>
              <a:t> Not all entities are involved in the relation ship. Partial participation is represented by single line.</a:t>
            </a:r>
          </a:p>
          <a:p>
            <a:endParaRPr lang="en-US" dirty="0"/>
          </a:p>
        </p:txBody>
      </p:sp>
      <p:pic>
        <p:nvPicPr>
          <p:cNvPr id="11266" name="Picture 2" descr="http://www.tutorialspoint.com/dbms/images/ER_relation_particip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648200"/>
            <a:ext cx="5267325" cy="14668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1748904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Generalization Aggregation</a:t>
            </a:r>
            <a:br>
              <a:rPr lang="en-US" b="1" dirty="0" smtClean="0"/>
            </a:br>
            <a:endParaRPr lang="en-US" dirty="0"/>
          </a:p>
        </p:txBody>
      </p:sp>
      <p:sp>
        <p:nvSpPr>
          <p:cNvPr id="3" name="Content Placeholder 2"/>
          <p:cNvSpPr>
            <a:spLocks noGrp="1"/>
          </p:cNvSpPr>
          <p:nvPr>
            <p:ph idx="1"/>
          </p:nvPr>
        </p:nvSpPr>
        <p:spPr/>
        <p:txBody>
          <a:bodyPr/>
          <a:lstStyle/>
          <a:p>
            <a:r>
              <a:rPr lang="en-US" dirty="0" smtClean="0"/>
              <a:t>In generalization, a number of entities are brought together into one generalized entity based on their similar characteristics. For an example, pigeon, house sparrow, crow and dove all can be generalized as Birds</a:t>
            </a:r>
            <a:endParaRPr lang="en-US" dirty="0"/>
          </a:p>
        </p:txBody>
      </p:sp>
      <p:pic>
        <p:nvPicPr>
          <p:cNvPr id="12290" name="Picture 2" descr="http://www.tutorialspoint.com/dbms/images/gener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572000"/>
            <a:ext cx="5114925" cy="13906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3813717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Specialization</a:t>
            </a:r>
            <a:br>
              <a:rPr lang="en-US" b="1" dirty="0" smtClean="0"/>
            </a:br>
            <a:endParaRPr lang="en-US" dirty="0"/>
          </a:p>
        </p:txBody>
      </p:sp>
      <p:sp>
        <p:nvSpPr>
          <p:cNvPr id="3" name="Content Placeholder 2"/>
          <p:cNvSpPr>
            <a:spLocks noGrp="1"/>
          </p:cNvSpPr>
          <p:nvPr>
            <p:ph idx="1"/>
          </p:nvPr>
        </p:nvSpPr>
        <p:spPr>
          <a:xfrm>
            <a:off x="609600" y="1115966"/>
            <a:ext cx="6705600" cy="5056234"/>
          </a:xfrm>
        </p:spPr>
        <p:txBody>
          <a:bodyPr>
            <a:normAutofit/>
          </a:bodyPr>
          <a:lstStyle/>
          <a:p>
            <a:r>
              <a:rPr lang="en-US" sz="2800" dirty="0" smtClean="0"/>
              <a:t>Specialization is a process, which is opposite to generalization, as mentioned above. In specialization, a group of entities is divided into sub-groups based on their characteristics. </a:t>
            </a:r>
          </a:p>
          <a:p>
            <a:r>
              <a:rPr lang="en-US" sz="2800" dirty="0" smtClean="0"/>
              <a:t>In a company, a person can be identified as employee, employer, customer or vendor based on what role do they play in company.</a:t>
            </a:r>
            <a:endParaRPr lang="en-US" sz="2800" dirty="0"/>
          </a:p>
        </p:txBody>
      </p:sp>
      <p:pic>
        <p:nvPicPr>
          <p:cNvPr id="13314" name="Picture 2" descr="http://www.tutorialspoint.com/dbms/images/speci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905000"/>
            <a:ext cx="3875998"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4057918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a:t>
            </a:r>
            <a:br>
              <a:rPr lang="en-US" b="1" dirty="0" smtClean="0"/>
            </a:br>
            <a:endParaRPr lang="en-US" dirty="0"/>
          </a:p>
        </p:txBody>
      </p:sp>
      <p:sp>
        <p:nvSpPr>
          <p:cNvPr id="3" name="Content Placeholder 2"/>
          <p:cNvSpPr>
            <a:spLocks noGrp="1"/>
          </p:cNvSpPr>
          <p:nvPr>
            <p:ph idx="1"/>
          </p:nvPr>
        </p:nvSpPr>
        <p:spPr>
          <a:xfrm>
            <a:off x="381000" y="1600200"/>
            <a:ext cx="6492240" cy="4525963"/>
          </a:xfrm>
        </p:spPr>
        <p:txBody>
          <a:bodyPr/>
          <a:lstStyle/>
          <a:p>
            <a:r>
              <a:rPr lang="en-US" dirty="0" smtClean="0"/>
              <a:t>The important features of Generalization and Specialization, is inheritance, that is, the attributes of higher-level entities are inherited by the lower level entities.</a:t>
            </a:r>
            <a:endParaRPr lang="en-US" dirty="0"/>
          </a:p>
        </p:txBody>
      </p:sp>
      <p:pic>
        <p:nvPicPr>
          <p:cNvPr id="14338" name="Picture 2" descr="http://www.tutorialspoint.com/dbms/image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676400"/>
            <a:ext cx="4908564"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871949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Model</a:t>
            </a:r>
            <a:endParaRPr lang="en-US" dirty="0"/>
          </a:p>
        </p:txBody>
      </p:sp>
      <p:sp>
        <p:nvSpPr>
          <p:cNvPr id="3" name="Content Placeholder 2"/>
          <p:cNvSpPr>
            <a:spLocks noGrp="1"/>
          </p:cNvSpPr>
          <p:nvPr>
            <p:ph idx="1"/>
          </p:nvPr>
        </p:nvSpPr>
        <p:spPr/>
        <p:txBody>
          <a:bodyPr/>
          <a:lstStyle/>
          <a:p>
            <a:r>
              <a:rPr lang="en-US" dirty="0" smtClean="0"/>
              <a:t>First hierarchical data model was designed by IBM and North American Rockwell in 1950.</a:t>
            </a:r>
          </a:p>
          <a:p>
            <a:r>
              <a:rPr lang="en-US" dirty="0" smtClean="0"/>
              <a:t>Records are arranged in tree like structure, and are linked with their superior records on which they are dependent and to them which are dependent on them.</a:t>
            </a:r>
          </a:p>
          <a:p>
            <a:r>
              <a:rPr lang="en-US" dirty="0" smtClean="0"/>
              <a:t>One to many relationship.</a:t>
            </a:r>
          </a:p>
          <a:p>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81707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t>
            </a:r>
            <a:r>
              <a:rPr lang="en-US" dirty="0"/>
              <a:t>Hierarchical Model</a:t>
            </a:r>
          </a:p>
        </p:txBody>
      </p:sp>
      <p:sp>
        <p:nvSpPr>
          <p:cNvPr id="3" name="Content Placeholder 2"/>
          <p:cNvSpPr>
            <a:spLocks noGrp="1"/>
          </p:cNvSpPr>
          <p:nvPr>
            <p:ph idx="1"/>
          </p:nvPr>
        </p:nvSpPr>
        <p:spPr/>
        <p:txBody>
          <a:bodyPr/>
          <a:lstStyle/>
          <a:p>
            <a:r>
              <a:rPr lang="en-US" dirty="0" smtClean="0"/>
              <a:t>Insert</a:t>
            </a:r>
          </a:p>
          <a:p>
            <a:r>
              <a:rPr lang="en-US" dirty="0" smtClean="0"/>
              <a:t>Update</a:t>
            </a:r>
          </a:p>
          <a:p>
            <a:r>
              <a:rPr lang="en-US" dirty="0" smtClean="0"/>
              <a:t>Delete</a:t>
            </a:r>
          </a:p>
          <a:p>
            <a:r>
              <a:rPr lang="en-US" dirty="0" smtClean="0"/>
              <a:t>Retrieval of information</a:t>
            </a:r>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313745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247" y="1600200"/>
            <a:ext cx="10570705" cy="4525963"/>
          </a:xfrm>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177120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Disadvantages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Advantages:</a:t>
            </a:r>
          </a:p>
          <a:p>
            <a:r>
              <a:rPr lang="en-US" dirty="0" smtClean="0"/>
              <a:t>Simplicity</a:t>
            </a:r>
          </a:p>
          <a:p>
            <a:r>
              <a:rPr lang="en-US" dirty="0" smtClean="0"/>
              <a:t>Data security</a:t>
            </a:r>
          </a:p>
          <a:p>
            <a:r>
              <a:rPr lang="en-US" dirty="0" smtClean="0"/>
              <a:t>Data integrity</a:t>
            </a:r>
          </a:p>
          <a:p>
            <a:r>
              <a:rPr lang="en-US" dirty="0" smtClean="0"/>
              <a:t>Efficiency</a:t>
            </a:r>
          </a:p>
          <a:p>
            <a:r>
              <a:rPr lang="en-US" dirty="0" smtClean="0"/>
              <a:t>Disadvantages</a:t>
            </a:r>
          </a:p>
          <a:p>
            <a:r>
              <a:rPr lang="en-US" dirty="0" smtClean="0"/>
              <a:t>Implementation complexity </a:t>
            </a:r>
          </a:p>
          <a:p>
            <a:r>
              <a:rPr lang="en-US" dirty="0" smtClean="0"/>
              <a:t>Database management problem</a:t>
            </a:r>
          </a:p>
          <a:p>
            <a:r>
              <a:rPr lang="en-US" dirty="0" smtClean="0"/>
              <a:t>Lack of structural independence</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844875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Network model replace the tree structure with graph.</a:t>
            </a:r>
          </a:p>
          <a:p>
            <a:r>
              <a:rPr lang="en-US" dirty="0" smtClean="0"/>
              <a:t>Advantages:</a:t>
            </a:r>
          </a:p>
          <a:p>
            <a:pPr lvl="1"/>
            <a:r>
              <a:rPr lang="en-US" dirty="0" smtClean="0"/>
              <a:t>Conceptual simplicity</a:t>
            </a:r>
          </a:p>
          <a:p>
            <a:pPr lvl="1"/>
            <a:r>
              <a:rPr lang="en-US" dirty="0" smtClean="0"/>
              <a:t>Capable to handle more relationship typed: 1:N,N:N</a:t>
            </a:r>
          </a:p>
          <a:p>
            <a:pPr lvl="1"/>
            <a:r>
              <a:rPr lang="en-US" dirty="0" smtClean="0"/>
              <a:t>Data integrity</a:t>
            </a:r>
          </a:p>
          <a:p>
            <a:pPr lvl="1"/>
            <a:r>
              <a:rPr lang="en-US" dirty="0" smtClean="0"/>
              <a:t>Data independence</a:t>
            </a:r>
          </a:p>
          <a:p>
            <a:r>
              <a:rPr lang="en-US" dirty="0" smtClean="0"/>
              <a:t>Database standards: </a:t>
            </a:r>
          </a:p>
          <a:p>
            <a:pPr lvl="1"/>
            <a:r>
              <a:rPr lang="en-US" dirty="0" smtClean="0"/>
              <a:t>ANSI in 1970</a:t>
            </a:r>
          </a:p>
          <a:p>
            <a:r>
              <a:rPr lang="en-US" dirty="0" smtClean="0"/>
              <a:t>Disadvantages :</a:t>
            </a:r>
          </a:p>
          <a:p>
            <a:pPr lvl="1"/>
            <a:r>
              <a:rPr lang="en-US" dirty="0" smtClean="0"/>
              <a:t>System complexity</a:t>
            </a:r>
          </a:p>
          <a:p>
            <a:pPr lvl="1"/>
            <a:r>
              <a:rPr lang="en-US" dirty="0" smtClean="0"/>
              <a:t>Operational anomalies </a:t>
            </a:r>
          </a:p>
          <a:p>
            <a:pPr lvl="1"/>
            <a:r>
              <a:rPr lang="en-US" dirty="0" smtClean="0"/>
              <a:t>Absence of structural independence </a:t>
            </a:r>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155257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8235" y="1600200"/>
            <a:ext cx="8810730" cy="4525963"/>
          </a:xfrm>
        </p:spPr>
      </p:pic>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90253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Entity</a:t>
            </a:r>
            <a:br>
              <a:rPr lang="en-US" b="1" dirty="0" smtClean="0"/>
            </a:br>
            <a:endParaRPr lang="en-US" dirty="0"/>
          </a:p>
        </p:txBody>
      </p:sp>
      <p:sp>
        <p:nvSpPr>
          <p:cNvPr id="3" name="Content Placeholder 2"/>
          <p:cNvSpPr>
            <a:spLocks noGrp="1"/>
          </p:cNvSpPr>
          <p:nvPr>
            <p:ph idx="1"/>
          </p:nvPr>
        </p:nvSpPr>
        <p:spPr/>
        <p:txBody>
          <a:bodyPr/>
          <a:lstStyle/>
          <a:p>
            <a:r>
              <a:rPr lang="en-US" dirty="0" smtClean="0"/>
              <a:t>A real-world thing either animate or inanimate that can be easily identifiable and distinguishable. </a:t>
            </a:r>
          </a:p>
          <a:p>
            <a:pPr lvl="2"/>
            <a:r>
              <a:rPr lang="en-US" dirty="0" smtClean="0"/>
              <a:t>For example, in a school database, student, teachers, class and course offered can be considered as entities</a:t>
            </a:r>
          </a:p>
          <a:p>
            <a:r>
              <a:rPr lang="en-US" dirty="0" smtClean="0"/>
              <a:t>An entity set is a collection of similar types of entities. Entity set may contain entities with attribute sharing similar values.</a:t>
            </a:r>
            <a:endParaRPr lang="en-US" dirty="0"/>
          </a:p>
        </p:txBody>
      </p:sp>
      <p:sp>
        <p:nvSpPr>
          <p:cNvPr id="5" name="Footer Placeholder 4"/>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292283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Attributes</a:t>
            </a:r>
            <a:br>
              <a:rPr lang="en-US" b="1" dirty="0" smtClean="0"/>
            </a:br>
            <a:endParaRPr lang="en-US" dirty="0"/>
          </a:p>
        </p:txBody>
      </p:sp>
      <p:sp>
        <p:nvSpPr>
          <p:cNvPr id="3" name="Content Placeholder 2"/>
          <p:cNvSpPr>
            <a:spLocks noGrp="1"/>
          </p:cNvSpPr>
          <p:nvPr>
            <p:ph idx="1"/>
          </p:nvPr>
        </p:nvSpPr>
        <p:spPr/>
        <p:txBody>
          <a:bodyPr/>
          <a:lstStyle/>
          <a:p>
            <a:r>
              <a:rPr lang="en-US" dirty="0" smtClean="0"/>
              <a:t>Entities are represented by means of their properties, called attributes.</a:t>
            </a:r>
          </a:p>
          <a:p>
            <a:pPr lvl="1"/>
            <a:r>
              <a:rPr lang="en-US" dirty="0" smtClean="0"/>
              <a:t>For example, a student entity may have name, class, age as attributes.</a:t>
            </a:r>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4151087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attributes:</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smtClean="0"/>
              <a:t>Simple attribute:</a:t>
            </a:r>
            <a:endParaRPr lang="en-US" dirty="0" smtClean="0"/>
          </a:p>
          <a:p>
            <a:r>
              <a:rPr lang="en-US" dirty="0" smtClean="0"/>
              <a:t>Simple attributes are atomic values, which cannot be divided further. </a:t>
            </a:r>
          </a:p>
          <a:p>
            <a:pPr lvl="1"/>
            <a:r>
              <a:rPr lang="en-US" dirty="0" smtClean="0"/>
              <a:t>For example, student's phone-number is an atomic value of 10 digits.</a:t>
            </a:r>
          </a:p>
          <a:p>
            <a:r>
              <a:rPr lang="en-US" b="1" dirty="0" smtClean="0"/>
              <a:t>Composite attribute:</a:t>
            </a:r>
            <a:endParaRPr lang="en-US" dirty="0" smtClean="0"/>
          </a:p>
          <a:p>
            <a:r>
              <a:rPr lang="en-US" dirty="0" smtClean="0"/>
              <a:t>Composite attributes are made of more than one simple attribute. </a:t>
            </a:r>
          </a:p>
          <a:p>
            <a:pPr lvl="1"/>
            <a:r>
              <a:rPr lang="en-US" dirty="0" smtClean="0"/>
              <a:t>For example, a student's complete name may have </a:t>
            </a:r>
            <a:r>
              <a:rPr lang="en-US" dirty="0" err="1" smtClean="0"/>
              <a:t>first_name</a:t>
            </a:r>
            <a:r>
              <a:rPr lang="en-US" dirty="0" smtClean="0"/>
              <a:t> and </a:t>
            </a:r>
            <a:r>
              <a:rPr lang="en-US" dirty="0" err="1" smtClean="0"/>
              <a:t>last_name</a:t>
            </a:r>
            <a:r>
              <a:rPr lang="en-US" dirty="0" smtClean="0"/>
              <a:t>.</a:t>
            </a:r>
          </a:p>
          <a:p>
            <a:r>
              <a:rPr lang="en-US" b="1" dirty="0" smtClean="0"/>
              <a:t>Derived attribute:</a:t>
            </a:r>
            <a:endParaRPr lang="en-US" dirty="0" smtClean="0"/>
          </a:p>
          <a:p>
            <a:r>
              <a:rPr lang="en-US" dirty="0" smtClean="0"/>
              <a:t>Derived attributes are attributes, which do not exist physical in the database, but there values are derived from other attributes presented in the database. </a:t>
            </a:r>
          </a:p>
          <a:p>
            <a:pPr lvl="1"/>
            <a:r>
              <a:rPr lang="en-US" dirty="0" smtClean="0"/>
              <a:t>For example, </a:t>
            </a:r>
            <a:r>
              <a:rPr lang="en-US" dirty="0" err="1" smtClean="0"/>
              <a:t>average_salary</a:t>
            </a:r>
            <a:r>
              <a:rPr lang="en-US" dirty="0" smtClean="0"/>
              <a:t> in a department should be saved in database instead it can be derived. </a:t>
            </a:r>
          </a:p>
          <a:p>
            <a:pPr lvl="1"/>
            <a:r>
              <a:rPr lang="en-US" dirty="0" smtClean="0"/>
              <a:t>For another example, age can be derived from </a:t>
            </a:r>
            <a:r>
              <a:rPr lang="en-US" dirty="0" err="1" smtClean="0"/>
              <a:t>data_of_birth</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1832992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Single-valued attribute:</a:t>
            </a:r>
            <a:endParaRPr lang="en-US" dirty="0" smtClean="0"/>
          </a:p>
          <a:p>
            <a:r>
              <a:rPr lang="en-US" dirty="0" smtClean="0"/>
              <a:t>Single valued attributes contain on single value. </a:t>
            </a:r>
          </a:p>
          <a:p>
            <a:pPr lvl="1"/>
            <a:r>
              <a:rPr lang="en-US" dirty="0" smtClean="0"/>
              <a:t>For example: </a:t>
            </a:r>
            <a:r>
              <a:rPr lang="en-US" dirty="0" err="1" smtClean="0"/>
              <a:t>Social_Security_Number</a:t>
            </a:r>
            <a:r>
              <a:rPr lang="en-US" dirty="0" smtClean="0"/>
              <a:t>.</a:t>
            </a:r>
          </a:p>
          <a:p>
            <a:r>
              <a:rPr lang="en-US" b="1" dirty="0" smtClean="0"/>
              <a:t>Multi-value attribute:</a:t>
            </a:r>
            <a:endParaRPr lang="en-US" dirty="0" smtClean="0"/>
          </a:p>
          <a:p>
            <a:r>
              <a:rPr lang="en-US" dirty="0" smtClean="0"/>
              <a:t>Multi-value attribute may contain more than one values. </a:t>
            </a:r>
          </a:p>
          <a:p>
            <a:pPr lvl="1"/>
            <a:r>
              <a:rPr lang="en-US" dirty="0" smtClean="0"/>
              <a:t>For example, a person can have more than one phone numbers, </a:t>
            </a:r>
            <a:r>
              <a:rPr lang="en-US" dirty="0" err="1" smtClean="0"/>
              <a:t>email_addresses</a:t>
            </a:r>
            <a:r>
              <a:rPr lang="en-US" dirty="0" smtClean="0"/>
              <a:t> etc. </a:t>
            </a:r>
          </a:p>
          <a:p>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183750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http://www.tutorialspoint.com/dbms/</a:t>
            </a:r>
            <a:endParaRPr lang="en-US"/>
          </a:p>
        </p:txBody>
      </p:sp>
      <p:pic>
        <p:nvPicPr>
          <p:cNvPr id="1026" name="Picture 2" descr="http://www.expertsmind.com/CMSImages/13_Symbol%20ER%20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479" y="561703"/>
            <a:ext cx="587424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jcsites.juniata.edu/faculty/rhodes/dbms/images/Figure2_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93" y="217713"/>
            <a:ext cx="5791200"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69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Relationship</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association among entities is called relationship. </a:t>
            </a:r>
          </a:p>
          <a:p>
            <a:pPr lvl="1"/>
            <a:r>
              <a:rPr lang="en-US" dirty="0" smtClean="0"/>
              <a:t>For example, employee entity has relation </a:t>
            </a:r>
            <a:r>
              <a:rPr lang="en-US" dirty="0" err="1" smtClean="0"/>
              <a:t>works_at</a:t>
            </a:r>
            <a:r>
              <a:rPr lang="en-US" dirty="0" smtClean="0"/>
              <a:t> with department</a:t>
            </a:r>
          </a:p>
          <a:p>
            <a:r>
              <a:rPr lang="en-US" b="1" dirty="0" smtClean="0"/>
              <a:t>Relationship Set:</a:t>
            </a:r>
          </a:p>
          <a:p>
            <a:r>
              <a:rPr lang="en-US" dirty="0" smtClean="0"/>
              <a:t>Relationship of similar type is called relationship set. </a:t>
            </a:r>
          </a:p>
          <a:p>
            <a:endParaRPr lang="en-US" b="1" dirty="0"/>
          </a:p>
          <a:p>
            <a:r>
              <a:rPr lang="en-US" b="1" dirty="0" smtClean="0"/>
              <a:t>Degree of relationship</a:t>
            </a:r>
          </a:p>
          <a:p>
            <a:r>
              <a:rPr lang="en-US" dirty="0" smtClean="0"/>
              <a:t>The number of participating entities in an relationship defines the degree of the relationship.</a:t>
            </a:r>
          </a:p>
          <a:p>
            <a:r>
              <a:rPr lang="en-US" dirty="0" smtClean="0"/>
              <a:t>Binary = degree 2</a:t>
            </a:r>
          </a:p>
          <a:p>
            <a:r>
              <a:rPr lang="en-US" dirty="0" smtClean="0"/>
              <a:t>Ternary = degree 3</a:t>
            </a:r>
          </a:p>
          <a:p>
            <a:r>
              <a:rPr lang="en-US" dirty="0" smtClean="0"/>
              <a:t>n-</a:t>
            </a:r>
            <a:r>
              <a:rPr lang="en-US" dirty="0" err="1" smtClean="0"/>
              <a:t>ary</a:t>
            </a:r>
            <a:r>
              <a:rPr lang="en-US" dirty="0" smtClean="0"/>
              <a:t> = degree</a:t>
            </a:r>
          </a:p>
          <a:p>
            <a:pPr lvl="1"/>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160257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Mapping Cardinalities:</a:t>
            </a:r>
            <a:br>
              <a:rPr lang="en-US" b="1" dirty="0" smtClean="0"/>
            </a:br>
            <a:endParaRPr lang="en-US" dirty="0"/>
          </a:p>
        </p:txBody>
      </p:sp>
      <p:sp>
        <p:nvSpPr>
          <p:cNvPr id="3" name="Content Placeholder 2"/>
          <p:cNvSpPr>
            <a:spLocks noGrp="1"/>
          </p:cNvSpPr>
          <p:nvPr>
            <p:ph idx="1"/>
          </p:nvPr>
        </p:nvSpPr>
        <p:spPr/>
        <p:txBody>
          <a:bodyPr/>
          <a:lstStyle/>
          <a:p>
            <a:r>
              <a:rPr lang="en-US" b="1" dirty="0" smtClean="0"/>
              <a:t>Cardinality</a:t>
            </a:r>
            <a:r>
              <a:rPr lang="en-US" dirty="0" smtClean="0"/>
              <a:t> defines the number of entities in one entity set which can be associated to the number of entities of other set via relationship set.</a:t>
            </a:r>
            <a:endParaRPr lang="en-US" dirty="0"/>
          </a:p>
        </p:txBody>
      </p:sp>
      <p:sp>
        <p:nvSpPr>
          <p:cNvPr id="4" name="Footer Placeholder 3"/>
          <p:cNvSpPr>
            <a:spLocks noGrp="1"/>
          </p:cNvSpPr>
          <p:nvPr>
            <p:ph type="ftr" sz="quarter" idx="11"/>
          </p:nvPr>
        </p:nvSpPr>
        <p:spPr/>
        <p:txBody>
          <a:bodyPr/>
          <a:lstStyle/>
          <a:p>
            <a:r>
              <a:rPr lang="en-US" smtClean="0"/>
              <a:t>http://www.tutorialspoint.com/dbms/</a:t>
            </a:r>
            <a:endParaRPr lang="en-US"/>
          </a:p>
        </p:txBody>
      </p:sp>
    </p:spTree>
    <p:extLst>
      <p:ext uri="{BB962C8B-B14F-4D97-AF65-F5344CB8AC3E}">
        <p14:creationId xmlns:p14="http://schemas.microsoft.com/office/powerpoint/2010/main" val="2761693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1114</Words>
  <Application>Microsoft Office PowerPoint</Application>
  <PresentationFormat>Custom</PresentationFormat>
  <Paragraphs>131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Models</vt:lpstr>
      <vt:lpstr>E-R Diagram</vt:lpstr>
      <vt:lpstr>Entity </vt:lpstr>
      <vt:lpstr>Attributes </vt:lpstr>
      <vt:lpstr>Types of attributes:</vt:lpstr>
      <vt:lpstr>PowerPoint Presentation</vt:lpstr>
      <vt:lpstr>PowerPoint Presentation</vt:lpstr>
      <vt:lpstr>Relationship </vt:lpstr>
      <vt:lpstr>Mapping Cardinalities: </vt:lpstr>
      <vt:lpstr>PowerPoint Presentation</vt:lpstr>
      <vt:lpstr>PowerPoint Presentation</vt:lpstr>
      <vt:lpstr>PowerPoint Presentation</vt:lpstr>
      <vt:lpstr>PowerPoint Presentation</vt:lpstr>
      <vt:lpstr>ER Diagram Representation </vt:lpstr>
      <vt:lpstr>PowerPoint Presentation</vt:lpstr>
      <vt:lpstr>relationship and cardinality  </vt:lpstr>
      <vt:lpstr>PowerPoint Presentation</vt:lpstr>
      <vt:lpstr>PowerPoint Presentation</vt:lpstr>
      <vt:lpstr>PowerPoint Presentation</vt:lpstr>
      <vt:lpstr>Participation Constraints </vt:lpstr>
      <vt:lpstr>Generalization Aggregation </vt:lpstr>
      <vt:lpstr>Specialization </vt:lpstr>
      <vt:lpstr>Inheritance </vt:lpstr>
      <vt:lpstr>Hierarchical Model</vt:lpstr>
      <vt:lpstr>Operations on Hierarchical Model</vt:lpstr>
      <vt:lpstr>PowerPoint Presentation</vt:lpstr>
      <vt:lpstr>Advantages/ Disadvantages</vt:lpstr>
      <vt:lpstr>Network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dc:creator>
  <cp:lastModifiedBy>login</cp:lastModifiedBy>
  <cp:revision>22</cp:revision>
  <dcterms:created xsi:type="dcterms:W3CDTF">2015-01-15T21:21:54Z</dcterms:created>
  <dcterms:modified xsi:type="dcterms:W3CDTF">2015-01-28T04:44:59Z</dcterms:modified>
</cp:coreProperties>
</file>