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308" r:id="rId5"/>
    <p:sldId id="259" r:id="rId6"/>
    <p:sldId id="279" r:id="rId7"/>
    <p:sldId id="280" r:id="rId8"/>
    <p:sldId id="267" r:id="rId9"/>
    <p:sldId id="298" r:id="rId10"/>
    <p:sldId id="299" r:id="rId11"/>
    <p:sldId id="300" r:id="rId12"/>
    <p:sldId id="301" r:id="rId13"/>
    <p:sldId id="274" r:id="rId14"/>
    <p:sldId id="275" r:id="rId15"/>
    <p:sldId id="273" r:id="rId16"/>
    <p:sldId id="270" r:id="rId17"/>
    <p:sldId id="271" r:id="rId18"/>
    <p:sldId id="272" r:id="rId19"/>
    <p:sldId id="337" r:id="rId20"/>
    <p:sldId id="302" r:id="rId21"/>
    <p:sldId id="303" r:id="rId22"/>
    <p:sldId id="304" r:id="rId23"/>
    <p:sldId id="305" r:id="rId24"/>
    <p:sldId id="306" r:id="rId25"/>
    <p:sldId id="281" r:id="rId26"/>
    <p:sldId id="282" r:id="rId27"/>
    <p:sldId id="283" r:id="rId28"/>
    <p:sldId id="284" r:id="rId29"/>
    <p:sldId id="285" r:id="rId30"/>
    <p:sldId id="286" r:id="rId31"/>
    <p:sldId id="287" r:id="rId32"/>
    <p:sldId id="288" r:id="rId33"/>
    <p:sldId id="289" r:id="rId34"/>
    <p:sldId id="290" r:id="rId35"/>
    <p:sldId id="291" r:id="rId36"/>
    <p:sldId id="336" r:id="rId37"/>
    <p:sldId id="292" r:id="rId38"/>
    <p:sldId id="293" r:id="rId39"/>
    <p:sldId id="294" r:id="rId40"/>
    <p:sldId id="295" r:id="rId41"/>
    <p:sldId id="276" r:id="rId42"/>
    <p:sldId id="277" r:id="rId43"/>
    <p:sldId id="296" r:id="rId44"/>
    <p:sldId id="297" r:id="rId45"/>
    <p:sldId id="278" r:id="rId46"/>
  </p:sldIdLst>
  <p:sldSz cx="11522075" cy="6858000"/>
  <p:notesSz cx="6858000" cy="9144000"/>
  <p:defaultTextStyle>
    <a:defPPr>
      <a:defRPr lang="en-US"/>
    </a:defPPr>
    <a:lvl1pPr marL="0" algn="l" defTabSz="914298" rtl="0" eaLnBrk="1" latinLnBrk="0" hangingPunct="1">
      <a:defRPr sz="1800" kern="1200">
        <a:solidFill>
          <a:schemeClr val="tx1"/>
        </a:solidFill>
        <a:latin typeface="+mn-lt"/>
        <a:ea typeface="+mn-ea"/>
        <a:cs typeface="+mn-cs"/>
      </a:defRPr>
    </a:lvl1pPr>
    <a:lvl2pPr marL="457149" algn="l" defTabSz="914298" rtl="0" eaLnBrk="1" latinLnBrk="0" hangingPunct="1">
      <a:defRPr sz="1800" kern="1200">
        <a:solidFill>
          <a:schemeClr val="tx1"/>
        </a:solidFill>
        <a:latin typeface="+mn-lt"/>
        <a:ea typeface="+mn-ea"/>
        <a:cs typeface="+mn-cs"/>
      </a:defRPr>
    </a:lvl2pPr>
    <a:lvl3pPr marL="914298" algn="l" defTabSz="914298" rtl="0" eaLnBrk="1" latinLnBrk="0" hangingPunct="1">
      <a:defRPr sz="1800" kern="1200">
        <a:solidFill>
          <a:schemeClr val="tx1"/>
        </a:solidFill>
        <a:latin typeface="+mn-lt"/>
        <a:ea typeface="+mn-ea"/>
        <a:cs typeface="+mn-cs"/>
      </a:defRPr>
    </a:lvl3pPr>
    <a:lvl4pPr marL="1371446" algn="l" defTabSz="914298" rtl="0" eaLnBrk="1" latinLnBrk="0" hangingPunct="1">
      <a:defRPr sz="1800" kern="1200">
        <a:solidFill>
          <a:schemeClr val="tx1"/>
        </a:solidFill>
        <a:latin typeface="+mn-lt"/>
        <a:ea typeface="+mn-ea"/>
        <a:cs typeface="+mn-cs"/>
      </a:defRPr>
    </a:lvl4pPr>
    <a:lvl5pPr marL="1828595" algn="l" defTabSz="914298" rtl="0" eaLnBrk="1" latinLnBrk="0" hangingPunct="1">
      <a:defRPr sz="1800" kern="1200">
        <a:solidFill>
          <a:schemeClr val="tx1"/>
        </a:solidFill>
        <a:latin typeface="+mn-lt"/>
        <a:ea typeface="+mn-ea"/>
        <a:cs typeface="+mn-cs"/>
      </a:defRPr>
    </a:lvl5pPr>
    <a:lvl6pPr marL="2285744" algn="l" defTabSz="914298" rtl="0" eaLnBrk="1" latinLnBrk="0" hangingPunct="1">
      <a:defRPr sz="1800" kern="1200">
        <a:solidFill>
          <a:schemeClr val="tx1"/>
        </a:solidFill>
        <a:latin typeface="+mn-lt"/>
        <a:ea typeface="+mn-ea"/>
        <a:cs typeface="+mn-cs"/>
      </a:defRPr>
    </a:lvl6pPr>
    <a:lvl7pPr marL="2742893" algn="l" defTabSz="914298" rtl="0" eaLnBrk="1" latinLnBrk="0" hangingPunct="1">
      <a:defRPr sz="1800" kern="1200">
        <a:solidFill>
          <a:schemeClr val="tx1"/>
        </a:solidFill>
        <a:latin typeface="+mn-lt"/>
        <a:ea typeface="+mn-ea"/>
        <a:cs typeface="+mn-cs"/>
      </a:defRPr>
    </a:lvl7pPr>
    <a:lvl8pPr marL="3200042" algn="l" defTabSz="914298" rtl="0" eaLnBrk="1" latinLnBrk="0" hangingPunct="1">
      <a:defRPr sz="1800" kern="1200">
        <a:solidFill>
          <a:schemeClr val="tx1"/>
        </a:solidFill>
        <a:latin typeface="+mn-lt"/>
        <a:ea typeface="+mn-ea"/>
        <a:cs typeface="+mn-cs"/>
      </a:defRPr>
    </a:lvl8pPr>
    <a:lvl9pPr marL="3657190" algn="l" defTabSz="91429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E603937-4CE1-47BA-B34C-597EE3C96CD9}">
          <p14:sldIdLst>
            <p14:sldId id="256"/>
            <p14:sldId id="257"/>
            <p14:sldId id="258"/>
            <p14:sldId id="308"/>
            <p14:sldId id="259"/>
            <p14:sldId id="279"/>
            <p14:sldId id="280"/>
            <p14:sldId id="267"/>
            <p14:sldId id="298"/>
            <p14:sldId id="299"/>
            <p14:sldId id="300"/>
            <p14:sldId id="301"/>
            <p14:sldId id="274"/>
            <p14:sldId id="275"/>
            <p14:sldId id="273"/>
            <p14:sldId id="270"/>
            <p14:sldId id="271"/>
            <p14:sldId id="272"/>
            <p14:sldId id="337"/>
            <p14:sldId id="302"/>
            <p14:sldId id="303"/>
            <p14:sldId id="304"/>
            <p14:sldId id="305"/>
            <p14:sldId id="306"/>
            <p14:sldId id="281"/>
            <p14:sldId id="282"/>
            <p14:sldId id="283"/>
            <p14:sldId id="284"/>
            <p14:sldId id="285"/>
            <p14:sldId id="286"/>
            <p14:sldId id="287"/>
            <p14:sldId id="288"/>
            <p14:sldId id="289"/>
            <p14:sldId id="290"/>
            <p14:sldId id="291"/>
            <p14:sldId id="336"/>
            <p14:sldId id="292"/>
            <p14:sldId id="293"/>
            <p14:sldId id="294"/>
            <p14:sldId id="295"/>
            <p14:sldId id="276"/>
            <p14:sldId id="277"/>
            <p14:sldId id="296"/>
            <p14:sldId id="297"/>
            <p14:sldId id="278"/>
          </p14:sldIdLst>
        </p14:section>
      </p14:sectionLst>
    </p:ext>
    <p:ext uri="{EFAFB233-063F-42B5-8137-9DF3F51BA10A}">
      <p15:sldGuideLst xmlns:p15="http://schemas.microsoft.com/office/powerpoint/2012/main">
        <p15:guide id="1" orient="horz" pos="2160">
          <p15:clr>
            <a:srgbClr val="A4A3A4"/>
          </p15:clr>
        </p15:guide>
        <p15:guide id="2" pos="36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7" d="100"/>
          <a:sy n="67" d="100"/>
        </p:scale>
        <p:origin x="894" y="60"/>
      </p:cViewPr>
      <p:guideLst>
        <p:guide orient="horz" pos="2160"/>
        <p:guide pos="3629"/>
      </p:guideLst>
    </p:cSldViewPr>
  </p:slideViewPr>
  <p:notesTextViewPr>
    <p:cViewPr>
      <p:scale>
        <a:sx n="1" d="1"/>
        <a:sy n="1" d="1"/>
      </p:scale>
      <p:origin x="0" y="0"/>
    </p:cViewPr>
  </p:notesTextViewPr>
  <p:sorterViewPr>
    <p:cViewPr varScale="1">
      <p:scale>
        <a:sx n="100" d="100"/>
        <a:sy n="100" d="100"/>
      </p:scale>
      <p:origin x="0" y="-1786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4158" y="1371602"/>
            <a:ext cx="9889781"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864157" y="3505202"/>
            <a:ext cx="8065453" cy="1752600"/>
          </a:xfrm>
        </p:spPr>
        <p:txBody>
          <a:bodyPr/>
          <a:lstStyle>
            <a:lvl1pPr marL="0" indent="0" algn="l">
              <a:buNone/>
              <a:defRPr>
                <a:solidFill>
                  <a:schemeClr val="tx1">
                    <a:lumMod val="75000"/>
                    <a:lumOff val="25000"/>
                  </a:schemeClr>
                </a:solidFill>
              </a:defRPr>
            </a:lvl1pPr>
            <a:lvl2pPr marL="457149" indent="0" algn="ctr">
              <a:buNone/>
              <a:defRPr>
                <a:solidFill>
                  <a:schemeClr val="tx1">
                    <a:tint val="75000"/>
                  </a:schemeClr>
                </a:solidFill>
              </a:defRPr>
            </a:lvl2pPr>
            <a:lvl3pPr marL="914298" indent="0" algn="ctr">
              <a:buNone/>
              <a:defRPr>
                <a:solidFill>
                  <a:schemeClr val="tx1">
                    <a:tint val="75000"/>
                  </a:schemeClr>
                </a:solidFill>
              </a:defRPr>
            </a:lvl3pPr>
            <a:lvl4pPr marL="1371446" indent="0" algn="ctr">
              <a:buNone/>
              <a:defRPr>
                <a:solidFill>
                  <a:schemeClr val="tx1">
                    <a:tint val="75000"/>
                  </a:schemeClr>
                </a:solidFill>
              </a:defRPr>
            </a:lvl4pPr>
            <a:lvl5pPr marL="1828595" indent="0" algn="ctr">
              <a:buNone/>
              <a:defRPr>
                <a:solidFill>
                  <a:schemeClr val="tx1">
                    <a:tint val="75000"/>
                  </a:schemeClr>
                </a:solidFill>
              </a:defRPr>
            </a:lvl5pPr>
            <a:lvl6pPr marL="2285744" indent="0" algn="ctr">
              <a:buNone/>
              <a:defRPr>
                <a:solidFill>
                  <a:schemeClr val="tx1">
                    <a:tint val="75000"/>
                  </a:schemeClr>
                </a:solidFill>
              </a:defRPr>
            </a:lvl6pPr>
            <a:lvl7pPr marL="2742893" indent="0" algn="ctr">
              <a:buNone/>
              <a:defRPr>
                <a:solidFill>
                  <a:schemeClr val="tx1">
                    <a:tint val="75000"/>
                  </a:schemeClr>
                </a:solidFill>
              </a:defRPr>
            </a:lvl7pPr>
            <a:lvl8pPr marL="3200042" indent="0" algn="ctr">
              <a:buNone/>
              <a:defRPr>
                <a:solidFill>
                  <a:schemeClr val="tx1">
                    <a:tint val="75000"/>
                  </a:schemeClr>
                </a:solidFill>
              </a:defRPr>
            </a:lvl8pPr>
            <a:lvl9pPr marL="365719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36EEA6-832E-4B48-9EC4-68135CCD0F86}"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BC84C-0AD5-4261-B872-C01C4C91A978}" type="slidenum">
              <a:rPr lang="en-IN" smtClean="0"/>
              <a:t>‹#›</a:t>
            </a:fld>
            <a:endParaRPr lang="en-IN"/>
          </a:p>
        </p:txBody>
      </p:sp>
      <p:cxnSp>
        <p:nvCxnSpPr>
          <p:cNvPr id="8" name="Straight Connector 7"/>
          <p:cNvCxnSpPr/>
          <p:nvPr/>
        </p:nvCxnSpPr>
        <p:spPr>
          <a:xfrm>
            <a:off x="864158" y="3398520"/>
            <a:ext cx="9889781"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36EEA6-832E-4B48-9EC4-68135CCD0F86}"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BC84C-0AD5-4261-B872-C01C4C91A97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53508" y="609600"/>
            <a:ext cx="2592467"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6104" y="609600"/>
            <a:ext cx="7585366"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36EEA6-832E-4B48-9EC4-68135CCD0F86}"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BC84C-0AD5-4261-B872-C01C4C91A97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36EEA6-832E-4B48-9EC4-68135CCD0F86}"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BC84C-0AD5-4261-B872-C01C4C91A97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0164" y="2362202"/>
            <a:ext cx="9793764"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10164" y="4626867"/>
            <a:ext cx="9793764" cy="1500187"/>
          </a:xfrm>
        </p:spPr>
        <p:txBody>
          <a:bodyPr anchor="t">
            <a:normAutofit/>
          </a:bodyPr>
          <a:lstStyle>
            <a:lvl1pPr marL="0" indent="0">
              <a:buNone/>
              <a:defRPr sz="2400">
                <a:solidFill>
                  <a:schemeClr val="tx2"/>
                </a:solidFill>
              </a:defRPr>
            </a:lvl1pPr>
            <a:lvl2pPr marL="457149" indent="0">
              <a:buNone/>
              <a:defRPr sz="1800">
                <a:solidFill>
                  <a:schemeClr val="tx1">
                    <a:tint val="75000"/>
                  </a:schemeClr>
                </a:solidFill>
              </a:defRPr>
            </a:lvl2pPr>
            <a:lvl3pPr marL="914298" indent="0">
              <a:buNone/>
              <a:defRPr sz="1600">
                <a:solidFill>
                  <a:schemeClr val="tx1">
                    <a:tint val="75000"/>
                  </a:schemeClr>
                </a:solidFill>
              </a:defRPr>
            </a:lvl3pPr>
            <a:lvl4pPr marL="1371446" indent="0">
              <a:buNone/>
              <a:defRPr sz="1400">
                <a:solidFill>
                  <a:schemeClr val="tx1">
                    <a:tint val="75000"/>
                  </a:schemeClr>
                </a:solidFill>
              </a:defRPr>
            </a:lvl4pPr>
            <a:lvl5pPr marL="1828595" indent="0">
              <a:buNone/>
              <a:defRPr sz="1400">
                <a:solidFill>
                  <a:schemeClr val="tx1">
                    <a:tint val="75000"/>
                  </a:schemeClr>
                </a:solidFill>
              </a:defRPr>
            </a:lvl5pPr>
            <a:lvl6pPr marL="2285744" indent="0">
              <a:buNone/>
              <a:defRPr sz="1400">
                <a:solidFill>
                  <a:schemeClr val="tx1">
                    <a:tint val="75000"/>
                  </a:schemeClr>
                </a:solidFill>
              </a:defRPr>
            </a:lvl6pPr>
            <a:lvl7pPr marL="2742893" indent="0">
              <a:buNone/>
              <a:defRPr sz="1400">
                <a:solidFill>
                  <a:schemeClr val="tx1">
                    <a:tint val="75000"/>
                  </a:schemeClr>
                </a:solidFill>
              </a:defRPr>
            </a:lvl7pPr>
            <a:lvl8pPr marL="3200042" indent="0">
              <a:buNone/>
              <a:defRPr sz="1400">
                <a:solidFill>
                  <a:schemeClr val="tx1">
                    <a:tint val="75000"/>
                  </a:schemeClr>
                </a:solidFill>
              </a:defRPr>
            </a:lvl8pPr>
            <a:lvl9pPr marL="365719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36EEA6-832E-4B48-9EC4-68135CCD0F86}"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BC84C-0AD5-4261-B872-C01C4C91A978}" type="slidenum">
              <a:rPr lang="en-IN" smtClean="0"/>
              <a:t>‹#›</a:t>
            </a:fld>
            <a:endParaRPr lang="en-IN"/>
          </a:p>
        </p:txBody>
      </p:sp>
      <p:cxnSp>
        <p:nvCxnSpPr>
          <p:cNvPr id="7" name="Straight Connector 6"/>
          <p:cNvCxnSpPr/>
          <p:nvPr/>
        </p:nvCxnSpPr>
        <p:spPr>
          <a:xfrm>
            <a:off x="921768" y="4599432"/>
            <a:ext cx="9889781"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6104" y="1673353"/>
            <a:ext cx="5088916"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57056" y="1673353"/>
            <a:ext cx="5088916"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36EEA6-832E-4B48-9EC4-68135CCD0F86}" type="datetimeFigureOut">
              <a:rPr lang="en-IN" smtClean="0"/>
              <a:t>20-09-2021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8BC84C-0AD5-4261-B872-C01C4C91A97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76104" y="1676400"/>
            <a:ext cx="4954492"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149" indent="0">
              <a:buNone/>
              <a:defRPr sz="2000" b="1"/>
            </a:lvl2pPr>
            <a:lvl3pPr marL="914298" indent="0">
              <a:buNone/>
              <a:defRPr sz="1800" b="1"/>
            </a:lvl3pPr>
            <a:lvl4pPr marL="1371446" indent="0">
              <a:buNone/>
              <a:defRPr sz="1600" b="1"/>
            </a:lvl4pPr>
            <a:lvl5pPr marL="1828595" indent="0">
              <a:buNone/>
              <a:defRPr sz="1600" b="1"/>
            </a:lvl5pPr>
            <a:lvl6pPr marL="2285744" indent="0">
              <a:buNone/>
              <a:defRPr sz="1600" b="1"/>
            </a:lvl6pPr>
            <a:lvl7pPr marL="2742893" indent="0">
              <a:buNone/>
              <a:defRPr sz="1600" b="1"/>
            </a:lvl7pPr>
            <a:lvl8pPr marL="3200042" indent="0">
              <a:buNone/>
              <a:defRPr sz="1600" b="1"/>
            </a:lvl8pPr>
            <a:lvl9pPr marL="365719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76104" y="2438401"/>
            <a:ext cx="495449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1480" y="1676400"/>
            <a:ext cx="4954492"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149" indent="0">
              <a:buNone/>
              <a:defRPr sz="2000" b="1"/>
            </a:lvl2pPr>
            <a:lvl3pPr marL="914298" indent="0">
              <a:buNone/>
              <a:defRPr sz="1800" b="1"/>
            </a:lvl3pPr>
            <a:lvl4pPr marL="1371446" indent="0">
              <a:buNone/>
              <a:defRPr sz="1600" b="1"/>
            </a:lvl4pPr>
            <a:lvl5pPr marL="1828595" indent="0">
              <a:buNone/>
              <a:defRPr sz="1600" b="1"/>
            </a:lvl5pPr>
            <a:lvl6pPr marL="2285744" indent="0">
              <a:buNone/>
              <a:defRPr sz="1600" b="1"/>
            </a:lvl6pPr>
            <a:lvl7pPr marL="2742893" indent="0">
              <a:buNone/>
              <a:defRPr sz="1600" b="1"/>
            </a:lvl7pPr>
            <a:lvl8pPr marL="3200042" indent="0">
              <a:buNone/>
              <a:defRPr sz="1600" b="1"/>
            </a:lvl8pPr>
            <a:lvl9pPr marL="365719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991480" y="2438401"/>
            <a:ext cx="495449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36EEA6-832E-4B48-9EC4-68135CCD0F86}" type="datetimeFigureOut">
              <a:rPr lang="en-IN" smtClean="0"/>
              <a:t>20-09-2021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8BC84C-0AD5-4261-B872-C01C4C91A978}" type="slidenum">
              <a:rPr lang="en-IN" smtClean="0"/>
              <a:t>‹#›</a:t>
            </a:fld>
            <a:endParaRPr lang="en-IN"/>
          </a:p>
        </p:txBody>
      </p:sp>
      <p:cxnSp>
        <p:nvCxnSpPr>
          <p:cNvPr id="11" name="Straight Connector 10"/>
          <p:cNvCxnSpPr/>
          <p:nvPr/>
        </p:nvCxnSpPr>
        <p:spPr>
          <a:xfrm rot="5400000">
            <a:off x="3406959" y="4045720"/>
            <a:ext cx="4709160" cy="1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36EEA6-832E-4B48-9EC4-68135CCD0F86}" type="datetimeFigureOut">
              <a:rPr lang="en-IN" smtClean="0"/>
              <a:t>20-09-2021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8BC84C-0AD5-4261-B872-C01C4C91A97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36EEA6-832E-4B48-9EC4-68135CCD0F86}" type="datetimeFigureOut">
              <a:rPr lang="en-IN" smtClean="0"/>
              <a:t>20-09-2021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8BC84C-0AD5-4261-B872-C01C4C91A97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6104" y="792081"/>
            <a:ext cx="269616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744678" y="792080"/>
            <a:ext cx="7201297"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6105" y="2130555"/>
            <a:ext cx="2696166" cy="4243615"/>
          </a:xfrm>
        </p:spPr>
        <p:txBody>
          <a:bodyPr/>
          <a:lstStyle>
            <a:lvl1pPr marL="0" indent="0">
              <a:buNone/>
              <a:defRPr sz="1400"/>
            </a:lvl1pPr>
            <a:lvl2pPr marL="457149" indent="0">
              <a:buNone/>
              <a:defRPr sz="1200"/>
            </a:lvl2pPr>
            <a:lvl3pPr marL="914298" indent="0">
              <a:buNone/>
              <a:defRPr sz="1000"/>
            </a:lvl3pPr>
            <a:lvl4pPr marL="1371446" indent="0">
              <a:buNone/>
              <a:defRPr sz="900"/>
            </a:lvl4pPr>
            <a:lvl5pPr marL="1828595" indent="0">
              <a:buNone/>
              <a:defRPr sz="900"/>
            </a:lvl5pPr>
            <a:lvl6pPr marL="2285744" indent="0">
              <a:buNone/>
              <a:defRPr sz="900"/>
            </a:lvl6pPr>
            <a:lvl7pPr marL="2742893" indent="0">
              <a:buNone/>
              <a:defRPr sz="900"/>
            </a:lvl7pPr>
            <a:lvl8pPr marL="3200042" indent="0">
              <a:buNone/>
              <a:defRPr sz="900"/>
            </a:lvl8pPr>
            <a:lvl9pPr marL="365719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36EEA6-832E-4B48-9EC4-68135CCD0F86}" type="datetimeFigureOut">
              <a:rPr lang="en-IN" smtClean="0"/>
              <a:t>20-09-2021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8BC84C-0AD5-4261-B872-C01C4C91A978}" type="slidenum">
              <a:rPr lang="en-IN" smtClean="0"/>
              <a:t>‹#›</a:t>
            </a:fld>
            <a:endParaRPr lang="en-IN"/>
          </a:p>
        </p:txBody>
      </p:sp>
      <p:cxnSp>
        <p:nvCxnSpPr>
          <p:cNvPr id="9" name="Straight Connector 8"/>
          <p:cNvCxnSpPr/>
          <p:nvPr/>
        </p:nvCxnSpPr>
        <p:spPr>
          <a:xfrm rot="5400000">
            <a:off x="708786" y="3580001"/>
            <a:ext cx="5577840" cy="200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6104" y="792480"/>
            <a:ext cx="2699926"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602047" y="838201"/>
            <a:ext cx="7439941"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149" indent="0">
              <a:buNone/>
              <a:defRPr sz="2800"/>
            </a:lvl2pPr>
            <a:lvl3pPr marL="914298" indent="0">
              <a:buNone/>
              <a:defRPr sz="2400"/>
            </a:lvl3pPr>
            <a:lvl4pPr marL="1371446" indent="0">
              <a:buNone/>
              <a:defRPr sz="2000"/>
            </a:lvl4pPr>
            <a:lvl5pPr marL="1828595" indent="0">
              <a:buNone/>
              <a:defRPr sz="2000"/>
            </a:lvl5pPr>
            <a:lvl6pPr marL="2285744" indent="0">
              <a:buNone/>
              <a:defRPr sz="2000"/>
            </a:lvl6pPr>
            <a:lvl7pPr marL="2742893" indent="0">
              <a:buNone/>
              <a:defRPr sz="2000"/>
            </a:lvl7pPr>
            <a:lvl8pPr marL="3200042" indent="0">
              <a:buNone/>
              <a:defRPr sz="2000"/>
            </a:lvl8pPr>
            <a:lvl9pPr marL="365719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76104" y="2133601"/>
            <a:ext cx="2696166" cy="4242816"/>
          </a:xfrm>
        </p:spPr>
        <p:txBody>
          <a:bodyPr/>
          <a:lstStyle>
            <a:lvl1pPr marL="0" indent="0">
              <a:buNone/>
              <a:defRPr sz="1400"/>
            </a:lvl1pPr>
            <a:lvl2pPr marL="457149" indent="0">
              <a:buNone/>
              <a:defRPr sz="1200"/>
            </a:lvl2pPr>
            <a:lvl3pPr marL="914298" indent="0">
              <a:buNone/>
              <a:defRPr sz="1000"/>
            </a:lvl3pPr>
            <a:lvl4pPr marL="1371446" indent="0">
              <a:buNone/>
              <a:defRPr sz="900"/>
            </a:lvl4pPr>
            <a:lvl5pPr marL="1828595" indent="0">
              <a:buNone/>
              <a:defRPr sz="900"/>
            </a:lvl5pPr>
            <a:lvl6pPr marL="2285744" indent="0">
              <a:buNone/>
              <a:defRPr sz="900"/>
            </a:lvl6pPr>
            <a:lvl7pPr marL="2742893" indent="0">
              <a:buNone/>
              <a:defRPr sz="900"/>
            </a:lvl7pPr>
            <a:lvl8pPr marL="3200042" indent="0">
              <a:buNone/>
              <a:defRPr sz="900"/>
            </a:lvl8pPr>
            <a:lvl9pPr marL="365719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36EEA6-832E-4B48-9EC4-68135CCD0F86}" type="datetimeFigureOut">
              <a:rPr lang="en-IN" smtClean="0"/>
              <a:t>20-09-2021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8BC84C-0AD5-4261-B872-C01C4C91A97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2" y="220787"/>
            <a:ext cx="11522075"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4" rIns="91430" bIns="45714" rtlCol="0" anchor="ctr"/>
          <a:lstStyle/>
          <a:p>
            <a:pPr algn="ctr"/>
            <a:endParaRPr lang="en-US"/>
          </a:p>
        </p:txBody>
      </p:sp>
      <p:sp>
        <p:nvSpPr>
          <p:cNvPr id="2" name="Title Placeholder 1"/>
          <p:cNvSpPr>
            <a:spLocks noGrp="1"/>
          </p:cNvSpPr>
          <p:nvPr>
            <p:ph type="title"/>
          </p:nvPr>
        </p:nvSpPr>
        <p:spPr>
          <a:xfrm>
            <a:off x="576105" y="533400"/>
            <a:ext cx="10369868" cy="990600"/>
          </a:xfrm>
          <a:prstGeom prst="rect">
            <a:avLst/>
          </a:prstGeom>
        </p:spPr>
        <p:txBody>
          <a:bodyPr vert="horz" lIns="91430" tIns="45714" rIns="91430" bIns="45714"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76105" y="1600200"/>
            <a:ext cx="10369868" cy="4876800"/>
          </a:xfrm>
          <a:prstGeom prst="rect">
            <a:avLst/>
          </a:prstGeom>
        </p:spPr>
        <p:txBody>
          <a:bodyPr vert="horz" lIns="91430" tIns="45714" rIns="91430" bIns="4571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2" y="1"/>
            <a:ext cx="11522075"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4" rIns="91430" bIns="45714" rtlCol="0" anchor="ctr"/>
          <a:lstStyle/>
          <a:p>
            <a:pPr algn="ctr"/>
            <a:endParaRPr lang="en-US"/>
          </a:p>
        </p:txBody>
      </p:sp>
      <p:sp>
        <p:nvSpPr>
          <p:cNvPr id="4" name="Date Placeholder 3"/>
          <p:cNvSpPr>
            <a:spLocks noGrp="1"/>
          </p:cNvSpPr>
          <p:nvPr>
            <p:ph type="dt" sz="half" idx="2"/>
          </p:nvPr>
        </p:nvSpPr>
        <p:spPr>
          <a:xfrm>
            <a:off x="576106" y="18289"/>
            <a:ext cx="3648657" cy="329184"/>
          </a:xfrm>
          <a:prstGeom prst="rect">
            <a:avLst/>
          </a:prstGeom>
        </p:spPr>
        <p:txBody>
          <a:bodyPr vert="horz" lIns="91430" tIns="45714" rIns="91430" bIns="45714" rtlCol="0" anchor="ctr"/>
          <a:lstStyle>
            <a:lvl1pPr algn="l">
              <a:defRPr sz="1200">
                <a:solidFill>
                  <a:srgbClr val="FFFFFF"/>
                </a:solidFill>
              </a:defRPr>
            </a:lvl1pPr>
          </a:lstStyle>
          <a:p>
            <a:fld id="{FB36EEA6-832E-4B48-9EC4-68135CCD0F86}" type="datetimeFigureOut">
              <a:rPr lang="en-IN" smtClean="0"/>
              <a:t>20-09-2021</a:t>
            </a:fld>
            <a:endParaRPr lang="en-IN"/>
          </a:p>
        </p:txBody>
      </p:sp>
      <p:sp>
        <p:nvSpPr>
          <p:cNvPr id="5" name="Footer Placeholder 4"/>
          <p:cNvSpPr>
            <a:spLocks noGrp="1"/>
          </p:cNvSpPr>
          <p:nvPr>
            <p:ph type="ftr" sz="quarter" idx="3"/>
          </p:nvPr>
        </p:nvSpPr>
        <p:spPr>
          <a:xfrm>
            <a:off x="4320778" y="18289"/>
            <a:ext cx="5184934" cy="329184"/>
          </a:xfrm>
          <a:prstGeom prst="rect">
            <a:avLst/>
          </a:prstGeom>
        </p:spPr>
        <p:txBody>
          <a:bodyPr vert="horz" lIns="91430" tIns="45714" rIns="91430" bIns="45714"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9601730" y="18289"/>
            <a:ext cx="1344242" cy="329184"/>
          </a:xfrm>
          <a:prstGeom prst="rect">
            <a:avLst/>
          </a:prstGeom>
        </p:spPr>
        <p:txBody>
          <a:bodyPr vert="horz" lIns="91430" tIns="45714" rIns="91430" bIns="45714" rtlCol="0" anchor="ctr"/>
          <a:lstStyle>
            <a:lvl1pPr algn="l">
              <a:defRPr sz="1400" b="1">
                <a:solidFill>
                  <a:srgbClr val="FFFFFF"/>
                </a:solidFill>
              </a:defRPr>
            </a:lvl1pPr>
          </a:lstStyle>
          <a:p>
            <a:fld id="{458BC84C-0AD5-4261-B872-C01C4C91A97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298" rtl="0" eaLnBrk="1" latinLnBrk="0" hangingPunct="1">
        <a:spcBef>
          <a:spcPct val="0"/>
        </a:spcBef>
        <a:buNone/>
        <a:defRPr sz="4000" kern="1200" spc="-100" baseline="0">
          <a:solidFill>
            <a:schemeClr val="tx2"/>
          </a:solidFill>
          <a:latin typeface="+mj-lt"/>
          <a:ea typeface="+mj-ea"/>
          <a:cs typeface="+mj-cs"/>
        </a:defRPr>
      </a:lvl1pPr>
    </p:titleStyle>
    <p:bodyStyle>
      <a:lvl1pPr marL="182860" indent="-182860" algn="l" defTabSz="914298"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149" indent="-182860" algn="l" defTabSz="914298"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438" indent="-182860" algn="l" defTabSz="914298"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728" indent="-182860" algn="l" defTabSz="914298"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586" indent="-137144" algn="l" defTabSz="914298"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446" indent="-182860" algn="l" defTabSz="914298"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306" indent="-182860" algn="l" defTabSz="914298"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165" indent="-182860" algn="l" defTabSz="914298"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025" indent="-182860" algn="l" defTabSz="914298"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298" rtl="0" eaLnBrk="1" latinLnBrk="0" hangingPunct="1">
        <a:defRPr sz="1800" kern="1200">
          <a:solidFill>
            <a:schemeClr val="tx1"/>
          </a:solidFill>
          <a:latin typeface="+mn-lt"/>
          <a:ea typeface="+mn-ea"/>
          <a:cs typeface="+mn-cs"/>
        </a:defRPr>
      </a:lvl1pPr>
      <a:lvl2pPr marL="457149" algn="l" defTabSz="914298" rtl="0" eaLnBrk="1" latinLnBrk="0" hangingPunct="1">
        <a:defRPr sz="1800" kern="1200">
          <a:solidFill>
            <a:schemeClr val="tx1"/>
          </a:solidFill>
          <a:latin typeface="+mn-lt"/>
          <a:ea typeface="+mn-ea"/>
          <a:cs typeface="+mn-cs"/>
        </a:defRPr>
      </a:lvl2pPr>
      <a:lvl3pPr marL="914298" algn="l" defTabSz="914298" rtl="0" eaLnBrk="1" latinLnBrk="0" hangingPunct="1">
        <a:defRPr sz="1800" kern="1200">
          <a:solidFill>
            <a:schemeClr val="tx1"/>
          </a:solidFill>
          <a:latin typeface="+mn-lt"/>
          <a:ea typeface="+mn-ea"/>
          <a:cs typeface="+mn-cs"/>
        </a:defRPr>
      </a:lvl3pPr>
      <a:lvl4pPr marL="1371446" algn="l" defTabSz="914298" rtl="0" eaLnBrk="1" latinLnBrk="0" hangingPunct="1">
        <a:defRPr sz="1800" kern="1200">
          <a:solidFill>
            <a:schemeClr val="tx1"/>
          </a:solidFill>
          <a:latin typeface="+mn-lt"/>
          <a:ea typeface="+mn-ea"/>
          <a:cs typeface="+mn-cs"/>
        </a:defRPr>
      </a:lvl4pPr>
      <a:lvl5pPr marL="1828595" algn="l" defTabSz="914298" rtl="0" eaLnBrk="1" latinLnBrk="0" hangingPunct="1">
        <a:defRPr sz="1800" kern="1200">
          <a:solidFill>
            <a:schemeClr val="tx1"/>
          </a:solidFill>
          <a:latin typeface="+mn-lt"/>
          <a:ea typeface="+mn-ea"/>
          <a:cs typeface="+mn-cs"/>
        </a:defRPr>
      </a:lvl5pPr>
      <a:lvl6pPr marL="2285744" algn="l" defTabSz="914298" rtl="0" eaLnBrk="1" latinLnBrk="0" hangingPunct="1">
        <a:defRPr sz="1800" kern="1200">
          <a:solidFill>
            <a:schemeClr val="tx1"/>
          </a:solidFill>
          <a:latin typeface="+mn-lt"/>
          <a:ea typeface="+mn-ea"/>
          <a:cs typeface="+mn-cs"/>
        </a:defRPr>
      </a:lvl6pPr>
      <a:lvl7pPr marL="2742893" algn="l" defTabSz="914298" rtl="0" eaLnBrk="1" latinLnBrk="0" hangingPunct="1">
        <a:defRPr sz="1800" kern="1200">
          <a:solidFill>
            <a:schemeClr val="tx1"/>
          </a:solidFill>
          <a:latin typeface="+mn-lt"/>
          <a:ea typeface="+mn-ea"/>
          <a:cs typeface="+mn-cs"/>
        </a:defRPr>
      </a:lvl7pPr>
      <a:lvl8pPr marL="3200042" algn="l" defTabSz="914298" rtl="0" eaLnBrk="1" latinLnBrk="0" hangingPunct="1">
        <a:defRPr sz="1800" kern="1200">
          <a:solidFill>
            <a:schemeClr val="tx1"/>
          </a:solidFill>
          <a:latin typeface="+mn-lt"/>
          <a:ea typeface="+mn-ea"/>
          <a:cs typeface="+mn-cs"/>
        </a:defRPr>
      </a:lvl8pPr>
      <a:lvl9pPr marL="3657190" algn="l" defTabSz="91429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Structured Query Language</a:t>
            </a:r>
            <a:endParaRPr lang="en-IN" dirty="0"/>
          </a:p>
        </p:txBody>
      </p:sp>
      <p:sp>
        <p:nvSpPr>
          <p:cNvPr id="3" name="Subtitle 2"/>
          <p:cNvSpPr>
            <a:spLocks noGrp="1"/>
          </p:cNvSpPr>
          <p:nvPr>
            <p:ph type="subTitle" idx="1"/>
          </p:nvPr>
        </p:nvSpPr>
        <p:spPr/>
        <p:txBody>
          <a:bodyPr>
            <a:normAutofit/>
          </a:bodyPr>
          <a:lstStyle/>
          <a:p>
            <a:r>
              <a:rPr lang="en-IN" dirty="0"/>
              <a:t>SQL is a standard language for accessing and manipulating databases.</a:t>
            </a:r>
          </a:p>
        </p:txBody>
      </p:sp>
    </p:spTree>
    <p:extLst>
      <p:ext uri="{BB962C8B-B14F-4D97-AF65-F5344CB8AC3E}">
        <p14:creationId xmlns:p14="http://schemas.microsoft.com/office/powerpoint/2010/main" val="25846128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SELECT DISTINCT Statement</a:t>
            </a:r>
            <a:br>
              <a:rPr lang="en-IN" dirty="0"/>
            </a:br>
            <a:endParaRPr lang="en-IN" dirty="0"/>
          </a:p>
        </p:txBody>
      </p:sp>
      <p:sp>
        <p:nvSpPr>
          <p:cNvPr id="3" name="Content Placeholder 2"/>
          <p:cNvSpPr>
            <a:spLocks noGrp="1"/>
          </p:cNvSpPr>
          <p:nvPr>
            <p:ph idx="1"/>
          </p:nvPr>
        </p:nvSpPr>
        <p:spPr/>
        <p:txBody>
          <a:bodyPr/>
          <a:lstStyle/>
          <a:p>
            <a:r>
              <a:rPr lang="en-IN" dirty="0"/>
              <a:t>In a table, a column may contain many duplicate values; and sometimes you only want to list the different (distinct) values.</a:t>
            </a:r>
          </a:p>
          <a:p>
            <a:r>
              <a:rPr lang="en-IN" dirty="0"/>
              <a:t>The DISTINCT keyword can be used to return only distinct (different) values.</a:t>
            </a:r>
          </a:p>
          <a:p>
            <a:endParaRPr lang="en-IN" dirty="0"/>
          </a:p>
          <a:p>
            <a:pPr lvl="1"/>
            <a:r>
              <a:rPr lang="en-IN" dirty="0" smtClean="0"/>
              <a:t>SQL </a:t>
            </a:r>
            <a:r>
              <a:rPr lang="en-IN" dirty="0"/>
              <a:t>SELECT DISTINCT Syntax</a:t>
            </a:r>
          </a:p>
          <a:p>
            <a:pPr lvl="1"/>
            <a:r>
              <a:rPr lang="en-IN" dirty="0"/>
              <a:t>SELECT DISTINCT </a:t>
            </a:r>
            <a:r>
              <a:rPr lang="en-IN" i="1" dirty="0" err="1"/>
              <a:t>column_name</a:t>
            </a:r>
            <a:r>
              <a:rPr lang="en-IN" dirty="0" err="1"/>
              <a:t>,</a:t>
            </a:r>
            <a:r>
              <a:rPr lang="en-IN" i="1" dirty="0" err="1"/>
              <a:t>column_name</a:t>
            </a:r>
            <a:r>
              <a:rPr lang="en-IN" dirty="0"/>
              <a:t/>
            </a:r>
            <a:br>
              <a:rPr lang="en-IN" dirty="0"/>
            </a:br>
            <a:r>
              <a:rPr lang="en-IN" dirty="0"/>
              <a:t>FROM </a:t>
            </a:r>
            <a:r>
              <a:rPr lang="en-IN" i="1" dirty="0" err="1"/>
              <a:t>table_name</a:t>
            </a:r>
            <a:r>
              <a:rPr lang="en-IN" dirty="0" smtClean="0"/>
              <a:t>;</a:t>
            </a:r>
          </a:p>
          <a:p>
            <a:pPr lvl="1"/>
            <a:endParaRPr lang="en-IN" dirty="0"/>
          </a:p>
          <a:p>
            <a:r>
              <a:rPr lang="en-IN" dirty="0"/>
              <a:t>Example</a:t>
            </a:r>
          </a:p>
          <a:p>
            <a:r>
              <a:rPr lang="en-IN" dirty="0"/>
              <a:t>SELECT DISTINCT City FROM Customers;</a:t>
            </a:r>
          </a:p>
          <a:p>
            <a:endParaRPr lang="en-IN" dirty="0"/>
          </a:p>
        </p:txBody>
      </p:sp>
    </p:spTree>
    <p:extLst>
      <p:ext uri="{BB962C8B-B14F-4D97-AF65-F5344CB8AC3E}">
        <p14:creationId xmlns:p14="http://schemas.microsoft.com/office/powerpoint/2010/main" val="160722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WHERE Clause</a:t>
            </a:r>
            <a:br>
              <a:rPr lang="en-IN" dirty="0"/>
            </a:br>
            <a:endParaRPr lang="en-IN" dirty="0"/>
          </a:p>
        </p:txBody>
      </p:sp>
      <p:sp>
        <p:nvSpPr>
          <p:cNvPr id="3" name="Content Placeholder 2"/>
          <p:cNvSpPr>
            <a:spLocks noGrp="1"/>
          </p:cNvSpPr>
          <p:nvPr>
            <p:ph idx="1"/>
          </p:nvPr>
        </p:nvSpPr>
        <p:spPr/>
        <p:txBody>
          <a:bodyPr/>
          <a:lstStyle/>
          <a:p>
            <a:r>
              <a:rPr lang="en-IN" dirty="0"/>
              <a:t>The WHERE clause is used to extract only those records that </a:t>
            </a:r>
            <a:r>
              <a:rPr lang="en-IN" dirty="0" err="1"/>
              <a:t>fulfill</a:t>
            </a:r>
            <a:r>
              <a:rPr lang="en-IN" dirty="0"/>
              <a:t> a specified criterion.</a:t>
            </a:r>
          </a:p>
          <a:p>
            <a:endParaRPr lang="en-IN" dirty="0" smtClean="0"/>
          </a:p>
          <a:p>
            <a:endParaRPr lang="en-IN" dirty="0"/>
          </a:p>
          <a:p>
            <a:r>
              <a:rPr lang="en-IN" dirty="0" smtClean="0"/>
              <a:t>SQL </a:t>
            </a:r>
            <a:r>
              <a:rPr lang="en-IN" dirty="0"/>
              <a:t>WHERE Syntax</a:t>
            </a:r>
          </a:p>
          <a:p>
            <a:pPr lvl="1"/>
            <a:r>
              <a:rPr lang="en-IN" dirty="0"/>
              <a:t>SELECT </a:t>
            </a:r>
            <a:r>
              <a:rPr lang="en-IN" i="1" dirty="0" err="1"/>
              <a:t>column_name</a:t>
            </a:r>
            <a:r>
              <a:rPr lang="en-IN" dirty="0" err="1"/>
              <a:t>,</a:t>
            </a:r>
            <a:r>
              <a:rPr lang="en-IN" i="1" dirty="0" err="1"/>
              <a:t>column_name</a:t>
            </a:r>
            <a:r>
              <a:rPr lang="en-IN" dirty="0"/>
              <a:t/>
            </a:r>
            <a:br>
              <a:rPr lang="en-IN" dirty="0"/>
            </a:br>
            <a:r>
              <a:rPr lang="en-IN" dirty="0"/>
              <a:t>FROM </a:t>
            </a:r>
            <a:r>
              <a:rPr lang="en-IN" i="1" dirty="0" err="1"/>
              <a:t>table_name</a:t>
            </a:r>
            <a:r>
              <a:rPr lang="en-IN" dirty="0"/>
              <a:t/>
            </a:r>
            <a:br>
              <a:rPr lang="en-IN" dirty="0"/>
            </a:br>
            <a:r>
              <a:rPr lang="en-IN" dirty="0"/>
              <a:t>WHERE </a:t>
            </a:r>
            <a:r>
              <a:rPr lang="en-IN" i="1" dirty="0" err="1"/>
              <a:t>column_name</a:t>
            </a:r>
            <a:r>
              <a:rPr lang="en-IN" i="1" dirty="0"/>
              <a:t> operator value</a:t>
            </a:r>
            <a:r>
              <a:rPr lang="en-IN" dirty="0"/>
              <a:t>;</a:t>
            </a:r>
          </a:p>
          <a:p>
            <a:r>
              <a:rPr lang="en-IN" dirty="0"/>
              <a:t>Example</a:t>
            </a:r>
          </a:p>
          <a:p>
            <a:r>
              <a:rPr lang="en-IN" dirty="0"/>
              <a:t>SELECT * FROM Customers</a:t>
            </a:r>
            <a:br>
              <a:rPr lang="en-IN" dirty="0"/>
            </a:br>
            <a:r>
              <a:rPr lang="en-IN" dirty="0"/>
              <a:t>WHERE Country='Mexico';</a:t>
            </a:r>
          </a:p>
          <a:p>
            <a:endParaRPr lang="en-IN" dirty="0"/>
          </a:p>
        </p:txBody>
      </p:sp>
    </p:spTree>
    <p:extLst>
      <p:ext uri="{BB962C8B-B14F-4D97-AF65-F5344CB8AC3E}">
        <p14:creationId xmlns:p14="http://schemas.microsoft.com/office/powerpoint/2010/main" val="3513341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87776948"/>
              </p:ext>
            </p:extLst>
          </p:nvPr>
        </p:nvGraphicFramePr>
        <p:xfrm>
          <a:off x="589140" y="1340768"/>
          <a:ext cx="10369866" cy="5301208"/>
        </p:xfrm>
        <a:graphic>
          <a:graphicData uri="http://schemas.openxmlformats.org/drawingml/2006/table">
            <a:tbl>
              <a:tblPr/>
              <a:tblGrid>
                <a:gridCol w="2066966"/>
                <a:gridCol w="8302900"/>
              </a:tblGrid>
              <a:tr h="497807">
                <a:tc>
                  <a:txBody>
                    <a:bodyPr/>
                    <a:lstStyle/>
                    <a:p>
                      <a:pPr algn="l" fontAlgn="t"/>
                      <a:r>
                        <a:rPr lang="en-IN" sz="1800" dirty="0">
                          <a:effectLst/>
                        </a:rPr>
                        <a:t>Operator</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dirty="0">
                          <a:effectLst/>
                        </a:rPr>
                        <a:t>Description</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97807">
                <a:tc>
                  <a:txBody>
                    <a:bodyPr/>
                    <a:lstStyle/>
                    <a:p>
                      <a:pPr fontAlgn="t"/>
                      <a:r>
                        <a:rPr lang="en-IN" sz="1800">
                          <a:effectLst/>
                        </a:rPr>
                        <a:t>=</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800">
                          <a:effectLst/>
                        </a:rPr>
                        <a:t>Equal</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820945">
                <a:tc>
                  <a:txBody>
                    <a:bodyPr/>
                    <a:lstStyle/>
                    <a:p>
                      <a:pPr fontAlgn="t"/>
                      <a:r>
                        <a:rPr lang="en-IN" sz="1800">
                          <a:effectLst/>
                        </a:rPr>
                        <a:t>&lt;&gt;</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Not equal. </a:t>
                      </a:r>
                      <a:r>
                        <a:rPr lang="en-IN" sz="1800" b="1">
                          <a:effectLst/>
                        </a:rPr>
                        <a:t>Note:</a:t>
                      </a:r>
                      <a:r>
                        <a:rPr lang="en-IN" sz="1800">
                          <a:effectLst/>
                        </a:rPr>
                        <a:t> In some versions of SQL this operator may be written as !=</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97807">
                <a:tc>
                  <a:txBody>
                    <a:bodyPr/>
                    <a:lstStyle/>
                    <a:p>
                      <a:pPr fontAlgn="t"/>
                      <a:r>
                        <a:rPr lang="en-IN" sz="1800">
                          <a:effectLst/>
                        </a:rPr>
                        <a:t>&gt;</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800" dirty="0">
                          <a:effectLst/>
                        </a:rPr>
                        <a:t>Greater than</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497807">
                <a:tc>
                  <a:txBody>
                    <a:bodyPr/>
                    <a:lstStyle/>
                    <a:p>
                      <a:pPr fontAlgn="t"/>
                      <a:r>
                        <a:rPr lang="en-IN" sz="1800">
                          <a:effectLst/>
                        </a:rPr>
                        <a:t>&lt;</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Less than</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97807">
                <a:tc>
                  <a:txBody>
                    <a:bodyPr/>
                    <a:lstStyle/>
                    <a:p>
                      <a:pPr fontAlgn="t"/>
                      <a:r>
                        <a:rPr lang="en-IN" sz="1800">
                          <a:effectLst/>
                        </a:rPr>
                        <a:t>&gt;=</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800">
                          <a:effectLst/>
                        </a:rPr>
                        <a:t>Greater than or equal</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497807">
                <a:tc>
                  <a:txBody>
                    <a:bodyPr/>
                    <a:lstStyle/>
                    <a:p>
                      <a:pPr fontAlgn="t"/>
                      <a:r>
                        <a:rPr lang="en-IN" sz="1800">
                          <a:effectLst/>
                        </a:rPr>
                        <a:t>&lt;=</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Less than or equal</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97807">
                <a:tc>
                  <a:txBody>
                    <a:bodyPr/>
                    <a:lstStyle/>
                    <a:p>
                      <a:pPr fontAlgn="t"/>
                      <a:r>
                        <a:rPr lang="en-IN" sz="1800">
                          <a:effectLst/>
                        </a:rPr>
                        <a:t>BETWEEN</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800">
                          <a:effectLst/>
                        </a:rPr>
                        <a:t>Between an inclusive range</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497807">
                <a:tc>
                  <a:txBody>
                    <a:bodyPr/>
                    <a:lstStyle/>
                    <a:p>
                      <a:pPr fontAlgn="t"/>
                      <a:r>
                        <a:rPr lang="en-IN" sz="1800">
                          <a:effectLst/>
                        </a:rPr>
                        <a:t>LIKE</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Search for a pattern</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97807">
                <a:tc>
                  <a:txBody>
                    <a:bodyPr/>
                    <a:lstStyle/>
                    <a:p>
                      <a:pPr fontAlgn="t"/>
                      <a:r>
                        <a:rPr lang="en-IN" sz="1800" dirty="0">
                          <a:effectLst/>
                        </a:rPr>
                        <a:t>IN</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800" dirty="0">
                          <a:effectLst/>
                        </a:rPr>
                        <a:t>To specify multiple possible values for a column</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bl>
          </a:graphicData>
        </a:graphic>
      </p:graphicFrame>
      <p:sp>
        <p:nvSpPr>
          <p:cNvPr id="5" name="Rectangle 1"/>
          <p:cNvSpPr>
            <a:spLocks noChangeArrowheads="1"/>
          </p:cNvSpPr>
          <p:nvPr/>
        </p:nvSpPr>
        <p:spPr bwMode="auto">
          <a:xfrm>
            <a:off x="226199" y="404682"/>
            <a:ext cx="7494670" cy="8863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179311" rIns="91430" bIns="88862" numCol="1" anchor="ctr" anchorCtr="0" compatLnSpc="1">
            <a:prstTxWarp prst="textNoShape">
              <a:avLst/>
            </a:prstTxWarp>
            <a:spAutoFit/>
          </a:bodyPr>
          <a:lstStyle/>
          <a:p>
            <a:pPr fontAlgn="base">
              <a:spcBef>
                <a:spcPct val="0"/>
              </a:spcBef>
              <a:spcAft>
                <a:spcPct val="0"/>
              </a:spcAft>
            </a:pPr>
            <a:r>
              <a:rPr lang="en-US" sz="2200" dirty="0">
                <a:solidFill>
                  <a:srgbClr val="333333"/>
                </a:solidFill>
                <a:latin typeface="Arial" pitchFamily="34" charset="0"/>
                <a:cs typeface="Arial" pitchFamily="34" charset="0"/>
              </a:rPr>
              <a:t>Operators in The WHERE Clause</a:t>
            </a:r>
          </a:p>
          <a:p>
            <a:pPr eaLnBrk="0" fontAlgn="base" hangingPunct="0">
              <a:spcBef>
                <a:spcPct val="0"/>
              </a:spcBef>
              <a:spcAft>
                <a:spcPct val="0"/>
              </a:spcAft>
            </a:pPr>
            <a:endParaRPr lang="en-US" dirty="0">
              <a:latin typeface="Arial" pitchFamily="34" charset="0"/>
              <a:cs typeface="Arial" pitchFamily="34" charset="0"/>
            </a:endParaRPr>
          </a:p>
        </p:txBody>
      </p:sp>
    </p:spTree>
    <p:extLst>
      <p:ext uri="{BB962C8B-B14F-4D97-AF65-F5344CB8AC3E}">
        <p14:creationId xmlns:p14="http://schemas.microsoft.com/office/powerpoint/2010/main" val="3282070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BETWEEN Operator</a:t>
            </a:r>
            <a:br>
              <a:rPr lang="en-IN" dirty="0"/>
            </a:br>
            <a:endParaRPr lang="en-IN" dirty="0"/>
          </a:p>
        </p:txBody>
      </p:sp>
      <p:sp>
        <p:nvSpPr>
          <p:cNvPr id="3" name="Content Placeholder 2"/>
          <p:cNvSpPr>
            <a:spLocks noGrp="1"/>
          </p:cNvSpPr>
          <p:nvPr>
            <p:ph idx="1"/>
          </p:nvPr>
        </p:nvSpPr>
        <p:spPr/>
        <p:txBody>
          <a:bodyPr/>
          <a:lstStyle/>
          <a:p>
            <a:r>
              <a:rPr lang="en-IN" dirty="0"/>
              <a:t>The BETWEEN operator selects values within a range. The values can be numbers, text, or dates</a:t>
            </a:r>
            <a:r>
              <a:rPr lang="en-IN" dirty="0" smtClean="0"/>
              <a:t>.</a:t>
            </a:r>
          </a:p>
          <a:p>
            <a:endParaRPr lang="en-IN" dirty="0"/>
          </a:p>
          <a:p>
            <a:r>
              <a:rPr lang="en-IN" dirty="0"/>
              <a:t>SQL BETWEEN Syntax</a:t>
            </a:r>
          </a:p>
          <a:p>
            <a:pPr lvl="1"/>
            <a:r>
              <a:rPr lang="en-IN" dirty="0"/>
              <a:t>SELECT </a:t>
            </a:r>
            <a:r>
              <a:rPr lang="en-IN" i="1" dirty="0" err="1"/>
              <a:t>column_name</a:t>
            </a:r>
            <a:r>
              <a:rPr lang="en-IN" i="1" dirty="0"/>
              <a:t>(s)</a:t>
            </a:r>
            <a:r>
              <a:rPr lang="en-IN" dirty="0"/>
              <a:t/>
            </a:r>
            <a:br>
              <a:rPr lang="en-IN" dirty="0"/>
            </a:br>
            <a:r>
              <a:rPr lang="en-IN" dirty="0"/>
              <a:t>FROM </a:t>
            </a:r>
            <a:r>
              <a:rPr lang="en-IN" i="1" dirty="0" err="1"/>
              <a:t>table_name</a:t>
            </a:r>
            <a:r>
              <a:rPr lang="en-IN" dirty="0"/>
              <a:t/>
            </a:r>
            <a:br>
              <a:rPr lang="en-IN" dirty="0"/>
            </a:br>
            <a:r>
              <a:rPr lang="en-IN" dirty="0"/>
              <a:t>WHERE </a:t>
            </a:r>
            <a:r>
              <a:rPr lang="en-IN" i="1" dirty="0" err="1"/>
              <a:t>column_name</a:t>
            </a:r>
            <a:r>
              <a:rPr lang="en-IN" i="1" dirty="0"/>
              <a:t> </a:t>
            </a:r>
            <a:r>
              <a:rPr lang="en-IN" dirty="0"/>
              <a:t>BETWEEN </a:t>
            </a:r>
            <a:r>
              <a:rPr lang="en-IN" i="1" dirty="0"/>
              <a:t>value1</a:t>
            </a:r>
            <a:r>
              <a:rPr lang="en-IN" dirty="0"/>
              <a:t> AND </a:t>
            </a:r>
            <a:r>
              <a:rPr lang="en-IN" i="1" dirty="0"/>
              <a:t>value2;</a:t>
            </a:r>
            <a:endParaRPr lang="en-IN" dirty="0"/>
          </a:p>
          <a:p>
            <a:endParaRPr lang="en-IN" dirty="0"/>
          </a:p>
        </p:txBody>
      </p:sp>
    </p:spTree>
    <p:extLst>
      <p:ext uri="{BB962C8B-B14F-4D97-AF65-F5344CB8AC3E}">
        <p14:creationId xmlns:p14="http://schemas.microsoft.com/office/powerpoint/2010/main" val="21114357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Example</a:t>
            </a:r>
          </a:p>
          <a:p>
            <a:r>
              <a:rPr lang="en-IN" dirty="0"/>
              <a:t>SELECT * FROM Products</a:t>
            </a:r>
            <a:br>
              <a:rPr lang="en-IN" dirty="0"/>
            </a:br>
            <a:r>
              <a:rPr lang="en-IN" dirty="0"/>
              <a:t>WHERE Price BETWEEN 10 AND 20;</a:t>
            </a:r>
          </a:p>
          <a:p>
            <a:r>
              <a:rPr lang="en-IN" dirty="0"/>
              <a:t/>
            </a:r>
            <a:br>
              <a:rPr lang="en-IN" dirty="0"/>
            </a:br>
            <a:r>
              <a:rPr lang="en-IN" dirty="0"/>
              <a:t>Example</a:t>
            </a:r>
          </a:p>
          <a:p>
            <a:r>
              <a:rPr lang="en-IN" dirty="0"/>
              <a:t>SELECT * FROM Products</a:t>
            </a:r>
            <a:br>
              <a:rPr lang="en-IN" dirty="0"/>
            </a:br>
            <a:r>
              <a:rPr lang="en-IN" dirty="0"/>
              <a:t>WHERE Price NOT BETWEEN 10 AND 20;</a:t>
            </a:r>
          </a:p>
          <a:p>
            <a:endParaRPr lang="en-IN" dirty="0"/>
          </a:p>
        </p:txBody>
      </p:sp>
    </p:spTree>
    <p:extLst>
      <p:ext uri="{BB962C8B-B14F-4D97-AF65-F5344CB8AC3E}">
        <p14:creationId xmlns:p14="http://schemas.microsoft.com/office/powerpoint/2010/main" val="8198498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IN Operator</a:t>
            </a:r>
            <a:br>
              <a:rPr lang="en-IN" dirty="0"/>
            </a:br>
            <a:endParaRPr lang="en-IN" dirty="0"/>
          </a:p>
        </p:txBody>
      </p:sp>
      <p:sp>
        <p:nvSpPr>
          <p:cNvPr id="3" name="Content Placeholder 2"/>
          <p:cNvSpPr>
            <a:spLocks noGrp="1"/>
          </p:cNvSpPr>
          <p:nvPr>
            <p:ph idx="1"/>
          </p:nvPr>
        </p:nvSpPr>
        <p:spPr/>
        <p:txBody>
          <a:bodyPr/>
          <a:lstStyle/>
          <a:p>
            <a:r>
              <a:rPr lang="en-IN" dirty="0"/>
              <a:t>The </a:t>
            </a:r>
            <a:r>
              <a:rPr lang="en-IN" dirty="0" smtClean="0"/>
              <a:t>IN </a:t>
            </a:r>
            <a:r>
              <a:rPr lang="en-IN" dirty="0"/>
              <a:t>operator allows you to specify multiple values in a WHERE clause</a:t>
            </a:r>
            <a:r>
              <a:rPr lang="en-IN" dirty="0" smtClean="0"/>
              <a:t>.</a:t>
            </a:r>
          </a:p>
          <a:p>
            <a:endParaRPr lang="en-IN" dirty="0"/>
          </a:p>
          <a:p>
            <a:r>
              <a:rPr lang="en-IN" dirty="0"/>
              <a:t>SQL IN Syntax</a:t>
            </a:r>
          </a:p>
          <a:p>
            <a:r>
              <a:rPr lang="en-IN" dirty="0"/>
              <a:t>SELECT </a:t>
            </a:r>
            <a:r>
              <a:rPr lang="en-IN" i="1" dirty="0" err="1"/>
              <a:t>column_name</a:t>
            </a:r>
            <a:r>
              <a:rPr lang="en-IN" i="1" dirty="0"/>
              <a:t>(s)</a:t>
            </a:r>
            <a:r>
              <a:rPr lang="en-IN" dirty="0"/>
              <a:t/>
            </a:r>
            <a:br>
              <a:rPr lang="en-IN" dirty="0"/>
            </a:br>
            <a:r>
              <a:rPr lang="en-IN" dirty="0"/>
              <a:t>FROM </a:t>
            </a:r>
            <a:r>
              <a:rPr lang="en-IN" i="1" dirty="0" err="1"/>
              <a:t>table_name</a:t>
            </a:r>
            <a:r>
              <a:rPr lang="en-IN" dirty="0"/>
              <a:t/>
            </a:r>
            <a:br>
              <a:rPr lang="en-IN" dirty="0"/>
            </a:br>
            <a:r>
              <a:rPr lang="en-IN" dirty="0"/>
              <a:t>WHERE </a:t>
            </a:r>
            <a:r>
              <a:rPr lang="en-IN" i="1" dirty="0" err="1"/>
              <a:t>column_name</a:t>
            </a:r>
            <a:r>
              <a:rPr lang="en-IN" dirty="0"/>
              <a:t> IN (</a:t>
            </a:r>
            <a:r>
              <a:rPr lang="en-IN" i="1" dirty="0"/>
              <a:t>value1</a:t>
            </a:r>
            <a:r>
              <a:rPr lang="en-IN" dirty="0"/>
              <a:t>,</a:t>
            </a:r>
            <a:r>
              <a:rPr lang="en-IN" i="1" dirty="0"/>
              <a:t>value2</a:t>
            </a:r>
            <a:r>
              <a:rPr lang="en-IN" dirty="0"/>
              <a:t>,...);</a:t>
            </a:r>
          </a:p>
          <a:p>
            <a:endParaRPr lang="en-IN" dirty="0" smtClean="0"/>
          </a:p>
          <a:p>
            <a:r>
              <a:rPr lang="en-IN" dirty="0"/>
              <a:t>Example</a:t>
            </a:r>
          </a:p>
          <a:p>
            <a:r>
              <a:rPr lang="en-IN" dirty="0"/>
              <a:t>SELECT * FROM Customers</a:t>
            </a:r>
            <a:br>
              <a:rPr lang="en-IN" dirty="0"/>
            </a:br>
            <a:r>
              <a:rPr lang="en-IN" dirty="0"/>
              <a:t>WHERE City IN ('</a:t>
            </a:r>
            <a:r>
              <a:rPr lang="en-IN" dirty="0" err="1"/>
              <a:t>Paris','London</a:t>
            </a:r>
            <a:r>
              <a:rPr lang="en-IN" dirty="0"/>
              <a:t>');</a:t>
            </a:r>
          </a:p>
          <a:p>
            <a:endParaRPr lang="en-IN" dirty="0"/>
          </a:p>
        </p:txBody>
      </p:sp>
    </p:spTree>
    <p:extLst>
      <p:ext uri="{BB962C8B-B14F-4D97-AF65-F5344CB8AC3E}">
        <p14:creationId xmlns:p14="http://schemas.microsoft.com/office/powerpoint/2010/main" val="4247354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LIKE Operator</a:t>
            </a:r>
            <a:br>
              <a:rPr lang="en-IN" dirty="0"/>
            </a:br>
            <a:endParaRPr lang="en-IN" dirty="0"/>
          </a:p>
        </p:txBody>
      </p:sp>
      <p:sp>
        <p:nvSpPr>
          <p:cNvPr id="3" name="Content Placeholder 2"/>
          <p:cNvSpPr>
            <a:spLocks noGrp="1"/>
          </p:cNvSpPr>
          <p:nvPr>
            <p:ph idx="1"/>
          </p:nvPr>
        </p:nvSpPr>
        <p:spPr/>
        <p:txBody>
          <a:bodyPr/>
          <a:lstStyle/>
          <a:p>
            <a:r>
              <a:rPr lang="en-IN" dirty="0"/>
              <a:t>The LIKE operator is used in a WHERE clause to search for a specified pattern in a column</a:t>
            </a:r>
            <a:r>
              <a:rPr lang="en-IN" dirty="0" smtClean="0"/>
              <a:t>.</a:t>
            </a:r>
          </a:p>
          <a:p>
            <a:endParaRPr lang="en-IN" dirty="0"/>
          </a:p>
          <a:p>
            <a:r>
              <a:rPr lang="en-IN" dirty="0"/>
              <a:t>SQL LIKE Syntax</a:t>
            </a:r>
          </a:p>
          <a:p>
            <a:r>
              <a:rPr lang="en-IN" dirty="0"/>
              <a:t>SELECT </a:t>
            </a:r>
            <a:r>
              <a:rPr lang="en-IN" i="1" dirty="0" err="1"/>
              <a:t>column_name</a:t>
            </a:r>
            <a:r>
              <a:rPr lang="en-IN" i="1" dirty="0"/>
              <a:t>(s)</a:t>
            </a:r>
            <a:r>
              <a:rPr lang="en-IN" dirty="0"/>
              <a:t/>
            </a:r>
            <a:br>
              <a:rPr lang="en-IN" dirty="0"/>
            </a:br>
            <a:r>
              <a:rPr lang="en-IN" dirty="0"/>
              <a:t>FROM </a:t>
            </a:r>
            <a:r>
              <a:rPr lang="en-IN" i="1" dirty="0" err="1"/>
              <a:t>table_name</a:t>
            </a:r>
            <a:r>
              <a:rPr lang="en-IN" dirty="0"/>
              <a:t/>
            </a:r>
            <a:br>
              <a:rPr lang="en-IN" dirty="0"/>
            </a:br>
            <a:r>
              <a:rPr lang="en-IN" dirty="0"/>
              <a:t>WHERE </a:t>
            </a:r>
            <a:r>
              <a:rPr lang="en-IN" i="1" dirty="0" err="1"/>
              <a:t>column_name</a:t>
            </a:r>
            <a:r>
              <a:rPr lang="en-IN" dirty="0"/>
              <a:t> LIKE </a:t>
            </a:r>
            <a:r>
              <a:rPr lang="en-IN" i="1" dirty="0"/>
              <a:t>pattern</a:t>
            </a:r>
            <a:r>
              <a:rPr lang="en-IN" dirty="0"/>
              <a:t>;</a:t>
            </a:r>
          </a:p>
          <a:p>
            <a:endParaRPr lang="en-IN" dirty="0" smtClean="0"/>
          </a:p>
          <a:p>
            <a:r>
              <a:rPr lang="en-IN" dirty="0"/>
              <a:t>SELECT * FROM Customers</a:t>
            </a:r>
            <a:br>
              <a:rPr lang="en-IN" dirty="0"/>
            </a:br>
            <a:r>
              <a:rPr lang="en-IN" dirty="0"/>
              <a:t>WHERE City LIKE 's%';</a:t>
            </a:r>
          </a:p>
        </p:txBody>
      </p:sp>
    </p:spTree>
    <p:extLst>
      <p:ext uri="{BB962C8B-B14F-4D97-AF65-F5344CB8AC3E}">
        <p14:creationId xmlns:p14="http://schemas.microsoft.com/office/powerpoint/2010/main" val="661799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Wildcards</a:t>
            </a:r>
            <a:br>
              <a:rPr lang="en-IN" dirty="0"/>
            </a:br>
            <a:endParaRPr lang="en-IN" dirty="0"/>
          </a:p>
        </p:txBody>
      </p:sp>
      <p:sp>
        <p:nvSpPr>
          <p:cNvPr id="3" name="Content Placeholder 2"/>
          <p:cNvSpPr>
            <a:spLocks noGrp="1"/>
          </p:cNvSpPr>
          <p:nvPr>
            <p:ph idx="1"/>
          </p:nvPr>
        </p:nvSpPr>
        <p:spPr/>
        <p:txBody>
          <a:bodyPr/>
          <a:lstStyle/>
          <a:p>
            <a:r>
              <a:rPr lang="en-IN" dirty="0"/>
              <a:t>In SQL, wildcard characters are used with the SQL LIKE operator.</a:t>
            </a:r>
          </a:p>
          <a:p>
            <a:r>
              <a:rPr lang="en-IN" dirty="0"/>
              <a:t>SQL wildcards are used to search for data within a table. </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024868276"/>
              </p:ext>
            </p:extLst>
          </p:nvPr>
        </p:nvGraphicFramePr>
        <p:xfrm>
          <a:off x="1368549" y="3068960"/>
          <a:ext cx="8458200" cy="2133600"/>
        </p:xfrm>
        <a:graphic>
          <a:graphicData uri="http://schemas.openxmlformats.org/drawingml/2006/table">
            <a:tbl>
              <a:tblPr/>
              <a:tblGrid>
                <a:gridCol w="1266825"/>
                <a:gridCol w="7191375"/>
              </a:tblGrid>
              <a:tr h="0">
                <a:tc>
                  <a:txBody>
                    <a:bodyPr/>
                    <a:lstStyle/>
                    <a:p>
                      <a:pPr algn="l" fontAlgn="t"/>
                      <a:r>
                        <a:rPr lang="en-IN" dirty="0">
                          <a:effectLst/>
                        </a:rPr>
                        <a:t>Wildcard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A substitute for zero or more characters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0">
                <a:tc>
                  <a:txBody>
                    <a:bodyPr/>
                    <a:lstStyle/>
                    <a:p>
                      <a:pPr fontAlgn="t"/>
                      <a:r>
                        <a:rPr lang="en-IN">
                          <a:effectLst/>
                        </a:rPr>
                        <a:t>_</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A substitute for a single character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0">
                <a:tc>
                  <a:txBody>
                    <a:bodyPr/>
                    <a:lstStyle/>
                    <a:p>
                      <a:pPr fontAlgn="t"/>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815001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Example</a:t>
            </a:r>
          </a:p>
          <a:p>
            <a:r>
              <a:rPr lang="en-IN" dirty="0"/>
              <a:t>SELECT * FROM Customers</a:t>
            </a:r>
            <a:br>
              <a:rPr lang="en-IN" dirty="0"/>
            </a:br>
            <a:r>
              <a:rPr lang="en-IN" dirty="0"/>
              <a:t>WHERE City LIKE '</a:t>
            </a:r>
            <a:r>
              <a:rPr lang="en-IN" dirty="0" err="1"/>
              <a:t>L_n_on</a:t>
            </a:r>
            <a:r>
              <a:rPr lang="en-IN" dirty="0" smtClean="0"/>
              <a:t>';</a:t>
            </a:r>
          </a:p>
          <a:p>
            <a:pPr marL="0" indent="0">
              <a:buNone/>
            </a:pPr>
            <a:endParaRPr lang="en-IN" dirty="0"/>
          </a:p>
        </p:txBody>
      </p:sp>
    </p:spTree>
    <p:extLst>
      <p:ext uri="{BB962C8B-B14F-4D97-AF65-F5344CB8AC3E}">
        <p14:creationId xmlns:p14="http://schemas.microsoft.com/office/powerpoint/2010/main" val="42226736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1336874"/>
              </p:ext>
            </p:extLst>
          </p:nvPr>
        </p:nvGraphicFramePr>
        <p:xfrm>
          <a:off x="1368549" y="1700808"/>
          <a:ext cx="8342262" cy="4785360"/>
        </p:xfrm>
        <a:graphic>
          <a:graphicData uri="http://schemas.openxmlformats.org/drawingml/2006/table">
            <a:tbl>
              <a:tblPr/>
              <a:tblGrid>
                <a:gridCol w="4171131"/>
                <a:gridCol w="4171131"/>
              </a:tblGrid>
              <a:tr h="0">
                <a:tc>
                  <a:txBody>
                    <a:bodyPr/>
                    <a:lstStyle/>
                    <a:p>
                      <a:pPr algn="l" fontAlgn="t"/>
                      <a:r>
                        <a:rPr lang="en-IN">
                          <a:effectLst/>
                        </a:rPr>
                        <a:t>LIKE Operator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IN">
                          <a:effectLst/>
                        </a:rPr>
                        <a:t>WHERE CustomerName LIKE 'a%'</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Finds any values that start with "a"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0">
                <a:tc>
                  <a:txBody>
                    <a:bodyPr/>
                    <a:lstStyle/>
                    <a:p>
                      <a:pPr algn="l" fontAlgn="t"/>
                      <a:r>
                        <a:rPr lang="en-IN">
                          <a:effectLst/>
                        </a:rPr>
                        <a:t>WHERE CustomerName LIKE '%a'</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Finds any values that end with "a"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IN">
                          <a:effectLst/>
                        </a:rPr>
                        <a:t>WHERE CustomerName LIKE '%or%'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Finds any values that have "or" in any position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0">
                <a:tc>
                  <a:txBody>
                    <a:bodyPr/>
                    <a:lstStyle/>
                    <a:p>
                      <a:pPr algn="l" fontAlgn="t"/>
                      <a:r>
                        <a:rPr lang="en-IN">
                          <a:effectLst/>
                        </a:rPr>
                        <a:t>WHERE CustomerName LIKE '_r%'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Finds any values that have "r" in the second position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IN">
                          <a:effectLst/>
                        </a:rPr>
                        <a:t>WHERE CustomerName LIKE 'a_%'</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Finds any values that start with "a" and are at least 2 characters in length</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0">
                <a:tc>
                  <a:txBody>
                    <a:bodyPr/>
                    <a:lstStyle/>
                    <a:p>
                      <a:pPr algn="l" fontAlgn="t"/>
                      <a:r>
                        <a:rPr lang="en-IN">
                          <a:effectLst/>
                        </a:rPr>
                        <a:t>WHERE CustomerName LIKE 'a__%'</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Finds any values that start with "a" and are at least 3 characters in length</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IN">
                          <a:effectLst/>
                        </a:rPr>
                        <a:t>WHERE ContactName LIKE 'a%o'</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dirty="0">
                          <a:effectLst/>
                        </a:rPr>
                        <a:t>Finds any values that start with "a" and ends with "o"</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bl>
          </a:graphicData>
        </a:graphic>
      </p:graphicFrame>
      <p:sp>
        <p:nvSpPr>
          <p:cNvPr id="5" name="Rectangle 1"/>
          <p:cNvSpPr>
            <a:spLocks noChangeArrowheads="1"/>
          </p:cNvSpPr>
          <p:nvPr/>
        </p:nvSpPr>
        <p:spPr bwMode="auto">
          <a:xfrm>
            <a:off x="-221358" y="54888"/>
            <a:ext cx="115220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5491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is SQL?</a:t>
            </a:r>
            <a:br>
              <a:rPr lang="en-IN" dirty="0" smtClean="0"/>
            </a:br>
            <a:endParaRPr lang="en-IN" dirty="0"/>
          </a:p>
        </p:txBody>
      </p:sp>
      <p:sp>
        <p:nvSpPr>
          <p:cNvPr id="3" name="Content Placeholder 2"/>
          <p:cNvSpPr>
            <a:spLocks noGrp="1"/>
          </p:cNvSpPr>
          <p:nvPr>
            <p:ph idx="1"/>
          </p:nvPr>
        </p:nvSpPr>
        <p:spPr/>
        <p:txBody>
          <a:bodyPr/>
          <a:lstStyle/>
          <a:p>
            <a:r>
              <a:rPr lang="en-IN" dirty="0" smtClean="0"/>
              <a:t>SQL </a:t>
            </a:r>
            <a:r>
              <a:rPr lang="en-IN" dirty="0"/>
              <a:t>stands for Structured Query Language</a:t>
            </a:r>
          </a:p>
          <a:p>
            <a:r>
              <a:rPr lang="en-IN" dirty="0"/>
              <a:t>SQL lets you access and manipulate databases</a:t>
            </a:r>
          </a:p>
          <a:p>
            <a:r>
              <a:rPr lang="en-IN" dirty="0"/>
              <a:t>SQL is an ANSI (American National Standards Institute) standard</a:t>
            </a:r>
          </a:p>
          <a:p>
            <a:endParaRPr lang="en-IN" dirty="0"/>
          </a:p>
        </p:txBody>
      </p:sp>
    </p:spTree>
    <p:extLst>
      <p:ext uri="{BB962C8B-B14F-4D97-AF65-F5344CB8AC3E}">
        <p14:creationId xmlns:p14="http://schemas.microsoft.com/office/powerpoint/2010/main" val="4169874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AND &amp; OR Operators</a:t>
            </a:r>
            <a:br>
              <a:rPr lang="en-IN" dirty="0"/>
            </a:br>
            <a:endParaRPr lang="en-IN" dirty="0"/>
          </a:p>
        </p:txBody>
      </p:sp>
      <p:sp>
        <p:nvSpPr>
          <p:cNvPr id="3" name="Content Placeholder 2"/>
          <p:cNvSpPr>
            <a:spLocks noGrp="1"/>
          </p:cNvSpPr>
          <p:nvPr>
            <p:ph idx="1"/>
          </p:nvPr>
        </p:nvSpPr>
        <p:spPr/>
        <p:txBody>
          <a:bodyPr/>
          <a:lstStyle/>
          <a:p>
            <a:r>
              <a:rPr lang="en-IN" dirty="0"/>
              <a:t>The AND operator displays a record if both the first condition AND the second condition are true.</a:t>
            </a:r>
          </a:p>
          <a:p>
            <a:r>
              <a:rPr lang="en-IN" dirty="0"/>
              <a:t>The OR operator displays a record if either the first condition OR the second condition is true.</a:t>
            </a:r>
          </a:p>
          <a:p>
            <a:r>
              <a:rPr lang="en-IN" dirty="0"/>
              <a:t>Example</a:t>
            </a:r>
          </a:p>
          <a:p>
            <a:pPr lvl="1"/>
            <a:r>
              <a:rPr lang="en-IN" dirty="0"/>
              <a:t>SELECT * FROM Customers</a:t>
            </a:r>
            <a:br>
              <a:rPr lang="en-IN" dirty="0"/>
            </a:br>
            <a:r>
              <a:rPr lang="en-IN" dirty="0"/>
              <a:t>WHERE Country='Germany'</a:t>
            </a:r>
            <a:br>
              <a:rPr lang="en-IN" dirty="0"/>
            </a:br>
            <a:r>
              <a:rPr lang="en-IN" dirty="0"/>
              <a:t>AND City='Berlin';</a:t>
            </a:r>
          </a:p>
          <a:p>
            <a:r>
              <a:rPr lang="en-IN" dirty="0"/>
              <a:t>Example</a:t>
            </a:r>
          </a:p>
          <a:p>
            <a:pPr lvl="1"/>
            <a:r>
              <a:rPr lang="en-IN" dirty="0"/>
              <a:t>SELECT * FROM Customers</a:t>
            </a:r>
            <a:br>
              <a:rPr lang="en-IN" dirty="0"/>
            </a:br>
            <a:r>
              <a:rPr lang="en-IN" dirty="0"/>
              <a:t>WHERE Country='Germany'</a:t>
            </a:r>
            <a:br>
              <a:rPr lang="en-IN" dirty="0"/>
            </a:br>
            <a:r>
              <a:rPr lang="en-IN" dirty="0"/>
              <a:t>AND City='Berlin';</a:t>
            </a:r>
          </a:p>
          <a:p>
            <a:endParaRPr lang="en-IN" dirty="0"/>
          </a:p>
        </p:txBody>
      </p:sp>
    </p:spTree>
    <p:extLst>
      <p:ext uri="{BB962C8B-B14F-4D97-AF65-F5344CB8AC3E}">
        <p14:creationId xmlns:p14="http://schemas.microsoft.com/office/powerpoint/2010/main" val="20214974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ORDER BY Keyword</a:t>
            </a:r>
            <a:br>
              <a:rPr lang="en-IN" dirty="0"/>
            </a:br>
            <a:endParaRPr lang="en-IN" dirty="0"/>
          </a:p>
        </p:txBody>
      </p:sp>
      <p:sp>
        <p:nvSpPr>
          <p:cNvPr id="3" name="Content Placeholder 2"/>
          <p:cNvSpPr>
            <a:spLocks noGrp="1"/>
          </p:cNvSpPr>
          <p:nvPr>
            <p:ph idx="1"/>
          </p:nvPr>
        </p:nvSpPr>
        <p:spPr/>
        <p:txBody>
          <a:bodyPr/>
          <a:lstStyle/>
          <a:p>
            <a:r>
              <a:rPr lang="en-IN" dirty="0"/>
              <a:t>The ORDER BY keyword is used to sort the result-set by one or more columns.</a:t>
            </a:r>
          </a:p>
          <a:p>
            <a:r>
              <a:rPr lang="en-IN" dirty="0"/>
              <a:t>The ORDER BY keyword sorts the records in ascending order by default. To sort the records in a descending order, you can use the DESC keyword.</a:t>
            </a:r>
          </a:p>
          <a:p>
            <a:r>
              <a:rPr lang="en-IN" dirty="0"/>
              <a:t>SQL ORDER BY Syntax</a:t>
            </a:r>
          </a:p>
          <a:p>
            <a:pPr lvl="1"/>
            <a:r>
              <a:rPr lang="en-IN" dirty="0"/>
              <a:t>SELECT </a:t>
            </a:r>
            <a:r>
              <a:rPr lang="en-IN" i="1" dirty="0" err="1"/>
              <a:t>column_name</a:t>
            </a:r>
            <a:r>
              <a:rPr lang="en-IN" dirty="0" err="1"/>
              <a:t>,</a:t>
            </a:r>
            <a:r>
              <a:rPr lang="en-IN" i="1" dirty="0" err="1"/>
              <a:t>column_name</a:t>
            </a:r>
            <a:r>
              <a:rPr lang="en-IN" dirty="0"/>
              <a:t/>
            </a:r>
            <a:br>
              <a:rPr lang="en-IN" dirty="0"/>
            </a:br>
            <a:r>
              <a:rPr lang="en-IN" dirty="0"/>
              <a:t>FROM </a:t>
            </a:r>
            <a:r>
              <a:rPr lang="en-IN" i="1" dirty="0" err="1"/>
              <a:t>table_name</a:t>
            </a:r>
            <a:r>
              <a:rPr lang="en-IN" dirty="0"/>
              <a:t/>
            </a:r>
            <a:br>
              <a:rPr lang="en-IN" dirty="0"/>
            </a:br>
            <a:r>
              <a:rPr lang="en-IN" dirty="0"/>
              <a:t>ORDER BY </a:t>
            </a:r>
            <a:r>
              <a:rPr lang="en-IN" i="1" dirty="0" err="1"/>
              <a:t>column_name</a:t>
            </a:r>
            <a:r>
              <a:rPr lang="en-IN" dirty="0" err="1"/>
              <a:t>,</a:t>
            </a:r>
            <a:r>
              <a:rPr lang="en-IN" i="1" dirty="0" err="1"/>
              <a:t>column_name</a:t>
            </a:r>
            <a:r>
              <a:rPr lang="en-IN" dirty="0"/>
              <a:t> ASC|DESC;</a:t>
            </a:r>
          </a:p>
          <a:p>
            <a:endParaRPr lang="en-IN" dirty="0"/>
          </a:p>
        </p:txBody>
      </p:sp>
    </p:spTree>
    <p:extLst>
      <p:ext uri="{BB962C8B-B14F-4D97-AF65-F5344CB8AC3E}">
        <p14:creationId xmlns:p14="http://schemas.microsoft.com/office/powerpoint/2010/main" val="21638100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Example</a:t>
            </a:r>
          </a:p>
          <a:p>
            <a:r>
              <a:rPr lang="en-IN" dirty="0"/>
              <a:t>SELECT * FROM Customers</a:t>
            </a:r>
            <a:br>
              <a:rPr lang="en-IN" dirty="0"/>
            </a:br>
            <a:r>
              <a:rPr lang="en-IN" dirty="0"/>
              <a:t>ORDER BY Country;</a:t>
            </a:r>
          </a:p>
          <a:p>
            <a:r>
              <a:rPr lang="en-IN" dirty="0"/>
              <a:t>Example</a:t>
            </a:r>
          </a:p>
          <a:p>
            <a:r>
              <a:rPr lang="en-IN" dirty="0"/>
              <a:t>SELECT * FROM Customers</a:t>
            </a:r>
            <a:br>
              <a:rPr lang="en-IN" dirty="0"/>
            </a:br>
            <a:r>
              <a:rPr lang="en-IN" dirty="0"/>
              <a:t>ORDER BY Country DESC;</a:t>
            </a:r>
          </a:p>
          <a:p>
            <a:endParaRPr lang="en-IN" dirty="0"/>
          </a:p>
        </p:txBody>
      </p:sp>
    </p:spTree>
    <p:extLst>
      <p:ext uri="{BB962C8B-B14F-4D97-AF65-F5344CB8AC3E}">
        <p14:creationId xmlns:p14="http://schemas.microsoft.com/office/powerpoint/2010/main" val="3127344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UPDATE Statement</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a:t>The </a:t>
            </a:r>
            <a:r>
              <a:rPr lang="en-IN" dirty="0" smtClean="0"/>
              <a:t>UPDATE </a:t>
            </a:r>
            <a:r>
              <a:rPr lang="en-IN" dirty="0"/>
              <a:t>statement is used to update existing records in a table</a:t>
            </a:r>
            <a:r>
              <a:rPr lang="en-IN" dirty="0" smtClean="0"/>
              <a:t>.</a:t>
            </a:r>
          </a:p>
          <a:p>
            <a:endParaRPr lang="en-IN" dirty="0"/>
          </a:p>
          <a:p>
            <a:r>
              <a:rPr lang="en-IN" dirty="0"/>
              <a:t>SQL UPDATE Syntax</a:t>
            </a:r>
          </a:p>
          <a:p>
            <a:pPr lvl="1"/>
            <a:r>
              <a:rPr lang="en-IN" dirty="0" smtClean="0"/>
              <a:t>UPDATE</a:t>
            </a:r>
            <a:r>
              <a:rPr lang="en-IN" dirty="0"/>
              <a:t> </a:t>
            </a:r>
            <a:r>
              <a:rPr lang="en-IN" i="1" dirty="0" err="1"/>
              <a:t>table_name</a:t>
            </a:r>
            <a:r>
              <a:rPr lang="en-IN" dirty="0"/>
              <a:t/>
            </a:r>
            <a:br>
              <a:rPr lang="en-IN" dirty="0"/>
            </a:br>
            <a:r>
              <a:rPr lang="en-IN" dirty="0"/>
              <a:t>SET </a:t>
            </a:r>
            <a:r>
              <a:rPr lang="en-IN" i="1" dirty="0"/>
              <a:t>column1</a:t>
            </a:r>
            <a:r>
              <a:rPr lang="en-IN" dirty="0"/>
              <a:t>=</a:t>
            </a:r>
            <a:r>
              <a:rPr lang="en-IN" i="1" dirty="0"/>
              <a:t>value1</a:t>
            </a:r>
            <a:r>
              <a:rPr lang="en-IN" dirty="0"/>
              <a:t>,</a:t>
            </a:r>
            <a:r>
              <a:rPr lang="en-IN" i="1" dirty="0"/>
              <a:t>column2</a:t>
            </a:r>
            <a:r>
              <a:rPr lang="en-IN" dirty="0"/>
              <a:t>=</a:t>
            </a:r>
            <a:r>
              <a:rPr lang="en-IN" i="1" dirty="0"/>
              <a:t>value2</a:t>
            </a:r>
            <a:r>
              <a:rPr lang="en-IN" dirty="0"/>
              <a:t>,...</a:t>
            </a:r>
            <a:br>
              <a:rPr lang="en-IN" dirty="0"/>
            </a:br>
            <a:r>
              <a:rPr lang="en-IN" dirty="0"/>
              <a:t>WHERE </a:t>
            </a:r>
            <a:r>
              <a:rPr lang="en-IN" i="1" dirty="0" err="1"/>
              <a:t>some_column</a:t>
            </a:r>
            <a:r>
              <a:rPr lang="en-IN" dirty="0"/>
              <a:t>=</a:t>
            </a:r>
            <a:r>
              <a:rPr lang="en-IN" i="1" dirty="0" err="1"/>
              <a:t>some_value</a:t>
            </a:r>
            <a:r>
              <a:rPr lang="en-IN" dirty="0" smtClean="0"/>
              <a:t>;</a:t>
            </a:r>
          </a:p>
          <a:p>
            <a:pPr lvl="1"/>
            <a:endParaRPr lang="en-IN" dirty="0"/>
          </a:p>
          <a:p>
            <a:pPr lvl="1"/>
            <a:endParaRPr lang="en-IN" dirty="0" smtClean="0"/>
          </a:p>
          <a:p>
            <a:r>
              <a:rPr lang="en-IN" dirty="0"/>
              <a:t>Example</a:t>
            </a:r>
          </a:p>
          <a:p>
            <a:r>
              <a:rPr lang="en-IN" dirty="0"/>
              <a:t>UPDATE Customers</a:t>
            </a:r>
            <a:br>
              <a:rPr lang="en-IN" dirty="0"/>
            </a:br>
            <a:r>
              <a:rPr lang="en-IN" dirty="0"/>
              <a:t>SET </a:t>
            </a:r>
            <a:r>
              <a:rPr lang="en-IN" dirty="0" err="1"/>
              <a:t>ContactName</a:t>
            </a:r>
            <a:r>
              <a:rPr lang="en-IN" dirty="0"/>
              <a:t>='Alfred Schmidt', City='Hamburg'</a:t>
            </a:r>
            <a:br>
              <a:rPr lang="en-IN" dirty="0"/>
            </a:br>
            <a:r>
              <a:rPr lang="en-IN" dirty="0"/>
              <a:t>WHERE </a:t>
            </a:r>
            <a:r>
              <a:rPr lang="en-IN" dirty="0" err="1"/>
              <a:t>CustomerName</a:t>
            </a:r>
            <a:r>
              <a:rPr lang="en-IN" dirty="0"/>
              <a:t>='</a:t>
            </a:r>
            <a:r>
              <a:rPr lang="en-IN" dirty="0" err="1"/>
              <a:t>Alfreds</a:t>
            </a:r>
            <a:r>
              <a:rPr lang="en-IN" dirty="0"/>
              <a:t> </a:t>
            </a:r>
            <a:r>
              <a:rPr lang="en-IN" dirty="0" err="1"/>
              <a:t>Futterkiste</a:t>
            </a:r>
            <a:r>
              <a:rPr lang="en-IN" dirty="0"/>
              <a:t>';</a:t>
            </a:r>
          </a:p>
          <a:p>
            <a:r>
              <a:rPr lang="en-IN" dirty="0"/>
              <a:t/>
            </a:r>
            <a:br>
              <a:rPr lang="en-IN" dirty="0"/>
            </a:br>
            <a:endParaRPr lang="en-IN" dirty="0"/>
          </a:p>
          <a:p>
            <a:endParaRPr lang="en-IN" dirty="0"/>
          </a:p>
        </p:txBody>
      </p:sp>
    </p:spTree>
    <p:extLst>
      <p:ext uri="{BB962C8B-B14F-4D97-AF65-F5344CB8AC3E}">
        <p14:creationId xmlns:p14="http://schemas.microsoft.com/office/powerpoint/2010/main" val="39072757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DELETE Statement</a:t>
            </a:r>
            <a:br>
              <a:rPr lang="en-IN" dirty="0"/>
            </a:br>
            <a:endParaRPr lang="en-IN" dirty="0"/>
          </a:p>
        </p:txBody>
      </p:sp>
      <p:sp>
        <p:nvSpPr>
          <p:cNvPr id="3" name="Content Placeholder 2"/>
          <p:cNvSpPr>
            <a:spLocks noGrp="1"/>
          </p:cNvSpPr>
          <p:nvPr>
            <p:ph idx="1"/>
          </p:nvPr>
        </p:nvSpPr>
        <p:spPr/>
        <p:txBody>
          <a:bodyPr/>
          <a:lstStyle/>
          <a:p>
            <a:r>
              <a:rPr lang="en-IN" dirty="0"/>
              <a:t>The DELETE statement is used to delete rows in a table</a:t>
            </a:r>
            <a:r>
              <a:rPr lang="en-IN" dirty="0" smtClean="0"/>
              <a:t>.</a:t>
            </a:r>
          </a:p>
          <a:p>
            <a:endParaRPr lang="en-IN" dirty="0"/>
          </a:p>
          <a:p>
            <a:endParaRPr lang="en-IN" dirty="0" smtClean="0"/>
          </a:p>
          <a:p>
            <a:r>
              <a:rPr lang="en-IN" dirty="0"/>
              <a:t>Example</a:t>
            </a:r>
          </a:p>
          <a:p>
            <a:r>
              <a:rPr lang="en-IN" dirty="0"/>
              <a:t>DELETE FROM Customers</a:t>
            </a:r>
            <a:br>
              <a:rPr lang="en-IN" dirty="0"/>
            </a:br>
            <a:r>
              <a:rPr lang="en-IN" dirty="0"/>
              <a:t>WHERE </a:t>
            </a:r>
            <a:r>
              <a:rPr lang="en-IN" dirty="0" err="1"/>
              <a:t>CustomerName</a:t>
            </a:r>
            <a:r>
              <a:rPr lang="en-IN" dirty="0"/>
              <a:t>='</a:t>
            </a:r>
            <a:r>
              <a:rPr lang="en-IN" dirty="0" err="1"/>
              <a:t>Alfreds</a:t>
            </a:r>
            <a:r>
              <a:rPr lang="en-IN" dirty="0"/>
              <a:t> </a:t>
            </a:r>
            <a:r>
              <a:rPr lang="en-IN" dirty="0" err="1"/>
              <a:t>Futterkiste</a:t>
            </a:r>
            <a:r>
              <a:rPr lang="en-IN" dirty="0"/>
              <a:t>' AND </a:t>
            </a:r>
            <a:r>
              <a:rPr lang="en-IN" dirty="0" err="1"/>
              <a:t>ContactName</a:t>
            </a:r>
            <a:r>
              <a:rPr lang="en-IN" dirty="0"/>
              <a:t>='Maria Anders';</a:t>
            </a:r>
          </a:p>
          <a:p>
            <a:endParaRPr lang="en-IN" dirty="0"/>
          </a:p>
        </p:txBody>
      </p:sp>
    </p:spTree>
    <p:extLst>
      <p:ext uri="{BB962C8B-B14F-4D97-AF65-F5344CB8AC3E}">
        <p14:creationId xmlns:p14="http://schemas.microsoft.com/office/powerpoint/2010/main" val="16825018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Constraints</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a:t>SQL constraints are used to specify rules for the data in a table.</a:t>
            </a:r>
          </a:p>
          <a:p>
            <a:endParaRPr lang="en-IN" dirty="0" smtClean="0"/>
          </a:p>
          <a:p>
            <a:r>
              <a:rPr lang="en-IN" dirty="0" smtClean="0"/>
              <a:t>Constraints </a:t>
            </a:r>
            <a:r>
              <a:rPr lang="en-IN" dirty="0"/>
              <a:t>can be specified when the table is created (inside the CREATE TABLE statement) or after the table is created (inside the ALTER TABLE statement).</a:t>
            </a:r>
          </a:p>
          <a:p>
            <a:endParaRPr lang="en-IN" dirty="0" smtClean="0"/>
          </a:p>
          <a:p>
            <a:endParaRPr lang="en-IN" dirty="0"/>
          </a:p>
          <a:p>
            <a:r>
              <a:rPr lang="en-IN" dirty="0" smtClean="0"/>
              <a:t>SQL </a:t>
            </a:r>
            <a:r>
              <a:rPr lang="en-IN" dirty="0"/>
              <a:t>CREATE TABLE + CONSTRAINT Syntax</a:t>
            </a:r>
          </a:p>
          <a:p>
            <a:r>
              <a:rPr lang="en-IN" dirty="0"/>
              <a:t>CREATE TABLE </a:t>
            </a:r>
            <a:r>
              <a:rPr lang="en-IN" i="1" dirty="0" err="1"/>
              <a:t>table_name</a:t>
            </a:r>
            <a:r>
              <a:rPr lang="en-IN" dirty="0"/>
              <a:t/>
            </a:r>
            <a:br>
              <a:rPr lang="en-IN" dirty="0"/>
            </a:br>
            <a:r>
              <a:rPr lang="en-IN" dirty="0"/>
              <a:t>(</a:t>
            </a:r>
            <a:br>
              <a:rPr lang="en-IN" dirty="0"/>
            </a:br>
            <a:r>
              <a:rPr lang="en-IN" i="1" dirty="0"/>
              <a:t>column_name1 </a:t>
            </a:r>
            <a:r>
              <a:rPr lang="en-IN" i="1" dirty="0" err="1"/>
              <a:t>data_type</a:t>
            </a:r>
            <a:r>
              <a:rPr lang="en-IN" dirty="0"/>
              <a:t>(</a:t>
            </a:r>
            <a:r>
              <a:rPr lang="en-IN" i="1" dirty="0"/>
              <a:t>size</a:t>
            </a:r>
            <a:r>
              <a:rPr lang="en-IN" dirty="0"/>
              <a:t>) </a:t>
            </a:r>
            <a:r>
              <a:rPr lang="en-IN" i="1" dirty="0" err="1"/>
              <a:t>constraint_name</a:t>
            </a:r>
            <a:r>
              <a:rPr lang="en-IN" dirty="0"/>
              <a:t>,</a:t>
            </a:r>
            <a:br>
              <a:rPr lang="en-IN" dirty="0"/>
            </a:br>
            <a:r>
              <a:rPr lang="en-IN" i="1" dirty="0"/>
              <a:t>column_name2 </a:t>
            </a:r>
            <a:r>
              <a:rPr lang="en-IN" i="1" dirty="0" err="1"/>
              <a:t>data_type</a:t>
            </a:r>
            <a:r>
              <a:rPr lang="en-IN" dirty="0"/>
              <a:t>(</a:t>
            </a:r>
            <a:r>
              <a:rPr lang="en-IN" i="1" dirty="0"/>
              <a:t>size</a:t>
            </a:r>
            <a:r>
              <a:rPr lang="en-IN" dirty="0"/>
              <a:t>) </a:t>
            </a:r>
            <a:r>
              <a:rPr lang="en-IN" i="1" dirty="0" err="1"/>
              <a:t>constraint_name</a:t>
            </a:r>
            <a:r>
              <a:rPr lang="en-IN" dirty="0"/>
              <a:t>,</a:t>
            </a:r>
            <a:br>
              <a:rPr lang="en-IN" dirty="0"/>
            </a:br>
            <a:r>
              <a:rPr lang="en-IN" i="1" dirty="0"/>
              <a:t>column_name3 </a:t>
            </a:r>
            <a:r>
              <a:rPr lang="en-IN" i="1" dirty="0" err="1"/>
              <a:t>data_type</a:t>
            </a:r>
            <a:r>
              <a:rPr lang="en-IN" dirty="0"/>
              <a:t>(</a:t>
            </a:r>
            <a:r>
              <a:rPr lang="en-IN" i="1" dirty="0"/>
              <a:t>size</a:t>
            </a:r>
            <a:r>
              <a:rPr lang="en-IN" dirty="0"/>
              <a:t>) </a:t>
            </a:r>
            <a:r>
              <a:rPr lang="en-IN" i="1" dirty="0" err="1"/>
              <a:t>constraint_name</a:t>
            </a:r>
            <a:r>
              <a:rPr lang="en-IN" dirty="0"/>
              <a:t>,</a:t>
            </a:r>
            <a:br>
              <a:rPr lang="en-IN" dirty="0"/>
            </a:br>
            <a:r>
              <a:rPr lang="en-IN" dirty="0"/>
              <a:t>....</a:t>
            </a:r>
            <a:br>
              <a:rPr lang="en-IN" dirty="0"/>
            </a:br>
            <a:r>
              <a:rPr lang="en-IN" dirty="0"/>
              <a:t>);</a:t>
            </a:r>
          </a:p>
          <a:p>
            <a:endParaRPr lang="en-IN" dirty="0"/>
          </a:p>
        </p:txBody>
      </p:sp>
    </p:spTree>
    <p:extLst>
      <p:ext uri="{BB962C8B-B14F-4D97-AF65-F5344CB8AC3E}">
        <p14:creationId xmlns:p14="http://schemas.microsoft.com/office/powerpoint/2010/main" val="8119099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In SQL, we have the following constraints:</a:t>
            </a:r>
          </a:p>
          <a:p>
            <a:r>
              <a:rPr lang="en-IN" b="1" dirty="0"/>
              <a:t>NOT NULL</a:t>
            </a:r>
            <a:r>
              <a:rPr lang="en-IN" dirty="0"/>
              <a:t> - Indicates that a column cannot store NULL value</a:t>
            </a:r>
          </a:p>
          <a:p>
            <a:r>
              <a:rPr lang="en-IN" b="1" dirty="0"/>
              <a:t>UNIQUE</a:t>
            </a:r>
            <a:r>
              <a:rPr lang="en-IN" dirty="0"/>
              <a:t> - Ensures that each row for a column must have a unique value</a:t>
            </a:r>
          </a:p>
          <a:p>
            <a:r>
              <a:rPr lang="en-IN" b="1" dirty="0"/>
              <a:t>PRIMARY KEY</a:t>
            </a:r>
            <a:r>
              <a:rPr lang="en-IN" dirty="0"/>
              <a:t> - A combination of a NOT NULL and UNIQUE. Ensures that a column (or combination of two or more columns) have an unique identity which helps to find a particular record in a table more easily and quickly</a:t>
            </a:r>
          </a:p>
          <a:p>
            <a:r>
              <a:rPr lang="en-IN" b="1" dirty="0"/>
              <a:t>FOREIGN KEY</a:t>
            </a:r>
            <a:r>
              <a:rPr lang="en-IN" dirty="0"/>
              <a:t> - Ensure the referential integrity of the data in one table to match values in another table</a:t>
            </a:r>
          </a:p>
          <a:p>
            <a:r>
              <a:rPr lang="en-IN" b="1" dirty="0"/>
              <a:t>CHECK</a:t>
            </a:r>
            <a:r>
              <a:rPr lang="en-IN" dirty="0"/>
              <a:t> - Ensures that the value in a column meets a specific condition</a:t>
            </a:r>
          </a:p>
          <a:p>
            <a:r>
              <a:rPr lang="en-IN" b="1" dirty="0"/>
              <a:t>DEFAULT</a:t>
            </a:r>
            <a:r>
              <a:rPr lang="en-IN" dirty="0"/>
              <a:t> - Specifies a default value when specified none for this column</a:t>
            </a:r>
          </a:p>
          <a:p>
            <a:endParaRPr lang="en-IN" dirty="0"/>
          </a:p>
        </p:txBody>
      </p:sp>
    </p:spTree>
    <p:extLst>
      <p:ext uri="{BB962C8B-B14F-4D97-AF65-F5344CB8AC3E}">
        <p14:creationId xmlns:p14="http://schemas.microsoft.com/office/powerpoint/2010/main" val="39742377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NOT NULL Constraint</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IN" dirty="0"/>
              <a:t>The NOT NULL constraint enforces a column to NOT accept NULL values</a:t>
            </a:r>
            <a:r>
              <a:rPr lang="en-IN" dirty="0" smtClean="0"/>
              <a:t>.</a:t>
            </a:r>
          </a:p>
          <a:p>
            <a:endParaRPr lang="en-IN" dirty="0"/>
          </a:p>
          <a:p>
            <a:endParaRPr lang="en-IN" dirty="0" smtClean="0"/>
          </a:p>
          <a:p>
            <a:r>
              <a:rPr lang="en-IN" dirty="0"/>
              <a:t>Example</a:t>
            </a:r>
          </a:p>
          <a:p>
            <a:r>
              <a:rPr lang="en-IN" dirty="0"/>
              <a:t>CREATE TABLE </a:t>
            </a:r>
            <a:r>
              <a:rPr lang="en-IN" dirty="0" err="1"/>
              <a:t>PersonsNotNull</a:t>
            </a:r>
            <a:r>
              <a:rPr lang="en-IN" dirty="0"/>
              <a:t/>
            </a:r>
            <a:br>
              <a:rPr lang="en-IN" dirty="0"/>
            </a:br>
            <a:r>
              <a:rPr lang="en-IN" dirty="0"/>
              <a:t>(</a:t>
            </a:r>
            <a:br>
              <a:rPr lang="en-IN" dirty="0"/>
            </a:br>
            <a:r>
              <a:rPr lang="en-IN" dirty="0" err="1"/>
              <a:t>P_Id</a:t>
            </a:r>
            <a:r>
              <a:rPr lang="en-IN" dirty="0"/>
              <a:t> </a:t>
            </a:r>
            <a:r>
              <a:rPr lang="en-IN" dirty="0" err="1"/>
              <a:t>int</a:t>
            </a:r>
            <a:r>
              <a:rPr lang="en-IN" dirty="0"/>
              <a:t> NOT NULL,</a:t>
            </a:r>
            <a:br>
              <a:rPr lang="en-IN" dirty="0"/>
            </a:br>
            <a:r>
              <a:rPr lang="en-IN" dirty="0" err="1"/>
              <a:t>LastName</a:t>
            </a:r>
            <a:r>
              <a:rPr lang="en-IN" dirty="0"/>
              <a:t> </a:t>
            </a:r>
            <a:r>
              <a:rPr lang="en-IN" dirty="0" err="1"/>
              <a:t>varchar</a:t>
            </a:r>
            <a:r>
              <a:rPr lang="en-IN" dirty="0"/>
              <a:t>(255) NOT NULL,</a:t>
            </a:r>
            <a:br>
              <a:rPr lang="en-IN" dirty="0"/>
            </a:br>
            <a:r>
              <a:rPr lang="en-IN" dirty="0" err="1"/>
              <a:t>FirstName</a:t>
            </a:r>
            <a:r>
              <a:rPr lang="en-IN" dirty="0"/>
              <a:t> </a:t>
            </a:r>
            <a:r>
              <a:rPr lang="en-IN" dirty="0" err="1"/>
              <a:t>varchar</a:t>
            </a:r>
            <a:r>
              <a:rPr lang="en-IN" dirty="0"/>
              <a:t>(255),</a:t>
            </a:r>
            <a:br>
              <a:rPr lang="en-IN" dirty="0"/>
            </a:br>
            <a:r>
              <a:rPr lang="en-IN" dirty="0"/>
              <a:t>Address </a:t>
            </a:r>
            <a:r>
              <a:rPr lang="en-IN" dirty="0" err="1"/>
              <a:t>varchar</a:t>
            </a:r>
            <a:r>
              <a:rPr lang="en-IN" dirty="0"/>
              <a:t>(255),</a:t>
            </a:r>
            <a:br>
              <a:rPr lang="en-IN" dirty="0"/>
            </a:br>
            <a:r>
              <a:rPr lang="en-IN" dirty="0"/>
              <a:t>City </a:t>
            </a:r>
            <a:r>
              <a:rPr lang="en-IN" dirty="0" err="1"/>
              <a:t>varchar</a:t>
            </a:r>
            <a:r>
              <a:rPr lang="en-IN" dirty="0"/>
              <a:t>(255)</a:t>
            </a:r>
            <a:br>
              <a:rPr lang="en-IN" dirty="0"/>
            </a:br>
            <a:r>
              <a:rPr lang="en-IN" dirty="0"/>
              <a:t>)</a:t>
            </a:r>
          </a:p>
          <a:p>
            <a:endParaRPr lang="en-IN" dirty="0"/>
          </a:p>
        </p:txBody>
      </p:sp>
    </p:spTree>
    <p:extLst>
      <p:ext uri="{BB962C8B-B14F-4D97-AF65-F5344CB8AC3E}">
        <p14:creationId xmlns:p14="http://schemas.microsoft.com/office/powerpoint/2010/main" val="17896463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UNIQUE Constraint</a:t>
            </a:r>
            <a:br>
              <a:rPr lang="en-IN" dirty="0"/>
            </a:br>
            <a:endParaRPr lang="en-IN" dirty="0"/>
          </a:p>
        </p:txBody>
      </p:sp>
      <p:sp>
        <p:nvSpPr>
          <p:cNvPr id="3" name="Content Placeholder 2"/>
          <p:cNvSpPr>
            <a:spLocks noGrp="1"/>
          </p:cNvSpPr>
          <p:nvPr>
            <p:ph idx="1"/>
          </p:nvPr>
        </p:nvSpPr>
        <p:spPr/>
        <p:txBody>
          <a:bodyPr/>
          <a:lstStyle/>
          <a:p>
            <a:r>
              <a:rPr lang="en-IN" dirty="0"/>
              <a:t>The UNIQUE constraint uniquely identifies each record in a database table.</a:t>
            </a:r>
          </a:p>
          <a:p>
            <a:r>
              <a:rPr lang="en-IN" dirty="0"/>
              <a:t>The UNIQUE and PRIMARY KEY constraints both provide a guarantee for uniqueness for a column or set of columns.</a:t>
            </a:r>
          </a:p>
          <a:p>
            <a:r>
              <a:rPr lang="en-IN" dirty="0"/>
              <a:t>A PRIMARY KEY constraint automatically has a UNIQUE constraint defined on it.</a:t>
            </a:r>
          </a:p>
          <a:p>
            <a:r>
              <a:rPr lang="en-IN" dirty="0"/>
              <a:t>Note that you can have many UNIQUE constraints per table, but only one PRIMARY KEY constraint per table.</a:t>
            </a:r>
          </a:p>
          <a:p>
            <a:endParaRPr lang="en-IN" dirty="0"/>
          </a:p>
        </p:txBody>
      </p:sp>
    </p:spTree>
    <p:extLst>
      <p:ext uri="{BB962C8B-B14F-4D97-AF65-F5344CB8AC3E}">
        <p14:creationId xmlns:p14="http://schemas.microsoft.com/office/powerpoint/2010/main" val="7982541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UNIQUE Constraint on CREATE TABLE</a:t>
            </a:r>
            <a:br>
              <a:rPr lang="en-IN" dirty="0"/>
            </a:br>
            <a:endParaRPr lang="en-IN" dirty="0"/>
          </a:p>
        </p:txBody>
      </p:sp>
      <p:sp>
        <p:nvSpPr>
          <p:cNvPr id="3" name="Content Placeholder 2"/>
          <p:cNvSpPr>
            <a:spLocks noGrp="1"/>
          </p:cNvSpPr>
          <p:nvPr>
            <p:ph idx="1"/>
          </p:nvPr>
        </p:nvSpPr>
        <p:spPr/>
        <p:txBody>
          <a:bodyPr/>
          <a:lstStyle/>
          <a:p>
            <a:r>
              <a:rPr lang="en-IN" dirty="0" smtClean="0"/>
              <a:t>The </a:t>
            </a:r>
            <a:r>
              <a:rPr lang="en-IN" dirty="0"/>
              <a:t>following SQL creates a UNIQUE constraint on the "</a:t>
            </a:r>
            <a:r>
              <a:rPr lang="en-IN" dirty="0" err="1"/>
              <a:t>P_Id</a:t>
            </a:r>
            <a:r>
              <a:rPr lang="en-IN" dirty="0"/>
              <a:t>" column when the "Persons" table is created:</a:t>
            </a:r>
          </a:p>
          <a:p>
            <a:r>
              <a:rPr lang="en-IN" b="1" dirty="0"/>
              <a:t>SQL Server / Oracle / MS Access:</a:t>
            </a:r>
            <a:endParaRPr lang="en-IN" dirty="0"/>
          </a:p>
          <a:p>
            <a:r>
              <a:rPr lang="en-IN" dirty="0"/>
              <a:t>CREATE TABLE Persons</a:t>
            </a:r>
            <a:br>
              <a:rPr lang="en-IN" dirty="0"/>
            </a:br>
            <a:r>
              <a:rPr lang="en-IN" dirty="0"/>
              <a:t>(</a:t>
            </a:r>
            <a:br>
              <a:rPr lang="en-IN" dirty="0"/>
            </a:br>
            <a:r>
              <a:rPr lang="en-IN" dirty="0" err="1"/>
              <a:t>P_Id</a:t>
            </a:r>
            <a:r>
              <a:rPr lang="en-IN" dirty="0"/>
              <a:t> </a:t>
            </a:r>
            <a:r>
              <a:rPr lang="en-IN" dirty="0" err="1"/>
              <a:t>int</a:t>
            </a:r>
            <a:r>
              <a:rPr lang="en-IN" dirty="0"/>
              <a:t> NOT NULL UNIQUE,</a:t>
            </a:r>
            <a:br>
              <a:rPr lang="en-IN" dirty="0"/>
            </a:br>
            <a:r>
              <a:rPr lang="en-IN" dirty="0" err="1"/>
              <a:t>LastName</a:t>
            </a:r>
            <a:r>
              <a:rPr lang="en-IN" dirty="0"/>
              <a:t> </a:t>
            </a:r>
            <a:r>
              <a:rPr lang="en-IN" dirty="0" err="1"/>
              <a:t>varchar</a:t>
            </a:r>
            <a:r>
              <a:rPr lang="en-IN" dirty="0"/>
              <a:t>(255) NOT NULL,</a:t>
            </a:r>
            <a:br>
              <a:rPr lang="en-IN" dirty="0"/>
            </a:br>
            <a:r>
              <a:rPr lang="en-IN" dirty="0" err="1"/>
              <a:t>FirstName</a:t>
            </a:r>
            <a:r>
              <a:rPr lang="en-IN" dirty="0"/>
              <a:t> </a:t>
            </a:r>
            <a:r>
              <a:rPr lang="en-IN" dirty="0" err="1"/>
              <a:t>varchar</a:t>
            </a:r>
            <a:r>
              <a:rPr lang="en-IN" dirty="0"/>
              <a:t>(255),</a:t>
            </a:r>
            <a:br>
              <a:rPr lang="en-IN" dirty="0"/>
            </a:br>
            <a:r>
              <a:rPr lang="en-IN" dirty="0"/>
              <a:t>Address </a:t>
            </a:r>
            <a:r>
              <a:rPr lang="en-IN" dirty="0" err="1"/>
              <a:t>varchar</a:t>
            </a:r>
            <a:r>
              <a:rPr lang="en-IN" dirty="0"/>
              <a:t>(255),</a:t>
            </a:r>
            <a:br>
              <a:rPr lang="en-IN" dirty="0"/>
            </a:br>
            <a:r>
              <a:rPr lang="en-IN" dirty="0"/>
              <a:t>City </a:t>
            </a:r>
            <a:r>
              <a:rPr lang="en-IN" dirty="0" err="1"/>
              <a:t>varchar</a:t>
            </a:r>
            <a:r>
              <a:rPr lang="en-IN" dirty="0"/>
              <a:t>(255)</a:t>
            </a:r>
            <a:br>
              <a:rPr lang="en-IN" dirty="0"/>
            </a:br>
            <a:r>
              <a:rPr lang="en-IN" dirty="0"/>
              <a:t>)</a:t>
            </a:r>
          </a:p>
          <a:p>
            <a:endParaRPr lang="en-IN" dirty="0"/>
          </a:p>
        </p:txBody>
      </p:sp>
    </p:spTree>
    <p:extLst>
      <p:ext uri="{BB962C8B-B14F-4D97-AF65-F5344CB8AC3E}">
        <p14:creationId xmlns:p14="http://schemas.microsoft.com/office/powerpoint/2010/main" val="3132452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What Can SQL do?</a:t>
            </a:r>
            <a:br>
              <a:rPr lang="en-IN" dirty="0"/>
            </a:br>
            <a:endParaRPr lang="en-IN" dirty="0"/>
          </a:p>
        </p:txBody>
      </p:sp>
      <p:sp>
        <p:nvSpPr>
          <p:cNvPr id="3" name="Content Placeholder 2"/>
          <p:cNvSpPr>
            <a:spLocks noGrp="1"/>
          </p:cNvSpPr>
          <p:nvPr>
            <p:ph idx="1"/>
          </p:nvPr>
        </p:nvSpPr>
        <p:spPr/>
        <p:txBody>
          <a:bodyPr>
            <a:normAutofit/>
          </a:bodyPr>
          <a:lstStyle/>
          <a:p>
            <a:r>
              <a:rPr lang="en-IN" dirty="0" smtClean="0"/>
              <a:t>SQL </a:t>
            </a:r>
            <a:r>
              <a:rPr lang="en-IN" dirty="0"/>
              <a:t>can execute queries against a database</a:t>
            </a:r>
          </a:p>
          <a:p>
            <a:r>
              <a:rPr lang="en-IN" dirty="0"/>
              <a:t>SQL can retrieve data from a database</a:t>
            </a:r>
          </a:p>
          <a:p>
            <a:r>
              <a:rPr lang="en-IN" dirty="0"/>
              <a:t>SQL can insert records in a database</a:t>
            </a:r>
          </a:p>
          <a:p>
            <a:r>
              <a:rPr lang="en-IN" dirty="0"/>
              <a:t>SQL can update records in a database</a:t>
            </a:r>
          </a:p>
          <a:p>
            <a:r>
              <a:rPr lang="en-IN" dirty="0"/>
              <a:t>SQL can delete records from a database</a:t>
            </a:r>
          </a:p>
          <a:p>
            <a:r>
              <a:rPr lang="en-IN" dirty="0"/>
              <a:t>SQL can create new databases</a:t>
            </a:r>
          </a:p>
          <a:p>
            <a:r>
              <a:rPr lang="en-IN" dirty="0"/>
              <a:t>SQL can create new tables in a database</a:t>
            </a:r>
          </a:p>
          <a:p>
            <a:r>
              <a:rPr lang="en-IN" dirty="0"/>
              <a:t>SQL can create stored procedures in a database</a:t>
            </a:r>
          </a:p>
          <a:p>
            <a:r>
              <a:rPr lang="en-IN" dirty="0"/>
              <a:t>SQL can create views in a database</a:t>
            </a:r>
          </a:p>
          <a:p>
            <a:r>
              <a:rPr lang="en-IN" dirty="0"/>
              <a:t>SQL can set permissions on tables, procedures, and views</a:t>
            </a:r>
          </a:p>
          <a:p>
            <a:endParaRPr lang="en-IN" dirty="0"/>
          </a:p>
        </p:txBody>
      </p:sp>
    </p:spTree>
    <p:extLst>
      <p:ext uri="{BB962C8B-B14F-4D97-AF65-F5344CB8AC3E}">
        <p14:creationId xmlns:p14="http://schemas.microsoft.com/office/powerpoint/2010/main" val="222895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UNIQUE Constraint on ALTER TABLE</a:t>
            </a:r>
            <a:br>
              <a:rPr lang="en-IN" dirty="0"/>
            </a:br>
            <a:endParaRPr lang="en-IN" dirty="0"/>
          </a:p>
        </p:txBody>
      </p:sp>
      <p:sp>
        <p:nvSpPr>
          <p:cNvPr id="3" name="Content Placeholder 2"/>
          <p:cNvSpPr>
            <a:spLocks noGrp="1"/>
          </p:cNvSpPr>
          <p:nvPr>
            <p:ph idx="1"/>
          </p:nvPr>
        </p:nvSpPr>
        <p:spPr/>
        <p:txBody>
          <a:bodyPr/>
          <a:lstStyle/>
          <a:p>
            <a:r>
              <a:rPr lang="en-IN" dirty="0" smtClean="0"/>
              <a:t>To </a:t>
            </a:r>
            <a:r>
              <a:rPr lang="en-IN" dirty="0"/>
              <a:t>create a UNIQUE constraint on the "</a:t>
            </a:r>
            <a:r>
              <a:rPr lang="en-IN" dirty="0" err="1"/>
              <a:t>P_Id</a:t>
            </a:r>
            <a:r>
              <a:rPr lang="en-IN" dirty="0"/>
              <a:t>" column when the table is already created, use the following SQL:</a:t>
            </a:r>
          </a:p>
          <a:p>
            <a:r>
              <a:rPr lang="en-IN" b="1" dirty="0"/>
              <a:t>MySQL / SQL Server / Oracle / MS Access:</a:t>
            </a:r>
            <a:endParaRPr lang="en-IN" dirty="0"/>
          </a:p>
          <a:p>
            <a:r>
              <a:rPr lang="en-IN" dirty="0"/>
              <a:t>ALTER TABLE Persons</a:t>
            </a:r>
            <a:br>
              <a:rPr lang="en-IN" dirty="0"/>
            </a:br>
            <a:r>
              <a:rPr lang="en-IN" dirty="0"/>
              <a:t>ADD UNIQUE (</a:t>
            </a:r>
            <a:r>
              <a:rPr lang="en-IN" dirty="0" err="1"/>
              <a:t>P_Id</a:t>
            </a:r>
            <a:r>
              <a:rPr lang="en-IN" dirty="0"/>
              <a:t>)</a:t>
            </a:r>
          </a:p>
          <a:p>
            <a:endParaRPr lang="en-IN" dirty="0"/>
          </a:p>
        </p:txBody>
      </p:sp>
    </p:spTree>
    <p:extLst>
      <p:ext uri="{BB962C8B-B14F-4D97-AF65-F5344CB8AC3E}">
        <p14:creationId xmlns:p14="http://schemas.microsoft.com/office/powerpoint/2010/main" val="41340505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To DROP a UNIQUE Constraint</a:t>
            </a:r>
            <a:br>
              <a:rPr lang="en-IN" dirty="0"/>
            </a:br>
            <a:endParaRPr lang="en-IN" dirty="0"/>
          </a:p>
        </p:txBody>
      </p:sp>
      <p:sp>
        <p:nvSpPr>
          <p:cNvPr id="3" name="Content Placeholder 2"/>
          <p:cNvSpPr>
            <a:spLocks noGrp="1"/>
          </p:cNvSpPr>
          <p:nvPr>
            <p:ph idx="1"/>
          </p:nvPr>
        </p:nvSpPr>
        <p:spPr/>
        <p:txBody>
          <a:bodyPr/>
          <a:lstStyle/>
          <a:p>
            <a:r>
              <a:rPr lang="en-IN" dirty="0" smtClean="0"/>
              <a:t>To </a:t>
            </a:r>
            <a:r>
              <a:rPr lang="en-IN" dirty="0"/>
              <a:t>drop a UNIQUE constraint, use the following SQL:</a:t>
            </a:r>
          </a:p>
          <a:p>
            <a:r>
              <a:rPr lang="en-IN" b="1" dirty="0" smtClean="0"/>
              <a:t>SQL </a:t>
            </a:r>
            <a:r>
              <a:rPr lang="en-IN" b="1" dirty="0"/>
              <a:t>Server / Oracle / MS Access:</a:t>
            </a:r>
            <a:endParaRPr lang="en-IN" dirty="0"/>
          </a:p>
          <a:p>
            <a:r>
              <a:rPr lang="en-IN" dirty="0"/>
              <a:t>ALTER TABLE Persons</a:t>
            </a:r>
            <a:br>
              <a:rPr lang="en-IN" dirty="0"/>
            </a:br>
            <a:r>
              <a:rPr lang="en-IN" dirty="0"/>
              <a:t>DROP CONSTRAINT </a:t>
            </a:r>
            <a:r>
              <a:rPr lang="en-IN" dirty="0" err="1"/>
              <a:t>uc_PersonID</a:t>
            </a:r>
            <a:endParaRPr lang="en-IN" dirty="0"/>
          </a:p>
          <a:p>
            <a:endParaRPr lang="en-IN" dirty="0"/>
          </a:p>
        </p:txBody>
      </p:sp>
    </p:spTree>
    <p:extLst>
      <p:ext uri="{BB962C8B-B14F-4D97-AF65-F5344CB8AC3E}">
        <p14:creationId xmlns:p14="http://schemas.microsoft.com/office/powerpoint/2010/main" val="35121501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PRIMARY KEY Constraint</a:t>
            </a:r>
            <a:br>
              <a:rPr lang="en-IN" dirty="0"/>
            </a:br>
            <a:endParaRPr lang="en-IN" dirty="0"/>
          </a:p>
        </p:txBody>
      </p:sp>
      <p:sp>
        <p:nvSpPr>
          <p:cNvPr id="3" name="Content Placeholder 2"/>
          <p:cNvSpPr>
            <a:spLocks noGrp="1"/>
          </p:cNvSpPr>
          <p:nvPr>
            <p:ph idx="1"/>
          </p:nvPr>
        </p:nvSpPr>
        <p:spPr/>
        <p:txBody>
          <a:bodyPr/>
          <a:lstStyle/>
          <a:p>
            <a:r>
              <a:rPr lang="en-IN" dirty="0"/>
              <a:t>The PRIMARY KEY constraint uniquely identifies each record in a database table.</a:t>
            </a:r>
          </a:p>
          <a:p>
            <a:r>
              <a:rPr lang="en-IN" dirty="0"/>
              <a:t>Primary keys must contain unique values.</a:t>
            </a:r>
          </a:p>
          <a:p>
            <a:r>
              <a:rPr lang="en-IN" dirty="0"/>
              <a:t>A primary key column cannot contain NULL values.</a:t>
            </a:r>
          </a:p>
          <a:p>
            <a:r>
              <a:rPr lang="en-IN" dirty="0"/>
              <a:t>Most tables should have a primary key, and each table can have only ONE primary key.</a:t>
            </a:r>
          </a:p>
          <a:p>
            <a:endParaRPr lang="en-IN" dirty="0"/>
          </a:p>
        </p:txBody>
      </p:sp>
    </p:spTree>
    <p:extLst>
      <p:ext uri="{BB962C8B-B14F-4D97-AF65-F5344CB8AC3E}">
        <p14:creationId xmlns:p14="http://schemas.microsoft.com/office/powerpoint/2010/main" val="32586966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CREATE TABLE Persons</a:t>
            </a:r>
            <a:br>
              <a:rPr lang="en-IN" dirty="0"/>
            </a:br>
            <a:r>
              <a:rPr lang="en-IN" dirty="0"/>
              <a:t>(</a:t>
            </a:r>
            <a:br>
              <a:rPr lang="en-IN" dirty="0"/>
            </a:br>
            <a:r>
              <a:rPr lang="en-IN" dirty="0" err="1"/>
              <a:t>P_Id</a:t>
            </a:r>
            <a:r>
              <a:rPr lang="en-IN" dirty="0"/>
              <a:t> </a:t>
            </a:r>
            <a:r>
              <a:rPr lang="en-IN" dirty="0" err="1"/>
              <a:t>int</a:t>
            </a:r>
            <a:r>
              <a:rPr lang="en-IN" dirty="0"/>
              <a:t> NOT NULL PRIMARY KEY,</a:t>
            </a:r>
            <a:br>
              <a:rPr lang="en-IN" dirty="0"/>
            </a:br>
            <a:r>
              <a:rPr lang="en-IN" dirty="0" err="1"/>
              <a:t>LastName</a:t>
            </a:r>
            <a:r>
              <a:rPr lang="en-IN" dirty="0"/>
              <a:t> </a:t>
            </a:r>
            <a:r>
              <a:rPr lang="en-IN" dirty="0" err="1"/>
              <a:t>varchar</a:t>
            </a:r>
            <a:r>
              <a:rPr lang="en-IN" dirty="0"/>
              <a:t>(255) NOT NULL,</a:t>
            </a:r>
            <a:br>
              <a:rPr lang="en-IN" dirty="0"/>
            </a:br>
            <a:r>
              <a:rPr lang="en-IN" dirty="0" err="1"/>
              <a:t>FirstName</a:t>
            </a:r>
            <a:r>
              <a:rPr lang="en-IN" dirty="0"/>
              <a:t> </a:t>
            </a:r>
            <a:r>
              <a:rPr lang="en-IN" dirty="0" err="1"/>
              <a:t>varchar</a:t>
            </a:r>
            <a:r>
              <a:rPr lang="en-IN" dirty="0"/>
              <a:t>(255),</a:t>
            </a:r>
            <a:br>
              <a:rPr lang="en-IN" dirty="0"/>
            </a:br>
            <a:r>
              <a:rPr lang="en-IN" dirty="0"/>
              <a:t>Address </a:t>
            </a:r>
            <a:r>
              <a:rPr lang="en-IN" dirty="0" err="1"/>
              <a:t>varchar</a:t>
            </a:r>
            <a:r>
              <a:rPr lang="en-IN" dirty="0"/>
              <a:t>(255),</a:t>
            </a:r>
            <a:br>
              <a:rPr lang="en-IN" dirty="0"/>
            </a:br>
            <a:r>
              <a:rPr lang="en-IN" dirty="0"/>
              <a:t>City </a:t>
            </a:r>
            <a:r>
              <a:rPr lang="en-IN" dirty="0" err="1"/>
              <a:t>varchar</a:t>
            </a:r>
            <a:r>
              <a:rPr lang="en-IN" dirty="0"/>
              <a:t>(255)</a:t>
            </a:r>
            <a:br>
              <a:rPr lang="en-IN" dirty="0"/>
            </a:br>
            <a:r>
              <a:rPr lang="en-IN" dirty="0"/>
              <a:t>)</a:t>
            </a:r>
          </a:p>
        </p:txBody>
      </p:sp>
    </p:spTree>
    <p:extLst>
      <p:ext uri="{BB962C8B-B14F-4D97-AF65-F5344CB8AC3E}">
        <p14:creationId xmlns:p14="http://schemas.microsoft.com/office/powerpoint/2010/main" val="5725715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PRIMARY KEY Constraint on ALTER TABLE</a:t>
            </a:r>
            <a:br>
              <a:rPr lang="en-IN" dirty="0"/>
            </a:br>
            <a:endParaRPr lang="en-IN" dirty="0"/>
          </a:p>
        </p:txBody>
      </p:sp>
      <p:sp>
        <p:nvSpPr>
          <p:cNvPr id="3" name="Content Placeholder 2"/>
          <p:cNvSpPr>
            <a:spLocks noGrp="1"/>
          </p:cNvSpPr>
          <p:nvPr>
            <p:ph idx="1"/>
          </p:nvPr>
        </p:nvSpPr>
        <p:spPr/>
        <p:txBody>
          <a:bodyPr/>
          <a:lstStyle/>
          <a:p>
            <a:r>
              <a:rPr lang="en-IN" dirty="0"/>
              <a:t>ALTER TABLE Persons</a:t>
            </a:r>
            <a:br>
              <a:rPr lang="en-IN" dirty="0"/>
            </a:br>
            <a:r>
              <a:rPr lang="en-IN" dirty="0"/>
              <a:t>ADD PRIMARY KEY (</a:t>
            </a:r>
            <a:r>
              <a:rPr lang="en-IN" dirty="0" err="1"/>
              <a:t>P_Id</a:t>
            </a:r>
            <a:r>
              <a:rPr lang="en-IN" dirty="0"/>
              <a:t>)</a:t>
            </a:r>
          </a:p>
        </p:txBody>
      </p:sp>
    </p:spTree>
    <p:extLst>
      <p:ext uri="{BB962C8B-B14F-4D97-AF65-F5344CB8AC3E}">
        <p14:creationId xmlns:p14="http://schemas.microsoft.com/office/powerpoint/2010/main" val="12314629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To DROP a PRIMARY KEY Constraint</a:t>
            </a:r>
            <a:br>
              <a:rPr lang="en-IN" dirty="0"/>
            </a:br>
            <a:endParaRPr lang="en-IN" dirty="0"/>
          </a:p>
        </p:txBody>
      </p:sp>
      <p:sp>
        <p:nvSpPr>
          <p:cNvPr id="3" name="Content Placeholder 2"/>
          <p:cNvSpPr>
            <a:spLocks noGrp="1"/>
          </p:cNvSpPr>
          <p:nvPr>
            <p:ph idx="1"/>
          </p:nvPr>
        </p:nvSpPr>
        <p:spPr/>
        <p:txBody>
          <a:bodyPr/>
          <a:lstStyle/>
          <a:p>
            <a:r>
              <a:rPr lang="fr-FR" dirty="0"/>
              <a:t>ALTER TABLE </a:t>
            </a:r>
            <a:r>
              <a:rPr lang="fr-FR" dirty="0" err="1"/>
              <a:t>Persons</a:t>
            </a:r>
            <a:r>
              <a:rPr lang="fr-FR" dirty="0"/>
              <a:t/>
            </a:r>
            <a:br>
              <a:rPr lang="fr-FR" dirty="0"/>
            </a:br>
            <a:r>
              <a:rPr lang="fr-FR" dirty="0"/>
              <a:t>DROP CONSTRAINT </a:t>
            </a:r>
            <a:r>
              <a:rPr lang="fr-FR" dirty="0" err="1"/>
              <a:t>pk_PersonID</a:t>
            </a:r>
            <a:endParaRPr lang="en-IN" dirty="0"/>
          </a:p>
        </p:txBody>
      </p:sp>
    </p:spTree>
    <p:extLst>
      <p:ext uri="{BB962C8B-B14F-4D97-AF65-F5344CB8AC3E}">
        <p14:creationId xmlns:p14="http://schemas.microsoft.com/office/powerpoint/2010/main" val="13364196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606029" y="2072640"/>
          <a:ext cx="6310018" cy="3931920"/>
        </p:xfrm>
        <a:graphic>
          <a:graphicData uri="http://schemas.openxmlformats.org/drawingml/2006/table">
            <a:tbl>
              <a:tblPr/>
              <a:tblGrid>
                <a:gridCol w="2750871"/>
                <a:gridCol w="3559147"/>
              </a:tblGrid>
              <a:tr h="0">
                <a:tc>
                  <a:txBody>
                    <a:bodyPr/>
                    <a:lstStyle/>
                    <a:p>
                      <a:pPr algn="ctr" fontAlgn="t"/>
                      <a:r>
                        <a:rPr lang="en-IN" dirty="0">
                          <a:effectLst/>
                        </a:rPr>
                        <a:t>Primary Key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Unique Key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0">
                <a:tc>
                  <a:txBody>
                    <a:bodyPr/>
                    <a:lstStyle/>
                    <a:p>
                      <a:pPr fontAlgn="t"/>
                      <a:r>
                        <a:rPr lang="en-IN">
                          <a:effectLst/>
                        </a:rPr>
                        <a:t>Unique identifier for rows of a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Unique identifier for rows of a table when primary key is not present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a:effectLst/>
                        </a:rPr>
                        <a:t>Cannot be NULL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Can be NULL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a:effectLst/>
                        </a:rPr>
                        <a:t>Only one primary key can be present in a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Multiple Unique Keys can be present in a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a:effectLst/>
                        </a:rPr>
                        <a:t>present in a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present in a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a:effectLst/>
                        </a:rPr>
                        <a:t>Selection using primary key creates clustered index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Selection using unique key creates non-clustered index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720477" y="865257"/>
            <a:ext cx="92838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Difference between Primary Key and Unique Key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76952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FOREIGN KEY Constraint</a:t>
            </a:r>
            <a:br>
              <a:rPr lang="en-IN" dirty="0"/>
            </a:br>
            <a:endParaRPr lang="en-IN" dirty="0"/>
          </a:p>
        </p:txBody>
      </p:sp>
      <p:sp>
        <p:nvSpPr>
          <p:cNvPr id="3" name="Content Placeholder 2"/>
          <p:cNvSpPr>
            <a:spLocks noGrp="1"/>
          </p:cNvSpPr>
          <p:nvPr>
            <p:ph idx="1"/>
          </p:nvPr>
        </p:nvSpPr>
        <p:spPr/>
        <p:txBody>
          <a:bodyPr/>
          <a:lstStyle/>
          <a:p>
            <a:r>
              <a:rPr lang="en-IN" dirty="0"/>
              <a:t>The FOREIGN KEY constraint is used to prevent actions that would destroy links between tables.</a:t>
            </a:r>
          </a:p>
          <a:p>
            <a:r>
              <a:rPr lang="en-IN" dirty="0"/>
              <a:t>The FOREIGN KEY constraint also prevents invalid data from being inserted into the foreign key column, because it has to be one of the values contained in the table it points to.</a:t>
            </a:r>
          </a:p>
          <a:p>
            <a:r>
              <a:rPr lang="en-IN" dirty="0"/>
              <a:t/>
            </a:r>
            <a:br>
              <a:rPr lang="en-IN" dirty="0"/>
            </a:br>
            <a:endParaRPr lang="en-IN" dirty="0"/>
          </a:p>
        </p:txBody>
      </p:sp>
    </p:spTree>
    <p:extLst>
      <p:ext uri="{BB962C8B-B14F-4D97-AF65-F5344CB8AC3E}">
        <p14:creationId xmlns:p14="http://schemas.microsoft.com/office/powerpoint/2010/main" val="29271373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2179972"/>
              </p:ext>
            </p:extLst>
          </p:nvPr>
        </p:nvGraphicFramePr>
        <p:xfrm>
          <a:off x="1224533" y="1844824"/>
          <a:ext cx="8458200" cy="1706880"/>
        </p:xfrm>
        <a:graphic>
          <a:graphicData uri="http://schemas.openxmlformats.org/drawingml/2006/table">
            <a:tbl>
              <a:tblPr/>
              <a:tblGrid>
                <a:gridCol w="1691640"/>
                <a:gridCol w="1691640"/>
                <a:gridCol w="1691640"/>
                <a:gridCol w="1691640"/>
                <a:gridCol w="1691640"/>
              </a:tblGrid>
              <a:tr h="234391">
                <a:tc>
                  <a:txBody>
                    <a:bodyPr/>
                    <a:lstStyle/>
                    <a:p>
                      <a:pPr algn="l" fontAlgn="t"/>
                      <a:r>
                        <a:rPr lang="en-IN" dirty="0" err="1">
                          <a:effectLst/>
                        </a:rPr>
                        <a:t>P_Id</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LastName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err="1">
                          <a:effectLst/>
                        </a:rPr>
                        <a:t>FirstName</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Address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City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Hansen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Ola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Timoteivn 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Sandnes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0">
                <a:tc>
                  <a:txBody>
                    <a:bodyPr/>
                    <a:lstStyle/>
                    <a:p>
                      <a:pP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Svendson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Tove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Borgvn 23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Sandnes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dirty="0">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Pettersen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Kari</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Storgt 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dirty="0">
                          <a:effectLst/>
                        </a:rPr>
                        <a:t>Stavanger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84936804"/>
              </p:ext>
            </p:extLst>
          </p:nvPr>
        </p:nvGraphicFramePr>
        <p:xfrm>
          <a:off x="432445" y="3980820"/>
          <a:ext cx="4536505" cy="2407920"/>
        </p:xfrm>
        <a:graphic>
          <a:graphicData uri="http://schemas.openxmlformats.org/drawingml/2006/table">
            <a:tbl>
              <a:tblPr/>
              <a:tblGrid>
                <a:gridCol w="674346"/>
                <a:gridCol w="899127"/>
                <a:gridCol w="2963032"/>
              </a:tblGrid>
              <a:tr h="0">
                <a:tc>
                  <a:txBody>
                    <a:bodyPr/>
                    <a:lstStyle/>
                    <a:p>
                      <a:pPr algn="l" fontAlgn="t"/>
                      <a:r>
                        <a:rPr lang="en-IN" dirty="0" err="1">
                          <a:effectLst/>
                        </a:rPr>
                        <a:t>O_Id</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OrderNo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err="1">
                          <a:effectLst/>
                        </a:rPr>
                        <a:t>P_Id</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77895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dirty="0">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0">
                <a:tc>
                  <a:txBody>
                    <a:bodyPr/>
                    <a:lstStyle/>
                    <a:p>
                      <a:pP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44678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dirty="0">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22456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0">
                <a:tc>
                  <a:txBody>
                    <a:bodyPr/>
                    <a:lstStyle/>
                    <a:p>
                      <a:pPr fontAlgn="t"/>
                      <a:r>
                        <a:rPr lang="en-IN">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24562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6" name="Rectangle 1"/>
          <p:cNvSpPr>
            <a:spLocks noChangeArrowheads="1"/>
          </p:cNvSpPr>
          <p:nvPr/>
        </p:nvSpPr>
        <p:spPr bwMode="auto">
          <a:xfrm>
            <a:off x="0" y="3573016"/>
            <a:ext cx="1944216" cy="81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333333"/>
                </a:solidFill>
                <a:effectLst/>
                <a:latin typeface="Verdana" pitchFamily="34" charset="0"/>
                <a:cs typeface="Arial" pitchFamily="34" charset="0"/>
              </a:rPr>
              <a:t>The "Orders" table:</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TextBox 6"/>
          <p:cNvSpPr txBox="1"/>
          <p:nvPr/>
        </p:nvSpPr>
        <p:spPr>
          <a:xfrm>
            <a:off x="720477" y="1340768"/>
            <a:ext cx="1872208" cy="369332"/>
          </a:xfrm>
          <a:prstGeom prst="rect">
            <a:avLst/>
          </a:prstGeom>
          <a:noFill/>
        </p:spPr>
        <p:txBody>
          <a:bodyPr wrap="square" rtlCol="0">
            <a:spAutoFit/>
          </a:bodyPr>
          <a:lstStyle/>
          <a:p>
            <a:r>
              <a:rPr lang="en-IN" dirty="0" smtClean="0"/>
              <a:t>Person Table</a:t>
            </a:r>
            <a:endParaRPr lang="en-IN" dirty="0"/>
          </a:p>
        </p:txBody>
      </p:sp>
      <p:sp>
        <p:nvSpPr>
          <p:cNvPr id="8" name="Rectangle 7"/>
          <p:cNvSpPr/>
          <p:nvPr/>
        </p:nvSpPr>
        <p:spPr>
          <a:xfrm>
            <a:off x="5256981" y="4581128"/>
            <a:ext cx="5759450" cy="1754326"/>
          </a:xfrm>
          <a:prstGeom prst="rect">
            <a:avLst/>
          </a:prstGeom>
        </p:spPr>
        <p:txBody>
          <a:bodyPr>
            <a:spAutoFit/>
          </a:bodyPr>
          <a:lstStyle/>
          <a:p>
            <a:r>
              <a:rPr lang="en-IN" dirty="0" smtClean="0"/>
              <a:t>CREATE TABLE Orders</a:t>
            </a:r>
            <a:br>
              <a:rPr lang="en-IN" dirty="0" smtClean="0"/>
            </a:br>
            <a:r>
              <a:rPr lang="en-IN" dirty="0" smtClean="0"/>
              <a:t>(</a:t>
            </a:r>
            <a:br>
              <a:rPr lang="en-IN" dirty="0" smtClean="0"/>
            </a:br>
            <a:r>
              <a:rPr lang="en-IN" dirty="0" err="1" smtClean="0"/>
              <a:t>O_Id</a:t>
            </a:r>
            <a:r>
              <a:rPr lang="en-IN" dirty="0" smtClean="0"/>
              <a:t> </a:t>
            </a:r>
            <a:r>
              <a:rPr lang="en-IN" dirty="0" err="1" smtClean="0"/>
              <a:t>int</a:t>
            </a:r>
            <a:r>
              <a:rPr lang="en-IN" dirty="0" smtClean="0"/>
              <a:t> NOT NULL PRIMARY KEY,</a:t>
            </a:r>
            <a:br>
              <a:rPr lang="en-IN" dirty="0" smtClean="0"/>
            </a:br>
            <a:r>
              <a:rPr lang="en-IN" dirty="0" err="1" smtClean="0"/>
              <a:t>OrderNo</a:t>
            </a:r>
            <a:r>
              <a:rPr lang="en-IN" dirty="0" smtClean="0"/>
              <a:t> </a:t>
            </a:r>
            <a:r>
              <a:rPr lang="en-IN" dirty="0" err="1" smtClean="0"/>
              <a:t>int</a:t>
            </a:r>
            <a:r>
              <a:rPr lang="en-IN" dirty="0" smtClean="0"/>
              <a:t> NOT NULL,</a:t>
            </a:r>
            <a:br>
              <a:rPr lang="en-IN" dirty="0" smtClean="0"/>
            </a:br>
            <a:r>
              <a:rPr lang="en-IN" dirty="0" err="1" smtClean="0"/>
              <a:t>P_Id</a:t>
            </a:r>
            <a:r>
              <a:rPr lang="en-IN" dirty="0" smtClean="0"/>
              <a:t> </a:t>
            </a:r>
            <a:r>
              <a:rPr lang="en-IN" dirty="0" err="1" smtClean="0"/>
              <a:t>int</a:t>
            </a:r>
            <a:r>
              <a:rPr lang="en-IN" dirty="0" smtClean="0"/>
              <a:t> FOREIGN KEY REFERENCES Persons(</a:t>
            </a:r>
            <a:r>
              <a:rPr lang="en-IN" dirty="0" err="1" smtClean="0"/>
              <a:t>P_Id</a:t>
            </a:r>
            <a:r>
              <a:rPr lang="en-IN" dirty="0" smtClean="0"/>
              <a:t>)</a:t>
            </a:r>
            <a:br>
              <a:rPr lang="en-IN" dirty="0" smtClean="0"/>
            </a:br>
            <a:r>
              <a:rPr lang="en-IN" dirty="0" smtClean="0"/>
              <a:t>)</a:t>
            </a:r>
            <a:endParaRPr lang="en-IN" dirty="0"/>
          </a:p>
        </p:txBody>
      </p:sp>
    </p:spTree>
    <p:extLst>
      <p:ext uri="{BB962C8B-B14F-4D97-AF65-F5344CB8AC3E}">
        <p14:creationId xmlns:p14="http://schemas.microsoft.com/office/powerpoint/2010/main" val="18025878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CHECK Constraint</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a:t>The CHECK constraint is used to limit the value range that can be placed in a column.</a:t>
            </a:r>
          </a:p>
          <a:p>
            <a:r>
              <a:rPr lang="en-IN" dirty="0"/>
              <a:t>If you define a CHECK constraint on a single column it allows only certain values for this column.</a:t>
            </a:r>
          </a:p>
          <a:p>
            <a:r>
              <a:rPr lang="en-IN" dirty="0"/>
              <a:t>If you define a CHECK constraint on a table it can limit the values in certain columns based on values in other columns in the row.</a:t>
            </a:r>
          </a:p>
          <a:p>
            <a:endParaRPr lang="en-IN" dirty="0" smtClean="0"/>
          </a:p>
          <a:p>
            <a:r>
              <a:rPr lang="en-IN" dirty="0"/>
              <a:t>CREATE TABLE Persons</a:t>
            </a:r>
            <a:br>
              <a:rPr lang="en-IN" dirty="0"/>
            </a:br>
            <a:r>
              <a:rPr lang="en-IN" dirty="0"/>
              <a:t>(</a:t>
            </a:r>
            <a:br>
              <a:rPr lang="en-IN" dirty="0"/>
            </a:br>
            <a:r>
              <a:rPr lang="en-IN" dirty="0" err="1"/>
              <a:t>P_Id</a:t>
            </a:r>
            <a:r>
              <a:rPr lang="en-IN" dirty="0"/>
              <a:t> </a:t>
            </a:r>
            <a:r>
              <a:rPr lang="en-IN" dirty="0" err="1"/>
              <a:t>int</a:t>
            </a:r>
            <a:r>
              <a:rPr lang="en-IN" dirty="0"/>
              <a:t> NOT NULL CHECK (</a:t>
            </a:r>
            <a:r>
              <a:rPr lang="en-IN" dirty="0" err="1"/>
              <a:t>P_Id</a:t>
            </a:r>
            <a:r>
              <a:rPr lang="en-IN" dirty="0"/>
              <a:t>&gt;0),</a:t>
            </a:r>
            <a:br>
              <a:rPr lang="en-IN" dirty="0"/>
            </a:br>
            <a:r>
              <a:rPr lang="en-IN" dirty="0" err="1"/>
              <a:t>LastName</a:t>
            </a:r>
            <a:r>
              <a:rPr lang="en-IN" dirty="0"/>
              <a:t> </a:t>
            </a:r>
            <a:r>
              <a:rPr lang="en-IN" dirty="0" err="1"/>
              <a:t>varchar</a:t>
            </a:r>
            <a:r>
              <a:rPr lang="en-IN" dirty="0"/>
              <a:t>(255) NOT NULL,</a:t>
            </a:r>
            <a:br>
              <a:rPr lang="en-IN" dirty="0"/>
            </a:br>
            <a:r>
              <a:rPr lang="en-IN" dirty="0" err="1"/>
              <a:t>FirstName</a:t>
            </a:r>
            <a:r>
              <a:rPr lang="en-IN" dirty="0"/>
              <a:t> </a:t>
            </a:r>
            <a:r>
              <a:rPr lang="en-IN" dirty="0" err="1"/>
              <a:t>varchar</a:t>
            </a:r>
            <a:r>
              <a:rPr lang="en-IN" dirty="0"/>
              <a:t>(255),</a:t>
            </a:r>
            <a:br>
              <a:rPr lang="en-IN" dirty="0"/>
            </a:br>
            <a:r>
              <a:rPr lang="en-IN" dirty="0"/>
              <a:t>Address </a:t>
            </a:r>
            <a:r>
              <a:rPr lang="en-IN" dirty="0" err="1"/>
              <a:t>varchar</a:t>
            </a:r>
            <a:r>
              <a:rPr lang="en-IN" dirty="0"/>
              <a:t>(255),</a:t>
            </a:r>
            <a:br>
              <a:rPr lang="en-IN" dirty="0"/>
            </a:br>
            <a:r>
              <a:rPr lang="en-IN" dirty="0"/>
              <a:t>City </a:t>
            </a:r>
            <a:r>
              <a:rPr lang="en-IN" dirty="0" err="1"/>
              <a:t>varchar</a:t>
            </a:r>
            <a:r>
              <a:rPr lang="en-IN" dirty="0"/>
              <a:t>(255)</a:t>
            </a:r>
            <a:br>
              <a:rPr lang="en-IN" dirty="0"/>
            </a:br>
            <a:r>
              <a:rPr lang="en-IN" dirty="0"/>
              <a:t>)</a:t>
            </a:r>
          </a:p>
        </p:txBody>
      </p:sp>
    </p:spTree>
    <p:extLst>
      <p:ext uri="{BB962C8B-B14F-4D97-AF65-F5344CB8AC3E}">
        <p14:creationId xmlns:p14="http://schemas.microsoft.com/office/powerpoint/2010/main" val="2981752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General Data Types</a:t>
            </a:r>
            <a:br>
              <a:rPr lang="en-IN" dirty="0"/>
            </a:br>
            <a:endParaRPr lang="en-IN" dirty="0"/>
          </a:p>
        </p:txBody>
      </p:sp>
      <p:graphicFrame>
        <p:nvGraphicFramePr>
          <p:cNvPr id="4" name="Content Placeholder 3"/>
          <p:cNvGraphicFramePr>
            <a:graphicFrameLocks noGrp="1"/>
          </p:cNvGraphicFramePr>
          <p:nvPr>
            <p:ph idx="1"/>
          </p:nvPr>
        </p:nvGraphicFramePr>
        <p:xfrm>
          <a:off x="2083559" y="1435872"/>
          <a:ext cx="7354957" cy="5205456"/>
        </p:xfrm>
        <a:graphic>
          <a:graphicData uri="http://schemas.openxmlformats.org/drawingml/2006/table">
            <a:tbl>
              <a:tblPr/>
              <a:tblGrid>
                <a:gridCol w="1252084"/>
                <a:gridCol w="1252084"/>
                <a:gridCol w="1542302"/>
                <a:gridCol w="1102829"/>
                <a:gridCol w="1102829"/>
                <a:gridCol w="1102829"/>
              </a:tblGrid>
              <a:tr h="609600">
                <a:tc>
                  <a:txBody>
                    <a:bodyPr/>
                    <a:lstStyle/>
                    <a:p>
                      <a:pPr algn="l" fontAlgn="t"/>
                      <a:r>
                        <a:rPr lang="en-IN" sz="1600">
                          <a:effectLst/>
                        </a:rPr>
                        <a:t>Data type</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a:effectLst/>
                        </a:rPr>
                        <a:t>Access</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a:effectLst/>
                        </a:rPr>
                        <a:t>SQLServer</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a:effectLst/>
                        </a:rPr>
                        <a:t>Oracle</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a:effectLst/>
                        </a:rPr>
                        <a:t>MySQL</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a:effectLst/>
                        </a:rPr>
                        <a:t>PostgreSQL</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71061">
                <a:tc>
                  <a:txBody>
                    <a:bodyPr/>
                    <a:lstStyle/>
                    <a:p>
                      <a:pPr fontAlgn="t"/>
                      <a:r>
                        <a:rPr lang="en-IN" sz="1600" i="1">
                          <a:effectLst/>
                        </a:rPr>
                        <a:t>boolean</a:t>
                      </a:r>
                      <a:endParaRPr lang="en-IN" sz="1600">
                        <a:effectLst/>
                      </a:endParaRP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Yes/No</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Bit</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Byte</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N/A</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Boolean</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609600">
                <a:tc>
                  <a:txBody>
                    <a:bodyPr/>
                    <a:lstStyle/>
                    <a:p>
                      <a:pPr fontAlgn="t"/>
                      <a:r>
                        <a:rPr lang="en-IN" sz="1600" i="1">
                          <a:effectLst/>
                        </a:rPr>
                        <a:t>integer</a:t>
                      </a:r>
                      <a:endParaRPr lang="en-IN" sz="1600">
                        <a:effectLst/>
                      </a:endParaRP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rPr>
                        <a:t>Number (integer)</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rPr>
                        <a:t>Int</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rPr>
                        <a:t>Number</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rPr>
                        <a:t>Int</a:t>
                      </a:r>
                      <a:br>
                        <a:rPr lang="en-IN" sz="1600">
                          <a:effectLst/>
                        </a:rPr>
                      </a:br>
                      <a:r>
                        <a:rPr lang="en-IN" sz="1600">
                          <a:effectLst/>
                        </a:rPr>
                        <a:t>Integer</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rPr>
                        <a:t>Int</a:t>
                      </a:r>
                      <a:br>
                        <a:rPr lang="en-IN" sz="1600">
                          <a:effectLst/>
                        </a:rPr>
                      </a:br>
                      <a:r>
                        <a:rPr lang="en-IN" sz="1600">
                          <a:effectLst/>
                        </a:rPr>
                        <a:t>Integer</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09600">
                <a:tc>
                  <a:txBody>
                    <a:bodyPr/>
                    <a:lstStyle/>
                    <a:p>
                      <a:pPr fontAlgn="t"/>
                      <a:r>
                        <a:rPr lang="en-IN" sz="1600" i="1">
                          <a:effectLst/>
                        </a:rPr>
                        <a:t>float</a:t>
                      </a:r>
                      <a:endParaRPr lang="en-IN" sz="1600">
                        <a:effectLst/>
                      </a:endParaRP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Number (single)</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Float</a:t>
                      </a:r>
                      <a:br>
                        <a:rPr lang="en-IN" sz="1600">
                          <a:effectLst/>
                        </a:rPr>
                      </a:br>
                      <a:r>
                        <a:rPr lang="en-IN" sz="1600">
                          <a:effectLst/>
                        </a:rPr>
                        <a:t>Real</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Number</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Float</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Numeric</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371061">
                <a:tc>
                  <a:txBody>
                    <a:bodyPr/>
                    <a:lstStyle/>
                    <a:p>
                      <a:pPr fontAlgn="t"/>
                      <a:r>
                        <a:rPr lang="en-IN" sz="1600" i="1">
                          <a:effectLst/>
                        </a:rPr>
                        <a:t>currency</a:t>
                      </a:r>
                      <a:endParaRPr lang="en-IN" sz="1600">
                        <a:effectLst/>
                      </a:endParaRP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rPr>
                        <a:t>Currency</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rPr>
                        <a:t>Money</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rPr>
                        <a:t>N/A</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rPr>
                        <a:t>N/A</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rPr>
                        <a:t>Money</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71061">
                <a:tc>
                  <a:txBody>
                    <a:bodyPr/>
                    <a:lstStyle/>
                    <a:p>
                      <a:pPr fontAlgn="t"/>
                      <a:r>
                        <a:rPr lang="en-IN" sz="1600" i="1">
                          <a:effectLst/>
                        </a:rPr>
                        <a:t>string (fixed)</a:t>
                      </a:r>
                      <a:endParaRPr lang="en-IN" sz="1600">
                        <a:effectLst/>
                      </a:endParaRP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N/A</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Char</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Char</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Char</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Char</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848139">
                <a:tc>
                  <a:txBody>
                    <a:bodyPr/>
                    <a:lstStyle/>
                    <a:p>
                      <a:pPr fontAlgn="t"/>
                      <a:r>
                        <a:rPr lang="en-IN" sz="1600" i="1">
                          <a:effectLst/>
                        </a:rPr>
                        <a:t>string (variable)</a:t>
                      </a:r>
                      <a:endParaRPr lang="en-IN" sz="1600">
                        <a:effectLst/>
                      </a:endParaRP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rPr>
                        <a:t>Text (&lt;256)</a:t>
                      </a:r>
                      <a:br>
                        <a:rPr lang="en-IN" sz="1600">
                          <a:effectLst/>
                        </a:rPr>
                      </a:br>
                      <a:r>
                        <a:rPr lang="en-IN" sz="1600">
                          <a:effectLst/>
                        </a:rPr>
                        <a:t>Memo (65k+)</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rPr>
                        <a:t>Varchar</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rPr>
                        <a:t>Varchar</a:t>
                      </a:r>
                      <a:br>
                        <a:rPr lang="en-IN" sz="1600">
                          <a:effectLst/>
                        </a:rPr>
                      </a:br>
                      <a:r>
                        <a:rPr lang="en-IN" sz="1600">
                          <a:effectLst/>
                        </a:rPr>
                        <a:t>Varchar2</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rPr>
                        <a:t>Varchar</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rPr>
                        <a:t>Varchar</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086678">
                <a:tc>
                  <a:txBody>
                    <a:bodyPr/>
                    <a:lstStyle/>
                    <a:p>
                      <a:pPr fontAlgn="t"/>
                      <a:r>
                        <a:rPr lang="en-IN" sz="1600" i="1">
                          <a:effectLst/>
                        </a:rPr>
                        <a:t>binary object</a:t>
                      </a:r>
                      <a:endParaRPr lang="en-IN" sz="1600">
                        <a:effectLst/>
                      </a:endParaRP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OLE Object Memo</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Binary (fixed up to 8K)</a:t>
                      </a:r>
                      <a:br>
                        <a:rPr lang="en-IN" sz="1600">
                          <a:effectLst/>
                        </a:rPr>
                      </a:br>
                      <a:r>
                        <a:rPr lang="en-IN" sz="1600">
                          <a:effectLst/>
                        </a:rPr>
                        <a:t>Varbinary (&lt;8K)</a:t>
                      </a:r>
                      <a:br>
                        <a:rPr lang="en-IN" sz="1600">
                          <a:effectLst/>
                        </a:rPr>
                      </a:br>
                      <a:r>
                        <a:rPr lang="en-IN" sz="1600">
                          <a:effectLst/>
                        </a:rPr>
                        <a:t>Image (&lt;2GB)</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Long</a:t>
                      </a:r>
                      <a:br>
                        <a:rPr lang="en-IN" sz="1600">
                          <a:effectLst/>
                        </a:rPr>
                      </a:br>
                      <a:r>
                        <a:rPr lang="en-IN" sz="1600">
                          <a:effectLst/>
                        </a:rPr>
                        <a:t>Raw</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Blob</a:t>
                      </a:r>
                      <a:br>
                        <a:rPr lang="en-IN" sz="1600">
                          <a:effectLst/>
                        </a:rPr>
                      </a:br>
                      <a:r>
                        <a:rPr lang="en-IN" sz="1600">
                          <a:effectLst/>
                        </a:rPr>
                        <a:t>Text</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dirty="0">
                          <a:effectLst/>
                        </a:rPr>
                        <a:t>Binary</a:t>
                      </a:r>
                      <a:br>
                        <a:rPr lang="en-IN" sz="1600" dirty="0">
                          <a:effectLst/>
                        </a:rPr>
                      </a:br>
                      <a:r>
                        <a:rPr lang="en-IN" sz="1600" dirty="0" err="1">
                          <a:effectLst/>
                        </a:rPr>
                        <a:t>Varbinary</a:t>
                      </a:r>
                      <a:endParaRPr lang="en-IN" sz="1600" dirty="0">
                        <a:effectLst/>
                      </a:endParaRP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bl>
          </a:graphicData>
        </a:graphic>
      </p:graphicFrame>
    </p:spTree>
    <p:extLst>
      <p:ext uri="{BB962C8B-B14F-4D97-AF65-F5344CB8AC3E}">
        <p14:creationId xmlns:p14="http://schemas.microsoft.com/office/powerpoint/2010/main" val="41577879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DEFAULT Constraint</a:t>
            </a:r>
            <a:br>
              <a:rPr lang="en-IN" dirty="0"/>
            </a:br>
            <a:endParaRPr lang="en-IN" dirty="0"/>
          </a:p>
        </p:txBody>
      </p:sp>
      <p:sp>
        <p:nvSpPr>
          <p:cNvPr id="3" name="Content Placeholder 2"/>
          <p:cNvSpPr>
            <a:spLocks noGrp="1"/>
          </p:cNvSpPr>
          <p:nvPr>
            <p:ph idx="1"/>
          </p:nvPr>
        </p:nvSpPr>
        <p:spPr/>
        <p:txBody>
          <a:bodyPr/>
          <a:lstStyle/>
          <a:p>
            <a:r>
              <a:rPr lang="en-IN" dirty="0"/>
              <a:t>The </a:t>
            </a:r>
            <a:r>
              <a:rPr lang="en-IN" dirty="0" smtClean="0"/>
              <a:t>DEFAULT </a:t>
            </a:r>
            <a:r>
              <a:rPr lang="en-IN" dirty="0"/>
              <a:t>constraint is used to insert a default value into a column</a:t>
            </a:r>
            <a:r>
              <a:rPr lang="en-IN" dirty="0" smtClean="0"/>
              <a:t>.</a:t>
            </a:r>
          </a:p>
          <a:p>
            <a:endParaRPr lang="en-IN" dirty="0"/>
          </a:p>
          <a:p>
            <a:r>
              <a:rPr lang="en-IN" dirty="0"/>
              <a:t>CREATE TABLE Persons</a:t>
            </a:r>
            <a:br>
              <a:rPr lang="en-IN" dirty="0"/>
            </a:br>
            <a:r>
              <a:rPr lang="en-IN" dirty="0"/>
              <a:t>(</a:t>
            </a:r>
            <a:br>
              <a:rPr lang="en-IN" dirty="0"/>
            </a:br>
            <a:r>
              <a:rPr lang="en-IN" dirty="0" err="1"/>
              <a:t>P_Id</a:t>
            </a:r>
            <a:r>
              <a:rPr lang="en-IN" dirty="0"/>
              <a:t> </a:t>
            </a:r>
            <a:r>
              <a:rPr lang="en-IN" dirty="0" err="1"/>
              <a:t>int</a:t>
            </a:r>
            <a:r>
              <a:rPr lang="en-IN" dirty="0"/>
              <a:t> NOT NULL,</a:t>
            </a:r>
            <a:br>
              <a:rPr lang="en-IN" dirty="0"/>
            </a:br>
            <a:r>
              <a:rPr lang="en-IN" dirty="0" err="1"/>
              <a:t>LastName</a:t>
            </a:r>
            <a:r>
              <a:rPr lang="en-IN" dirty="0"/>
              <a:t> </a:t>
            </a:r>
            <a:r>
              <a:rPr lang="en-IN" dirty="0" err="1"/>
              <a:t>varchar</a:t>
            </a:r>
            <a:r>
              <a:rPr lang="en-IN" dirty="0"/>
              <a:t>(255) NOT NULL,</a:t>
            </a:r>
            <a:br>
              <a:rPr lang="en-IN" dirty="0"/>
            </a:br>
            <a:r>
              <a:rPr lang="en-IN" dirty="0" err="1"/>
              <a:t>FirstName</a:t>
            </a:r>
            <a:r>
              <a:rPr lang="en-IN" dirty="0"/>
              <a:t> </a:t>
            </a:r>
            <a:r>
              <a:rPr lang="en-IN" dirty="0" err="1"/>
              <a:t>varchar</a:t>
            </a:r>
            <a:r>
              <a:rPr lang="en-IN" dirty="0"/>
              <a:t>(255),</a:t>
            </a:r>
            <a:br>
              <a:rPr lang="en-IN" dirty="0"/>
            </a:br>
            <a:r>
              <a:rPr lang="en-IN" dirty="0"/>
              <a:t>Address </a:t>
            </a:r>
            <a:r>
              <a:rPr lang="en-IN" dirty="0" err="1"/>
              <a:t>varchar</a:t>
            </a:r>
            <a:r>
              <a:rPr lang="en-IN" dirty="0"/>
              <a:t>(255),</a:t>
            </a:r>
            <a:br>
              <a:rPr lang="en-IN" dirty="0"/>
            </a:br>
            <a:r>
              <a:rPr lang="en-IN" dirty="0"/>
              <a:t>City </a:t>
            </a:r>
            <a:r>
              <a:rPr lang="en-IN" dirty="0" err="1"/>
              <a:t>varchar</a:t>
            </a:r>
            <a:r>
              <a:rPr lang="en-IN" dirty="0"/>
              <a:t>(255) DEFAULT '</a:t>
            </a:r>
            <a:r>
              <a:rPr lang="en-IN" dirty="0" err="1"/>
              <a:t>Sandnes</a:t>
            </a:r>
            <a:r>
              <a:rPr lang="en-IN" dirty="0"/>
              <a:t>'</a:t>
            </a:r>
            <a:br>
              <a:rPr lang="en-IN" dirty="0"/>
            </a:br>
            <a:r>
              <a:rPr lang="en-IN" dirty="0"/>
              <a:t>)</a:t>
            </a:r>
          </a:p>
        </p:txBody>
      </p:sp>
    </p:spTree>
    <p:extLst>
      <p:ext uri="{BB962C8B-B14F-4D97-AF65-F5344CB8AC3E}">
        <p14:creationId xmlns:p14="http://schemas.microsoft.com/office/powerpoint/2010/main" val="21368268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Aliases</a:t>
            </a:r>
            <a:br>
              <a:rPr lang="en-IN" dirty="0"/>
            </a:br>
            <a:endParaRPr lang="en-IN" dirty="0"/>
          </a:p>
        </p:txBody>
      </p:sp>
      <p:sp>
        <p:nvSpPr>
          <p:cNvPr id="3" name="Content Placeholder 2"/>
          <p:cNvSpPr>
            <a:spLocks noGrp="1"/>
          </p:cNvSpPr>
          <p:nvPr>
            <p:ph idx="1"/>
          </p:nvPr>
        </p:nvSpPr>
        <p:spPr/>
        <p:txBody>
          <a:bodyPr/>
          <a:lstStyle/>
          <a:p>
            <a:r>
              <a:rPr lang="en-IN" dirty="0"/>
              <a:t>SQL aliases are used to give a database table, or a column in a table, a temporary name.</a:t>
            </a:r>
          </a:p>
          <a:p>
            <a:r>
              <a:rPr lang="en-IN" dirty="0"/>
              <a:t>Basically aliases are created to make column names more readable.</a:t>
            </a:r>
          </a:p>
          <a:p>
            <a:endParaRPr lang="en-IN" dirty="0" smtClean="0"/>
          </a:p>
          <a:p>
            <a:r>
              <a:rPr lang="en-IN" dirty="0" smtClean="0"/>
              <a:t>SQL </a:t>
            </a:r>
            <a:r>
              <a:rPr lang="en-IN" dirty="0"/>
              <a:t>Alias Syntax for Columns</a:t>
            </a:r>
          </a:p>
          <a:p>
            <a:r>
              <a:rPr lang="en-IN" dirty="0"/>
              <a:t>SELECT </a:t>
            </a:r>
            <a:r>
              <a:rPr lang="en-IN" i="1" dirty="0" err="1"/>
              <a:t>column_name</a:t>
            </a:r>
            <a:r>
              <a:rPr lang="en-IN" dirty="0"/>
              <a:t> AS </a:t>
            </a:r>
            <a:r>
              <a:rPr lang="en-IN" i="1" dirty="0" err="1"/>
              <a:t>alias_name</a:t>
            </a:r>
            <a:r>
              <a:rPr lang="en-IN" dirty="0"/>
              <a:t/>
            </a:r>
            <a:br>
              <a:rPr lang="en-IN" dirty="0"/>
            </a:br>
            <a:r>
              <a:rPr lang="en-IN" dirty="0"/>
              <a:t>FROM </a:t>
            </a:r>
            <a:r>
              <a:rPr lang="en-IN" i="1" dirty="0" err="1"/>
              <a:t>table_name</a:t>
            </a:r>
            <a:r>
              <a:rPr lang="en-IN" i="1" dirty="0"/>
              <a:t>;</a:t>
            </a:r>
            <a:endParaRPr lang="en-IN" dirty="0"/>
          </a:p>
          <a:p>
            <a:endParaRPr lang="en-IN" dirty="0" smtClean="0"/>
          </a:p>
          <a:p>
            <a:r>
              <a:rPr lang="en-IN" dirty="0" smtClean="0"/>
              <a:t>SQL </a:t>
            </a:r>
            <a:r>
              <a:rPr lang="en-IN" dirty="0"/>
              <a:t>Alias Syntax for Tables</a:t>
            </a:r>
          </a:p>
          <a:p>
            <a:r>
              <a:rPr lang="en-IN" dirty="0"/>
              <a:t>SELECT </a:t>
            </a:r>
            <a:r>
              <a:rPr lang="en-IN" i="1" dirty="0" err="1"/>
              <a:t>column_name</a:t>
            </a:r>
            <a:r>
              <a:rPr lang="en-IN" i="1" dirty="0"/>
              <a:t>(s)</a:t>
            </a:r>
            <a:r>
              <a:rPr lang="en-IN" dirty="0"/>
              <a:t/>
            </a:r>
            <a:br>
              <a:rPr lang="en-IN" dirty="0"/>
            </a:br>
            <a:r>
              <a:rPr lang="en-IN" dirty="0"/>
              <a:t>FROM </a:t>
            </a:r>
            <a:r>
              <a:rPr lang="en-IN" i="1" dirty="0" err="1"/>
              <a:t>table_name</a:t>
            </a:r>
            <a:r>
              <a:rPr lang="en-IN" i="1" dirty="0"/>
              <a:t> </a:t>
            </a:r>
            <a:r>
              <a:rPr lang="en-IN" dirty="0"/>
              <a:t>AS </a:t>
            </a:r>
            <a:r>
              <a:rPr lang="en-IN" i="1" dirty="0" err="1"/>
              <a:t>alias_name</a:t>
            </a:r>
            <a:r>
              <a:rPr lang="en-IN" i="1" dirty="0"/>
              <a:t>;</a:t>
            </a:r>
            <a:endParaRPr lang="en-IN" dirty="0"/>
          </a:p>
          <a:p>
            <a:endParaRPr lang="en-IN" dirty="0"/>
          </a:p>
        </p:txBody>
      </p:sp>
    </p:spTree>
    <p:extLst>
      <p:ext uri="{BB962C8B-B14F-4D97-AF65-F5344CB8AC3E}">
        <p14:creationId xmlns:p14="http://schemas.microsoft.com/office/powerpoint/2010/main" val="9848914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Example</a:t>
            </a:r>
          </a:p>
          <a:p>
            <a:r>
              <a:rPr lang="en-IN" dirty="0"/>
              <a:t>SELECT </a:t>
            </a:r>
            <a:r>
              <a:rPr lang="en-IN" dirty="0" err="1"/>
              <a:t>CustomerName</a:t>
            </a:r>
            <a:r>
              <a:rPr lang="en-IN" dirty="0"/>
              <a:t> AS Customer, </a:t>
            </a:r>
            <a:r>
              <a:rPr lang="en-IN" dirty="0" err="1"/>
              <a:t>ContactName</a:t>
            </a:r>
            <a:r>
              <a:rPr lang="en-IN" dirty="0"/>
              <a:t> AS [Contact Person]</a:t>
            </a:r>
            <a:br>
              <a:rPr lang="en-IN" dirty="0"/>
            </a:br>
            <a:r>
              <a:rPr lang="en-IN" dirty="0"/>
              <a:t>FROM Customers;</a:t>
            </a:r>
          </a:p>
          <a:p>
            <a:endParaRPr lang="en-IN" dirty="0" smtClean="0"/>
          </a:p>
          <a:p>
            <a:r>
              <a:rPr lang="en-IN" dirty="0"/>
              <a:t>Example</a:t>
            </a:r>
          </a:p>
          <a:p>
            <a:r>
              <a:rPr lang="en-IN" dirty="0"/>
              <a:t>SELECT </a:t>
            </a:r>
            <a:r>
              <a:rPr lang="en-IN" dirty="0" err="1"/>
              <a:t>o.OrderID</a:t>
            </a:r>
            <a:r>
              <a:rPr lang="en-IN" dirty="0"/>
              <a:t>, </a:t>
            </a:r>
            <a:r>
              <a:rPr lang="en-IN" dirty="0" err="1"/>
              <a:t>o.OrderDate</a:t>
            </a:r>
            <a:r>
              <a:rPr lang="en-IN" dirty="0"/>
              <a:t>, </a:t>
            </a:r>
            <a:r>
              <a:rPr lang="en-IN" dirty="0" err="1"/>
              <a:t>c.CustomerName</a:t>
            </a:r>
            <a:r>
              <a:rPr lang="en-IN" dirty="0"/>
              <a:t/>
            </a:r>
            <a:br>
              <a:rPr lang="en-IN" dirty="0"/>
            </a:br>
            <a:r>
              <a:rPr lang="en-IN" dirty="0"/>
              <a:t>FROM Customers AS c, Orders AS o</a:t>
            </a:r>
            <a:br>
              <a:rPr lang="en-IN" dirty="0"/>
            </a:br>
            <a:r>
              <a:rPr lang="en-IN" dirty="0"/>
              <a:t>WHERE </a:t>
            </a:r>
            <a:r>
              <a:rPr lang="en-IN" dirty="0" err="1"/>
              <a:t>c.CustomerName</a:t>
            </a:r>
            <a:r>
              <a:rPr lang="en-IN" dirty="0"/>
              <a:t>="Around the Horn" AND </a:t>
            </a:r>
            <a:r>
              <a:rPr lang="en-IN" dirty="0" err="1"/>
              <a:t>c.CustomerID</a:t>
            </a:r>
            <a:r>
              <a:rPr lang="en-IN" dirty="0"/>
              <a:t>=</a:t>
            </a:r>
            <a:r>
              <a:rPr lang="en-IN" dirty="0" err="1"/>
              <a:t>o.CustomerID</a:t>
            </a:r>
            <a:r>
              <a:rPr lang="en-IN" dirty="0"/>
              <a:t>;</a:t>
            </a:r>
          </a:p>
          <a:p>
            <a:endParaRPr lang="en-IN" dirty="0"/>
          </a:p>
        </p:txBody>
      </p:sp>
    </p:spTree>
    <p:extLst>
      <p:ext uri="{BB962C8B-B14F-4D97-AF65-F5344CB8AC3E}">
        <p14:creationId xmlns:p14="http://schemas.microsoft.com/office/powerpoint/2010/main" val="20182427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ALTER TABLE Statement</a:t>
            </a:r>
            <a:br>
              <a:rPr lang="en-IN" dirty="0"/>
            </a:br>
            <a:endParaRPr lang="en-IN" dirty="0"/>
          </a:p>
        </p:txBody>
      </p:sp>
      <p:sp>
        <p:nvSpPr>
          <p:cNvPr id="3" name="Content Placeholder 2"/>
          <p:cNvSpPr>
            <a:spLocks noGrp="1"/>
          </p:cNvSpPr>
          <p:nvPr>
            <p:ph idx="1"/>
          </p:nvPr>
        </p:nvSpPr>
        <p:spPr/>
        <p:txBody>
          <a:bodyPr/>
          <a:lstStyle/>
          <a:p>
            <a:r>
              <a:rPr lang="en-IN" dirty="0"/>
              <a:t>The ALTER TABLE statement is used to add, delete, or modify columns in an existing table.</a:t>
            </a:r>
          </a:p>
          <a:p>
            <a:r>
              <a:rPr lang="en-IN" dirty="0"/>
              <a:t/>
            </a:r>
            <a:br>
              <a:rPr lang="en-IN" dirty="0"/>
            </a:br>
            <a:r>
              <a:rPr lang="en-IN" dirty="0" smtClean="0"/>
              <a:t>ALTER </a:t>
            </a:r>
            <a:r>
              <a:rPr lang="en-IN" dirty="0"/>
              <a:t>TABLE </a:t>
            </a:r>
            <a:r>
              <a:rPr lang="en-IN" dirty="0" err="1"/>
              <a:t>table_name</a:t>
            </a:r>
            <a:r>
              <a:rPr lang="en-IN" dirty="0"/>
              <a:t/>
            </a:r>
            <a:br>
              <a:rPr lang="en-IN" dirty="0"/>
            </a:br>
            <a:r>
              <a:rPr lang="en-IN" dirty="0"/>
              <a:t>ADD </a:t>
            </a:r>
            <a:r>
              <a:rPr lang="en-IN" dirty="0" err="1"/>
              <a:t>column_name</a:t>
            </a:r>
            <a:r>
              <a:rPr lang="en-IN" dirty="0"/>
              <a:t> </a:t>
            </a:r>
            <a:r>
              <a:rPr lang="en-IN" dirty="0" err="1"/>
              <a:t>datatype</a:t>
            </a:r>
            <a:endParaRPr lang="en-IN" dirty="0"/>
          </a:p>
          <a:p>
            <a:endParaRPr lang="en-IN" dirty="0" smtClean="0"/>
          </a:p>
          <a:p>
            <a:r>
              <a:rPr lang="en-IN" dirty="0" smtClean="0"/>
              <a:t>ALTER </a:t>
            </a:r>
            <a:r>
              <a:rPr lang="en-IN" dirty="0"/>
              <a:t>TABLE </a:t>
            </a:r>
            <a:r>
              <a:rPr lang="en-IN" dirty="0" err="1"/>
              <a:t>table_name</a:t>
            </a:r>
            <a:r>
              <a:rPr lang="en-IN" dirty="0"/>
              <a:t/>
            </a:r>
            <a:br>
              <a:rPr lang="en-IN" dirty="0"/>
            </a:br>
            <a:r>
              <a:rPr lang="en-IN" dirty="0"/>
              <a:t>DROP COLUMN </a:t>
            </a:r>
            <a:r>
              <a:rPr lang="en-IN" dirty="0" err="1"/>
              <a:t>column_name</a:t>
            </a:r>
            <a:endParaRPr lang="en-IN" dirty="0"/>
          </a:p>
          <a:p>
            <a:endParaRPr lang="en-IN" dirty="0"/>
          </a:p>
        </p:txBody>
      </p:sp>
    </p:spTree>
    <p:extLst>
      <p:ext uri="{BB962C8B-B14F-4D97-AF65-F5344CB8AC3E}">
        <p14:creationId xmlns:p14="http://schemas.microsoft.com/office/powerpoint/2010/main" val="28692330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Now we want to add a column named "</a:t>
            </a:r>
            <a:r>
              <a:rPr lang="en-IN" dirty="0" err="1"/>
              <a:t>DateOfBirth</a:t>
            </a:r>
            <a:r>
              <a:rPr lang="en-IN" dirty="0"/>
              <a:t>" in the "Persons" table.</a:t>
            </a:r>
            <a:endParaRPr lang="en-IN" dirty="0" smtClean="0"/>
          </a:p>
          <a:p>
            <a:r>
              <a:rPr lang="en-IN" dirty="0" smtClean="0"/>
              <a:t>ALTER </a:t>
            </a:r>
            <a:r>
              <a:rPr lang="en-IN" dirty="0"/>
              <a:t>TABLE Persons</a:t>
            </a:r>
            <a:br>
              <a:rPr lang="en-IN" dirty="0"/>
            </a:br>
            <a:r>
              <a:rPr lang="en-IN" dirty="0"/>
              <a:t>ADD </a:t>
            </a:r>
            <a:r>
              <a:rPr lang="en-IN" dirty="0" err="1"/>
              <a:t>DateOfBirth</a:t>
            </a:r>
            <a:r>
              <a:rPr lang="en-IN" dirty="0"/>
              <a:t> </a:t>
            </a:r>
            <a:r>
              <a:rPr lang="en-IN" dirty="0" smtClean="0"/>
              <a:t>date</a:t>
            </a:r>
          </a:p>
          <a:p>
            <a:r>
              <a:rPr lang="en-IN" dirty="0"/>
              <a:t>Now we want to change the data type of the column named "</a:t>
            </a:r>
            <a:r>
              <a:rPr lang="en-IN" dirty="0" err="1"/>
              <a:t>DateOfBirth</a:t>
            </a:r>
            <a:r>
              <a:rPr lang="en-IN" dirty="0"/>
              <a:t>" in the "Persons" table</a:t>
            </a:r>
            <a:r>
              <a:rPr lang="en-IN" dirty="0" smtClean="0"/>
              <a:t>.</a:t>
            </a:r>
          </a:p>
          <a:p>
            <a:r>
              <a:rPr lang="en-IN" dirty="0"/>
              <a:t>ALTER TABLE Persons</a:t>
            </a:r>
            <a:br>
              <a:rPr lang="en-IN" dirty="0"/>
            </a:br>
            <a:r>
              <a:rPr lang="en-IN" dirty="0"/>
              <a:t>ALTER COLUMN </a:t>
            </a:r>
            <a:r>
              <a:rPr lang="en-IN" dirty="0" err="1"/>
              <a:t>DateOfBirth</a:t>
            </a:r>
            <a:r>
              <a:rPr lang="en-IN" dirty="0"/>
              <a:t> </a:t>
            </a:r>
            <a:r>
              <a:rPr lang="en-IN" dirty="0" smtClean="0"/>
              <a:t>year</a:t>
            </a:r>
          </a:p>
          <a:p>
            <a:endParaRPr lang="en-IN" dirty="0"/>
          </a:p>
          <a:p>
            <a:r>
              <a:rPr lang="en-IN" dirty="0"/>
              <a:t>Next, we want to delete the column named "</a:t>
            </a:r>
            <a:r>
              <a:rPr lang="en-IN" dirty="0" err="1"/>
              <a:t>DateOfBirth</a:t>
            </a:r>
            <a:r>
              <a:rPr lang="en-IN" dirty="0"/>
              <a:t>" in the "Persons" table.</a:t>
            </a:r>
          </a:p>
          <a:p>
            <a:r>
              <a:rPr lang="en-IN" dirty="0" smtClean="0"/>
              <a:t>ALTER </a:t>
            </a:r>
            <a:r>
              <a:rPr lang="en-IN" dirty="0"/>
              <a:t>TABLE Persons</a:t>
            </a:r>
            <a:br>
              <a:rPr lang="en-IN" dirty="0"/>
            </a:br>
            <a:r>
              <a:rPr lang="en-IN" dirty="0"/>
              <a:t>DROP COLUMN </a:t>
            </a:r>
            <a:r>
              <a:rPr lang="en-IN" dirty="0" err="1"/>
              <a:t>DateOfBirth</a:t>
            </a:r>
            <a:endParaRPr lang="en-IN" dirty="0"/>
          </a:p>
          <a:p>
            <a:endParaRPr lang="en-IN" dirty="0"/>
          </a:p>
        </p:txBody>
      </p:sp>
    </p:spTree>
    <p:extLst>
      <p:ext uri="{BB962C8B-B14F-4D97-AF65-F5344CB8AC3E}">
        <p14:creationId xmlns:p14="http://schemas.microsoft.com/office/powerpoint/2010/main" val="37288167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DROP TABLE Statement</a:t>
            </a:r>
            <a:br>
              <a:rPr lang="en-IN" dirty="0"/>
            </a:br>
            <a:endParaRPr lang="en-IN" dirty="0"/>
          </a:p>
        </p:txBody>
      </p:sp>
      <p:sp>
        <p:nvSpPr>
          <p:cNvPr id="3" name="Content Placeholder 2"/>
          <p:cNvSpPr>
            <a:spLocks noGrp="1"/>
          </p:cNvSpPr>
          <p:nvPr>
            <p:ph idx="1"/>
          </p:nvPr>
        </p:nvSpPr>
        <p:spPr/>
        <p:txBody>
          <a:bodyPr/>
          <a:lstStyle/>
          <a:p>
            <a:r>
              <a:rPr lang="en-IN" dirty="0" smtClean="0"/>
              <a:t>The </a:t>
            </a:r>
            <a:r>
              <a:rPr lang="en-IN" dirty="0"/>
              <a:t>DROP TABLE statement is used to delete a table.</a:t>
            </a:r>
          </a:p>
          <a:p>
            <a:pPr lvl="1"/>
            <a:r>
              <a:rPr lang="en-IN" dirty="0"/>
              <a:t>DROP TABLE </a:t>
            </a:r>
            <a:r>
              <a:rPr lang="en-IN" dirty="0" err="1"/>
              <a:t>table_name</a:t>
            </a:r>
            <a:endParaRPr lang="en-IN" dirty="0"/>
          </a:p>
          <a:p>
            <a:endParaRPr lang="en-IN" dirty="0"/>
          </a:p>
        </p:txBody>
      </p:sp>
    </p:spTree>
    <p:extLst>
      <p:ext uri="{BB962C8B-B14F-4D97-AF65-F5344CB8AC3E}">
        <p14:creationId xmlns:p14="http://schemas.microsoft.com/office/powerpoint/2010/main" val="950831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1320243" y="1600202"/>
          <a:ext cx="8881593" cy="4932311"/>
        </p:xfrm>
        <a:graphic>
          <a:graphicData uri="http://schemas.openxmlformats.org/drawingml/2006/table">
            <a:tbl>
              <a:tblPr/>
              <a:tblGrid>
                <a:gridCol w="1268799"/>
                <a:gridCol w="1268799"/>
                <a:gridCol w="1268799"/>
                <a:gridCol w="1268799"/>
                <a:gridCol w="1268799"/>
                <a:gridCol w="1268799"/>
                <a:gridCol w="1268799"/>
              </a:tblGrid>
              <a:tr h="590368">
                <a:tc>
                  <a:txBody>
                    <a:bodyPr/>
                    <a:lstStyle/>
                    <a:p>
                      <a:pPr algn="l" fontAlgn="t"/>
                      <a:r>
                        <a:rPr lang="en-IN" sz="1500">
                          <a:effectLst/>
                        </a:rPr>
                        <a:t>CustomerID</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500">
                          <a:effectLst/>
                        </a:rPr>
                        <a:t>CustomerName</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500">
                          <a:effectLst/>
                        </a:rPr>
                        <a:t>ContactName</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500">
                          <a:effectLst/>
                        </a:rPr>
                        <a:t>Address</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500">
                          <a:effectLst/>
                        </a:rPr>
                        <a:t>City</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500">
                          <a:effectLst/>
                        </a:rPr>
                        <a:t>PostalCode</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500">
                          <a:effectLst/>
                        </a:rPr>
                        <a:t>Country</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822052">
                <a:tc>
                  <a:txBody>
                    <a:bodyPr/>
                    <a:lstStyle/>
                    <a:p>
                      <a:pPr fontAlgn="t"/>
                      <a:r>
                        <a:rPr lang="en-IN" sz="1500">
                          <a:effectLst/>
                        </a:rPr>
                        <a:t>1</a:t>
                      </a:r>
                      <a:br>
                        <a:rPr lang="en-IN" sz="1500">
                          <a:effectLst/>
                        </a:rPr>
                      </a:br>
                      <a:r>
                        <a:rPr lang="en-IN" sz="1500">
                          <a:effectLst/>
                        </a:rPr>
                        <a:t/>
                      </a:r>
                      <a:br>
                        <a:rPr lang="en-IN" sz="1500">
                          <a:effectLst/>
                        </a:rPr>
                      </a:br>
                      <a:endParaRPr lang="en-IN" sz="1500">
                        <a:effectLst/>
                      </a:endParaRP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Alfreds Futterkiste</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Maria Anders</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Obere Str. 57</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Berlin</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12209</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Germany</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1285419">
                <a:tc>
                  <a:txBody>
                    <a:bodyPr/>
                    <a:lstStyle/>
                    <a:p>
                      <a:pPr fontAlgn="t"/>
                      <a:r>
                        <a:rPr lang="en-IN" sz="1500">
                          <a:effectLst/>
                        </a:rPr>
                        <a:t>2</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s-ES" sz="1500">
                          <a:effectLst/>
                        </a:rPr>
                        <a:t>Ana Trujillo Emparedados y helados</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Ana Trujillo</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s-ES" sz="1500">
                          <a:effectLst/>
                        </a:rPr>
                        <a:t>Avda. de la Constitución 2222</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México D.F.</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05021</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Mexico</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822052">
                <a:tc>
                  <a:txBody>
                    <a:bodyPr/>
                    <a:lstStyle/>
                    <a:p>
                      <a:pPr fontAlgn="t"/>
                      <a:r>
                        <a:rPr lang="en-IN" sz="1500">
                          <a:effectLst/>
                        </a:rPr>
                        <a:t>3</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Antonio Moreno Taquería</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Antonio Moreno</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Mataderos 2312</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México D.F.</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05023</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Mexico</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822052">
                <a:tc>
                  <a:txBody>
                    <a:bodyPr/>
                    <a:lstStyle/>
                    <a:p>
                      <a:pPr fontAlgn="t"/>
                      <a:r>
                        <a:rPr lang="en-IN" sz="1500">
                          <a:effectLst/>
                        </a:rPr>
                        <a:t>4</a:t>
                      </a:r>
                      <a:br>
                        <a:rPr lang="en-IN" sz="1500">
                          <a:effectLst/>
                        </a:rPr>
                      </a:br>
                      <a:r>
                        <a:rPr lang="en-IN" sz="1500">
                          <a:effectLst/>
                        </a:rPr>
                        <a:t/>
                      </a:r>
                      <a:br>
                        <a:rPr lang="en-IN" sz="1500">
                          <a:effectLst/>
                        </a:rPr>
                      </a:br>
                      <a:endParaRPr lang="en-IN" sz="1500">
                        <a:effectLst/>
                      </a:endParaRP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Around the Horn</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Thomas Hardy</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120 Hanover Sq.</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London</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WA1 1DP</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UK</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90368">
                <a:tc>
                  <a:txBody>
                    <a:bodyPr/>
                    <a:lstStyle/>
                    <a:p>
                      <a:pPr fontAlgn="t"/>
                      <a:r>
                        <a:rPr lang="en-IN" sz="1500">
                          <a:effectLst/>
                        </a:rPr>
                        <a:t>5</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Berglunds snabbköp</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Christina Berglund</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Berguvsvägen 8</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Luleå</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S-958 22</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dirty="0">
                          <a:effectLst/>
                        </a:rPr>
                        <a:t>Sweden</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bl>
          </a:graphicData>
        </a:graphic>
      </p:graphicFrame>
    </p:spTree>
    <p:extLst>
      <p:ext uri="{BB962C8B-B14F-4D97-AF65-F5344CB8AC3E}">
        <p14:creationId xmlns:p14="http://schemas.microsoft.com/office/powerpoint/2010/main" val="2342060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CREATE TABLE Statement</a:t>
            </a:r>
            <a:br>
              <a:rPr lang="en-IN" dirty="0"/>
            </a:br>
            <a:endParaRPr lang="en-IN" dirty="0"/>
          </a:p>
        </p:txBody>
      </p:sp>
      <p:sp>
        <p:nvSpPr>
          <p:cNvPr id="3" name="Content Placeholder 2"/>
          <p:cNvSpPr>
            <a:spLocks noGrp="1"/>
          </p:cNvSpPr>
          <p:nvPr>
            <p:ph idx="1"/>
          </p:nvPr>
        </p:nvSpPr>
        <p:spPr/>
        <p:txBody>
          <a:bodyPr/>
          <a:lstStyle/>
          <a:p>
            <a:r>
              <a:rPr lang="en-IN" dirty="0"/>
              <a:t>The CREATE TABLE statement is used to create a table in a database.</a:t>
            </a:r>
          </a:p>
          <a:p>
            <a:r>
              <a:rPr lang="en-IN" dirty="0"/>
              <a:t>Tables are organized into rows and columns; and each table must have a name.</a:t>
            </a:r>
          </a:p>
          <a:p>
            <a:endParaRPr lang="en-IN" dirty="0" smtClean="0"/>
          </a:p>
          <a:p>
            <a:r>
              <a:rPr lang="en-IN" dirty="0"/>
              <a:t>SQL CREATE TABLE Syntax</a:t>
            </a:r>
          </a:p>
          <a:p>
            <a:pPr lvl="1"/>
            <a:r>
              <a:rPr lang="en-IN" dirty="0"/>
              <a:t>CREATE TABLE </a:t>
            </a:r>
            <a:r>
              <a:rPr lang="en-IN" i="1" dirty="0" err="1"/>
              <a:t>table_name</a:t>
            </a:r>
            <a:r>
              <a:rPr lang="en-IN" dirty="0"/>
              <a:t/>
            </a:r>
            <a:br>
              <a:rPr lang="en-IN" dirty="0"/>
            </a:br>
            <a:r>
              <a:rPr lang="en-IN" dirty="0"/>
              <a:t>(</a:t>
            </a:r>
            <a:br>
              <a:rPr lang="en-IN" dirty="0"/>
            </a:br>
            <a:r>
              <a:rPr lang="en-IN" i="1" dirty="0"/>
              <a:t>column_name1 </a:t>
            </a:r>
            <a:r>
              <a:rPr lang="en-IN" i="1" dirty="0" err="1"/>
              <a:t>data_type</a:t>
            </a:r>
            <a:r>
              <a:rPr lang="en-IN" dirty="0"/>
              <a:t>(</a:t>
            </a:r>
            <a:r>
              <a:rPr lang="en-IN" i="1" dirty="0"/>
              <a:t>size</a:t>
            </a:r>
            <a:r>
              <a:rPr lang="en-IN" dirty="0"/>
              <a:t>),</a:t>
            </a:r>
            <a:br>
              <a:rPr lang="en-IN" dirty="0"/>
            </a:br>
            <a:r>
              <a:rPr lang="en-IN" i="1" dirty="0"/>
              <a:t>column_name2 </a:t>
            </a:r>
            <a:r>
              <a:rPr lang="en-IN" i="1" dirty="0" err="1"/>
              <a:t>data_type</a:t>
            </a:r>
            <a:r>
              <a:rPr lang="en-IN" dirty="0"/>
              <a:t>(</a:t>
            </a:r>
            <a:r>
              <a:rPr lang="en-IN" i="1" dirty="0"/>
              <a:t>size</a:t>
            </a:r>
            <a:r>
              <a:rPr lang="en-IN" dirty="0"/>
              <a:t>),</a:t>
            </a:r>
            <a:br>
              <a:rPr lang="en-IN" dirty="0"/>
            </a:br>
            <a:r>
              <a:rPr lang="en-IN" i="1" dirty="0"/>
              <a:t>column_name3 </a:t>
            </a:r>
            <a:r>
              <a:rPr lang="en-IN" i="1" dirty="0" err="1"/>
              <a:t>data_type</a:t>
            </a:r>
            <a:r>
              <a:rPr lang="en-IN" dirty="0"/>
              <a:t>(</a:t>
            </a:r>
            <a:r>
              <a:rPr lang="en-IN" i="1" dirty="0"/>
              <a:t>size</a:t>
            </a:r>
            <a:r>
              <a:rPr lang="en-IN" dirty="0"/>
              <a:t>),</a:t>
            </a:r>
            <a:br>
              <a:rPr lang="en-IN" dirty="0"/>
            </a:br>
            <a:r>
              <a:rPr lang="en-IN" dirty="0"/>
              <a:t>....</a:t>
            </a:r>
            <a:br>
              <a:rPr lang="en-IN" dirty="0"/>
            </a:br>
            <a:r>
              <a:rPr lang="en-IN" dirty="0"/>
              <a:t>);</a:t>
            </a:r>
          </a:p>
          <a:p>
            <a:endParaRPr lang="en-IN" dirty="0"/>
          </a:p>
        </p:txBody>
      </p:sp>
    </p:spTree>
    <p:extLst>
      <p:ext uri="{BB962C8B-B14F-4D97-AF65-F5344CB8AC3E}">
        <p14:creationId xmlns:p14="http://schemas.microsoft.com/office/powerpoint/2010/main" val="3060422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Example</a:t>
            </a:r>
          </a:p>
          <a:p>
            <a:r>
              <a:rPr lang="en-IN" dirty="0"/>
              <a:t>CREATE TABLE Persons</a:t>
            </a:r>
            <a:br>
              <a:rPr lang="en-IN" dirty="0"/>
            </a:br>
            <a:r>
              <a:rPr lang="en-IN" dirty="0"/>
              <a:t>(</a:t>
            </a:r>
            <a:br>
              <a:rPr lang="en-IN" dirty="0"/>
            </a:br>
            <a:r>
              <a:rPr lang="en-IN" dirty="0" err="1"/>
              <a:t>PersonID</a:t>
            </a:r>
            <a:r>
              <a:rPr lang="en-IN" dirty="0"/>
              <a:t> </a:t>
            </a:r>
            <a:r>
              <a:rPr lang="en-IN" dirty="0" err="1"/>
              <a:t>int</a:t>
            </a:r>
            <a:r>
              <a:rPr lang="en-IN" dirty="0"/>
              <a:t>,</a:t>
            </a:r>
            <a:br>
              <a:rPr lang="en-IN" dirty="0"/>
            </a:br>
            <a:r>
              <a:rPr lang="en-IN" dirty="0" err="1"/>
              <a:t>LastName</a:t>
            </a:r>
            <a:r>
              <a:rPr lang="en-IN" dirty="0"/>
              <a:t> </a:t>
            </a:r>
            <a:r>
              <a:rPr lang="en-IN" dirty="0" err="1"/>
              <a:t>varchar</a:t>
            </a:r>
            <a:r>
              <a:rPr lang="en-IN" dirty="0"/>
              <a:t>(255),</a:t>
            </a:r>
            <a:br>
              <a:rPr lang="en-IN" dirty="0"/>
            </a:br>
            <a:r>
              <a:rPr lang="en-IN" dirty="0" err="1"/>
              <a:t>FirstName</a:t>
            </a:r>
            <a:r>
              <a:rPr lang="en-IN" dirty="0"/>
              <a:t> </a:t>
            </a:r>
            <a:r>
              <a:rPr lang="en-IN" dirty="0" err="1"/>
              <a:t>varchar</a:t>
            </a:r>
            <a:r>
              <a:rPr lang="en-IN" dirty="0"/>
              <a:t>(255),</a:t>
            </a:r>
            <a:br>
              <a:rPr lang="en-IN" dirty="0"/>
            </a:br>
            <a:r>
              <a:rPr lang="en-IN" dirty="0"/>
              <a:t>Address </a:t>
            </a:r>
            <a:r>
              <a:rPr lang="en-IN" dirty="0" err="1"/>
              <a:t>varchar</a:t>
            </a:r>
            <a:r>
              <a:rPr lang="en-IN" dirty="0"/>
              <a:t>(255),</a:t>
            </a:r>
            <a:br>
              <a:rPr lang="en-IN" dirty="0"/>
            </a:br>
            <a:r>
              <a:rPr lang="en-IN" dirty="0"/>
              <a:t>City </a:t>
            </a:r>
            <a:r>
              <a:rPr lang="en-IN" dirty="0" err="1"/>
              <a:t>varchar</a:t>
            </a:r>
            <a:r>
              <a:rPr lang="en-IN" dirty="0"/>
              <a:t>(255)</a:t>
            </a:r>
            <a:br>
              <a:rPr lang="en-IN" dirty="0"/>
            </a:br>
            <a:r>
              <a:rPr lang="en-IN" dirty="0"/>
              <a:t>);</a:t>
            </a:r>
          </a:p>
          <a:p>
            <a:endParaRPr lang="en-IN" dirty="0"/>
          </a:p>
        </p:txBody>
      </p:sp>
    </p:spTree>
    <p:extLst>
      <p:ext uri="{BB962C8B-B14F-4D97-AF65-F5344CB8AC3E}">
        <p14:creationId xmlns:p14="http://schemas.microsoft.com/office/powerpoint/2010/main" val="2684467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INSERT INTO Statement</a:t>
            </a:r>
            <a:br>
              <a:rPr lang="en-IN" dirty="0"/>
            </a:br>
            <a:endParaRPr lang="en-IN" dirty="0"/>
          </a:p>
        </p:txBody>
      </p:sp>
      <p:sp>
        <p:nvSpPr>
          <p:cNvPr id="3" name="Content Placeholder 2"/>
          <p:cNvSpPr>
            <a:spLocks noGrp="1"/>
          </p:cNvSpPr>
          <p:nvPr>
            <p:ph idx="1"/>
          </p:nvPr>
        </p:nvSpPr>
        <p:spPr/>
        <p:txBody>
          <a:bodyPr>
            <a:normAutofit fontScale="92500"/>
          </a:bodyPr>
          <a:lstStyle/>
          <a:p>
            <a:r>
              <a:rPr lang="en-IN" dirty="0"/>
              <a:t>The INSERT INTO statement is used to insert new records in a table</a:t>
            </a:r>
            <a:r>
              <a:rPr lang="en-IN" dirty="0" smtClean="0"/>
              <a:t>.</a:t>
            </a:r>
          </a:p>
          <a:p>
            <a:endParaRPr lang="en-IN" dirty="0" smtClean="0"/>
          </a:p>
          <a:p>
            <a:r>
              <a:rPr lang="en-IN" dirty="0" smtClean="0"/>
              <a:t>INSERT </a:t>
            </a:r>
            <a:r>
              <a:rPr lang="en-IN" dirty="0"/>
              <a:t>INTO </a:t>
            </a:r>
            <a:r>
              <a:rPr lang="en-IN" i="1" dirty="0" err="1"/>
              <a:t>table_name</a:t>
            </a:r>
            <a:r>
              <a:rPr lang="en-IN" dirty="0"/>
              <a:t/>
            </a:r>
            <a:br>
              <a:rPr lang="en-IN" dirty="0"/>
            </a:br>
            <a:r>
              <a:rPr lang="en-IN" dirty="0"/>
              <a:t>VALUES (</a:t>
            </a:r>
            <a:r>
              <a:rPr lang="en-IN" i="1" dirty="0"/>
              <a:t>value1</a:t>
            </a:r>
            <a:r>
              <a:rPr lang="en-IN" dirty="0"/>
              <a:t>,</a:t>
            </a:r>
            <a:r>
              <a:rPr lang="en-IN" i="1" dirty="0"/>
              <a:t>value2</a:t>
            </a:r>
            <a:r>
              <a:rPr lang="en-IN" dirty="0"/>
              <a:t>,</a:t>
            </a:r>
            <a:r>
              <a:rPr lang="en-IN" i="1" dirty="0"/>
              <a:t>value3</a:t>
            </a:r>
            <a:r>
              <a:rPr lang="en-IN" dirty="0" smtClean="0"/>
              <a:t>,...);</a:t>
            </a:r>
          </a:p>
          <a:p>
            <a:endParaRPr lang="en-IN" dirty="0" smtClean="0"/>
          </a:p>
          <a:p>
            <a:r>
              <a:rPr lang="en-IN" dirty="0" smtClean="0"/>
              <a:t>INSERT </a:t>
            </a:r>
            <a:r>
              <a:rPr lang="en-IN" dirty="0"/>
              <a:t>INTO </a:t>
            </a:r>
            <a:r>
              <a:rPr lang="en-IN" i="1" dirty="0" err="1"/>
              <a:t>table_name</a:t>
            </a:r>
            <a:r>
              <a:rPr lang="en-IN" dirty="0"/>
              <a:t> (</a:t>
            </a:r>
            <a:r>
              <a:rPr lang="en-IN" i="1" dirty="0"/>
              <a:t>column1</a:t>
            </a:r>
            <a:r>
              <a:rPr lang="en-IN" dirty="0"/>
              <a:t>,</a:t>
            </a:r>
            <a:r>
              <a:rPr lang="en-IN" i="1" dirty="0"/>
              <a:t>column2</a:t>
            </a:r>
            <a:r>
              <a:rPr lang="en-IN" dirty="0"/>
              <a:t>,</a:t>
            </a:r>
            <a:r>
              <a:rPr lang="en-IN" i="1" dirty="0"/>
              <a:t>column3</a:t>
            </a:r>
            <a:r>
              <a:rPr lang="en-IN" dirty="0"/>
              <a:t>,...)</a:t>
            </a:r>
            <a:br>
              <a:rPr lang="en-IN" dirty="0"/>
            </a:br>
            <a:r>
              <a:rPr lang="en-IN" dirty="0"/>
              <a:t>VALUES (</a:t>
            </a:r>
            <a:r>
              <a:rPr lang="en-IN" i="1" dirty="0" smtClean="0"/>
              <a:t>value1</a:t>
            </a:r>
            <a:r>
              <a:rPr lang="en-IN" dirty="0" smtClean="0"/>
              <a:t>,</a:t>
            </a:r>
            <a:r>
              <a:rPr lang="en-IN" i="1" dirty="0" smtClean="0"/>
              <a:t>value2</a:t>
            </a:r>
            <a:r>
              <a:rPr lang="en-IN" dirty="0" smtClean="0"/>
              <a:t>,</a:t>
            </a:r>
            <a:r>
              <a:rPr lang="en-IN" i="1" dirty="0" smtClean="0"/>
              <a:t>value3</a:t>
            </a:r>
            <a:r>
              <a:rPr lang="en-IN" dirty="0" smtClean="0"/>
              <a:t>,...);</a:t>
            </a:r>
          </a:p>
          <a:p>
            <a:endParaRPr lang="en-IN" dirty="0"/>
          </a:p>
          <a:p>
            <a:r>
              <a:rPr lang="en-IN" dirty="0"/>
              <a:t>Example</a:t>
            </a:r>
          </a:p>
          <a:p>
            <a:r>
              <a:rPr lang="en-IN" dirty="0"/>
              <a:t>INSERT INTO Customers (</a:t>
            </a:r>
            <a:r>
              <a:rPr lang="en-IN" dirty="0" err="1"/>
              <a:t>CustomerName</a:t>
            </a:r>
            <a:r>
              <a:rPr lang="en-IN" dirty="0"/>
              <a:t>, </a:t>
            </a:r>
            <a:r>
              <a:rPr lang="en-IN" dirty="0" err="1"/>
              <a:t>ContactName</a:t>
            </a:r>
            <a:r>
              <a:rPr lang="en-IN" dirty="0"/>
              <a:t>, Address, City, </a:t>
            </a:r>
            <a:r>
              <a:rPr lang="en-IN" dirty="0" err="1"/>
              <a:t>PostalCode</a:t>
            </a:r>
            <a:r>
              <a:rPr lang="en-IN" dirty="0"/>
              <a:t>, Country)</a:t>
            </a:r>
            <a:br>
              <a:rPr lang="en-IN" dirty="0"/>
            </a:br>
            <a:r>
              <a:rPr lang="en-IN" dirty="0"/>
              <a:t>VALUES ('</a:t>
            </a:r>
            <a:r>
              <a:rPr lang="en-IN" dirty="0" err="1"/>
              <a:t>Cardinal','Tom</a:t>
            </a:r>
            <a:r>
              <a:rPr lang="en-IN" dirty="0"/>
              <a:t> B. </a:t>
            </a:r>
            <a:r>
              <a:rPr lang="en-IN" dirty="0" err="1"/>
              <a:t>Erichsen</a:t>
            </a:r>
            <a:r>
              <a:rPr lang="en-IN" dirty="0"/>
              <a:t>','</a:t>
            </a:r>
            <a:r>
              <a:rPr lang="en-IN" dirty="0" err="1"/>
              <a:t>Skagen</a:t>
            </a:r>
            <a:r>
              <a:rPr lang="en-IN" dirty="0"/>
              <a:t> 21','Stavanger','4006','Norway');</a:t>
            </a:r>
          </a:p>
          <a:p>
            <a:endParaRPr lang="en-IN" dirty="0"/>
          </a:p>
        </p:txBody>
      </p:sp>
    </p:spTree>
    <p:extLst>
      <p:ext uri="{BB962C8B-B14F-4D97-AF65-F5344CB8AC3E}">
        <p14:creationId xmlns:p14="http://schemas.microsoft.com/office/powerpoint/2010/main" val="135622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SELECT Statement</a:t>
            </a:r>
            <a:br>
              <a:rPr lang="en-IN" dirty="0"/>
            </a:br>
            <a:endParaRPr lang="en-IN" dirty="0"/>
          </a:p>
        </p:txBody>
      </p:sp>
      <p:sp>
        <p:nvSpPr>
          <p:cNvPr id="3" name="Content Placeholder 2"/>
          <p:cNvSpPr>
            <a:spLocks noGrp="1"/>
          </p:cNvSpPr>
          <p:nvPr>
            <p:ph idx="1"/>
          </p:nvPr>
        </p:nvSpPr>
        <p:spPr/>
        <p:txBody>
          <a:bodyPr/>
          <a:lstStyle/>
          <a:p>
            <a:r>
              <a:rPr lang="en-IN" dirty="0"/>
              <a:t>The SELECT statement is used to select data from a database.</a:t>
            </a:r>
          </a:p>
          <a:p>
            <a:r>
              <a:rPr lang="en-IN" dirty="0"/>
              <a:t>The result is stored in a result table, called the result-set.</a:t>
            </a:r>
          </a:p>
          <a:p>
            <a:endParaRPr lang="en-IN" dirty="0" smtClean="0"/>
          </a:p>
          <a:p>
            <a:r>
              <a:rPr lang="en-IN" dirty="0"/>
              <a:t>SELECT * FROM </a:t>
            </a:r>
            <a:r>
              <a:rPr lang="en-IN" i="1" dirty="0" err="1"/>
              <a:t>table_name</a:t>
            </a:r>
            <a:r>
              <a:rPr lang="en-IN" dirty="0"/>
              <a:t>;</a:t>
            </a:r>
          </a:p>
          <a:p>
            <a:endParaRPr lang="en-IN" dirty="0" smtClean="0"/>
          </a:p>
          <a:p>
            <a:endParaRPr lang="en-IN" dirty="0"/>
          </a:p>
          <a:p>
            <a:r>
              <a:rPr lang="en-IN" dirty="0" smtClean="0"/>
              <a:t>SELECT</a:t>
            </a:r>
            <a:r>
              <a:rPr lang="en-IN" dirty="0"/>
              <a:t> </a:t>
            </a:r>
            <a:r>
              <a:rPr lang="en-IN" i="1" dirty="0" err="1"/>
              <a:t>column_name</a:t>
            </a:r>
            <a:r>
              <a:rPr lang="en-IN" dirty="0" err="1"/>
              <a:t>,</a:t>
            </a:r>
            <a:r>
              <a:rPr lang="en-IN" i="1" dirty="0" err="1"/>
              <a:t>column_name</a:t>
            </a:r>
            <a:r>
              <a:rPr lang="en-IN" dirty="0"/>
              <a:t/>
            </a:r>
            <a:br>
              <a:rPr lang="en-IN" dirty="0"/>
            </a:br>
            <a:r>
              <a:rPr lang="en-IN" dirty="0"/>
              <a:t>FROM </a:t>
            </a:r>
            <a:r>
              <a:rPr lang="en-IN" i="1" dirty="0" err="1"/>
              <a:t>table_name</a:t>
            </a:r>
            <a:r>
              <a:rPr lang="en-IN" dirty="0"/>
              <a:t>;</a:t>
            </a:r>
          </a:p>
        </p:txBody>
      </p:sp>
    </p:spTree>
    <p:extLst>
      <p:ext uri="{BB962C8B-B14F-4D97-AF65-F5344CB8AC3E}">
        <p14:creationId xmlns:p14="http://schemas.microsoft.com/office/powerpoint/2010/main" val="1482309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323</TotalTime>
  <Words>1567</Words>
  <Application>Microsoft Office PowerPoint</Application>
  <PresentationFormat>Custom</PresentationFormat>
  <Paragraphs>398</Paragraphs>
  <Slides>45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45</vt:i4>
      </vt:variant>
    </vt:vector>
  </HeadingPairs>
  <TitlesOfParts>
    <vt:vector size="48" baseType="lpstr">
      <vt:lpstr>Arial</vt:lpstr>
      <vt:lpstr>Verdana</vt:lpstr>
      <vt:lpstr>Clarity</vt:lpstr>
      <vt:lpstr>Structured Query Language</vt:lpstr>
      <vt:lpstr>What is SQL? </vt:lpstr>
      <vt:lpstr>What Can SQL do? </vt:lpstr>
      <vt:lpstr>SQL General Data Types </vt:lpstr>
      <vt:lpstr>PowerPoint Presentation</vt:lpstr>
      <vt:lpstr>SQL CREATE TABLE Statement </vt:lpstr>
      <vt:lpstr>PowerPoint Presentation</vt:lpstr>
      <vt:lpstr>SQL INSERT INTO Statement </vt:lpstr>
      <vt:lpstr>SQL SELECT Statement </vt:lpstr>
      <vt:lpstr>SQL SELECT DISTINCT Statement </vt:lpstr>
      <vt:lpstr>SQL WHERE Clause </vt:lpstr>
      <vt:lpstr>PowerPoint Presentation</vt:lpstr>
      <vt:lpstr>SQL BETWEEN Operator </vt:lpstr>
      <vt:lpstr>PowerPoint Presentation</vt:lpstr>
      <vt:lpstr>The IN Operator </vt:lpstr>
      <vt:lpstr>SQL LIKE Operator </vt:lpstr>
      <vt:lpstr>SQL Wildcards </vt:lpstr>
      <vt:lpstr>PowerPoint Presentation</vt:lpstr>
      <vt:lpstr>PowerPoint Presentation</vt:lpstr>
      <vt:lpstr>SQL AND &amp; OR Operators </vt:lpstr>
      <vt:lpstr>SQL ORDER BY Keyword </vt:lpstr>
      <vt:lpstr>PowerPoint Presentation</vt:lpstr>
      <vt:lpstr>SQL UPDATE Statement </vt:lpstr>
      <vt:lpstr>SQL DELETE Statement </vt:lpstr>
      <vt:lpstr>SQL Constraints </vt:lpstr>
      <vt:lpstr>PowerPoint Presentation</vt:lpstr>
      <vt:lpstr>SQL NOT NULL Constraint </vt:lpstr>
      <vt:lpstr>SQL UNIQUE Constraint </vt:lpstr>
      <vt:lpstr>SQL UNIQUE Constraint on CREATE TABLE </vt:lpstr>
      <vt:lpstr>SQL UNIQUE Constraint on ALTER TABLE </vt:lpstr>
      <vt:lpstr>To DROP a UNIQUE Constraint </vt:lpstr>
      <vt:lpstr>SQL PRIMARY KEY Constraint </vt:lpstr>
      <vt:lpstr>PowerPoint Presentation</vt:lpstr>
      <vt:lpstr>SQL PRIMARY KEY Constraint on ALTER TABLE </vt:lpstr>
      <vt:lpstr>To DROP a PRIMARY KEY Constraint </vt:lpstr>
      <vt:lpstr>PowerPoint Presentation</vt:lpstr>
      <vt:lpstr>SQL FOREIGN KEY Constraint </vt:lpstr>
      <vt:lpstr>PowerPoint Presentation</vt:lpstr>
      <vt:lpstr>SQL CHECK Constraint </vt:lpstr>
      <vt:lpstr>SQL DEFAULT Constraint </vt:lpstr>
      <vt:lpstr>SQL Aliases </vt:lpstr>
      <vt:lpstr>PowerPoint Presentation</vt:lpstr>
      <vt:lpstr>SQL ALTER TABLE Statement </vt:lpstr>
      <vt:lpstr>PowerPoint Presentation</vt:lpstr>
      <vt:lpstr>The DROP TABLE Statement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 Query Language</dc:title>
  <dc:creator>login</dc:creator>
  <cp:lastModifiedBy>madhuri.23525@lpu.co.in</cp:lastModifiedBy>
  <cp:revision>61</cp:revision>
  <dcterms:created xsi:type="dcterms:W3CDTF">2015-02-03T11:55:51Z</dcterms:created>
  <dcterms:modified xsi:type="dcterms:W3CDTF">2021-09-20T10:59:42Z</dcterms:modified>
</cp:coreProperties>
</file>