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2"/>
  </p:notesMasterIdLst>
  <p:sldIdLst>
    <p:sldId id="365" r:id="rId2"/>
    <p:sldId id="257" r:id="rId3"/>
    <p:sldId id="341" r:id="rId4"/>
    <p:sldId id="261" r:id="rId5"/>
    <p:sldId id="342" r:id="rId6"/>
    <p:sldId id="265" r:id="rId7"/>
    <p:sldId id="264" r:id="rId8"/>
    <p:sldId id="343" r:id="rId9"/>
    <p:sldId id="344" r:id="rId10"/>
    <p:sldId id="345" r:id="rId11"/>
    <p:sldId id="346" r:id="rId12"/>
    <p:sldId id="347" r:id="rId13"/>
    <p:sldId id="350" r:id="rId14"/>
    <p:sldId id="349" r:id="rId15"/>
    <p:sldId id="268" r:id="rId16"/>
    <p:sldId id="270" r:id="rId17"/>
    <p:sldId id="351" r:id="rId18"/>
    <p:sldId id="352" r:id="rId19"/>
    <p:sldId id="279" r:id="rId20"/>
    <p:sldId id="269" r:id="rId21"/>
    <p:sldId id="280" r:id="rId22"/>
    <p:sldId id="266" r:id="rId23"/>
    <p:sldId id="278" r:id="rId24"/>
    <p:sldId id="281" r:id="rId25"/>
    <p:sldId id="284" r:id="rId26"/>
    <p:sldId id="366" r:id="rId27"/>
    <p:sldId id="367" r:id="rId28"/>
    <p:sldId id="368" r:id="rId29"/>
    <p:sldId id="282" r:id="rId30"/>
    <p:sldId id="283" r:id="rId31"/>
    <p:sldId id="377" r:id="rId32"/>
    <p:sldId id="378" r:id="rId33"/>
    <p:sldId id="287" r:id="rId34"/>
    <p:sldId id="376" r:id="rId35"/>
    <p:sldId id="285" r:id="rId36"/>
    <p:sldId id="353" r:id="rId37"/>
    <p:sldId id="288" r:id="rId38"/>
    <p:sldId id="379" r:id="rId39"/>
    <p:sldId id="381" r:id="rId40"/>
    <p:sldId id="382" r:id="rId41"/>
    <p:sldId id="289" r:id="rId42"/>
    <p:sldId id="380" r:id="rId43"/>
    <p:sldId id="293" r:id="rId44"/>
    <p:sldId id="291" r:id="rId45"/>
    <p:sldId id="369" r:id="rId46"/>
    <p:sldId id="294" r:id="rId47"/>
    <p:sldId id="295" r:id="rId48"/>
    <p:sldId id="296" r:id="rId49"/>
    <p:sldId id="364" r:id="rId50"/>
    <p:sldId id="354" r:id="rId51"/>
    <p:sldId id="363" r:id="rId52"/>
    <p:sldId id="372" r:id="rId53"/>
    <p:sldId id="373" r:id="rId54"/>
    <p:sldId id="374" r:id="rId55"/>
    <p:sldId id="375" r:id="rId56"/>
    <p:sldId id="297" r:id="rId57"/>
    <p:sldId id="298" r:id="rId58"/>
    <p:sldId id="299" r:id="rId59"/>
    <p:sldId id="355" r:id="rId60"/>
    <p:sldId id="300" r:id="rId61"/>
    <p:sldId id="356" r:id="rId62"/>
    <p:sldId id="301" r:id="rId63"/>
    <p:sldId id="302" r:id="rId64"/>
    <p:sldId id="357" r:id="rId65"/>
    <p:sldId id="358" r:id="rId66"/>
    <p:sldId id="370" r:id="rId67"/>
    <p:sldId id="371" r:id="rId68"/>
    <p:sldId id="359" r:id="rId69"/>
    <p:sldId id="303" r:id="rId70"/>
    <p:sldId id="385" r:id="rId71"/>
    <p:sldId id="304" r:id="rId72"/>
    <p:sldId id="305" r:id="rId73"/>
    <p:sldId id="361" r:id="rId74"/>
    <p:sldId id="386" r:id="rId75"/>
    <p:sldId id="387" r:id="rId76"/>
    <p:sldId id="306" r:id="rId77"/>
    <p:sldId id="308" r:id="rId78"/>
    <p:sldId id="309" r:id="rId79"/>
    <p:sldId id="310" r:id="rId80"/>
    <p:sldId id="311" r:id="rId81"/>
    <p:sldId id="312" r:id="rId82"/>
    <p:sldId id="383" r:id="rId83"/>
    <p:sldId id="313" r:id="rId84"/>
    <p:sldId id="384" r:id="rId85"/>
    <p:sldId id="362" r:id="rId86"/>
    <p:sldId id="317" r:id="rId87"/>
    <p:sldId id="318" r:id="rId88"/>
    <p:sldId id="319" r:id="rId89"/>
    <p:sldId id="320" r:id="rId90"/>
    <p:sldId id="322" r:id="rId91"/>
    <p:sldId id="324" r:id="rId92"/>
    <p:sldId id="325" r:id="rId93"/>
    <p:sldId id="326" r:id="rId94"/>
    <p:sldId id="327" r:id="rId95"/>
    <p:sldId id="328" r:id="rId96"/>
    <p:sldId id="329" r:id="rId97"/>
    <p:sldId id="330" r:id="rId98"/>
    <p:sldId id="331" r:id="rId99"/>
    <p:sldId id="332" r:id="rId100"/>
    <p:sldId id="390" r:id="rId101"/>
    <p:sldId id="391" r:id="rId102"/>
    <p:sldId id="392" r:id="rId103"/>
    <p:sldId id="393" r:id="rId104"/>
    <p:sldId id="394" r:id="rId105"/>
    <p:sldId id="395" r:id="rId106"/>
    <p:sldId id="389" r:id="rId107"/>
    <p:sldId id="396" r:id="rId108"/>
    <p:sldId id="397" r:id="rId109"/>
    <p:sldId id="398" r:id="rId110"/>
    <p:sldId id="399"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B2608-44F2-4984-895F-060A3D75F532}" type="datetimeFigureOut">
              <a:rPr lang="en-US" smtClean="0"/>
              <a:pPr/>
              <a:t>11/23/2021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49917-13DC-46CF-A0DB-CC1AC2522DB2}" type="slidenum">
              <a:rPr lang="en-US" smtClean="0"/>
              <a:pPr/>
              <a:t>‹#›</a:t>
            </a:fld>
            <a:endParaRPr lang="en-US"/>
          </a:p>
        </p:txBody>
      </p:sp>
    </p:spTree>
    <p:extLst>
      <p:ext uri="{BB962C8B-B14F-4D97-AF65-F5344CB8AC3E}">
        <p14:creationId xmlns:p14="http://schemas.microsoft.com/office/powerpoint/2010/main" val="115116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table sty(name varchar(20), id </a:t>
            </a:r>
            <a:r>
              <a:rPr lang="en-US" dirty="0" err="1" smtClean="0"/>
              <a:t>int</a:t>
            </a:r>
            <a:r>
              <a:rPr lang="en-US" dirty="0" smtClean="0"/>
              <a:t>, marks </a:t>
            </a:r>
            <a:r>
              <a:rPr lang="en-US" dirty="0" err="1" smtClean="0"/>
              <a:t>int</a:t>
            </a:r>
            <a:r>
              <a:rPr lang="en-US" dirty="0" smtClean="0"/>
              <a:t>);</a:t>
            </a:r>
          </a:p>
          <a:p>
            <a:r>
              <a:rPr lang="en-US" dirty="0" smtClean="0"/>
              <a:t>insert into sty values('h1',1,90);</a:t>
            </a:r>
          </a:p>
          <a:p>
            <a:r>
              <a:rPr lang="en-US" dirty="0" smtClean="0"/>
              <a:t>insert into sty values('h2',2,89);</a:t>
            </a:r>
          </a:p>
          <a:p>
            <a:r>
              <a:rPr lang="en-US" dirty="0" smtClean="0"/>
              <a:t>insert into sty values('h3',3,77);</a:t>
            </a:r>
          </a:p>
          <a:p>
            <a:endParaRPr lang="en-US" dirty="0" smtClean="0"/>
          </a:p>
          <a:p>
            <a:r>
              <a:rPr lang="en-US" dirty="0" smtClean="0"/>
              <a:t>select * from sty;</a:t>
            </a:r>
          </a:p>
          <a:p>
            <a:endParaRPr lang="en-US" dirty="0"/>
          </a:p>
        </p:txBody>
      </p:sp>
      <p:sp>
        <p:nvSpPr>
          <p:cNvPr id="4" name="Slide Number Placeholder 3"/>
          <p:cNvSpPr>
            <a:spLocks noGrp="1"/>
          </p:cNvSpPr>
          <p:nvPr>
            <p:ph type="sldNum" sz="quarter" idx="10"/>
          </p:nvPr>
        </p:nvSpPr>
        <p:spPr/>
        <p:txBody>
          <a:bodyPr/>
          <a:lstStyle/>
          <a:p>
            <a:fld id="{0CA49917-13DC-46CF-A0DB-CC1AC2522DB2}" type="slidenum">
              <a:rPr lang="en-US" smtClean="0"/>
              <a:pPr/>
              <a:t>31</a:t>
            </a:fld>
            <a:endParaRPr lang="en-US"/>
          </a:p>
        </p:txBody>
      </p:sp>
    </p:spTree>
    <p:extLst>
      <p:ext uri="{BB962C8B-B14F-4D97-AF65-F5344CB8AC3E}">
        <p14:creationId xmlns:p14="http://schemas.microsoft.com/office/powerpoint/2010/main" val="265616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r>
              <a:rPr lang="en-IN" dirty="0"/>
              <a:t>D</a:t>
            </a:r>
          </a:p>
        </p:txBody>
      </p:sp>
    </p:spTree>
    <p:extLst>
      <p:ext uri="{BB962C8B-B14F-4D97-AF65-F5344CB8AC3E}">
        <p14:creationId xmlns:p14="http://schemas.microsoft.com/office/powerpoint/2010/main" val="8306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r>
              <a:rPr lang="en-IN" dirty="0"/>
              <a:t>D</a:t>
            </a:r>
          </a:p>
        </p:txBody>
      </p:sp>
    </p:spTree>
    <p:extLst>
      <p:ext uri="{BB962C8B-B14F-4D97-AF65-F5344CB8AC3E}">
        <p14:creationId xmlns:p14="http://schemas.microsoft.com/office/powerpoint/2010/main" val="99234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r>
              <a:rPr lang="en-IN" dirty="0"/>
              <a:t>D</a:t>
            </a:r>
          </a:p>
        </p:txBody>
      </p:sp>
    </p:spTree>
    <p:extLst>
      <p:ext uri="{BB962C8B-B14F-4D97-AF65-F5344CB8AC3E}">
        <p14:creationId xmlns:p14="http://schemas.microsoft.com/office/powerpoint/2010/main" val="405413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r>
              <a:rPr lang="en-IN" dirty="0"/>
              <a:t>D</a:t>
            </a:r>
          </a:p>
        </p:txBody>
      </p:sp>
    </p:spTree>
    <p:extLst>
      <p:ext uri="{BB962C8B-B14F-4D97-AF65-F5344CB8AC3E}">
        <p14:creationId xmlns:p14="http://schemas.microsoft.com/office/powerpoint/2010/main" val="346802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b1ea21cc7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b1ea21cc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2</a:t>
            </a:r>
            <a:endParaRPr dirty="0"/>
          </a:p>
        </p:txBody>
      </p:sp>
    </p:spTree>
    <p:extLst>
      <p:ext uri="{BB962C8B-B14F-4D97-AF65-F5344CB8AC3E}">
        <p14:creationId xmlns:p14="http://schemas.microsoft.com/office/powerpoint/2010/main" val="227261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260796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A49917-13DC-46CF-A0DB-CC1AC2522DB2}" type="slidenum">
              <a:rPr lang="en-US" smtClean="0"/>
              <a:pPr/>
              <a:t>83</a:t>
            </a:fld>
            <a:endParaRPr lang="en-US"/>
          </a:p>
        </p:txBody>
      </p:sp>
    </p:spTree>
    <p:extLst>
      <p:ext uri="{BB962C8B-B14F-4D97-AF65-F5344CB8AC3E}">
        <p14:creationId xmlns:p14="http://schemas.microsoft.com/office/powerpoint/2010/main" val="275278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A49917-13DC-46CF-A0DB-CC1AC2522DB2}" type="slidenum">
              <a:rPr lang="en-US" smtClean="0"/>
              <a:pPr/>
              <a:t>99</a:t>
            </a:fld>
            <a:endParaRPr lang="en-US"/>
          </a:p>
        </p:txBody>
      </p:sp>
    </p:spTree>
    <p:extLst>
      <p:ext uri="{BB962C8B-B14F-4D97-AF65-F5344CB8AC3E}">
        <p14:creationId xmlns:p14="http://schemas.microsoft.com/office/powerpoint/2010/main" val="81359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1243E9E-A024-4118-9717-015148960C05}" type="datetimeFigureOut">
              <a:rPr lang="en-US" smtClean="0"/>
              <a:pPr/>
              <a:t>11/23/2021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256435A-DD12-4B97-9A78-2C021692057F}"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172200" y="5791200"/>
            <a:ext cx="2590800" cy="646331"/>
          </a:xfrm>
          <a:prstGeom prst="rect">
            <a:avLst/>
          </a:prstGeom>
          <a:noFill/>
        </p:spPr>
        <p:txBody>
          <a:bodyPr wrap="square" rtlCol="0">
            <a:spAutoFit/>
          </a:bodyPr>
          <a:lstStyle/>
          <a:p>
            <a:r>
              <a:rPr lang="en-US" b="1" dirty="0">
                <a:solidFill>
                  <a:schemeClr val="accent2">
                    <a:lumMod val="75000"/>
                  </a:schemeClr>
                </a:solidFill>
                <a:latin typeface="+mj-lt"/>
              </a:rPr>
              <a:t>Created by :</a:t>
            </a:r>
          </a:p>
          <a:p>
            <a:r>
              <a:rPr lang="en-US" b="1" dirty="0">
                <a:solidFill>
                  <a:schemeClr val="accent2">
                    <a:lumMod val="75000"/>
                  </a:schemeClr>
                </a:solidFill>
                <a:latin typeface="+mj-lt"/>
              </a:rPr>
              <a:t>Amanpreet Kaur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435A-DD12-4B97-9A78-2C02169205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435A-DD12-4B97-9A78-2C021692057F}"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74190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6435A-DD12-4B97-9A78-2C021692057F}"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1243E9E-A024-4118-9717-015148960C05}" type="datetimeFigureOut">
              <a:rPr lang="en-US" smtClean="0"/>
              <a:pPr/>
              <a:t>11/23/2021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256435A-DD12-4B97-9A78-2C021692057F}"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6435A-DD12-4B97-9A78-2C021692057F}"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6435A-DD12-4B97-9A78-2C021692057F}"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6435A-DD12-4B97-9A78-2C021692057F}"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6435A-DD12-4B97-9A78-2C021692057F}"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6435A-DD12-4B97-9A78-2C021692057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1243E9E-A024-4118-9717-015148960C05}"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6435A-DD12-4B97-9A78-2C021692057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1243E9E-A024-4118-9717-015148960C05}" type="datetimeFigureOut">
              <a:rPr lang="en-US" smtClean="0"/>
              <a:pPr/>
              <a:t>11/23/2021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256435A-DD12-4B97-9A78-2C021692057F}"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73CDB21-05A0-47A3-92BA-21DE7207ED39}"/>
              </a:ext>
            </a:extLst>
          </p:cNvPr>
          <p:cNvSpPr>
            <a:spLocks noGrp="1"/>
          </p:cNvSpPr>
          <p:nvPr>
            <p:ph type="title"/>
          </p:nvPr>
        </p:nvSpPr>
        <p:spPr>
          <a:xfrm>
            <a:off x="457200" y="2590800"/>
            <a:ext cx="8229600" cy="914400"/>
          </a:xfrm>
        </p:spPr>
        <p:txBody>
          <a:bodyPr/>
          <a:lstStyle/>
          <a:p>
            <a:r>
              <a:rPr lang="en-US" dirty="0"/>
              <a:t>PL/SQL</a:t>
            </a:r>
          </a:p>
        </p:txBody>
      </p:sp>
    </p:spTree>
    <p:extLst>
      <p:ext uri="{BB962C8B-B14F-4D97-AF65-F5344CB8AC3E}">
        <p14:creationId xmlns:p14="http://schemas.microsoft.com/office/powerpoint/2010/main" val="80868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PL/SQL Operators: Arithmetic operators</a:t>
            </a:r>
          </a:p>
        </p:txBody>
      </p:sp>
      <p:graphicFrame>
        <p:nvGraphicFramePr>
          <p:cNvPr id="4" name="Content Placeholder 3"/>
          <p:cNvGraphicFramePr>
            <a:graphicFrameLocks noGrp="1"/>
          </p:cNvGraphicFramePr>
          <p:nvPr>
            <p:ph sz="quarter" idx="1"/>
          </p:nvPr>
        </p:nvGraphicFramePr>
        <p:xfrm>
          <a:off x="609600" y="1981199"/>
          <a:ext cx="7696200" cy="4076136"/>
        </p:xfrm>
        <a:graphic>
          <a:graphicData uri="http://schemas.openxmlformats.org/drawingml/2006/table">
            <a:tbl>
              <a:tblPr/>
              <a:tblGrid>
                <a:gridCol w="1066800">
                  <a:extLst>
                    <a:ext uri="{9D8B030D-6E8A-4147-A177-3AD203B41FA5}">
                      <a16:colId xmlns="" xmlns:a16="http://schemas.microsoft.com/office/drawing/2014/main" val="20000"/>
                    </a:ext>
                  </a:extLst>
                </a:gridCol>
                <a:gridCol w="3715838">
                  <a:extLst>
                    <a:ext uri="{9D8B030D-6E8A-4147-A177-3AD203B41FA5}">
                      <a16:colId xmlns="" xmlns:a16="http://schemas.microsoft.com/office/drawing/2014/main" val="20001"/>
                    </a:ext>
                  </a:extLst>
                </a:gridCol>
                <a:gridCol w="2913562">
                  <a:extLst>
                    <a:ext uri="{9D8B030D-6E8A-4147-A177-3AD203B41FA5}">
                      <a16:colId xmlns="" xmlns:a16="http://schemas.microsoft.com/office/drawing/2014/main" val="20002"/>
                    </a:ext>
                  </a:extLst>
                </a:gridCol>
              </a:tblGrid>
              <a:tr h="870600">
                <a:tc>
                  <a:txBody>
                    <a:bodyPr/>
                    <a:lstStyle/>
                    <a:p>
                      <a:pPr marL="0" marR="0">
                        <a:lnSpc>
                          <a:spcPct val="115000"/>
                        </a:lnSpc>
                        <a:spcBef>
                          <a:spcPts val="0"/>
                        </a:spcBef>
                        <a:spcAft>
                          <a:spcPts val="0"/>
                        </a:spcAft>
                      </a:pPr>
                      <a:r>
                        <a:rPr lang="en-US" sz="1800" b="1" dirty="0">
                          <a:latin typeface="Helvetica"/>
                          <a:ea typeface="Times New Roman"/>
                          <a:cs typeface="Times New Roman"/>
                        </a:rPr>
                        <a:t>Operator</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800" b="1" dirty="0">
                          <a:latin typeface="Helvetica"/>
                          <a:ea typeface="Times New Roman"/>
                          <a:cs typeface="Times New Roman"/>
                        </a:rPr>
                        <a:t>Description</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800" b="1" dirty="0">
                          <a:latin typeface="Helvetica"/>
                          <a:ea typeface="Times New Roman"/>
                          <a:cs typeface="Times New Roman"/>
                        </a:rPr>
                        <a:t>Example(A=10, B=5)</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536250">
                <a:tc>
                  <a:txBody>
                    <a:bodyPr/>
                    <a:lstStyle/>
                    <a:p>
                      <a:pPr marL="0" marR="0">
                        <a:lnSpc>
                          <a:spcPct val="115000"/>
                        </a:lnSpc>
                        <a:spcBef>
                          <a:spcPts val="0"/>
                        </a:spcBef>
                        <a:spcAft>
                          <a:spcPts val="0"/>
                        </a:spcAft>
                      </a:pPr>
                      <a:r>
                        <a:rPr lang="en-US" sz="1800">
                          <a:latin typeface="Helvetica"/>
                          <a:ea typeface="Times New Roman"/>
                          <a:cs typeface="Times New Roman"/>
                        </a:rPr>
                        <a:t>+</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dirty="0">
                          <a:latin typeface="Helvetica"/>
                          <a:ea typeface="Times New Roman"/>
                          <a:cs typeface="Times New Roman"/>
                        </a:rPr>
                        <a:t>Adds two operands</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a:latin typeface="Helvetica"/>
                          <a:ea typeface="Times New Roman"/>
                          <a:cs typeface="Times New Roman"/>
                        </a:rPr>
                        <a:t>A + B will give 15</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1"/>
                  </a:ext>
                </a:extLst>
              </a:tr>
              <a:tr h="536250">
                <a:tc>
                  <a:txBody>
                    <a:bodyPr/>
                    <a:lstStyle/>
                    <a:p>
                      <a:pPr marL="0" marR="0">
                        <a:lnSpc>
                          <a:spcPct val="115000"/>
                        </a:lnSpc>
                        <a:spcBef>
                          <a:spcPts val="0"/>
                        </a:spcBef>
                        <a:spcAft>
                          <a:spcPts val="0"/>
                        </a:spcAft>
                      </a:pPr>
                      <a:r>
                        <a:rPr lang="en-US" sz="1800">
                          <a:latin typeface="Helvetica"/>
                          <a:ea typeface="Times New Roman"/>
                          <a:cs typeface="Times New Roman"/>
                        </a:rPr>
                        <a:t>-</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dirty="0">
                          <a:latin typeface="Helvetica"/>
                          <a:ea typeface="Times New Roman"/>
                          <a:cs typeface="Times New Roman"/>
                        </a:rPr>
                        <a:t>Subtracts second operand from the first</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a:latin typeface="Helvetica"/>
                          <a:ea typeface="Times New Roman"/>
                          <a:cs typeface="Times New Roman"/>
                        </a:rPr>
                        <a:t>A - B will give 5</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2"/>
                  </a:ext>
                </a:extLst>
              </a:tr>
              <a:tr h="536250">
                <a:tc>
                  <a:txBody>
                    <a:bodyPr/>
                    <a:lstStyle/>
                    <a:p>
                      <a:pPr marL="0" marR="0">
                        <a:lnSpc>
                          <a:spcPct val="115000"/>
                        </a:lnSpc>
                        <a:spcBef>
                          <a:spcPts val="0"/>
                        </a:spcBef>
                        <a:spcAft>
                          <a:spcPts val="0"/>
                        </a:spcAft>
                      </a:pPr>
                      <a:r>
                        <a:rPr lang="en-US" sz="1800">
                          <a:latin typeface="Helvetica"/>
                          <a:ea typeface="Times New Roman"/>
                          <a:cs typeface="Times New Roman"/>
                        </a:rPr>
                        <a:t>*</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dirty="0">
                          <a:latin typeface="Helvetica"/>
                          <a:ea typeface="Times New Roman"/>
                          <a:cs typeface="Times New Roman"/>
                        </a:rPr>
                        <a:t>Multiply both operands</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a:latin typeface="Helvetica"/>
                          <a:ea typeface="Times New Roman"/>
                          <a:cs typeface="Times New Roman"/>
                        </a:rPr>
                        <a:t>A * B will give 50</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3"/>
                  </a:ext>
                </a:extLst>
              </a:tr>
              <a:tr h="536250">
                <a:tc>
                  <a:txBody>
                    <a:bodyPr/>
                    <a:lstStyle/>
                    <a:p>
                      <a:pPr marL="0" marR="0">
                        <a:lnSpc>
                          <a:spcPct val="115000"/>
                        </a:lnSpc>
                        <a:spcBef>
                          <a:spcPts val="0"/>
                        </a:spcBef>
                        <a:spcAft>
                          <a:spcPts val="0"/>
                        </a:spcAft>
                      </a:pPr>
                      <a:r>
                        <a:rPr lang="en-US" sz="1800">
                          <a:latin typeface="Helvetica"/>
                          <a:ea typeface="Times New Roman"/>
                          <a:cs typeface="Times New Roman"/>
                        </a:rPr>
                        <a:t>/</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dirty="0">
                          <a:latin typeface="Helvetica"/>
                          <a:ea typeface="Times New Roman"/>
                          <a:cs typeface="Times New Roman"/>
                        </a:rPr>
                        <a:t>Divide numerator by de-numerator</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a:latin typeface="Helvetica"/>
                          <a:ea typeface="Times New Roman"/>
                          <a:cs typeface="Times New Roman"/>
                        </a:rPr>
                        <a:t>A / B will give 2</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4"/>
                  </a:ext>
                </a:extLst>
              </a:tr>
              <a:tr h="870600">
                <a:tc>
                  <a:txBody>
                    <a:bodyPr/>
                    <a:lstStyle/>
                    <a:p>
                      <a:pPr marL="0" marR="0">
                        <a:lnSpc>
                          <a:spcPct val="115000"/>
                        </a:lnSpc>
                        <a:spcBef>
                          <a:spcPts val="0"/>
                        </a:spcBef>
                        <a:spcAft>
                          <a:spcPts val="0"/>
                        </a:spcAft>
                      </a:pPr>
                      <a:r>
                        <a:rPr lang="en-US" sz="1800">
                          <a:latin typeface="Helvetica"/>
                          <a:ea typeface="Times New Roman"/>
                          <a:cs typeface="Times New Roman"/>
                        </a:rPr>
                        <a:t>**</a:t>
                      </a:r>
                      <a:endParaRPr lang="en-US" sz="18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dirty="0">
                          <a:latin typeface="Helvetica"/>
                          <a:ea typeface="Times New Roman"/>
                          <a:cs typeface="Times New Roman"/>
                        </a:rPr>
                        <a:t>Exponentiation operator, raises one operand to the power of other</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800" dirty="0">
                          <a:latin typeface="Helvetica"/>
                          <a:ea typeface="Times New Roman"/>
                          <a:cs typeface="Times New Roman"/>
                        </a:rPr>
                        <a:t>A ** B will give 100000</a:t>
                      </a:r>
                      <a:endParaRPr lang="en-US" sz="18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162800" cy="4524315"/>
          </a:xfrm>
          <a:prstGeom prst="rect">
            <a:avLst/>
          </a:prstGeom>
        </p:spPr>
        <p:txBody>
          <a:bodyPr wrap="square">
            <a:spAutoFit/>
          </a:bodyPr>
          <a:lstStyle/>
          <a:p>
            <a:r>
              <a:rPr lang="en-IN" sz="2400" dirty="0"/>
              <a:t>PL/SQL subprograms are named PL/SQL blocks that can be invoked with a set of parameters. PL/SQL provides two kinds of subprograms −</a:t>
            </a:r>
          </a:p>
          <a:p>
            <a:r>
              <a:rPr lang="en-IN" sz="2400" b="1" dirty="0"/>
              <a:t>Functions</a:t>
            </a:r>
            <a:r>
              <a:rPr lang="en-IN" sz="2400" dirty="0"/>
              <a:t> − These subprograms return a single value; mainly used to compute and return a value.</a:t>
            </a:r>
          </a:p>
          <a:p>
            <a:r>
              <a:rPr lang="en-IN" sz="2400" b="1" dirty="0"/>
              <a:t>Procedures</a:t>
            </a:r>
            <a:r>
              <a:rPr lang="en-IN" sz="2400" dirty="0"/>
              <a:t> − These subprograms do not return a value directly; mainly used to perform an action.</a:t>
            </a:r>
          </a:p>
          <a:p>
            <a:r>
              <a:rPr lang="en-IN" sz="2400" dirty="0" smtClean="0">
                <a:latin typeface="Arial" panose="020B0604020202020204" pitchFamily="34" charset="0"/>
              </a:rPr>
              <a:t>Creating </a:t>
            </a:r>
            <a:r>
              <a:rPr lang="en-IN" sz="2400" dirty="0">
                <a:latin typeface="Arial" panose="020B0604020202020204" pitchFamily="34" charset="0"/>
              </a:rPr>
              <a:t>a Procedure</a:t>
            </a:r>
          </a:p>
          <a:p>
            <a:pPr algn="just"/>
            <a:r>
              <a:rPr lang="en-IN" sz="2400" dirty="0">
                <a:solidFill>
                  <a:srgbClr val="000000"/>
                </a:solidFill>
                <a:latin typeface="Arial" panose="020B0604020202020204" pitchFamily="34" charset="0"/>
              </a:rPr>
              <a:t>A procedure is created with the </a:t>
            </a:r>
            <a:r>
              <a:rPr lang="en-IN" sz="2400" b="1" dirty="0">
                <a:solidFill>
                  <a:srgbClr val="000000"/>
                </a:solidFill>
                <a:latin typeface="Arial" panose="020B0604020202020204" pitchFamily="34" charset="0"/>
              </a:rPr>
              <a:t>CREATE OR REPLACE PROCEDURE</a:t>
            </a:r>
            <a:r>
              <a:rPr lang="en-IN" sz="2400" dirty="0">
                <a:solidFill>
                  <a:srgbClr val="000000"/>
                </a:solidFill>
                <a:latin typeface="Arial" panose="020B0604020202020204" pitchFamily="34" charset="0"/>
              </a:rPr>
              <a:t> statement. The simplified syntax for the CREATE OR REPLACE PROCEDURE statement is as follows −</a:t>
            </a:r>
            <a:endParaRPr lang="en-IN"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467625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457200"/>
            <a:ext cx="8382000" cy="4247317"/>
          </a:xfrm>
          <a:prstGeom prst="rect">
            <a:avLst/>
          </a:prstGeom>
        </p:spPr>
        <p:txBody>
          <a:bodyPr wrap="square">
            <a:spAutoFit/>
          </a:bodyPr>
          <a:lstStyle/>
          <a:p>
            <a:r>
              <a:rPr lang="en-IN" dirty="0"/>
              <a:t>CREATE [OR REPLACE] PROCEDURE </a:t>
            </a:r>
            <a:r>
              <a:rPr lang="en-IN" dirty="0" err="1"/>
              <a:t>procedure_name</a:t>
            </a:r>
            <a:r>
              <a:rPr lang="en-IN" dirty="0"/>
              <a:t> </a:t>
            </a:r>
          </a:p>
          <a:p>
            <a:r>
              <a:rPr lang="en-IN" dirty="0"/>
              <a:t>[(</a:t>
            </a:r>
            <a:r>
              <a:rPr lang="en-IN" dirty="0" err="1"/>
              <a:t>parameter_name</a:t>
            </a:r>
            <a:r>
              <a:rPr lang="en-IN" dirty="0"/>
              <a:t> [IN | OUT | IN OUT] type [, ...])] </a:t>
            </a:r>
          </a:p>
          <a:p>
            <a:r>
              <a:rPr lang="en-IN" dirty="0"/>
              <a:t>{IS | AS} </a:t>
            </a:r>
          </a:p>
          <a:p>
            <a:r>
              <a:rPr lang="en-IN" dirty="0"/>
              <a:t>BEGIN </a:t>
            </a:r>
          </a:p>
          <a:p>
            <a:r>
              <a:rPr lang="en-IN" dirty="0"/>
              <a:t>  &lt; </a:t>
            </a:r>
            <a:r>
              <a:rPr lang="en-IN" dirty="0" err="1"/>
              <a:t>procedure_body</a:t>
            </a:r>
            <a:r>
              <a:rPr lang="en-IN" dirty="0"/>
              <a:t> &gt; </a:t>
            </a:r>
          </a:p>
          <a:p>
            <a:r>
              <a:rPr lang="en-IN" dirty="0"/>
              <a:t>END </a:t>
            </a:r>
            <a:r>
              <a:rPr lang="en-IN" dirty="0" err="1"/>
              <a:t>procedure_name</a:t>
            </a:r>
            <a:r>
              <a:rPr lang="en-IN" dirty="0"/>
              <a:t>; </a:t>
            </a:r>
            <a:endParaRPr lang="en-IN" dirty="0" smtClean="0"/>
          </a:p>
          <a:p>
            <a:r>
              <a:rPr lang="en-IN" dirty="0"/>
              <a:t>Where,</a:t>
            </a:r>
          </a:p>
          <a:p>
            <a:r>
              <a:rPr lang="en-IN" i="1" dirty="0"/>
              <a:t>procedure-name</a:t>
            </a:r>
            <a:r>
              <a:rPr lang="en-IN" dirty="0"/>
              <a:t> specifies the name of the procedure.</a:t>
            </a:r>
          </a:p>
          <a:p>
            <a:r>
              <a:rPr lang="en-IN" dirty="0"/>
              <a:t>[OR REPLACE] option allows the modification of an existing procedure.</a:t>
            </a:r>
          </a:p>
          <a:p>
            <a:r>
              <a:rPr lang="en-IN" dirty="0"/>
              <a:t>The optional parameter list contains name, mode and types of the parameters. </a:t>
            </a:r>
            <a:endParaRPr lang="en-IN" dirty="0" smtClean="0"/>
          </a:p>
          <a:p>
            <a:r>
              <a:rPr lang="en-IN" b="1" dirty="0" smtClean="0"/>
              <a:t>IN</a:t>
            </a:r>
            <a:r>
              <a:rPr lang="en-IN" dirty="0"/>
              <a:t> represents the value that will be passed from outside and OUT represents the parameter that will be used to return a value outside of the procedure.</a:t>
            </a:r>
          </a:p>
          <a:p>
            <a:r>
              <a:rPr lang="en-IN" i="1" dirty="0"/>
              <a:t>procedure-body</a:t>
            </a:r>
            <a:r>
              <a:rPr lang="en-IN" dirty="0"/>
              <a:t> contains the executable part.</a:t>
            </a:r>
          </a:p>
          <a:p>
            <a:r>
              <a:rPr lang="en-IN" dirty="0"/>
              <a:t>The AS keyword is used instead of the IS keyword for creating a standalone procedure.</a:t>
            </a:r>
          </a:p>
          <a:p>
            <a:endParaRPr lang="en-IN" dirty="0"/>
          </a:p>
        </p:txBody>
      </p:sp>
    </p:spTree>
    <p:extLst>
      <p:ext uri="{BB962C8B-B14F-4D97-AF65-F5344CB8AC3E}">
        <p14:creationId xmlns:p14="http://schemas.microsoft.com/office/powerpoint/2010/main" val="19942047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6324600" cy="3693319"/>
          </a:xfrm>
          <a:prstGeom prst="rect">
            <a:avLst/>
          </a:prstGeom>
        </p:spPr>
        <p:txBody>
          <a:bodyPr wrap="square">
            <a:spAutoFit/>
          </a:bodyPr>
          <a:lstStyle/>
          <a:p>
            <a:r>
              <a:rPr lang="en-IN" dirty="0">
                <a:latin typeface="Arial" panose="020B0604020202020204" pitchFamily="34" charset="0"/>
              </a:rPr>
              <a:t>Executing a Standalone Procedure</a:t>
            </a:r>
          </a:p>
          <a:p>
            <a:pPr algn="just"/>
            <a:r>
              <a:rPr lang="en-IN" dirty="0">
                <a:solidFill>
                  <a:srgbClr val="000000"/>
                </a:solidFill>
                <a:latin typeface="Arial" panose="020B0604020202020204" pitchFamily="34" charset="0"/>
              </a:rPr>
              <a:t>A standalone procedure can be called in two ways −</a:t>
            </a:r>
          </a:p>
          <a:p>
            <a:pPr algn="just">
              <a:buFont typeface="Arial" panose="020B0604020202020204" pitchFamily="34" charset="0"/>
              <a:buChar char="•"/>
            </a:pPr>
            <a:r>
              <a:rPr lang="en-IN" dirty="0">
                <a:solidFill>
                  <a:srgbClr val="000000"/>
                </a:solidFill>
                <a:latin typeface="Arial" panose="020B0604020202020204" pitchFamily="34" charset="0"/>
              </a:rPr>
              <a:t>Using the </a:t>
            </a:r>
            <a:r>
              <a:rPr lang="en-IN" b="1" dirty="0">
                <a:solidFill>
                  <a:srgbClr val="000000"/>
                </a:solidFill>
                <a:latin typeface="Arial" panose="020B0604020202020204" pitchFamily="34" charset="0"/>
              </a:rPr>
              <a:t>EXECUTE</a:t>
            </a:r>
            <a:r>
              <a:rPr lang="en-IN" dirty="0">
                <a:solidFill>
                  <a:srgbClr val="000000"/>
                </a:solidFill>
                <a:latin typeface="Arial" panose="020B0604020202020204" pitchFamily="34" charset="0"/>
              </a:rPr>
              <a:t> keyword</a:t>
            </a:r>
          </a:p>
          <a:p>
            <a:pPr algn="just">
              <a:buFont typeface="Arial" panose="020B0604020202020204" pitchFamily="34" charset="0"/>
              <a:buChar char="•"/>
            </a:pPr>
            <a:r>
              <a:rPr lang="en-IN" dirty="0">
                <a:solidFill>
                  <a:srgbClr val="000000"/>
                </a:solidFill>
                <a:latin typeface="Arial" panose="020B0604020202020204" pitchFamily="34" charset="0"/>
              </a:rPr>
              <a:t>Calling the name of the procedure from a PL/SQL block</a:t>
            </a:r>
          </a:p>
          <a:p>
            <a:pPr algn="just"/>
            <a:endParaRPr lang="en-IN" dirty="0">
              <a:solidFill>
                <a:srgbClr val="000000"/>
              </a:solidFill>
              <a:latin typeface="Arial" panose="020B0604020202020204" pitchFamily="34" charset="0"/>
            </a:endParaRPr>
          </a:p>
          <a:p>
            <a:pPr algn="just"/>
            <a:r>
              <a:rPr lang="en-IN" b="0" i="0" dirty="0" smtClean="0">
                <a:solidFill>
                  <a:srgbClr val="000000"/>
                </a:solidFill>
                <a:effectLst/>
                <a:latin typeface="Arial" panose="020B0604020202020204" pitchFamily="34" charset="0"/>
              </a:rPr>
              <a:t>EXECUTE procedure name;</a:t>
            </a:r>
          </a:p>
          <a:p>
            <a:pPr algn="just"/>
            <a:endParaRPr lang="en-IN" dirty="0">
              <a:solidFill>
                <a:srgbClr val="000000"/>
              </a:solidFill>
              <a:latin typeface="Arial" panose="020B0604020202020204" pitchFamily="34" charset="0"/>
            </a:endParaRPr>
          </a:p>
          <a:p>
            <a:pPr algn="just"/>
            <a:endParaRPr lang="en-IN" b="0" i="0" dirty="0" smtClean="0">
              <a:solidFill>
                <a:srgbClr val="000000"/>
              </a:solidFill>
              <a:effectLst/>
              <a:latin typeface="Arial" panose="020B0604020202020204" pitchFamily="34" charset="0"/>
            </a:endParaRPr>
          </a:p>
          <a:p>
            <a:r>
              <a:rPr lang="en-IN" dirty="0"/>
              <a:t>Deleting a Standalone Procedure</a:t>
            </a:r>
          </a:p>
          <a:p>
            <a:r>
              <a:rPr lang="en-IN" dirty="0"/>
              <a:t>A standalone procedure is deleted with the </a:t>
            </a:r>
            <a:r>
              <a:rPr lang="en-IN" b="1" dirty="0"/>
              <a:t>DROP PROCEDURE</a:t>
            </a:r>
            <a:r>
              <a:rPr lang="en-IN" dirty="0"/>
              <a:t> statement. Syntax for deleting a procedure is </a:t>
            </a:r>
            <a:r>
              <a:rPr lang="en-IN" dirty="0" smtClean="0"/>
              <a:t>−</a:t>
            </a:r>
          </a:p>
          <a:p>
            <a:r>
              <a:rPr lang="en-IN" dirty="0" smtClean="0"/>
              <a:t>DROP PROCEDURE </a:t>
            </a:r>
            <a:r>
              <a:rPr lang="en-IN" dirty="0" err="1" smtClean="0"/>
              <a:t>procedure</a:t>
            </a:r>
            <a:r>
              <a:rPr lang="en-IN" dirty="0" smtClean="0"/>
              <a:t> name;</a:t>
            </a:r>
            <a:endParaRPr lang="en-IN" dirty="0"/>
          </a:p>
          <a:p>
            <a:pPr algn="just"/>
            <a:endParaRPr lang="en-I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0045705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74345"/>
            <a:ext cx="6400800" cy="5632311"/>
          </a:xfrm>
          <a:prstGeom prst="rect">
            <a:avLst/>
          </a:prstGeom>
        </p:spPr>
        <p:txBody>
          <a:bodyPr wrap="square">
            <a:spAutoFit/>
          </a:bodyPr>
          <a:lstStyle/>
          <a:p>
            <a:r>
              <a:rPr lang="en-IN" dirty="0"/>
              <a:t>DECLARE </a:t>
            </a:r>
          </a:p>
          <a:p>
            <a:r>
              <a:rPr lang="en-IN" dirty="0"/>
              <a:t>   a number; </a:t>
            </a:r>
          </a:p>
          <a:p>
            <a:r>
              <a:rPr lang="en-IN" dirty="0"/>
              <a:t>   b number; </a:t>
            </a:r>
          </a:p>
          <a:p>
            <a:r>
              <a:rPr lang="en-IN" dirty="0"/>
              <a:t>   c number;</a:t>
            </a:r>
          </a:p>
          <a:p>
            <a:r>
              <a:rPr lang="en-IN" dirty="0"/>
              <a:t>PROCEDURE </a:t>
            </a:r>
            <a:r>
              <a:rPr lang="en-IN" dirty="0" err="1"/>
              <a:t>findMin</a:t>
            </a:r>
            <a:r>
              <a:rPr lang="en-IN" dirty="0"/>
              <a:t>(x IN number, y IN number, z OUT number) IS </a:t>
            </a:r>
          </a:p>
          <a:p>
            <a:r>
              <a:rPr lang="en-IN" dirty="0"/>
              <a:t>BEGIN </a:t>
            </a:r>
          </a:p>
          <a:p>
            <a:r>
              <a:rPr lang="en-IN" dirty="0"/>
              <a:t>   IF x &lt; y THEN </a:t>
            </a:r>
          </a:p>
          <a:p>
            <a:r>
              <a:rPr lang="en-IN" dirty="0"/>
              <a:t>      z:= x; </a:t>
            </a:r>
          </a:p>
          <a:p>
            <a:r>
              <a:rPr lang="en-IN" dirty="0"/>
              <a:t>   ELSE </a:t>
            </a:r>
          </a:p>
          <a:p>
            <a:r>
              <a:rPr lang="en-IN" dirty="0"/>
              <a:t>      z:= y; </a:t>
            </a:r>
          </a:p>
          <a:p>
            <a:r>
              <a:rPr lang="en-IN" dirty="0"/>
              <a:t>   END IF; </a:t>
            </a:r>
          </a:p>
          <a:p>
            <a:r>
              <a:rPr lang="en-IN" dirty="0"/>
              <a:t>END;   </a:t>
            </a:r>
          </a:p>
          <a:p>
            <a:r>
              <a:rPr lang="en-IN" dirty="0"/>
              <a:t>BEGIN </a:t>
            </a:r>
          </a:p>
          <a:p>
            <a:r>
              <a:rPr lang="en-IN" dirty="0"/>
              <a:t>   a:= 23; </a:t>
            </a:r>
          </a:p>
          <a:p>
            <a:r>
              <a:rPr lang="en-IN" dirty="0"/>
              <a:t>   b:= 45; </a:t>
            </a:r>
          </a:p>
          <a:p>
            <a:r>
              <a:rPr lang="en-IN" dirty="0"/>
              <a:t>   </a:t>
            </a:r>
            <a:r>
              <a:rPr lang="en-IN" dirty="0" err="1"/>
              <a:t>findMin</a:t>
            </a:r>
            <a:r>
              <a:rPr lang="en-IN" dirty="0"/>
              <a:t>(a, b, c); </a:t>
            </a:r>
          </a:p>
          <a:p>
            <a:r>
              <a:rPr lang="en-IN" dirty="0"/>
              <a:t>   </a:t>
            </a:r>
            <a:r>
              <a:rPr lang="en-IN" dirty="0" err="1"/>
              <a:t>dbms_output.put_line</a:t>
            </a:r>
            <a:r>
              <a:rPr lang="en-IN" dirty="0"/>
              <a:t>(' Minimum of (23, 45) : ' || c); </a:t>
            </a:r>
          </a:p>
          <a:p>
            <a:r>
              <a:rPr lang="en-IN" dirty="0"/>
              <a:t>END; </a:t>
            </a:r>
          </a:p>
          <a:p>
            <a:r>
              <a:rPr lang="en-IN" dirty="0"/>
              <a:t>/</a:t>
            </a:r>
          </a:p>
        </p:txBody>
      </p:sp>
    </p:spTree>
    <p:extLst>
      <p:ext uri="{BB962C8B-B14F-4D97-AF65-F5344CB8AC3E}">
        <p14:creationId xmlns:p14="http://schemas.microsoft.com/office/powerpoint/2010/main" val="24601646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4572000" cy="646331"/>
          </a:xfrm>
          <a:prstGeom prst="rect">
            <a:avLst/>
          </a:prstGeom>
        </p:spPr>
        <p:txBody>
          <a:bodyPr>
            <a:spAutoFit/>
          </a:bodyPr>
          <a:lstStyle/>
          <a:p>
            <a:r>
              <a:rPr lang="en-IN" dirty="0" smtClean="0">
                <a:solidFill>
                  <a:srgbClr val="000000"/>
                </a:solidFill>
                <a:latin typeface="Arial" panose="020B0604020202020204" pitchFamily="34" charset="0"/>
              </a:rPr>
              <a:t>Write procedure </a:t>
            </a:r>
            <a:r>
              <a:rPr lang="en-IN" dirty="0">
                <a:solidFill>
                  <a:srgbClr val="000000"/>
                </a:solidFill>
                <a:latin typeface="Arial" panose="020B0604020202020204" pitchFamily="34" charset="0"/>
              </a:rPr>
              <a:t>computes the square of value of a passed value. </a:t>
            </a:r>
            <a:endParaRPr lang="en-IN" dirty="0"/>
          </a:p>
        </p:txBody>
      </p:sp>
    </p:spTree>
    <p:extLst>
      <p:ext uri="{BB962C8B-B14F-4D97-AF65-F5344CB8AC3E}">
        <p14:creationId xmlns:p14="http://schemas.microsoft.com/office/powerpoint/2010/main" val="18194131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582341"/>
            <a:ext cx="5334000" cy="3416320"/>
          </a:xfrm>
          <a:prstGeom prst="rect">
            <a:avLst/>
          </a:prstGeom>
        </p:spPr>
        <p:txBody>
          <a:bodyPr wrap="square">
            <a:spAutoFit/>
          </a:bodyPr>
          <a:lstStyle/>
          <a:p>
            <a:r>
              <a:rPr lang="en-IN" dirty="0"/>
              <a:t>DECLARE </a:t>
            </a:r>
          </a:p>
          <a:p>
            <a:r>
              <a:rPr lang="en-IN" dirty="0"/>
              <a:t>   a number; </a:t>
            </a:r>
          </a:p>
          <a:p>
            <a:r>
              <a:rPr lang="en-IN" dirty="0"/>
              <a:t>PROCEDURE </a:t>
            </a:r>
            <a:r>
              <a:rPr lang="en-IN" dirty="0" err="1"/>
              <a:t>squareNum</a:t>
            </a:r>
            <a:r>
              <a:rPr lang="en-IN" dirty="0"/>
              <a:t>(x IN OUT number) IS </a:t>
            </a:r>
          </a:p>
          <a:p>
            <a:r>
              <a:rPr lang="en-IN" dirty="0"/>
              <a:t>BEGIN </a:t>
            </a:r>
          </a:p>
          <a:p>
            <a:r>
              <a:rPr lang="en-IN" dirty="0"/>
              <a:t>  x := x * x; </a:t>
            </a:r>
          </a:p>
          <a:p>
            <a:r>
              <a:rPr lang="en-IN" dirty="0"/>
              <a:t>END;  </a:t>
            </a:r>
          </a:p>
          <a:p>
            <a:r>
              <a:rPr lang="en-IN" dirty="0"/>
              <a:t>BEGIN </a:t>
            </a:r>
          </a:p>
          <a:p>
            <a:r>
              <a:rPr lang="en-IN" dirty="0"/>
              <a:t>   a:= 23; </a:t>
            </a:r>
          </a:p>
          <a:p>
            <a:r>
              <a:rPr lang="en-IN" dirty="0"/>
              <a:t>   </a:t>
            </a:r>
            <a:r>
              <a:rPr lang="en-IN" dirty="0" err="1"/>
              <a:t>squareNum</a:t>
            </a:r>
            <a:r>
              <a:rPr lang="en-IN" dirty="0"/>
              <a:t>(a); </a:t>
            </a:r>
          </a:p>
          <a:p>
            <a:r>
              <a:rPr lang="en-IN" dirty="0"/>
              <a:t>   </a:t>
            </a:r>
            <a:r>
              <a:rPr lang="en-IN" dirty="0" err="1"/>
              <a:t>dbms_output.put_line</a:t>
            </a:r>
            <a:r>
              <a:rPr lang="en-IN" dirty="0"/>
              <a:t>(' Square of (23): ' || a); </a:t>
            </a:r>
          </a:p>
          <a:p>
            <a:r>
              <a:rPr lang="en-IN" dirty="0"/>
              <a:t>END; </a:t>
            </a:r>
          </a:p>
          <a:p>
            <a:r>
              <a:rPr lang="en-IN" dirty="0"/>
              <a:t>/</a:t>
            </a:r>
          </a:p>
        </p:txBody>
      </p:sp>
    </p:spTree>
    <p:extLst>
      <p:ext uri="{BB962C8B-B14F-4D97-AF65-F5344CB8AC3E}">
        <p14:creationId xmlns:p14="http://schemas.microsoft.com/office/powerpoint/2010/main" val="9495392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229600" cy="5355312"/>
          </a:xfrm>
          <a:prstGeom prst="rect">
            <a:avLst/>
          </a:prstGeom>
        </p:spPr>
        <p:txBody>
          <a:bodyPr wrap="square">
            <a:spAutoFit/>
          </a:bodyPr>
          <a:lstStyle/>
          <a:p>
            <a:r>
              <a:rPr lang="en-IN" dirty="0">
                <a:solidFill>
                  <a:srgbClr val="333333"/>
                </a:solidFill>
                <a:latin typeface="inter-regular"/>
              </a:rPr>
              <a:t>The PL/SQL Function is very similar to PL/SQL Procedure. The main difference between procedure and a function is, a function must always return a value, and on the other hand a procedure may or may not return a value. Except this, all the other things of PL/SQL procedure are true for PL/SQL function too</a:t>
            </a:r>
            <a:r>
              <a:rPr lang="en-IN" dirty="0" smtClean="0">
                <a:solidFill>
                  <a:srgbClr val="333333"/>
                </a:solidFill>
                <a:latin typeface="inter-regular"/>
              </a:rPr>
              <a:t>.</a:t>
            </a:r>
          </a:p>
          <a:p>
            <a:r>
              <a:rPr lang="en-IN" dirty="0" smtClean="0">
                <a:solidFill>
                  <a:srgbClr val="333333"/>
                </a:solidFill>
                <a:latin typeface="inter-regular"/>
              </a:rPr>
              <a:t>Syntax</a:t>
            </a:r>
          </a:p>
          <a:p>
            <a:r>
              <a:rPr lang="en-IN" b="1" dirty="0"/>
              <a:t>CREATE</a:t>
            </a:r>
            <a:r>
              <a:rPr lang="en-IN" dirty="0"/>
              <a:t> [OR REPLACE] </a:t>
            </a:r>
            <a:r>
              <a:rPr lang="en-IN" b="1" dirty="0"/>
              <a:t>FUNCTION</a:t>
            </a:r>
            <a:r>
              <a:rPr lang="en-IN" dirty="0"/>
              <a:t> </a:t>
            </a:r>
            <a:r>
              <a:rPr lang="en-IN" dirty="0" err="1"/>
              <a:t>function_name</a:t>
            </a:r>
            <a:r>
              <a:rPr lang="en-IN" dirty="0"/>
              <a:t> [parameters]  </a:t>
            </a:r>
          </a:p>
          <a:p>
            <a:r>
              <a:rPr lang="en-IN" dirty="0"/>
              <a:t>[(</a:t>
            </a:r>
            <a:r>
              <a:rPr lang="en-IN" dirty="0" err="1"/>
              <a:t>parameter_name</a:t>
            </a:r>
            <a:r>
              <a:rPr lang="en-IN" dirty="0"/>
              <a:t> [IN | </a:t>
            </a:r>
            <a:r>
              <a:rPr lang="en-IN" b="1" dirty="0"/>
              <a:t>OUT</a:t>
            </a:r>
            <a:r>
              <a:rPr lang="en-IN" dirty="0"/>
              <a:t> | IN </a:t>
            </a:r>
            <a:r>
              <a:rPr lang="en-IN" b="1" dirty="0"/>
              <a:t>OUT</a:t>
            </a:r>
            <a:r>
              <a:rPr lang="en-IN" dirty="0"/>
              <a:t>] type [, ...])]  </a:t>
            </a:r>
          </a:p>
          <a:p>
            <a:r>
              <a:rPr lang="en-IN" b="1" dirty="0"/>
              <a:t>RETURN</a:t>
            </a:r>
            <a:r>
              <a:rPr lang="en-IN" dirty="0"/>
              <a:t> </a:t>
            </a:r>
            <a:r>
              <a:rPr lang="en-IN" dirty="0" err="1"/>
              <a:t>return_datatype</a:t>
            </a:r>
            <a:r>
              <a:rPr lang="en-IN" dirty="0"/>
              <a:t>  </a:t>
            </a:r>
          </a:p>
          <a:p>
            <a:r>
              <a:rPr lang="en-IN" dirty="0"/>
              <a:t>{</a:t>
            </a:r>
            <a:r>
              <a:rPr lang="en-IN" b="1" dirty="0"/>
              <a:t>IS</a:t>
            </a:r>
            <a:r>
              <a:rPr lang="en-IN" dirty="0"/>
              <a:t> | </a:t>
            </a:r>
            <a:r>
              <a:rPr lang="en-IN" b="1" dirty="0"/>
              <a:t>AS</a:t>
            </a:r>
            <a:r>
              <a:rPr lang="en-IN" dirty="0"/>
              <a:t>}  </a:t>
            </a:r>
          </a:p>
          <a:p>
            <a:r>
              <a:rPr lang="en-IN" b="1" dirty="0"/>
              <a:t>BEGIN</a:t>
            </a:r>
            <a:r>
              <a:rPr lang="en-IN" dirty="0"/>
              <a:t>  </a:t>
            </a:r>
          </a:p>
          <a:p>
            <a:r>
              <a:rPr lang="en-IN" dirty="0"/>
              <a:t>   &lt; </a:t>
            </a:r>
            <a:r>
              <a:rPr lang="en-IN" dirty="0" err="1"/>
              <a:t>function_body</a:t>
            </a:r>
            <a:r>
              <a:rPr lang="en-IN" dirty="0"/>
              <a:t> &gt;  </a:t>
            </a:r>
          </a:p>
          <a:p>
            <a:r>
              <a:rPr lang="en-IN" b="1" dirty="0"/>
              <a:t>END</a:t>
            </a:r>
            <a:r>
              <a:rPr lang="en-IN" dirty="0"/>
              <a:t> [</a:t>
            </a:r>
            <a:r>
              <a:rPr lang="en-IN" dirty="0" err="1"/>
              <a:t>function_name</a:t>
            </a:r>
            <a:r>
              <a:rPr lang="en-IN" dirty="0"/>
              <a:t>];  </a:t>
            </a:r>
            <a:endParaRPr lang="en-IN" dirty="0" smtClean="0"/>
          </a:p>
          <a:p>
            <a:r>
              <a:rPr lang="en-IN" b="1" dirty="0" err="1"/>
              <a:t>Function_name</a:t>
            </a:r>
            <a:r>
              <a:rPr lang="en-IN" b="1" dirty="0"/>
              <a:t>:</a:t>
            </a:r>
            <a:r>
              <a:rPr lang="en-IN" dirty="0"/>
              <a:t> specifies the name of the function.</a:t>
            </a:r>
          </a:p>
          <a:p>
            <a:r>
              <a:rPr lang="en-IN" b="1" dirty="0"/>
              <a:t>[OR REPLACE]</a:t>
            </a:r>
            <a:r>
              <a:rPr lang="en-IN" dirty="0"/>
              <a:t> option allows modifying an existing function.</a:t>
            </a:r>
          </a:p>
          <a:p>
            <a:r>
              <a:rPr lang="en-IN" dirty="0"/>
              <a:t>The </a:t>
            </a:r>
            <a:r>
              <a:rPr lang="en-IN" b="1" dirty="0"/>
              <a:t>optional parameter list</a:t>
            </a:r>
            <a:r>
              <a:rPr lang="en-IN" dirty="0"/>
              <a:t> contains name, mode and types of the parameters.</a:t>
            </a:r>
          </a:p>
          <a:p>
            <a:r>
              <a:rPr lang="en-IN" b="1" dirty="0"/>
              <a:t>IN</a:t>
            </a:r>
            <a:r>
              <a:rPr lang="en-IN" dirty="0"/>
              <a:t> represents that value will be passed from outside and OUT represents that this parameter will be used to return a value outside of the procedure.</a:t>
            </a:r>
          </a:p>
          <a:p>
            <a:endParaRPr lang="en-IN" dirty="0"/>
          </a:p>
          <a:p>
            <a:endParaRPr lang="en-IN" dirty="0"/>
          </a:p>
        </p:txBody>
      </p:sp>
    </p:spTree>
    <p:extLst>
      <p:ext uri="{BB962C8B-B14F-4D97-AF65-F5344CB8AC3E}">
        <p14:creationId xmlns:p14="http://schemas.microsoft.com/office/powerpoint/2010/main" val="12102648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136339"/>
            <a:ext cx="4572000" cy="2862322"/>
          </a:xfrm>
          <a:prstGeom prst="rect">
            <a:avLst/>
          </a:prstGeom>
        </p:spPr>
        <p:txBody>
          <a:bodyPr>
            <a:spAutoFit/>
          </a:bodyPr>
          <a:lstStyle/>
          <a:p>
            <a:pPr algn="just">
              <a:buFont typeface="+mj-lt"/>
              <a:buAutoNum type="arabicPeriod"/>
            </a:pPr>
            <a:r>
              <a:rPr lang="en-IN" b="1" dirty="0">
                <a:solidFill>
                  <a:srgbClr val="006699"/>
                </a:solidFill>
                <a:latin typeface="inter-regular"/>
              </a:rPr>
              <a:t>create</a:t>
            </a:r>
            <a:r>
              <a:rPr lang="en-IN" dirty="0">
                <a:solidFill>
                  <a:srgbClr val="000000"/>
                </a:solidFill>
                <a:latin typeface="inter-regular"/>
              </a:rPr>
              <a:t> </a:t>
            </a:r>
            <a:r>
              <a:rPr lang="en-IN" dirty="0">
                <a:solidFill>
                  <a:srgbClr val="808080"/>
                </a:solidFill>
                <a:latin typeface="inter-regular"/>
              </a:rPr>
              <a:t>or</a:t>
            </a:r>
            <a:r>
              <a:rPr lang="en-IN" dirty="0">
                <a:solidFill>
                  <a:srgbClr val="000000"/>
                </a:solidFill>
                <a:latin typeface="inter-regular"/>
              </a:rPr>
              <a:t> </a:t>
            </a:r>
            <a:r>
              <a:rPr lang="en-IN" dirty="0">
                <a:solidFill>
                  <a:srgbClr val="FF1493"/>
                </a:solidFill>
                <a:latin typeface="inter-regular"/>
              </a:rPr>
              <a:t>replace</a:t>
            </a:r>
            <a:r>
              <a:rPr lang="en-IN" dirty="0">
                <a:solidFill>
                  <a:srgbClr val="000000"/>
                </a:solidFill>
                <a:latin typeface="inter-regular"/>
              </a:rPr>
              <a:t> </a:t>
            </a:r>
            <a:r>
              <a:rPr lang="en-IN" b="1" dirty="0">
                <a:solidFill>
                  <a:srgbClr val="006699"/>
                </a:solidFill>
                <a:latin typeface="inter-regular"/>
              </a:rPr>
              <a:t>function</a:t>
            </a:r>
            <a:r>
              <a:rPr lang="en-IN" dirty="0">
                <a:solidFill>
                  <a:srgbClr val="000000"/>
                </a:solidFill>
                <a:latin typeface="inter-regular"/>
              </a:rPr>
              <a:t> adder(n1 </a:t>
            </a:r>
            <a:r>
              <a:rPr lang="en-IN" dirty="0">
                <a:solidFill>
                  <a:srgbClr val="808080"/>
                </a:solidFill>
                <a:latin typeface="inter-regular"/>
              </a:rPr>
              <a:t>in</a:t>
            </a:r>
            <a:r>
              <a:rPr lang="en-IN" dirty="0">
                <a:solidFill>
                  <a:srgbClr val="000000"/>
                </a:solidFill>
                <a:latin typeface="inter-regular"/>
              </a:rPr>
              <a:t> number, n2 </a:t>
            </a:r>
            <a:r>
              <a:rPr lang="en-IN" dirty="0">
                <a:solidFill>
                  <a:srgbClr val="808080"/>
                </a:solidFill>
                <a:latin typeface="inter-regular"/>
              </a:rPr>
              <a:t>in</a:t>
            </a:r>
            <a:r>
              <a:rPr lang="en-IN" dirty="0">
                <a:solidFill>
                  <a:srgbClr val="000000"/>
                </a:solidFill>
                <a:latin typeface="inter-regular"/>
              </a:rPr>
              <a:t> number)    </a:t>
            </a:r>
          </a:p>
          <a:p>
            <a:pPr algn="just">
              <a:buFont typeface="+mj-lt"/>
              <a:buAutoNum type="arabicPeriod"/>
            </a:pPr>
            <a:r>
              <a:rPr lang="en-IN" b="1" dirty="0">
                <a:solidFill>
                  <a:srgbClr val="006699"/>
                </a:solidFill>
                <a:latin typeface="inter-regular"/>
              </a:rPr>
              <a:t>return</a:t>
            </a:r>
            <a:r>
              <a:rPr lang="en-IN" dirty="0">
                <a:solidFill>
                  <a:srgbClr val="000000"/>
                </a:solidFill>
                <a:latin typeface="inter-regular"/>
              </a:rPr>
              <a:t> number    </a:t>
            </a:r>
          </a:p>
          <a:p>
            <a:pPr algn="just">
              <a:buFont typeface="+mj-lt"/>
              <a:buAutoNum type="arabicPeriod"/>
            </a:pPr>
            <a:r>
              <a:rPr lang="en-IN" b="1" dirty="0">
                <a:solidFill>
                  <a:srgbClr val="006699"/>
                </a:solidFill>
                <a:latin typeface="inter-regular"/>
              </a:rPr>
              <a:t>is</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n3 number(8);    </a:t>
            </a:r>
          </a:p>
          <a:p>
            <a:pPr algn="just">
              <a:buFont typeface="+mj-lt"/>
              <a:buAutoNum type="arabicPeriod"/>
            </a:pPr>
            <a:r>
              <a:rPr lang="en-IN" b="1" dirty="0">
                <a:solidFill>
                  <a:srgbClr val="006699"/>
                </a:solidFill>
                <a:latin typeface="inter-regular"/>
              </a:rPr>
              <a:t>begin</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n3 :=n1+n2;    </a:t>
            </a:r>
          </a:p>
          <a:p>
            <a:pPr algn="just">
              <a:buFont typeface="+mj-lt"/>
              <a:buAutoNum type="arabicPeriod"/>
            </a:pPr>
            <a:r>
              <a:rPr lang="en-IN" b="1" dirty="0">
                <a:solidFill>
                  <a:srgbClr val="006699"/>
                </a:solidFill>
                <a:latin typeface="inter-regular"/>
              </a:rPr>
              <a:t>return</a:t>
            </a:r>
            <a:r>
              <a:rPr lang="en-IN" dirty="0">
                <a:solidFill>
                  <a:srgbClr val="000000"/>
                </a:solidFill>
                <a:latin typeface="inter-regular"/>
              </a:rPr>
              <a:t> n3;    </a:t>
            </a:r>
          </a:p>
          <a:p>
            <a:pPr algn="just">
              <a:buFont typeface="+mj-lt"/>
              <a:buAutoNum type="arabicPeriod"/>
            </a:pPr>
            <a:r>
              <a:rPr lang="en-IN" b="1" dirty="0">
                <a:solidFill>
                  <a:srgbClr val="006699"/>
                </a:solidFill>
                <a:latin typeface="inter-regular"/>
              </a:rPr>
              <a:t>end</a:t>
            </a:r>
            <a:r>
              <a:rPr lang="en-IN" dirty="0">
                <a:solidFill>
                  <a:srgbClr val="000000"/>
                </a:solidFill>
                <a:latin typeface="inter-regular"/>
              </a:rPr>
              <a:t>;    </a:t>
            </a:r>
            <a:endParaRPr lang="en-IN" dirty="0" smtClean="0">
              <a:solidFill>
                <a:srgbClr val="000000"/>
              </a:solidFill>
              <a:latin typeface="inter-regular"/>
            </a:endParaRPr>
          </a:p>
          <a:p>
            <a:pPr algn="just">
              <a:buFont typeface="+mj-lt"/>
              <a:buAutoNum type="arabicPeriod"/>
            </a:pPr>
            <a:endParaRPr lang="en-IN" b="0" i="0" dirty="0">
              <a:solidFill>
                <a:srgbClr val="000000"/>
              </a:solidFill>
              <a:effectLst/>
              <a:latin typeface="inter-regular"/>
            </a:endParaRPr>
          </a:p>
        </p:txBody>
      </p:sp>
    </p:spTree>
    <p:extLst>
      <p:ext uri="{BB962C8B-B14F-4D97-AF65-F5344CB8AC3E}">
        <p14:creationId xmlns:p14="http://schemas.microsoft.com/office/powerpoint/2010/main" val="14151694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8"/>
            <a:ext cx="4572000" cy="2308324"/>
          </a:xfrm>
          <a:prstGeom prst="rect">
            <a:avLst/>
          </a:prstGeom>
        </p:spPr>
        <p:txBody>
          <a:bodyPr>
            <a:spAutoFit/>
          </a:bodyPr>
          <a:lstStyle/>
          <a:p>
            <a:pPr algn="just">
              <a:buFont typeface="+mj-lt"/>
              <a:buAutoNum type="arabicPeriod"/>
            </a:pPr>
            <a:r>
              <a:rPr lang="en-IN" b="1" dirty="0">
                <a:solidFill>
                  <a:srgbClr val="006699"/>
                </a:solidFill>
                <a:latin typeface="inter-regular"/>
              </a:rPr>
              <a:t>DECLARE</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   n3 number(2);    </a:t>
            </a:r>
          </a:p>
          <a:p>
            <a:pPr algn="just">
              <a:buFont typeface="+mj-lt"/>
              <a:buAutoNum type="arabicPeriod"/>
            </a:pPr>
            <a:r>
              <a:rPr lang="en-IN" b="1" dirty="0">
                <a:solidFill>
                  <a:srgbClr val="006699"/>
                </a:solidFill>
                <a:latin typeface="inter-regular"/>
              </a:rPr>
              <a:t>BEGIN</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   n3 := adder(11,22);    </a:t>
            </a:r>
          </a:p>
          <a:p>
            <a:pPr algn="just">
              <a:buFont typeface="+mj-lt"/>
              <a:buAutoNum type="arabicPeriod"/>
            </a:pPr>
            <a:r>
              <a:rPr lang="en-IN" dirty="0">
                <a:solidFill>
                  <a:srgbClr val="000000"/>
                </a:solidFill>
                <a:latin typeface="inter-regular"/>
              </a:rPr>
              <a:t>   </a:t>
            </a:r>
            <a:r>
              <a:rPr lang="en-IN" dirty="0" err="1">
                <a:solidFill>
                  <a:srgbClr val="000000"/>
                </a:solidFill>
                <a:latin typeface="inter-regular"/>
              </a:rPr>
              <a:t>dbms_output.put_line</a:t>
            </a:r>
            <a:r>
              <a:rPr lang="en-IN" dirty="0">
                <a:solidFill>
                  <a:srgbClr val="000000"/>
                </a:solidFill>
                <a:latin typeface="inter-regular"/>
              </a:rPr>
              <a:t>(</a:t>
            </a:r>
            <a:r>
              <a:rPr lang="en-IN" dirty="0">
                <a:solidFill>
                  <a:srgbClr val="0000FF"/>
                </a:solidFill>
                <a:latin typeface="inter-regular"/>
              </a:rPr>
              <a:t>'Addition is: '</a:t>
            </a:r>
            <a:r>
              <a:rPr lang="en-IN" dirty="0">
                <a:solidFill>
                  <a:srgbClr val="000000"/>
                </a:solidFill>
                <a:latin typeface="inter-regular"/>
              </a:rPr>
              <a:t> || n3);    </a:t>
            </a:r>
          </a:p>
          <a:p>
            <a:pPr algn="just">
              <a:buFont typeface="+mj-lt"/>
              <a:buAutoNum type="arabicPeriod"/>
            </a:pPr>
            <a:r>
              <a:rPr lang="en-IN" b="1" dirty="0">
                <a:solidFill>
                  <a:srgbClr val="006699"/>
                </a:solidFill>
                <a:latin typeface="inter-regular"/>
              </a:rPr>
              <a:t>END</a:t>
            </a:r>
            <a:r>
              <a:rPr lang="en-IN" dirty="0">
                <a:solidFill>
                  <a:srgbClr val="000000"/>
                </a:solidFill>
                <a:latin typeface="inter-regular"/>
              </a:rPr>
              <a:t>;    </a:t>
            </a:r>
          </a:p>
          <a:p>
            <a:pPr algn="just">
              <a:buFont typeface="+mj-lt"/>
              <a:buAutoNum type="arabicPeriod"/>
            </a:pPr>
            <a:r>
              <a:rPr lang="en-IN" dirty="0">
                <a:solidFill>
                  <a:srgbClr val="000000"/>
                </a:solidFill>
                <a:latin typeface="inter-regular"/>
              </a:rPr>
              <a:t>/    </a:t>
            </a:r>
            <a:endParaRPr lang="en-IN" b="0" i="0" dirty="0">
              <a:solidFill>
                <a:srgbClr val="000000"/>
              </a:solidFill>
              <a:effectLst/>
              <a:latin typeface="inter-regular"/>
            </a:endParaRPr>
          </a:p>
        </p:txBody>
      </p:sp>
    </p:spTree>
    <p:extLst>
      <p:ext uri="{BB962C8B-B14F-4D97-AF65-F5344CB8AC3E}">
        <p14:creationId xmlns:p14="http://schemas.microsoft.com/office/powerpoint/2010/main" val="34287349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97346"/>
            <a:ext cx="7848600" cy="6186309"/>
          </a:xfrm>
          <a:prstGeom prst="rect">
            <a:avLst/>
          </a:prstGeom>
        </p:spPr>
        <p:txBody>
          <a:bodyPr wrap="square">
            <a:spAutoFit/>
          </a:bodyPr>
          <a:lstStyle/>
          <a:p>
            <a:r>
              <a:rPr lang="en-IN" dirty="0"/>
              <a:t>DECLARE </a:t>
            </a:r>
          </a:p>
          <a:p>
            <a:r>
              <a:rPr lang="en-IN" dirty="0"/>
              <a:t>   </a:t>
            </a:r>
            <a:r>
              <a:rPr lang="en-IN" dirty="0" err="1"/>
              <a:t>num</a:t>
            </a:r>
            <a:r>
              <a:rPr lang="en-IN" dirty="0"/>
              <a:t> number; </a:t>
            </a:r>
          </a:p>
          <a:p>
            <a:r>
              <a:rPr lang="en-IN" dirty="0"/>
              <a:t>   factorial number;  </a:t>
            </a:r>
          </a:p>
          <a:p>
            <a:r>
              <a:rPr lang="en-IN" dirty="0"/>
              <a:t>   </a:t>
            </a:r>
          </a:p>
          <a:p>
            <a:r>
              <a:rPr lang="en-IN" dirty="0"/>
              <a:t>FUNCTION fact(x number) </a:t>
            </a:r>
          </a:p>
          <a:p>
            <a:r>
              <a:rPr lang="en-IN" dirty="0"/>
              <a:t>RETURN number  </a:t>
            </a:r>
          </a:p>
          <a:p>
            <a:r>
              <a:rPr lang="en-IN" dirty="0"/>
              <a:t>IS </a:t>
            </a:r>
          </a:p>
          <a:p>
            <a:r>
              <a:rPr lang="en-IN" dirty="0"/>
              <a:t>   f number; </a:t>
            </a:r>
          </a:p>
          <a:p>
            <a:r>
              <a:rPr lang="en-IN" dirty="0"/>
              <a:t>BEGIN </a:t>
            </a:r>
          </a:p>
          <a:p>
            <a:r>
              <a:rPr lang="en-IN" dirty="0"/>
              <a:t>   IF x=0 THEN </a:t>
            </a:r>
          </a:p>
          <a:p>
            <a:r>
              <a:rPr lang="en-IN" dirty="0"/>
              <a:t>      f := 1; </a:t>
            </a:r>
          </a:p>
          <a:p>
            <a:r>
              <a:rPr lang="en-IN" dirty="0"/>
              <a:t>   ELSE </a:t>
            </a:r>
          </a:p>
          <a:p>
            <a:r>
              <a:rPr lang="en-IN" dirty="0"/>
              <a:t>      f := x * fact(x-1); </a:t>
            </a:r>
          </a:p>
          <a:p>
            <a:r>
              <a:rPr lang="en-IN" dirty="0"/>
              <a:t>   END IF; </a:t>
            </a:r>
          </a:p>
          <a:p>
            <a:r>
              <a:rPr lang="en-IN" dirty="0"/>
              <a:t>RETURN f; </a:t>
            </a:r>
          </a:p>
          <a:p>
            <a:r>
              <a:rPr lang="en-IN" dirty="0"/>
              <a:t>END;  </a:t>
            </a:r>
          </a:p>
          <a:p>
            <a:endParaRPr lang="en-IN" dirty="0"/>
          </a:p>
          <a:p>
            <a:r>
              <a:rPr lang="en-IN" dirty="0"/>
              <a:t>BEGIN </a:t>
            </a:r>
          </a:p>
          <a:p>
            <a:r>
              <a:rPr lang="en-IN" dirty="0"/>
              <a:t>   </a:t>
            </a:r>
            <a:r>
              <a:rPr lang="en-IN" dirty="0" err="1"/>
              <a:t>num</a:t>
            </a:r>
            <a:r>
              <a:rPr lang="en-IN" dirty="0"/>
              <a:t>:= 6; </a:t>
            </a:r>
          </a:p>
          <a:p>
            <a:r>
              <a:rPr lang="en-IN" dirty="0"/>
              <a:t>   factorial := fact(</a:t>
            </a:r>
            <a:r>
              <a:rPr lang="en-IN" dirty="0" err="1"/>
              <a:t>num</a:t>
            </a:r>
            <a:r>
              <a:rPr lang="en-IN" dirty="0"/>
              <a:t>); </a:t>
            </a:r>
          </a:p>
          <a:p>
            <a:r>
              <a:rPr lang="en-IN" dirty="0"/>
              <a:t>   </a:t>
            </a:r>
            <a:r>
              <a:rPr lang="en-IN" dirty="0" err="1"/>
              <a:t>dbms_output.put_line</a:t>
            </a:r>
            <a:r>
              <a:rPr lang="en-IN" dirty="0"/>
              <a:t>(' Factorial '|| </a:t>
            </a:r>
            <a:r>
              <a:rPr lang="en-IN" dirty="0" err="1"/>
              <a:t>num</a:t>
            </a:r>
            <a:r>
              <a:rPr lang="en-IN" dirty="0"/>
              <a:t> || ' is ' || factorial); </a:t>
            </a:r>
          </a:p>
          <a:p>
            <a:r>
              <a:rPr lang="en-IN" dirty="0"/>
              <a:t>END; </a:t>
            </a:r>
          </a:p>
        </p:txBody>
      </p:sp>
    </p:spTree>
    <p:extLst>
      <p:ext uri="{BB962C8B-B14F-4D97-AF65-F5344CB8AC3E}">
        <p14:creationId xmlns:p14="http://schemas.microsoft.com/office/powerpoint/2010/main" val="3771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graphicFrame>
        <p:nvGraphicFramePr>
          <p:cNvPr id="4" name="Content Placeholder 3"/>
          <p:cNvGraphicFramePr>
            <a:graphicFrameLocks noGrp="1"/>
          </p:cNvGraphicFramePr>
          <p:nvPr>
            <p:ph sz="quarter" idx="1"/>
          </p:nvPr>
        </p:nvGraphicFramePr>
        <p:xfrm>
          <a:off x="457200" y="1524000"/>
          <a:ext cx="8077200" cy="4623930"/>
        </p:xfrm>
        <a:graphic>
          <a:graphicData uri="http://schemas.openxmlformats.org/drawingml/2006/table">
            <a:tbl>
              <a:tblPr/>
              <a:tblGrid>
                <a:gridCol w="914400">
                  <a:extLst>
                    <a:ext uri="{9D8B030D-6E8A-4147-A177-3AD203B41FA5}">
                      <a16:colId xmlns="" xmlns:a16="http://schemas.microsoft.com/office/drawing/2014/main" val="20000"/>
                    </a:ext>
                  </a:extLst>
                </a:gridCol>
                <a:gridCol w="5257800">
                  <a:extLst>
                    <a:ext uri="{9D8B030D-6E8A-4147-A177-3AD203B41FA5}">
                      <a16:colId xmlns="" xmlns:a16="http://schemas.microsoft.com/office/drawing/2014/main" val="20001"/>
                    </a:ext>
                  </a:extLst>
                </a:gridCol>
                <a:gridCol w="1905000">
                  <a:extLst>
                    <a:ext uri="{9D8B030D-6E8A-4147-A177-3AD203B41FA5}">
                      <a16:colId xmlns="" xmlns:a16="http://schemas.microsoft.com/office/drawing/2014/main" val="20002"/>
                    </a:ext>
                  </a:extLst>
                </a:gridCol>
              </a:tblGrid>
              <a:tr h="504000">
                <a:tc>
                  <a:txBody>
                    <a:bodyPr/>
                    <a:lstStyle/>
                    <a:p>
                      <a:pPr marL="0" marR="0">
                        <a:lnSpc>
                          <a:spcPct val="115000"/>
                        </a:lnSpc>
                        <a:spcBef>
                          <a:spcPts val="0"/>
                        </a:spcBef>
                        <a:spcAft>
                          <a:spcPts val="0"/>
                        </a:spcAft>
                      </a:pPr>
                      <a:r>
                        <a:rPr lang="en-US" sz="1300" b="1" dirty="0">
                          <a:latin typeface="Helvetica"/>
                          <a:ea typeface="Times New Roman"/>
                          <a:cs typeface="Times New Roman"/>
                        </a:rPr>
                        <a:t>Operator</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300" b="1" dirty="0">
                          <a:latin typeface="Helvetica"/>
                          <a:ea typeface="Times New Roman"/>
                          <a:cs typeface="Times New Roman"/>
                        </a:rPr>
                        <a:t>Description</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300" b="1">
                          <a:latin typeface="Helvetica"/>
                          <a:ea typeface="Times New Roman"/>
                          <a:cs typeface="Times New Roman"/>
                        </a:rPr>
                        <a:t>Example</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504000">
                <a:tc>
                  <a:txBody>
                    <a:bodyPr/>
                    <a:lstStyle/>
                    <a:p>
                      <a:pPr marL="0" marR="0">
                        <a:lnSpc>
                          <a:spcPct val="115000"/>
                        </a:lnSpc>
                        <a:spcBef>
                          <a:spcPts val="0"/>
                        </a:spcBef>
                        <a:spcAft>
                          <a:spcPts val="0"/>
                        </a:spcAft>
                      </a:pPr>
                      <a:r>
                        <a:rPr lang="en-US" sz="1300" dirty="0">
                          <a:latin typeface="Helvetica"/>
                          <a:ea typeface="Times New Roman"/>
                          <a:cs typeface="Times New Roman"/>
                        </a:rPr>
                        <a:t>=</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dirty="0">
                          <a:latin typeface="Helvetica"/>
                          <a:ea typeface="Times New Roman"/>
                          <a:cs typeface="Times New Roman"/>
                        </a:rPr>
                        <a:t>Checks if the value of two operands is equal or not, if yes then condition becomes true.</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a:latin typeface="Helvetica"/>
                          <a:ea typeface="Times New Roman"/>
                          <a:cs typeface="Times New Roman"/>
                        </a:rPr>
                        <a:t>(A = B) is not true.</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1"/>
                  </a:ext>
                </a:extLst>
              </a:tr>
              <a:tr h="697560">
                <a:tc>
                  <a:txBody>
                    <a:bodyPr/>
                    <a:lstStyle/>
                    <a:p>
                      <a:pPr marL="0" marR="0">
                        <a:lnSpc>
                          <a:spcPct val="115000"/>
                        </a:lnSpc>
                        <a:spcBef>
                          <a:spcPts val="0"/>
                        </a:spcBef>
                        <a:spcAft>
                          <a:spcPts val="0"/>
                        </a:spcAft>
                      </a:pPr>
                      <a:r>
                        <a:rPr lang="en-US" sz="1300">
                          <a:latin typeface="Helvetica"/>
                          <a:ea typeface="Times New Roman"/>
                          <a:cs typeface="Times New Roman"/>
                        </a:rPr>
                        <a:t>!=</a:t>
                      </a:r>
                      <a:br>
                        <a:rPr lang="en-US" sz="1300">
                          <a:latin typeface="Helvetica"/>
                          <a:ea typeface="Times New Roman"/>
                          <a:cs typeface="Times New Roman"/>
                        </a:rPr>
                      </a:br>
                      <a:r>
                        <a:rPr lang="en-US" sz="1300">
                          <a:latin typeface="Helvetica"/>
                          <a:ea typeface="Times New Roman"/>
                          <a:cs typeface="Times New Roman"/>
                        </a:rPr>
                        <a:t>&lt;&gt;</a:t>
                      </a:r>
                      <a:br>
                        <a:rPr lang="en-US" sz="1300">
                          <a:latin typeface="Helvetica"/>
                          <a:ea typeface="Times New Roman"/>
                          <a:cs typeface="Times New Roman"/>
                        </a:rPr>
                      </a:br>
                      <a:r>
                        <a:rPr lang="en-US" sz="1300">
                          <a:latin typeface="Helvetica"/>
                          <a:ea typeface="Times New Roman"/>
                          <a:cs typeface="Times New Roman"/>
                        </a:rPr>
                        <a:t>~=</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dirty="0">
                          <a:latin typeface="Helvetica"/>
                          <a:ea typeface="Times New Roman"/>
                          <a:cs typeface="Times New Roman"/>
                        </a:rPr>
                        <a:t>Checks if the value of two operands is equal or not, if values are not equal then condition becomes true.</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a:latin typeface="Helvetica"/>
                          <a:ea typeface="Times New Roman"/>
                          <a:cs typeface="Times New Roman"/>
                        </a:rPr>
                        <a:t>(A != B) is true.</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2"/>
                  </a:ext>
                </a:extLst>
              </a:tr>
              <a:tr h="697560">
                <a:tc>
                  <a:txBody>
                    <a:bodyPr/>
                    <a:lstStyle/>
                    <a:p>
                      <a:pPr marL="0" marR="0">
                        <a:lnSpc>
                          <a:spcPct val="115000"/>
                        </a:lnSpc>
                        <a:spcBef>
                          <a:spcPts val="0"/>
                        </a:spcBef>
                        <a:spcAft>
                          <a:spcPts val="0"/>
                        </a:spcAft>
                      </a:pPr>
                      <a:r>
                        <a:rPr lang="en-US" sz="1300">
                          <a:latin typeface="Helvetica"/>
                          <a:ea typeface="Times New Roman"/>
                          <a:cs typeface="Times New Roman"/>
                        </a:rPr>
                        <a:t>&gt;</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dirty="0">
                          <a:latin typeface="Helvetica"/>
                          <a:ea typeface="Times New Roman"/>
                          <a:cs typeface="Times New Roman"/>
                        </a:rPr>
                        <a:t>Checks if the value of left operand is greater than the value of right operand, if yes then condition becomes true.</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a:latin typeface="Helvetica"/>
                          <a:ea typeface="Times New Roman"/>
                          <a:cs typeface="Times New Roman"/>
                        </a:rPr>
                        <a:t>(A &gt; B) is not true.</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3"/>
                  </a:ext>
                </a:extLst>
              </a:tr>
              <a:tr h="697560">
                <a:tc>
                  <a:txBody>
                    <a:bodyPr/>
                    <a:lstStyle/>
                    <a:p>
                      <a:pPr marL="0" marR="0">
                        <a:lnSpc>
                          <a:spcPct val="115000"/>
                        </a:lnSpc>
                        <a:spcBef>
                          <a:spcPts val="0"/>
                        </a:spcBef>
                        <a:spcAft>
                          <a:spcPts val="0"/>
                        </a:spcAft>
                      </a:pPr>
                      <a:r>
                        <a:rPr lang="en-US" sz="1300">
                          <a:latin typeface="Helvetica"/>
                          <a:ea typeface="Times New Roman"/>
                          <a:cs typeface="Times New Roman"/>
                        </a:rPr>
                        <a:t>&lt;</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dirty="0">
                          <a:latin typeface="Helvetica"/>
                          <a:ea typeface="Times New Roman"/>
                          <a:cs typeface="Times New Roman"/>
                        </a:rPr>
                        <a:t>Checks if the value of left operand is less than the value of right operand, if yes then condition becomes true.</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a:latin typeface="Helvetica"/>
                          <a:ea typeface="Times New Roman"/>
                          <a:cs typeface="Times New Roman"/>
                        </a:rPr>
                        <a:t>(A &lt; B) is true.</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4"/>
                  </a:ext>
                </a:extLst>
              </a:tr>
              <a:tr h="697560">
                <a:tc>
                  <a:txBody>
                    <a:bodyPr/>
                    <a:lstStyle/>
                    <a:p>
                      <a:pPr marL="0" marR="0">
                        <a:lnSpc>
                          <a:spcPct val="115000"/>
                        </a:lnSpc>
                        <a:spcBef>
                          <a:spcPts val="0"/>
                        </a:spcBef>
                        <a:spcAft>
                          <a:spcPts val="0"/>
                        </a:spcAft>
                      </a:pPr>
                      <a:r>
                        <a:rPr lang="en-US" sz="1300">
                          <a:latin typeface="Helvetica"/>
                          <a:ea typeface="Times New Roman"/>
                          <a:cs typeface="Times New Roman"/>
                        </a:rPr>
                        <a:t>&gt;=</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dirty="0">
                          <a:latin typeface="Helvetica"/>
                          <a:ea typeface="Times New Roman"/>
                          <a:cs typeface="Times New Roman"/>
                        </a:rPr>
                        <a:t>Checks if the value of left operand is greater than or equal to the value of right operand, if yes then condition becomes true.</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a:latin typeface="Helvetica"/>
                          <a:ea typeface="Times New Roman"/>
                          <a:cs typeface="Times New Roman"/>
                        </a:rPr>
                        <a:t>(A &gt;= B) is not true.</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5"/>
                  </a:ext>
                </a:extLst>
              </a:tr>
              <a:tr h="697560">
                <a:tc>
                  <a:txBody>
                    <a:bodyPr/>
                    <a:lstStyle/>
                    <a:p>
                      <a:pPr marL="0" marR="0">
                        <a:lnSpc>
                          <a:spcPct val="115000"/>
                        </a:lnSpc>
                        <a:spcBef>
                          <a:spcPts val="0"/>
                        </a:spcBef>
                        <a:spcAft>
                          <a:spcPts val="0"/>
                        </a:spcAft>
                      </a:pPr>
                      <a:r>
                        <a:rPr lang="en-US" sz="1300">
                          <a:latin typeface="Helvetica"/>
                          <a:ea typeface="Times New Roman"/>
                          <a:cs typeface="Times New Roman"/>
                        </a:rPr>
                        <a:t>&lt;=</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a:latin typeface="Helvetica"/>
                          <a:ea typeface="Times New Roman"/>
                          <a:cs typeface="Times New Roman"/>
                        </a:rPr>
                        <a:t>Checks if the value of left operand is less than or equal to the value of right operand, if yes then condition becomes true.</a:t>
                      </a:r>
                      <a:endParaRPr lang="en-US" sz="13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300" dirty="0">
                          <a:latin typeface="Helvetica"/>
                          <a:ea typeface="Times New Roman"/>
                          <a:cs typeface="Times New Roman"/>
                        </a:rPr>
                        <a:t>(A &lt;= B) is true.</a:t>
                      </a:r>
                      <a:endParaRPr lang="en-US" sz="13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89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Comparison Operators</a:t>
            </a:r>
          </a:p>
        </p:txBody>
      </p:sp>
      <p:graphicFrame>
        <p:nvGraphicFramePr>
          <p:cNvPr id="4" name="Content Placeholder 3"/>
          <p:cNvGraphicFramePr>
            <a:graphicFrameLocks noGrp="1"/>
          </p:cNvGraphicFramePr>
          <p:nvPr>
            <p:ph sz="quarter" idx="1"/>
          </p:nvPr>
        </p:nvGraphicFramePr>
        <p:xfrm>
          <a:off x="304801" y="1752600"/>
          <a:ext cx="8382000" cy="4724399"/>
        </p:xfrm>
        <a:graphic>
          <a:graphicData uri="http://schemas.openxmlformats.org/drawingml/2006/table">
            <a:tbl>
              <a:tblPr/>
              <a:tblGrid>
                <a:gridCol w="951276">
                  <a:extLst>
                    <a:ext uri="{9D8B030D-6E8A-4147-A177-3AD203B41FA5}">
                      <a16:colId xmlns="" xmlns:a16="http://schemas.microsoft.com/office/drawing/2014/main" val="20000"/>
                    </a:ext>
                  </a:extLst>
                </a:gridCol>
                <a:gridCol w="4405040">
                  <a:extLst>
                    <a:ext uri="{9D8B030D-6E8A-4147-A177-3AD203B41FA5}">
                      <a16:colId xmlns="" xmlns:a16="http://schemas.microsoft.com/office/drawing/2014/main" val="20001"/>
                    </a:ext>
                  </a:extLst>
                </a:gridCol>
                <a:gridCol w="3025684">
                  <a:extLst>
                    <a:ext uri="{9D8B030D-6E8A-4147-A177-3AD203B41FA5}">
                      <a16:colId xmlns="" xmlns:a16="http://schemas.microsoft.com/office/drawing/2014/main" val="20002"/>
                    </a:ext>
                  </a:extLst>
                </a:gridCol>
              </a:tblGrid>
              <a:tr h="614491">
                <a:tc>
                  <a:txBody>
                    <a:bodyPr/>
                    <a:lstStyle/>
                    <a:p>
                      <a:pPr marL="0" marR="0">
                        <a:lnSpc>
                          <a:spcPct val="115000"/>
                        </a:lnSpc>
                        <a:spcBef>
                          <a:spcPts val="0"/>
                        </a:spcBef>
                        <a:spcAft>
                          <a:spcPts val="0"/>
                        </a:spcAft>
                      </a:pPr>
                      <a:r>
                        <a:rPr lang="en-US" sz="1400" b="1" dirty="0">
                          <a:latin typeface="Helvetica"/>
                          <a:ea typeface="Times New Roman"/>
                          <a:cs typeface="Times New Roman"/>
                        </a:rPr>
                        <a:t>Operator</a:t>
                      </a:r>
                      <a:endParaRPr lang="en-US" sz="14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400" b="1">
                          <a:latin typeface="Helvetica"/>
                          <a:ea typeface="Times New Roman"/>
                          <a:cs typeface="Times New Roman"/>
                        </a:rPr>
                        <a:t>Description</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400" b="1">
                          <a:latin typeface="Helvetica"/>
                          <a:ea typeface="Times New Roman"/>
                          <a:cs typeface="Times New Roman"/>
                        </a:rPr>
                        <a:t>Example</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1086475">
                <a:tc>
                  <a:txBody>
                    <a:bodyPr/>
                    <a:lstStyle/>
                    <a:p>
                      <a:pPr marL="0" marR="0">
                        <a:lnSpc>
                          <a:spcPct val="115000"/>
                        </a:lnSpc>
                        <a:spcBef>
                          <a:spcPts val="0"/>
                        </a:spcBef>
                        <a:spcAft>
                          <a:spcPts val="0"/>
                        </a:spcAft>
                      </a:pPr>
                      <a:r>
                        <a:rPr lang="en-US" sz="1400" dirty="0">
                          <a:latin typeface="Helvetica"/>
                          <a:ea typeface="Times New Roman"/>
                          <a:cs typeface="Times New Roman"/>
                        </a:rPr>
                        <a:t>LIKE</a:t>
                      </a:r>
                      <a:endParaRPr lang="en-US" sz="14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dirty="0">
                          <a:latin typeface="Helvetica"/>
                          <a:ea typeface="Times New Roman"/>
                          <a:cs typeface="Times New Roman"/>
                        </a:rPr>
                        <a:t>The LIKE operator compares a character, string, or CLOB value to a pattern and returns TRUE if the value matches the pattern and FALSE if it does not.</a:t>
                      </a:r>
                      <a:endParaRPr lang="en-US" sz="14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a:latin typeface="Helvetica"/>
                          <a:ea typeface="Times New Roman"/>
                          <a:cs typeface="Times New Roman"/>
                        </a:rPr>
                        <a:t>If 'Zara Ali' like 'Z% A_i' returns a Boolean true, whereas, 'Nuha Ali' like 'Z% A_i' returns a Boolean false.</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1"/>
                  </a:ext>
                </a:extLst>
              </a:tr>
              <a:tr h="1086475">
                <a:tc>
                  <a:txBody>
                    <a:bodyPr/>
                    <a:lstStyle/>
                    <a:p>
                      <a:pPr marL="0" marR="0">
                        <a:lnSpc>
                          <a:spcPct val="115000"/>
                        </a:lnSpc>
                        <a:spcBef>
                          <a:spcPts val="0"/>
                        </a:spcBef>
                        <a:spcAft>
                          <a:spcPts val="0"/>
                        </a:spcAft>
                      </a:pPr>
                      <a:r>
                        <a:rPr lang="en-US" sz="1400">
                          <a:latin typeface="Helvetica"/>
                          <a:ea typeface="Times New Roman"/>
                          <a:cs typeface="Times New Roman"/>
                        </a:rPr>
                        <a:t>BETWEEN</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dirty="0">
                          <a:latin typeface="Helvetica"/>
                          <a:ea typeface="Times New Roman"/>
                          <a:cs typeface="Times New Roman"/>
                        </a:rPr>
                        <a:t>The BETWEEN operator tests whether a value lies in a specified range. x BETWEEN a AND b means that x &gt;= a and x &lt;= b.</a:t>
                      </a:r>
                      <a:endParaRPr lang="en-US" sz="14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a:latin typeface="Helvetica"/>
                          <a:ea typeface="Times New Roman"/>
                          <a:cs typeface="Times New Roman"/>
                        </a:rPr>
                        <a:t>If x = 10 then, x between 5 and 20 returns true, x between 5 and 10 returns true, but x between 11 and 20 returns false.</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2"/>
                  </a:ext>
                </a:extLst>
              </a:tr>
              <a:tr h="850483">
                <a:tc>
                  <a:txBody>
                    <a:bodyPr/>
                    <a:lstStyle/>
                    <a:p>
                      <a:pPr marL="0" marR="0">
                        <a:lnSpc>
                          <a:spcPct val="115000"/>
                        </a:lnSpc>
                        <a:spcBef>
                          <a:spcPts val="0"/>
                        </a:spcBef>
                        <a:spcAft>
                          <a:spcPts val="0"/>
                        </a:spcAft>
                      </a:pPr>
                      <a:r>
                        <a:rPr lang="en-US" sz="1400">
                          <a:latin typeface="Helvetica"/>
                          <a:ea typeface="Times New Roman"/>
                          <a:cs typeface="Times New Roman"/>
                        </a:rPr>
                        <a:t>IN</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dirty="0">
                          <a:latin typeface="Helvetica"/>
                          <a:ea typeface="Times New Roman"/>
                          <a:cs typeface="Times New Roman"/>
                        </a:rPr>
                        <a:t>The IN operator tests set membership. x IN (set) means that x is equal to any member of set.</a:t>
                      </a:r>
                      <a:endParaRPr lang="en-US" sz="14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a:latin typeface="Helvetica"/>
                          <a:ea typeface="Times New Roman"/>
                          <a:cs typeface="Times New Roman"/>
                        </a:rPr>
                        <a:t>If x = 'm' then, x in ('a', 'b', 'c') returns boolean false but x in ('m', 'n', 'o') returns Boolean true.</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3"/>
                  </a:ext>
                </a:extLst>
              </a:tr>
              <a:tr h="1086475">
                <a:tc>
                  <a:txBody>
                    <a:bodyPr/>
                    <a:lstStyle/>
                    <a:p>
                      <a:pPr marL="0" marR="0">
                        <a:lnSpc>
                          <a:spcPct val="115000"/>
                        </a:lnSpc>
                        <a:spcBef>
                          <a:spcPts val="0"/>
                        </a:spcBef>
                        <a:spcAft>
                          <a:spcPts val="0"/>
                        </a:spcAft>
                      </a:pPr>
                      <a:r>
                        <a:rPr lang="en-US" sz="1400">
                          <a:latin typeface="Helvetica"/>
                          <a:ea typeface="Times New Roman"/>
                          <a:cs typeface="Times New Roman"/>
                        </a:rPr>
                        <a:t>IS NULL</a:t>
                      </a:r>
                      <a:endParaRPr lang="en-US" sz="14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dirty="0">
                          <a:latin typeface="Helvetica"/>
                          <a:ea typeface="Times New Roman"/>
                          <a:cs typeface="Times New Roman"/>
                        </a:rPr>
                        <a:t>The IS NULL operator returns the BOOLEAN value TRUE if its operand is NULL or FALSE if it is not NULL. Comparisons involving NULL values always yield NULL.</a:t>
                      </a:r>
                      <a:endParaRPr lang="en-US" sz="14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400" dirty="0">
                          <a:latin typeface="Helvetica"/>
                          <a:ea typeface="Times New Roman"/>
                          <a:cs typeface="Times New Roman"/>
                        </a:rPr>
                        <a:t>If x = 'm', then 'x is null' returns Boolean false.</a:t>
                      </a:r>
                      <a:endParaRPr lang="en-US" sz="14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Logical Operators</a:t>
            </a:r>
          </a:p>
        </p:txBody>
      </p:sp>
      <p:graphicFrame>
        <p:nvGraphicFramePr>
          <p:cNvPr id="4" name="Content Placeholder 3"/>
          <p:cNvGraphicFramePr>
            <a:graphicFrameLocks noGrp="1"/>
          </p:cNvGraphicFramePr>
          <p:nvPr>
            <p:ph sz="quarter" idx="1"/>
          </p:nvPr>
        </p:nvGraphicFramePr>
        <p:xfrm>
          <a:off x="533399" y="1600199"/>
          <a:ext cx="8458201" cy="5029200"/>
        </p:xfrm>
        <a:graphic>
          <a:graphicData uri="http://schemas.openxmlformats.org/drawingml/2006/table">
            <a:tbl>
              <a:tblPr/>
              <a:tblGrid>
                <a:gridCol w="770301">
                  <a:extLst>
                    <a:ext uri="{9D8B030D-6E8A-4147-A177-3AD203B41FA5}">
                      <a16:colId xmlns="" xmlns:a16="http://schemas.microsoft.com/office/drawing/2014/main" val="20000"/>
                    </a:ext>
                  </a:extLst>
                </a:gridCol>
                <a:gridCol w="4485867">
                  <a:extLst>
                    <a:ext uri="{9D8B030D-6E8A-4147-A177-3AD203B41FA5}">
                      <a16:colId xmlns="" xmlns:a16="http://schemas.microsoft.com/office/drawing/2014/main" val="20001"/>
                    </a:ext>
                  </a:extLst>
                </a:gridCol>
                <a:gridCol w="3202033">
                  <a:extLst>
                    <a:ext uri="{9D8B030D-6E8A-4147-A177-3AD203B41FA5}">
                      <a16:colId xmlns="" xmlns:a16="http://schemas.microsoft.com/office/drawing/2014/main" val="20002"/>
                    </a:ext>
                  </a:extLst>
                </a:gridCol>
              </a:tblGrid>
              <a:tr h="1147160">
                <a:tc>
                  <a:txBody>
                    <a:bodyPr/>
                    <a:lstStyle/>
                    <a:p>
                      <a:pPr marL="0" marR="0">
                        <a:lnSpc>
                          <a:spcPct val="115000"/>
                        </a:lnSpc>
                        <a:spcBef>
                          <a:spcPts val="0"/>
                        </a:spcBef>
                        <a:spcAft>
                          <a:spcPts val="0"/>
                        </a:spcAft>
                      </a:pPr>
                      <a:r>
                        <a:rPr lang="en-US" sz="1500" b="1" dirty="0">
                          <a:latin typeface="Helvetica"/>
                          <a:ea typeface="Times New Roman"/>
                          <a:cs typeface="Times New Roman"/>
                        </a:rPr>
                        <a:t>Operator</a:t>
                      </a:r>
                      <a:endParaRPr lang="en-US" sz="15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500" b="1">
                          <a:latin typeface="Helvetica"/>
                          <a:ea typeface="Times New Roman"/>
                          <a:cs typeface="Times New Roman"/>
                        </a:rPr>
                        <a:t>Description</a:t>
                      </a:r>
                      <a:endParaRPr lang="en-US" sz="15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500" b="1">
                          <a:latin typeface="Helvetica"/>
                          <a:ea typeface="Times New Roman"/>
                          <a:cs typeface="Times New Roman"/>
                        </a:rPr>
                        <a:t>Example</a:t>
                      </a:r>
                      <a:endParaRPr lang="en-US" sz="15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1147160">
                <a:tc>
                  <a:txBody>
                    <a:bodyPr/>
                    <a:lstStyle/>
                    <a:p>
                      <a:pPr marL="0" marR="0">
                        <a:lnSpc>
                          <a:spcPct val="115000"/>
                        </a:lnSpc>
                        <a:spcBef>
                          <a:spcPts val="0"/>
                        </a:spcBef>
                        <a:spcAft>
                          <a:spcPts val="0"/>
                        </a:spcAft>
                      </a:pPr>
                      <a:r>
                        <a:rPr lang="en-US" sz="1500">
                          <a:latin typeface="Helvetica"/>
                          <a:ea typeface="Times New Roman"/>
                          <a:cs typeface="Times New Roman"/>
                        </a:rPr>
                        <a:t>and</a:t>
                      </a:r>
                      <a:endParaRPr lang="en-US" sz="15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500" dirty="0">
                          <a:latin typeface="Helvetica"/>
                          <a:ea typeface="Times New Roman"/>
                          <a:cs typeface="Times New Roman"/>
                        </a:rPr>
                        <a:t>Called logical AND operator. If both the operands are true then condition becomes true.</a:t>
                      </a:r>
                      <a:endParaRPr lang="en-US" sz="15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500">
                          <a:latin typeface="Helvetica"/>
                          <a:ea typeface="Times New Roman"/>
                          <a:cs typeface="Times New Roman"/>
                        </a:rPr>
                        <a:t>(A and B) is false.</a:t>
                      </a:r>
                      <a:endParaRPr lang="en-US" sz="15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1"/>
                  </a:ext>
                </a:extLst>
              </a:tr>
              <a:tr h="1147160">
                <a:tc>
                  <a:txBody>
                    <a:bodyPr/>
                    <a:lstStyle/>
                    <a:p>
                      <a:pPr marL="0" marR="0">
                        <a:lnSpc>
                          <a:spcPct val="115000"/>
                        </a:lnSpc>
                        <a:spcBef>
                          <a:spcPts val="0"/>
                        </a:spcBef>
                        <a:spcAft>
                          <a:spcPts val="0"/>
                        </a:spcAft>
                      </a:pPr>
                      <a:r>
                        <a:rPr lang="en-US" sz="1500">
                          <a:latin typeface="Helvetica"/>
                          <a:ea typeface="Times New Roman"/>
                          <a:cs typeface="Times New Roman"/>
                        </a:rPr>
                        <a:t>or</a:t>
                      </a:r>
                      <a:endParaRPr lang="en-US" sz="15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500" dirty="0">
                          <a:latin typeface="Helvetica"/>
                          <a:ea typeface="Times New Roman"/>
                          <a:cs typeface="Times New Roman"/>
                        </a:rPr>
                        <a:t>Called logical OR Operator. If any of the two operands is true then condition becomes true.</a:t>
                      </a:r>
                      <a:endParaRPr lang="en-US" sz="15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500">
                          <a:latin typeface="Helvetica"/>
                          <a:ea typeface="Times New Roman"/>
                          <a:cs typeface="Times New Roman"/>
                        </a:rPr>
                        <a:t>(A or B) is true.</a:t>
                      </a:r>
                      <a:endParaRPr lang="en-US" sz="15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2"/>
                  </a:ext>
                </a:extLst>
              </a:tr>
              <a:tr h="1587720">
                <a:tc>
                  <a:txBody>
                    <a:bodyPr/>
                    <a:lstStyle/>
                    <a:p>
                      <a:pPr marL="0" marR="0">
                        <a:lnSpc>
                          <a:spcPct val="115000"/>
                        </a:lnSpc>
                        <a:spcBef>
                          <a:spcPts val="0"/>
                        </a:spcBef>
                        <a:spcAft>
                          <a:spcPts val="0"/>
                        </a:spcAft>
                      </a:pPr>
                      <a:r>
                        <a:rPr lang="en-US" sz="1500">
                          <a:latin typeface="Helvetica"/>
                          <a:ea typeface="Times New Roman"/>
                          <a:cs typeface="Times New Roman"/>
                        </a:rPr>
                        <a:t>not</a:t>
                      </a:r>
                      <a:endParaRPr lang="en-US" sz="15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500" dirty="0">
                          <a:latin typeface="Helvetica"/>
                          <a:ea typeface="Times New Roman"/>
                          <a:cs typeface="Times New Roman"/>
                        </a:rPr>
                        <a:t>Called logical NOT Operator. Used to reverse the logical state of its operand. If a condition is true then Logical NOT operator will make it false.</a:t>
                      </a:r>
                      <a:endParaRPr lang="en-US" sz="15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500" dirty="0">
                          <a:latin typeface="Helvetica"/>
                          <a:ea typeface="Times New Roman"/>
                          <a:cs typeface="Times New Roman"/>
                        </a:rPr>
                        <a:t>not (A and B) is true.</a:t>
                      </a:r>
                      <a:endParaRPr lang="en-US" sz="15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PL/SQL Literals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93079002"/>
              </p:ext>
            </p:extLst>
          </p:nvPr>
        </p:nvGraphicFramePr>
        <p:xfrm>
          <a:off x="381000" y="1295400"/>
          <a:ext cx="8382000" cy="4881254"/>
        </p:xfrm>
        <a:graphic>
          <a:graphicData uri="http://schemas.openxmlformats.org/drawingml/2006/table">
            <a:tbl>
              <a:tblPr/>
              <a:tblGrid>
                <a:gridCol w="1686214">
                  <a:extLst>
                    <a:ext uri="{9D8B030D-6E8A-4147-A177-3AD203B41FA5}">
                      <a16:colId xmlns="" xmlns:a16="http://schemas.microsoft.com/office/drawing/2014/main" val="20000"/>
                    </a:ext>
                  </a:extLst>
                </a:gridCol>
                <a:gridCol w="6695786">
                  <a:extLst>
                    <a:ext uri="{9D8B030D-6E8A-4147-A177-3AD203B41FA5}">
                      <a16:colId xmlns="" xmlns:a16="http://schemas.microsoft.com/office/drawing/2014/main" val="20001"/>
                    </a:ext>
                  </a:extLst>
                </a:gridCol>
              </a:tblGrid>
              <a:tr h="501455">
                <a:tc>
                  <a:txBody>
                    <a:bodyPr/>
                    <a:lstStyle/>
                    <a:p>
                      <a:pPr marL="0" marR="0">
                        <a:lnSpc>
                          <a:spcPct val="115000"/>
                        </a:lnSpc>
                        <a:spcBef>
                          <a:spcPts val="0"/>
                        </a:spcBef>
                        <a:spcAft>
                          <a:spcPts val="0"/>
                        </a:spcAft>
                      </a:pPr>
                      <a:r>
                        <a:rPr lang="en-US" sz="1600" b="1" dirty="0">
                          <a:latin typeface="Helvetica"/>
                          <a:ea typeface="Times New Roman"/>
                          <a:cs typeface="Times New Roman"/>
                        </a:rPr>
                        <a:t>Literal Type</a:t>
                      </a:r>
                      <a:endParaRPr lang="en-US" sz="16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tc>
                  <a:txBody>
                    <a:bodyPr/>
                    <a:lstStyle/>
                    <a:p>
                      <a:pPr marL="0" marR="0">
                        <a:lnSpc>
                          <a:spcPct val="115000"/>
                        </a:lnSpc>
                        <a:spcBef>
                          <a:spcPts val="0"/>
                        </a:spcBef>
                        <a:spcAft>
                          <a:spcPts val="0"/>
                        </a:spcAft>
                      </a:pPr>
                      <a:r>
                        <a:rPr lang="en-US" sz="1600" b="1" dirty="0">
                          <a:latin typeface="Helvetica"/>
                          <a:ea typeface="Times New Roman"/>
                          <a:cs typeface="Times New Roman"/>
                        </a:rPr>
                        <a:t>Example:</a:t>
                      </a:r>
                      <a:endParaRPr lang="en-US" sz="16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1126763">
                <a:tc>
                  <a:txBody>
                    <a:bodyPr/>
                    <a:lstStyle/>
                    <a:p>
                      <a:pPr marL="0" marR="0">
                        <a:lnSpc>
                          <a:spcPct val="115000"/>
                        </a:lnSpc>
                        <a:spcBef>
                          <a:spcPts val="0"/>
                        </a:spcBef>
                        <a:spcAft>
                          <a:spcPts val="0"/>
                        </a:spcAft>
                      </a:pPr>
                      <a:r>
                        <a:rPr lang="en-US" sz="1600">
                          <a:latin typeface="Helvetica"/>
                          <a:ea typeface="Times New Roman"/>
                          <a:cs typeface="Times New Roman"/>
                        </a:rPr>
                        <a:t>Numeric Literals</a:t>
                      </a:r>
                      <a:endParaRPr lang="en-US" sz="16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600" dirty="0">
                          <a:latin typeface="Helvetica"/>
                          <a:ea typeface="Times New Roman"/>
                          <a:cs typeface="Times New Roman"/>
                        </a:rPr>
                        <a:t>050 78 -14 0 +32767</a:t>
                      </a:r>
                      <a:br>
                        <a:rPr lang="en-US" sz="1600" dirty="0">
                          <a:latin typeface="Helvetica"/>
                          <a:ea typeface="Times New Roman"/>
                          <a:cs typeface="Times New Roman"/>
                        </a:rPr>
                      </a:br>
                      <a:r>
                        <a:rPr lang="en-US" sz="1600" dirty="0">
                          <a:latin typeface="Helvetica"/>
                          <a:ea typeface="Times New Roman"/>
                          <a:cs typeface="Times New Roman"/>
                        </a:rPr>
                        <a:t>6.6667 0.0 -12.0 3.14159 +7800.00</a:t>
                      </a:r>
                      <a:br>
                        <a:rPr lang="en-US" sz="1600" dirty="0">
                          <a:latin typeface="Helvetica"/>
                          <a:ea typeface="Times New Roman"/>
                          <a:cs typeface="Times New Roman"/>
                        </a:rPr>
                      </a:br>
                      <a:r>
                        <a:rPr lang="en-US" sz="1600" dirty="0">
                          <a:latin typeface="Helvetica"/>
                          <a:ea typeface="Times New Roman"/>
                          <a:cs typeface="Times New Roman"/>
                        </a:rPr>
                        <a:t>6E5 1.0E-8 3.14159e0 -1E38 -9.5e-3</a:t>
                      </a:r>
                      <a:endParaRPr lang="en-US" sz="16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1"/>
                  </a:ext>
                </a:extLst>
              </a:tr>
              <a:tr h="501455">
                <a:tc>
                  <a:txBody>
                    <a:bodyPr/>
                    <a:lstStyle/>
                    <a:p>
                      <a:pPr marL="0" marR="0">
                        <a:lnSpc>
                          <a:spcPct val="115000"/>
                        </a:lnSpc>
                        <a:spcBef>
                          <a:spcPts val="0"/>
                        </a:spcBef>
                        <a:spcAft>
                          <a:spcPts val="0"/>
                        </a:spcAft>
                      </a:pPr>
                      <a:r>
                        <a:rPr lang="en-US" sz="1600">
                          <a:latin typeface="Helvetica"/>
                          <a:ea typeface="Times New Roman"/>
                          <a:cs typeface="Times New Roman"/>
                        </a:rPr>
                        <a:t>Character Literals</a:t>
                      </a:r>
                      <a:endParaRPr lang="en-US" sz="16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600" dirty="0">
                          <a:latin typeface="Helvetica"/>
                          <a:ea typeface="Times New Roman"/>
                          <a:cs typeface="Times New Roman"/>
                        </a:rPr>
                        <a:t>'A' '%' '9' ' ' 'z' '('</a:t>
                      </a:r>
                      <a:endParaRPr lang="en-US" sz="16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2"/>
                  </a:ext>
                </a:extLst>
              </a:tr>
              <a:tr h="1126763">
                <a:tc>
                  <a:txBody>
                    <a:bodyPr/>
                    <a:lstStyle/>
                    <a:p>
                      <a:pPr marL="0" marR="0">
                        <a:lnSpc>
                          <a:spcPct val="115000"/>
                        </a:lnSpc>
                        <a:spcBef>
                          <a:spcPts val="0"/>
                        </a:spcBef>
                        <a:spcAft>
                          <a:spcPts val="0"/>
                        </a:spcAft>
                      </a:pPr>
                      <a:r>
                        <a:rPr lang="en-US" sz="1600">
                          <a:latin typeface="Helvetica"/>
                          <a:ea typeface="Times New Roman"/>
                          <a:cs typeface="Times New Roman"/>
                        </a:rPr>
                        <a:t>String Literals</a:t>
                      </a:r>
                      <a:endParaRPr lang="en-US" sz="16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600" dirty="0">
                          <a:latin typeface="Helvetica"/>
                          <a:ea typeface="Times New Roman"/>
                          <a:cs typeface="Times New Roman"/>
                        </a:rPr>
                        <a:t>'Hello, world!'</a:t>
                      </a:r>
                      <a:br>
                        <a:rPr lang="en-US" sz="1600" dirty="0">
                          <a:latin typeface="Helvetica"/>
                          <a:ea typeface="Times New Roman"/>
                          <a:cs typeface="Times New Roman"/>
                        </a:rPr>
                      </a:br>
                      <a:r>
                        <a:rPr lang="en-US" sz="1600" dirty="0">
                          <a:latin typeface="Helvetica"/>
                          <a:ea typeface="Times New Roman"/>
                          <a:cs typeface="Times New Roman"/>
                        </a:rPr>
                        <a:t>'19-NOV-12'</a:t>
                      </a:r>
                      <a:endParaRPr lang="en-US" sz="16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3"/>
                  </a:ext>
                </a:extLst>
              </a:tr>
              <a:tr h="501455">
                <a:tc>
                  <a:txBody>
                    <a:bodyPr/>
                    <a:lstStyle/>
                    <a:p>
                      <a:pPr marL="0" marR="0">
                        <a:lnSpc>
                          <a:spcPct val="115000"/>
                        </a:lnSpc>
                        <a:spcBef>
                          <a:spcPts val="0"/>
                        </a:spcBef>
                        <a:spcAft>
                          <a:spcPts val="0"/>
                        </a:spcAft>
                      </a:pPr>
                      <a:r>
                        <a:rPr lang="en-US" sz="1600">
                          <a:latin typeface="Helvetica"/>
                          <a:ea typeface="Times New Roman"/>
                          <a:cs typeface="Times New Roman"/>
                        </a:rPr>
                        <a:t>BOOLEAN Literals</a:t>
                      </a:r>
                      <a:endParaRPr lang="en-US" sz="16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600" dirty="0">
                          <a:latin typeface="Helvetica"/>
                          <a:ea typeface="Times New Roman"/>
                          <a:cs typeface="Times New Roman"/>
                        </a:rPr>
                        <a:t>TRUE, FALSE, and NULL.</a:t>
                      </a:r>
                      <a:endParaRPr lang="en-US" sz="16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4"/>
                  </a:ext>
                </a:extLst>
              </a:tr>
              <a:tr h="814109">
                <a:tc>
                  <a:txBody>
                    <a:bodyPr/>
                    <a:lstStyle/>
                    <a:p>
                      <a:pPr marL="0" marR="0">
                        <a:lnSpc>
                          <a:spcPct val="115000"/>
                        </a:lnSpc>
                        <a:spcBef>
                          <a:spcPts val="0"/>
                        </a:spcBef>
                        <a:spcAft>
                          <a:spcPts val="0"/>
                        </a:spcAft>
                      </a:pPr>
                      <a:r>
                        <a:rPr lang="en-US" sz="1600">
                          <a:latin typeface="Helvetica"/>
                          <a:ea typeface="Times New Roman"/>
                          <a:cs typeface="Times New Roman"/>
                        </a:rPr>
                        <a:t>Date and Time Literals</a:t>
                      </a:r>
                      <a:endParaRPr lang="en-US" sz="160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tc>
                  <a:txBody>
                    <a:bodyPr/>
                    <a:lstStyle/>
                    <a:p>
                      <a:pPr marL="0" marR="0">
                        <a:lnSpc>
                          <a:spcPct val="115000"/>
                        </a:lnSpc>
                        <a:spcBef>
                          <a:spcPts val="0"/>
                        </a:spcBef>
                        <a:spcAft>
                          <a:spcPts val="0"/>
                        </a:spcAft>
                      </a:pPr>
                      <a:r>
                        <a:rPr lang="en-US" sz="1600" dirty="0">
                          <a:latin typeface="Helvetica"/>
                          <a:ea typeface="Times New Roman"/>
                          <a:cs typeface="Times New Roman"/>
                        </a:rPr>
                        <a:t>DATE '1978-12-25';</a:t>
                      </a:r>
                      <a:br>
                        <a:rPr lang="en-US" sz="1600" dirty="0">
                          <a:latin typeface="Helvetica"/>
                          <a:ea typeface="Times New Roman"/>
                          <a:cs typeface="Times New Roman"/>
                        </a:rPr>
                      </a:br>
                      <a:r>
                        <a:rPr lang="en-US" sz="1600" dirty="0">
                          <a:latin typeface="Helvetica"/>
                          <a:ea typeface="Times New Roman"/>
                          <a:cs typeface="Times New Roman"/>
                        </a:rPr>
                        <a:t>TIMESTAMP '2012-10-29 12:01:01';</a:t>
                      </a:r>
                      <a:endParaRPr lang="en-US" sz="16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7F7F7"/>
                    </a:solidFill>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Variable Types</a:t>
            </a:r>
          </a:p>
        </p:txBody>
      </p:sp>
      <p:sp>
        <p:nvSpPr>
          <p:cNvPr id="3" name="Content Placeholder 2"/>
          <p:cNvSpPr>
            <a:spLocks noGrp="1"/>
          </p:cNvSpPr>
          <p:nvPr>
            <p:ph sz="quarter" idx="1"/>
          </p:nvPr>
        </p:nvSpPr>
        <p:spPr/>
        <p:txBody>
          <a:bodyPr/>
          <a:lstStyle/>
          <a:p>
            <a:r>
              <a:rPr lang="sv-SE" dirty="0"/>
              <a:t>Its a named variable which is used to hold some data value.</a:t>
            </a:r>
          </a:p>
          <a:p>
            <a:r>
              <a:rPr lang="sv-SE" dirty="0"/>
              <a:t>variable-name datatype(size);</a:t>
            </a:r>
          </a:p>
          <a:p>
            <a:endParaRPr lang="sv-SE" dirty="0"/>
          </a:p>
          <a:p>
            <a:pPr>
              <a:buNone/>
            </a:pPr>
            <a:r>
              <a:rPr lang="sv-SE" dirty="0"/>
              <a:t>DECLARE</a:t>
            </a:r>
          </a:p>
          <a:p>
            <a:pPr>
              <a:buNone/>
            </a:pPr>
            <a:r>
              <a:rPr lang="sv-SE" dirty="0"/>
              <a:t>   a number := 10;</a:t>
            </a:r>
          </a:p>
          <a:p>
            <a:pPr>
              <a:buNone/>
            </a:pPr>
            <a:r>
              <a:rPr lang="sv-SE" dirty="0"/>
              <a:t>   b number := 20;</a:t>
            </a:r>
          </a:p>
          <a:p>
            <a:pPr>
              <a:buNone/>
            </a:pPr>
            <a:r>
              <a:rPr lang="sv-SE" dirty="0"/>
              <a:t>   c number;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Declaring a Constant</a:t>
            </a:r>
          </a:p>
        </p:txBody>
      </p:sp>
      <p:sp>
        <p:nvSpPr>
          <p:cNvPr id="3" name="Content Placeholder 2"/>
          <p:cNvSpPr>
            <a:spLocks noGrp="1"/>
          </p:cNvSpPr>
          <p:nvPr>
            <p:ph sz="quarter" idx="1"/>
          </p:nvPr>
        </p:nvSpPr>
        <p:spPr/>
        <p:txBody>
          <a:bodyPr/>
          <a:lstStyle/>
          <a:p>
            <a:r>
              <a:rPr lang="en-US" dirty="0"/>
              <a:t>A constant variable cannot be changed throughout the program.</a:t>
            </a:r>
          </a:p>
          <a:p>
            <a:pPr>
              <a:buNone/>
            </a:pPr>
            <a:endParaRPr lang="en-US" dirty="0"/>
          </a:p>
          <a:p>
            <a:pPr>
              <a:buNone/>
            </a:pPr>
            <a:r>
              <a:rPr lang="en-US" dirty="0"/>
              <a:t>DECLARE</a:t>
            </a:r>
          </a:p>
          <a:p>
            <a:pPr>
              <a:buNone/>
            </a:pPr>
            <a:r>
              <a:rPr lang="en-US" dirty="0"/>
              <a:t>PI </a:t>
            </a:r>
            <a:r>
              <a:rPr lang="en-US" dirty="0">
                <a:solidFill>
                  <a:srgbClr val="FF0000"/>
                </a:solidFill>
              </a:rPr>
              <a:t>CONSTANT</a:t>
            </a:r>
            <a:r>
              <a:rPr lang="en-US" dirty="0"/>
              <a:t> NUMBER := 3.14   -- constant declaration</a:t>
            </a:r>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quarter" idx="1"/>
          </p:nvPr>
        </p:nvSpPr>
        <p:spPr/>
        <p:txBody>
          <a:bodyPr/>
          <a:lstStyle/>
          <a:p>
            <a:r>
              <a:rPr lang="en-US" dirty="0"/>
              <a:t>Number- integers and floating point number.</a:t>
            </a:r>
          </a:p>
          <a:p>
            <a:r>
              <a:rPr lang="en-US" dirty="0"/>
              <a:t>Char: alphanumeric up to 32767 bytes</a:t>
            </a:r>
          </a:p>
          <a:p>
            <a:r>
              <a:rPr lang="en-US" dirty="0" err="1"/>
              <a:t>Varchar</a:t>
            </a:r>
            <a:r>
              <a:rPr lang="en-US" dirty="0"/>
              <a:t>:  variable length alphanumeric </a:t>
            </a:r>
          </a:p>
          <a:p>
            <a:r>
              <a:rPr lang="en-US" dirty="0"/>
              <a:t>Date: date and time</a:t>
            </a:r>
          </a:p>
          <a:p>
            <a:r>
              <a:rPr lang="en-US" dirty="0"/>
              <a:t>Boolean: true, false or null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a:t>
            </a:r>
          </a:p>
        </p:txBody>
      </p:sp>
      <p:sp>
        <p:nvSpPr>
          <p:cNvPr id="3" name="Content Placeholder 2"/>
          <p:cNvSpPr>
            <a:spLocks noGrp="1"/>
          </p:cNvSpPr>
          <p:nvPr>
            <p:ph sz="quarter" idx="1"/>
          </p:nvPr>
        </p:nvSpPr>
        <p:spPr/>
        <p:txBody>
          <a:bodyPr/>
          <a:lstStyle/>
          <a:p>
            <a:r>
              <a:rPr lang="sv-SE" dirty="0"/>
              <a:t>Variable declaration</a:t>
            </a:r>
          </a:p>
          <a:p>
            <a:pPr lvl="1"/>
            <a:r>
              <a:rPr lang="sv-SE" dirty="0"/>
              <a:t>variable-name </a:t>
            </a:r>
            <a:r>
              <a:rPr lang="sv-SE" dirty="0">
                <a:solidFill>
                  <a:srgbClr val="FF0000"/>
                </a:solidFill>
              </a:rPr>
              <a:t>datatype</a:t>
            </a:r>
            <a:r>
              <a:rPr lang="sv-SE" dirty="0"/>
              <a:t>(size);</a:t>
            </a:r>
          </a:p>
          <a:p>
            <a:r>
              <a:rPr lang="en-US" dirty="0"/>
              <a:t>Constant declaration</a:t>
            </a:r>
          </a:p>
          <a:p>
            <a:pPr lvl="1"/>
            <a:r>
              <a:rPr lang="sv-SE" dirty="0"/>
              <a:t>variable-name CONSTANT datatype(size) := value;</a:t>
            </a: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p>
        </p:txBody>
      </p:sp>
      <p:sp>
        <p:nvSpPr>
          <p:cNvPr id="3" name="Content Placeholder 2"/>
          <p:cNvSpPr>
            <a:spLocks noGrp="1"/>
          </p:cNvSpPr>
          <p:nvPr>
            <p:ph sz="quarter" idx="1"/>
          </p:nvPr>
        </p:nvSpPr>
        <p:spPr>
          <a:xfrm>
            <a:off x="457200" y="1219200"/>
            <a:ext cx="8458200" cy="4937760"/>
          </a:xfrm>
        </p:spPr>
        <p:txBody>
          <a:bodyPr>
            <a:normAutofit/>
          </a:bodyPr>
          <a:lstStyle/>
          <a:p>
            <a:pPr marL="457200" indent="-457200">
              <a:buFont typeface="+mj-lt"/>
              <a:buAutoNum type="arabicPeriod"/>
            </a:pPr>
            <a:r>
              <a:rPr lang="en-US" dirty="0"/>
              <a:t>Using assignment operator (:=)   </a:t>
            </a:r>
          </a:p>
          <a:p>
            <a:pPr lvl="3"/>
            <a:r>
              <a:rPr lang="en-US" sz="2400" dirty="0"/>
              <a:t>A := 10;</a:t>
            </a:r>
          </a:p>
          <a:p>
            <a:pPr lvl="3"/>
            <a:r>
              <a:rPr lang="en-US" sz="2400" dirty="0"/>
              <a:t>Sum := A+B+C;</a:t>
            </a:r>
          </a:p>
          <a:p>
            <a:pPr marL="514350" indent="-514350">
              <a:buFont typeface="+mj-lt"/>
              <a:buAutoNum type="arabicPeriod"/>
            </a:pPr>
            <a:r>
              <a:rPr lang="en-US" sz="3200" dirty="0"/>
              <a:t> </a:t>
            </a:r>
            <a:r>
              <a:rPr lang="en-US" dirty="0"/>
              <a:t>Get value from data base object. Using “SELECT INTO” clause</a:t>
            </a:r>
          </a:p>
          <a:p>
            <a:pPr lvl="3"/>
            <a:r>
              <a:rPr lang="en-US" sz="2400" dirty="0"/>
              <a:t>Select salary into SAL from employee  where </a:t>
            </a:r>
            <a:r>
              <a:rPr lang="en-US" sz="2400" dirty="0" err="1"/>
              <a:t>empid</a:t>
            </a:r>
            <a:r>
              <a:rPr lang="en-US" sz="2400" dirty="0"/>
              <a:t>=12;</a:t>
            </a:r>
          </a:p>
          <a:p>
            <a:pPr lvl="3">
              <a:buNone/>
            </a:pPr>
            <a:endParaRPr lang="en-US" sz="2400" dirty="0"/>
          </a:p>
          <a:p>
            <a:pPr lvl="3">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
          </p:nvPr>
        </p:nvSpPr>
        <p:spPr/>
        <p:txBody>
          <a:bodyPr/>
          <a:lstStyle/>
          <a:p>
            <a:r>
              <a:rPr lang="en-US" dirty="0"/>
              <a:t>PL/SQL stands for Procedural Language/Structured Query language.</a:t>
            </a:r>
          </a:p>
          <a:p>
            <a:r>
              <a:rPr lang="en-US" dirty="0"/>
              <a:t>The PL/SQL programming language was developed by Oracle Corporation in the late 1980s as procedural extension language for SQL.</a:t>
            </a:r>
          </a:p>
          <a:p>
            <a:r>
              <a:rPr lang="en-US" dirty="0"/>
              <a:t>It is the superset of the SQL.</a:t>
            </a:r>
          </a:p>
          <a:p>
            <a:r>
              <a:rPr lang="en-US" dirty="0"/>
              <a:t>Because it is procedural language it removes many restrictions of SQL language.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is strongly typed</a:t>
            </a:r>
          </a:p>
        </p:txBody>
      </p:sp>
      <p:sp>
        <p:nvSpPr>
          <p:cNvPr id="3" name="Content Placeholder 2"/>
          <p:cNvSpPr>
            <a:spLocks noGrp="1"/>
          </p:cNvSpPr>
          <p:nvPr>
            <p:ph sz="quarter" idx="1"/>
          </p:nvPr>
        </p:nvSpPr>
        <p:spPr/>
        <p:txBody>
          <a:bodyPr/>
          <a:lstStyle/>
          <a:p>
            <a:r>
              <a:rPr lang="en-US" sz="2800" dirty="0"/>
              <a:t>All variables must be declared before their use.</a:t>
            </a:r>
          </a:p>
          <a:p>
            <a:r>
              <a:rPr lang="en-US" sz="2800" dirty="0"/>
              <a:t>The assignment statement</a:t>
            </a:r>
          </a:p>
          <a:p>
            <a:pPr>
              <a:buNone/>
            </a:pPr>
            <a:r>
              <a:rPr lang="en-US" sz="2800" dirty="0"/>
              <a:t>			: =</a:t>
            </a:r>
          </a:p>
          <a:p>
            <a:pPr>
              <a:buNone/>
            </a:pPr>
            <a:r>
              <a:rPr lang="en-US" sz="2800" dirty="0"/>
              <a:t>    is not the same as the equality operator</a:t>
            </a:r>
          </a:p>
          <a:p>
            <a:pPr>
              <a:buNone/>
            </a:pPr>
            <a:r>
              <a:rPr lang="en-US" sz="2800" dirty="0"/>
              <a:t>			  =</a:t>
            </a:r>
          </a:p>
          <a:p>
            <a:r>
              <a:rPr lang="en-US" sz="2800" dirty="0"/>
              <a:t>All statements end with a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Comments </a:t>
            </a:r>
          </a:p>
        </p:txBody>
      </p:sp>
      <p:sp>
        <p:nvSpPr>
          <p:cNvPr id="3" name="Content Placeholder 2"/>
          <p:cNvSpPr>
            <a:spLocks noGrp="1"/>
          </p:cNvSpPr>
          <p:nvPr>
            <p:ph sz="quarter" idx="1"/>
          </p:nvPr>
        </p:nvSpPr>
        <p:spPr/>
        <p:txBody>
          <a:bodyPr/>
          <a:lstStyle/>
          <a:p>
            <a:r>
              <a:rPr lang="en-US" dirty="0"/>
              <a:t>Single line comment</a:t>
            </a:r>
          </a:p>
          <a:p>
            <a:pPr lvl="1"/>
            <a:r>
              <a:rPr lang="en-US" dirty="0"/>
              <a:t>A:=5;  -- assign value 5 to variable A.</a:t>
            </a:r>
          </a:p>
          <a:p>
            <a:pPr lvl="1">
              <a:buNone/>
            </a:pPr>
            <a:endParaRPr lang="en-US" dirty="0"/>
          </a:p>
          <a:p>
            <a:r>
              <a:rPr lang="en-US" dirty="0"/>
              <a:t>Multi-line comments</a:t>
            </a:r>
          </a:p>
          <a:p>
            <a:pPr lvl="1"/>
            <a:r>
              <a:rPr lang="en-US" dirty="0"/>
              <a:t>A:=</a:t>
            </a:r>
            <a:r>
              <a:rPr lang="en-US" dirty="0" err="1"/>
              <a:t>b+c</a:t>
            </a:r>
            <a:r>
              <a:rPr lang="en-US" dirty="0"/>
              <a:t>;     /* the value of variable A and B are added and assign to variable 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Important PL/SQL delimiters</a:t>
            </a:r>
            <a:endParaRPr lang="en-US" dirty="0"/>
          </a:p>
        </p:txBody>
      </p:sp>
      <p:sp>
        <p:nvSpPr>
          <p:cNvPr id="3" name="Content Placeholder 2"/>
          <p:cNvSpPr>
            <a:spLocks noGrp="1"/>
          </p:cNvSpPr>
          <p:nvPr>
            <p:ph sz="quarter" idx="1"/>
          </p:nvPr>
        </p:nvSpPr>
        <p:spPr/>
        <p:txBody>
          <a:bodyPr>
            <a:normAutofit fontScale="85000" lnSpcReduction="20000"/>
          </a:bodyPr>
          <a:lstStyle/>
          <a:p>
            <a:pPr marL="36576" indent="0">
              <a:buNone/>
            </a:pPr>
            <a:r>
              <a:rPr lang="en-GB" b="1" dirty="0">
                <a:solidFill>
                  <a:srgbClr val="FF0000"/>
                </a:solidFill>
              </a:rPr>
              <a:t>+</a:t>
            </a:r>
            <a:r>
              <a:rPr lang="en-GB" dirty="0"/>
              <a:t>, </a:t>
            </a:r>
            <a:r>
              <a:rPr lang="en-GB" b="1" dirty="0">
                <a:solidFill>
                  <a:srgbClr val="FF0000"/>
                </a:solidFill>
              </a:rPr>
              <a:t>-</a:t>
            </a:r>
            <a:r>
              <a:rPr lang="en-GB" dirty="0"/>
              <a:t>, </a:t>
            </a:r>
            <a:r>
              <a:rPr lang="en-GB" b="1" dirty="0">
                <a:solidFill>
                  <a:srgbClr val="FF0000"/>
                </a:solidFill>
              </a:rPr>
              <a:t>*</a:t>
            </a:r>
            <a:r>
              <a:rPr lang="en-GB" dirty="0"/>
              <a:t>, </a:t>
            </a:r>
            <a:r>
              <a:rPr lang="en-GB" b="1" dirty="0">
                <a:solidFill>
                  <a:srgbClr val="FF0000"/>
                </a:solidFill>
              </a:rPr>
              <a:t>/</a:t>
            </a:r>
            <a:r>
              <a:rPr lang="en-GB" dirty="0"/>
              <a:t> arithmetic operators</a:t>
            </a:r>
          </a:p>
          <a:p>
            <a:pPr marL="36576" indent="0">
              <a:buNone/>
            </a:pPr>
            <a:r>
              <a:rPr lang="en-GB" b="1" dirty="0">
                <a:solidFill>
                  <a:srgbClr val="FF0000"/>
                </a:solidFill>
              </a:rPr>
              <a:t>;</a:t>
            </a:r>
            <a:r>
              <a:rPr lang="en-GB" dirty="0"/>
              <a:t>          statement terminator</a:t>
            </a:r>
          </a:p>
          <a:p>
            <a:pPr marL="36576" indent="0">
              <a:buNone/>
            </a:pPr>
            <a:r>
              <a:rPr lang="en-GB" b="1" dirty="0">
                <a:solidFill>
                  <a:srgbClr val="FF0000"/>
                </a:solidFill>
              </a:rPr>
              <a:t>:=</a:t>
            </a:r>
            <a:r>
              <a:rPr lang="en-GB" dirty="0"/>
              <a:t>   	assignment operator</a:t>
            </a:r>
          </a:p>
          <a:p>
            <a:pPr marL="36576" indent="0">
              <a:buNone/>
            </a:pPr>
            <a:r>
              <a:rPr lang="en-GB" b="1" dirty="0">
                <a:solidFill>
                  <a:srgbClr val="FF0000"/>
                </a:solidFill>
              </a:rPr>
              <a:t>=&gt;</a:t>
            </a:r>
            <a:r>
              <a:rPr lang="en-GB" dirty="0"/>
              <a:t>  	association operator</a:t>
            </a:r>
          </a:p>
          <a:p>
            <a:pPr marL="36576" indent="0">
              <a:buNone/>
            </a:pPr>
            <a:r>
              <a:rPr lang="en-GB" b="1" dirty="0">
                <a:solidFill>
                  <a:srgbClr val="FF0000"/>
                </a:solidFill>
              </a:rPr>
              <a:t>||   </a:t>
            </a:r>
            <a:r>
              <a:rPr lang="en-GB" dirty="0"/>
              <a:t> 	strings concatenation operator</a:t>
            </a:r>
          </a:p>
          <a:p>
            <a:pPr marL="36576" indent="0">
              <a:buNone/>
            </a:pPr>
            <a:r>
              <a:rPr lang="en-GB" b="1" dirty="0">
                <a:solidFill>
                  <a:srgbClr val="FF0000"/>
                </a:solidFill>
              </a:rPr>
              <a:t>.</a:t>
            </a:r>
            <a:r>
              <a:rPr lang="en-GB" dirty="0"/>
              <a:t>     	component indicator</a:t>
            </a:r>
          </a:p>
          <a:p>
            <a:pPr marL="36576" indent="0">
              <a:buNone/>
            </a:pPr>
            <a:r>
              <a:rPr lang="en-GB" b="1" dirty="0">
                <a:solidFill>
                  <a:srgbClr val="FF0000"/>
                </a:solidFill>
              </a:rPr>
              <a:t>%</a:t>
            </a:r>
            <a:r>
              <a:rPr lang="en-GB" dirty="0"/>
              <a:t>   	attribute operator</a:t>
            </a:r>
          </a:p>
          <a:p>
            <a:pPr marL="36576" indent="0">
              <a:buNone/>
            </a:pPr>
            <a:r>
              <a:rPr lang="en-GB" b="1" dirty="0">
                <a:solidFill>
                  <a:srgbClr val="FF0000"/>
                </a:solidFill>
              </a:rPr>
              <a:t>‘</a:t>
            </a:r>
            <a:r>
              <a:rPr lang="en-GB" dirty="0"/>
              <a:t>     	character string delimiter </a:t>
            </a:r>
          </a:p>
          <a:p>
            <a:pPr marL="36576" indent="0">
              <a:buNone/>
            </a:pPr>
            <a:r>
              <a:rPr lang="en-GB" b="1" dirty="0">
                <a:solidFill>
                  <a:srgbClr val="FF0000"/>
                </a:solidFill>
              </a:rPr>
              <a:t>--</a:t>
            </a:r>
            <a:r>
              <a:rPr lang="en-GB" dirty="0"/>
              <a:t>    	single line comment</a:t>
            </a:r>
          </a:p>
          <a:p>
            <a:pPr marL="36576" indent="0">
              <a:buNone/>
            </a:pPr>
            <a:r>
              <a:rPr lang="en-GB" b="1" dirty="0">
                <a:solidFill>
                  <a:srgbClr val="FF0000"/>
                </a:solidFill>
              </a:rPr>
              <a:t>/*</a:t>
            </a:r>
            <a:r>
              <a:rPr lang="en-GB" dirty="0"/>
              <a:t>, </a:t>
            </a:r>
            <a:r>
              <a:rPr lang="en-GB" b="1" dirty="0">
                <a:solidFill>
                  <a:srgbClr val="FF0000"/>
                </a:solidFill>
              </a:rPr>
              <a:t>*/</a:t>
            </a:r>
            <a:r>
              <a:rPr lang="en-GB" dirty="0"/>
              <a:t> 	multi line comment delimiters</a:t>
            </a:r>
          </a:p>
          <a:p>
            <a:pPr marL="36576" indent="0">
              <a:buNone/>
            </a:pPr>
            <a:r>
              <a:rPr lang="en-GB" b="1" dirty="0">
                <a:solidFill>
                  <a:srgbClr val="FF0000"/>
                </a:solidFill>
              </a:rPr>
              <a:t>..</a:t>
            </a:r>
            <a:r>
              <a:rPr lang="en-GB" dirty="0"/>
              <a:t>    	range operator</a:t>
            </a:r>
          </a:p>
          <a:p>
            <a:pPr marL="36576" indent="0">
              <a:buNone/>
            </a:pPr>
            <a:r>
              <a:rPr lang="en-GB" b="1" dirty="0">
                <a:solidFill>
                  <a:srgbClr val="FF0000"/>
                </a:solidFill>
              </a:rPr>
              <a:t>=</a:t>
            </a:r>
            <a:r>
              <a:rPr lang="en-GB" dirty="0"/>
              <a:t>, </a:t>
            </a:r>
            <a:r>
              <a:rPr lang="en-GB" b="1" dirty="0">
                <a:solidFill>
                  <a:srgbClr val="FF0000"/>
                </a:solidFill>
              </a:rPr>
              <a:t>&gt;</a:t>
            </a:r>
            <a:r>
              <a:rPr lang="en-GB" dirty="0"/>
              <a:t>, </a:t>
            </a:r>
            <a:r>
              <a:rPr lang="en-GB" b="1" dirty="0">
                <a:solidFill>
                  <a:srgbClr val="FF0000"/>
                </a:solidFill>
              </a:rPr>
              <a:t>&gt;=</a:t>
            </a:r>
            <a:r>
              <a:rPr lang="en-GB" dirty="0"/>
              <a:t>, </a:t>
            </a:r>
            <a:r>
              <a:rPr lang="en-GB" b="1" dirty="0">
                <a:solidFill>
                  <a:srgbClr val="FF0000"/>
                </a:solidFill>
              </a:rPr>
              <a:t>&lt;</a:t>
            </a:r>
            <a:r>
              <a:rPr lang="en-GB" dirty="0"/>
              <a:t>,</a:t>
            </a:r>
            <a:r>
              <a:rPr lang="en-GB" b="1" dirty="0">
                <a:solidFill>
                  <a:srgbClr val="FF0000"/>
                </a:solidFill>
              </a:rPr>
              <a:t> &lt;=  </a:t>
            </a:r>
            <a:r>
              <a:rPr lang="en-GB" dirty="0"/>
              <a:t>relational operators</a:t>
            </a:r>
            <a:endParaRPr lang="en-GB" b="1" dirty="0">
              <a:solidFill>
                <a:srgbClr val="FF0000"/>
              </a:solidFill>
            </a:endParaRPr>
          </a:p>
          <a:p>
            <a:pPr marL="36576" indent="0">
              <a:buNone/>
            </a:pPr>
            <a:r>
              <a:rPr lang="en-GB" b="1" dirty="0">
                <a:solidFill>
                  <a:srgbClr val="FF0000"/>
                </a:solidFill>
              </a:rPr>
              <a:t>!=</a:t>
            </a:r>
            <a:r>
              <a:rPr lang="en-GB" dirty="0"/>
              <a:t>, </a:t>
            </a:r>
            <a:r>
              <a:rPr lang="en-GB" b="1" dirty="0">
                <a:solidFill>
                  <a:srgbClr val="FF0000"/>
                </a:solidFill>
              </a:rPr>
              <a:t>~=</a:t>
            </a:r>
            <a:r>
              <a:rPr lang="en-GB" dirty="0"/>
              <a:t>, </a:t>
            </a:r>
            <a:r>
              <a:rPr lang="en-GB" b="1" dirty="0">
                <a:solidFill>
                  <a:srgbClr val="FF0000"/>
                </a:solidFill>
              </a:rPr>
              <a:t>^=</a:t>
            </a:r>
            <a:r>
              <a:rPr lang="en-GB" dirty="0"/>
              <a:t>, </a:t>
            </a:r>
            <a:r>
              <a:rPr lang="en-GB" b="1" dirty="0">
                <a:solidFill>
                  <a:srgbClr val="FF0000"/>
                </a:solidFill>
              </a:rPr>
              <a:t>&lt;&gt;</a:t>
            </a:r>
            <a:r>
              <a:rPr lang="en-GB" dirty="0"/>
              <a:t>    not equal relational operators</a:t>
            </a:r>
          </a:p>
          <a:p>
            <a:pPr marL="36576" indent="0">
              <a:buNone/>
            </a:pPr>
            <a:r>
              <a:rPr lang="en-GB" b="1" dirty="0">
                <a:solidFill>
                  <a:srgbClr val="FF0000"/>
                </a:solidFill>
              </a:rPr>
              <a:t>is null, like, between   </a:t>
            </a:r>
            <a:r>
              <a:rPr lang="en-GB" dirty="0"/>
              <a:t>PL/SQL relational operators</a:t>
            </a:r>
            <a:endParaRPr lang="en-GB" b="1" dirty="0">
              <a:solidFill>
                <a:srgbClr val="FF0000"/>
              </a:solidFill>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display user message on the screen</a:t>
            </a:r>
          </a:p>
        </p:txBody>
      </p:sp>
      <p:sp>
        <p:nvSpPr>
          <p:cNvPr id="3" name="Content Placeholder 2"/>
          <p:cNvSpPr>
            <a:spLocks noGrp="1"/>
          </p:cNvSpPr>
          <p:nvPr>
            <p:ph sz="quarter" idx="1"/>
          </p:nvPr>
        </p:nvSpPr>
        <p:spPr/>
        <p:txBody>
          <a:bodyPr/>
          <a:lstStyle/>
          <a:p>
            <a:r>
              <a:rPr lang="en-US" dirty="0"/>
              <a:t>SQL&gt; Set </a:t>
            </a:r>
            <a:r>
              <a:rPr lang="en-US" dirty="0" err="1"/>
              <a:t>Serveroutput</a:t>
            </a:r>
            <a:r>
              <a:rPr lang="en-US" dirty="0"/>
              <a:t> ON;</a:t>
            </a:r>
          </a:p>
          <a:p>
            <a:endParaRPr lang="en-US" dirty="0"/>
          </a:p>
          <a:p>
            <a:r>
              <a:rPr lang="en-US" dirty="0" err="1"/>
              <a:t>dbms_output.put_line</a:t>
            </a:r>
            <a:r>
              <a:rPr lang="en-US" dirty="0"/>
              <a:t>(A);</a:t>
            </a:r>
          </a:p>
          <a:p>
            <a:r>
              <a:rPr lang="en-US" dirty="0"/>
              <a:t>dbms_output.put_line(‘Value of A is:’ || A);</a:t>
            </a:r>
          </a:p>
          <a:p>
            <a:pPr lvl="1"/>
            <a:r>
              <a:rPr lang="en-US" dirty="0"/>
              <a:t>|| is concatenation operator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 value during runtime</a:t>
            </a:r>
          </a:p>
        </p:txBody>
      </p:sp>
      <p:sp>
        <p:nvSpPr>
          <p:cNvPr id="3" name="Content Placeholder 2"/>
          <p:cNvSpPr>
            <a:spLocks noGrp="1"/>
          </p:cNvSpPr>
          <p:nvPr>
            <p:ph sz="quarter" idx="1"/>
          </p:nvPr>
        </p:nvSpPr>
        <p:spPr/>
        <p:txBody>
          <a:bodyPr/>
          <a:lstStyle/>
          <a:p>
            <a:r>
              <a:rPr lang="en-US" dirty="0"/>
              <a:t>Num:= </a:t>
            </a:r>
            <a:r>
              <a:rPr lang="en-US" dirty="0" smtClean="0"/>
              <a:t>:</a:t>
            </a:r>
            <a:r>
              <a:rPr lang="en-US" dirty="0" err="1" smtClean="0"/>
              <a:t>num</a:t>
            </a:r>
            <a:r>
              <a:rPr lang="en-US" dirty="0"/>
              <a:t>;</a:t>
            </a:r>
          </a:p>
          <a:p>
            <a:endParaRPr lang="en-US" dirty="0"/>
          </a:p>
          <a:p>
            <a:pPr lvl="1"/>
            <a:r>
              <a:rPr lang="en-US" dirty="0"/>
              <a:t>This will produce a message on screen</a:t>
            </a:r>
          </a:p>
          <a:p>
            <a:pPr lvl="2"/>
            <a:r>
              <a:rPr lang="en-US" dirty="0"/>
              <a:t>Enter the value of NUM:</a:t>
            </a:r>
          </a:p>
          <a:p>
            <a:pPr lvl="2"/>
            <a:r>
              <a:rPr lang="en-US" dirty="0"/>
              <a:t>User can enter any value at run time to NUM.</a:t>
            </a:r>
          </a:p>
        </p:txBody>
      </p:sp>
      <p:sp>
        <p:nvSpPr>
          <p:cNvPr id="4" name="Rectangle 3"/>
          <p:cNvSpPr/>
          <p:nvPr/>
        </p:nvSpPr>
        <p:spPr>
          <a:xfrm>
            <a:off x="3962400" y="2667000"/>
            <a:ext cx="20574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 to display message</a:t>
            </a:r>
          </a:p>
        </p:txBody>
      </p:sp>
      <p:sp>
        <p:nvSpPr>
          <p:cNvPr id="3" name="Content Placeholder 2"/>
          <p:cNvSpPr>
            <a:spLocks noGrp="1"/>
          </p:cNvSpPr>
          <p:nvPr>
            <p:ph sz="quarter" idx="1"/>
          </p:nvPr>
        </p:nvSpPr>
        <p:spPr/>
        <p:txBody>
          <a:bodyPr/>
          <a:lstStyle/>
          <a:p>
            <a:pPr>
              <a:buNone/>
            </a:pPr>
            <a:r>
              <a:rPr lang="en-US" dirty="0"/>
              <a:t>DECLARE</a:t>
            </a:r>
          </a:p>
          <a:p>
            <a:pPr>
              <a:buNone/>
            </a:pPr>
            <a:r>
              <a:rPr lang="en-US" dirty="0"/>
              <a:t>BEGIN</a:t>
            </a:r>
          </a:p>
          <a:p>
            <a:pPr>
              <a:buNone/>
            </a:pPr>
            <a:r>
              <a:rPr lang="en-US" dirty="0"/>
              <a:t>  </a:t>
            </a:r>
            <a:r>
              <a:rPr lang="en-US" dirty="0" err="1"/>
              <a:t>dbms_output.put_line</a:t>
            </a:r>
            <a:r>
              <a:rPr lang="en-US" dirty="0"/>
              <a:t>(‘Welcome to Programming world’);</a:t>
            </a:r>
          </a:p>
          <a:p>
            <a:pPr>
              <a:buNone/>
            </a:pPr>
            <a:r>
              <a:rPr lang="en-US" dirty="0"/>
              <a:t>END;</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1891E-888C-492E-A4E3-9313C14208F0}"/>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 xmlns:a16="http://schemas.microsoft.com/office/drawing/2014/main" id="{66E433EF-4909-4FBA-BE58-F8DBC681F409}"/>
              </a:ext>
            </a:extLst>
          </p:cNvPr>
          <p:cNvSpPr>
            <a:spLocks noGrp="1"/>
          </p:cNvSpPr>
          <p:nvPr>
            <p:ph sz="quarter" idx="1"/>
          </p:nvPr>
        </p:nvSpPr>
        <p:spPr/>
        <p:txBody>
          <a:bodyPr/>
          <a:lstStyle/>
          <a:p>
            <a:r>
              <a:rPr lang="en-US" dirty="0"/>
              <a:t>PL/SQL is a ________  of SQL </a:t>
            </a:r>
          </a:p>
          <a:p>
            <a:pPr marL="0" indent="0">
              <a:buNone/>
            </a:pPr>
            <a:endParaRPr lang="en-US" dirty="0"/>
          </a:p>
          <a:p>
            <a:pPr marL="514350" indent="-514350">
              <a:buAutoNum type="alphaUcParenR"/>
            </a:pPr>
            <a:r>
              <a:rPr lang="en-US" dirty="0"/>
              <a:t>Subset</a:t>
            </a:r>
          </a:p>
          <a:p>
            <a:pPr marL="514350" indent="-514350">
              <a:buAutoNum type="alphaUcParenR"/>
            </a:pPr>
            <a:r>
              <a:rPr lang="en-US" dirty="0"/>
              <a:t>Superset</a:t>
            </a:r>
          </a:p>
          <a:p>
            <a:pPr marL="514350" indent="-514350">
              <a:buAutoNum type="alphaUcParenR"/>
            </a:pPr>
            <a:r>
              <a:rPr lang="en-US" dirty="0"/>
              <a:t>Powerset</a:t>
            </a:r>
          </a:p>
          <a:p>
            <a:pPr marL="514350" indent="-514350">
              <a:buAutoNum type="alphaUcParenR"/>
            </a:pPr>
            <a:r>
              <a:rPr lang="en-US" dirty="0"/>
              <a:t>None of these</a:t>
            </a:r>
          </a:p>
        </p:txBody>
      </p:sp>
    </p:spTree>
    <p:extLst>
      <p:ext uri="{BB962C8B-B14F-4D97-AF65-F5344CB8AC3E}">
        <p14:creationId xmlns:p14="http://schemas.microsoft.com/office/powerpoint/2010/main" val="334709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1891E-888C-492E-A4E3-9313C14208F0}"/>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 xmlns:a16="http://schemas.microsoft.com/office/drawing/2014/main" id="{66E433EF-4909-4FBA-BE58-F8DBC681F409}"/>
              </a:ext>
            </a:extLst>
          </p:cNvPr>
          <p:cNvSpPr>
            <a:spLocks noGrp="1"/>
          </p:cNvSpPr>
          <p:nvPr>
            <p:ph sz="quarter" idx="1"/>
          </p:nvPr>
        </p:nvSpPr>
        <p:spPr/>
        <p:txBody>
          <a:bodyPr/>
          <a:lstStyle/>
          <a:p>
            <a:r>
              <a:rPr lang="en-US" dirty="0"/>
              <a:t>A PL/SQL statement is terminated with </a:t>
            </a:r>
          </a:p>
          <a:p>
            <a:pPr marL="0" indent="0">
              <a:buNone/>
            </a:pPr>
            <a:endParaRPr lang="en-US" dirty="0"/>
          </a:p>
          <a:p>
            <a:pPr marL="514350" indent="-514350">
              <a:buAutoNum type="alphaUcParenR"/>
            </a:pPr>
            <a:r>
              <a:rPr lang="en-US" dirty="0"/>
              <a:t>End statement</a:t>
            </a:r>
          </a:p>
          <a:p>
            <a:pPr marL="514350" indent="-514350">
              <a:buAutoNum type="alphaUcParenR"/>
            </a:pPr>
            <a:r>
              <a:rPr lang="en-US" dirty="0"/>
              <a:t>Stop Statement</a:t>
            </a:r>
          </a:p>
          <a:p>
            <a:pPr marL="514350" indent="-514350">
              <a:buAutoNum type="alphaUcParenR"/>
            </a:pPr>
            <a:r>
              <a:rPr lang="en-US" dirty="0"/>
              <a:t>Break Statement</a:t>
            </a:r>
          </a:p>
          <a:p>
            <a:pPr marL="514350" indent="-514350">
              <a:buAutoNum type="alphaUcParenR"/>
            </a:pPr>
            <a:r>
              <a:rPr lang="en-US" dirty="0"/>
              <a:t>None of these</a:t>
            </a:r>
          </a:p>
        </p:txBody>
      </p:sp>
    </p:spTree>
    <p:extLst>
      <p:ext uri="{BB962C8B-B14F-4D97-AF65-F5344CB8AC3E}">
        <p14:creationId xmlns:p14="http://schemas.microsoft.com/office/powerpoint/2010/main" val="962228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1891E-888C-492E-A4E3-9313C14208F0}"/>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 xmlns:a16="http://schemas.microsoft.com/office/drawing/2014/main" id="{66E433EF-4909-4FBA-BE58-F8DBC681F409}"/>
              </a:ext>
            </a:extLst>
          </p:cNvPr>
          <p:cNvSpPr>
            <a:spLocks noGrp="1"/>
          </p:cNvSpPr>
          <p:nvPr>
            <p:ph sz="quarter" idx="1"/>
          </p:nvPr>
        </p:nvSpPr>
        <p:spPr/>
        <p:txBody>
          <a:bodyPr/>
          <a:lstStyle/>
          <a:p>
            <a:r>
              <a:rPr lang="en-US" dirty="0"/>
              <a:t>Which of the following is the assignment operator in Oracle</a:t>
            </a:r>
          </a:p>
          <a:p>
            <a:pPr marL="0" indent="0">
              <a:buNone/>
            </a:pPr>
            <a:endParaRPr lang="en-US" dirty="0"/>
          </a:p>
          <a:p>
            <a:pPr marL="514350" indent="-514350">
              <a:buAutoNum type="alphaUcParenR"/>
            </a:pPr>
            <a:r>
              <a:rPr lang="en-US" dirty="0"/>
              <a:t>=</a:t>
            </a:r>
          </a:p>
          <a:p>
            <a:pPr marL="514350" indent="-514350">
              <a:buAutoNum type="alphaUcParenR"/>
            </a:pPr>
            <a:r>
              <a:rPr lang="en-US" dirty="0"/>
              <a:t>:=</a:t>
            </a:r>
          </a:p>
          <a:p>
            <a:pPr marL="514350" indent="-514350">
              <a:buAutoNum type="alphaUcParenR"/>
            </a:pPr>
            <a:r>
              <a:rPr lang="en-US" dirty="0"/>
              <a:t>==</a:t>
            </a:r>
          </a:p>
          <a:p>
            <a:pPr marL="514350" indent="-514350">
              <a:buAutoNum type="alphaUcParenR"/>
            </a:pPr>
            <a:r>
              <a:rPr lang="en-US" dirty="0"/>
              <a:t>None of these</a:t>
            </a:r>
          </a:p>
        </p:txBody>
      </p:sp>
    </p:spTree>
    <p:extLst>
      <p:ext uri="{BB962C8B-B14F-4D97-AF65-F5344CB8AC3E}">
        <p14:creationId xmlns:p14="http://schemas.microsoft.com/office/powerpoint/2010/main" val="3279443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 add two numbers</a:t>
            </a:r>
          </a:p>
        </p:txBody>
      </p:sp>
      <p:sp>
        <p:nvSpPr>
          <p:cNvPr id="3" name="Content Placeholder 2"/>
          <p:cNvSpPr>
            <a:spLocks noGrp="1"/>
          </p:cNvSpPr>
          <p:nvPr>
            <p:ph sz="quarter" idx="1"/>
          </p:nvPr>
        </p:nvSpPr>
        <p:spPr/>
        <p:txBody>
          <a:bodyPr>
            <a:normAutofit/>
          </a:bodyPr>
          <a:lstStyle/>
          <a:p>
            <a:pPr>
              <a:buNone/>
            </a:pPr>
            <a:r>
              <a:rPr lang="en-US" dirty="0"/>
              <a:t>Declare </a:t>
            </a:r>
          </a:p>
          <a:p>
            <a:pPr>
              <a:buNone/>
            </a:pPr>
            <a:r>
              <a:rPr lang="en-US" dirty="0"/>
              <a:t>               a number(2);</a:t>
            </a:r>
          </a:p>
          <a:p>
            <a:pPr>
              <a:buNone/>
            </a:pPr>
            <a:r>
              <a:rPr lang="en-US" dirty="0"/>
              <a:t>                b number (2);</a:t>
            </a:r>
          </a:p>
          <a:p>
            <a:pPr>
              <a:buNone/>
            </a:pPr>
            <a:r>
              <a:rPr lang="en-US" dirty="0"/>
              <a:t>                c number(2);</a:t>
            </a:r>
          </a:p>
          <a:p>
            <a:pPr>
              <a:buNone/>
            </a:pPr>
            <a:r>
              <a:rPr lang="en-US" dirty="0"/>
              <a:t>Begin</a:t>
            </a:r>
          </a:p>
          <a:p>
            <a:pPr>
              <a:buNone/>
            </a:pPr>
            <a:r>
              <a:rPr lang="en-US" dirty="0"/>
              <a:t>               a:=5;</a:t>
            </a:r>
          </a:p>
          <a:p>
            <a:pPr>
              <a:buNone/>
            </a:pPr>
            <a:r>
              <a:rPr lang="en-US" dirty="0"/>
              <a:t>               b:=2;</a:t>
            </a:r>
          </a:p>
          <a:p>
            <a:pPr>
              <a:buNone/>
            </a:pPr>
            <a:r>
              <a:rPr lang="en-US" dirty="0"/>
              <a:t>               c:=</a:t>
            </a:r>
            <a:r>
              <a:rPr lang="en-US" dirty="0" err="1"/>
              <a:t>a+b</a:t>
            </a:r>
            <a:r>
              <a:rPr lang="en-US" dirty="0"/>
              <a:t>;</a:t>
            </a:r>
          </a:p>
          <a:p>
            <a:pPr>
              <a:buNone/>
            </a:pPr>
            <a:r>
              <a:rPr lang="en-US" dirty="0"/>
              <a:t>       dbms_output.put_line(‘sum=‘ || c);</a:t>
            </a:r>
          </a:p>
          <a:p>
            <a:pPr>
              <a:buNone/>
            </a:pPr>
            <a:r>
              <a:rPr lang="en-US" dirty="0"/>
              <a:t>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SQL</a:t>
            </a:r>
          </a:p>
        </p:txBody>
      </p:sp>
      <p:sp>
        <p:nvSpPr>
          <p:cNvPr id="3" name="Content Placeholder 2"/>
          <p:cNvSpPr>
            <a:spLocks noGrp="1"/>
          </p:cNvSpPr>
          <p:nvPr>
            <p:ph sz="quarter" idx="1"/>
          </p:nvPr>
        </p:nvSpPr>
        <p:spPr/>
        <p:txBody>
          <a:bodyPr/>
          <a:lstStyle/>
          <a:p>
            <a:r>
              <a:rPr lang="en-US" dirty="0"/>
              <a:t>SQL don’t have procedural capabilities like condition checking, looping, and branching.</a:t>
            </a:r>
          </a:p>
          <a:p>
            <a:r>
              <a:rPr lang="en-US" dirty="0"/>
              <a:t>SQL  can only manipulate the information stored into database.</a:t>
            </a:r>
          </a:p>
          <a:p>
            <a:endParaRPr lang="en-US" dirty="0"/>
          </a:p>
          <a:p>
            <a:r>
              <a:rPr lang="en-US" dirty="0"/>
              <a:t>To overcome the disadvantage of SQL , PL/SQL came into existence.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To add two numbers (get values from user)</a:t>
            </a:r>
          </a:p>
        </p:txBody>
      </p:sp>
      <p:sp>
        <p:nvSpPr>
          <p:cNvPr id="3" name="Content Placeholder 2"/>
          <p:cNvSpPr>
            <a:spLocks noGrp="1"/>
          </p:cNvSpPr>
          <p:nvPr>
            <p:ph sz="quarter" idx="1"/>
          </p:nvPr>
        </p:nvSpPr>
        <p:spPr/>
        <p:txBody>
          <a:bodyPr>
            <a:normAutofit/>
          </a:bodyPr>
          <a:lstStyle/>
          <a:p>
            <a:pPr>
              <a:buNone/>
            </a:pPr>
            <a:r>
              <a:rPr lang="en-US" dirty="0"/>
              <a:t>Declare </a:t>
            </a:r>
          </a:p>
          <a:p>
            <a:pPr>
              <a:buNone/>
            </a:pPr>
            <a:r>
              <a:rPr lang="en-US" dirty="0"/>
              <a:t>               a number(2);</a:t>
            </a:r>
          </a:p>
          <a:p>
            <a:pPr>
              <a:buNone/>
            </a:pPr>
            <a:r>
              <a:rPr lang="en-US" dirty="0"/>
              <a:t>                b number (2);</a:t>
            </a:r>
          </a:p>
          <a:p>
            <a:pPr>
              <a:buNone/>
            </a:pPr>
            <a:r>
              <a:rPr lang="en-US" dirty="0"/>
              <a:t>                c number(2);</a:t>
            </a:r>
          </a:p>
          <a:p>
            <a:pPr>
              <a:buNone/>
            </a:pPr>
            <a:r>
              <a:rPr lang="en-US" dirty="0"/>
              <a:t>Begin</a:t>
            </a:r>
          </a:p>
          <a:p>
            <a:pPr>
              <a:buNone/>
            </a:pPr>
            <a:r>
              <a:rPr lang="en-US" dirty="0"/>
              <a:t>               a:=:a;</a:t>
            </a:r>
          </a:p>
          <a:p>
            <a:pPr>
              <a:buNone/>
            </a:pPr>
            <a:r>
              <a:rPr lang="en-US" dirty="0"/>
              <a:t>               b:=:b;</a:t>
            </a:r>
          </a:p>
          <a:p>
            <a:pPr>
              <a:buNone/>
            </a:pPr>
            <a:r>
              <a:rPr lang="en-US" dirty="0"/>
              <a:t>                c:=</a:t>
            </a:r>
            <a:r>
              <a:rPr lang="en-US" dirty="0" err="1"/>
              <a:t>a+b</a:t>
            </a:r>
            <a:r>
              <a:rPr lang="en-US" dirty="0"/>
              <a:t>;</a:t>
            </a:r>
          </a:p>
          <a:p>
            <a:pPr>
              <a:buNone/>
            </a:pPr>
            <a:r>
              <a:rPr lang="en-US" dirty="0"/>
              <a:t>       dbms_output.put_line(‘sum=‘ || c);</a:t>
            </a:r>
          </a:p>
          <a:p>
            <a:pPr>
              <a:buNone/>
            </a:pPr>
            <a:r>
              <a:rPr lang="en-US" dirty="0"/>
              <a:t>End;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85975" y="2209800"/>
            <a:ext cx="4667250" cy="2671762"/>
          </a:xfrm>
          <a:prstGeom prst="rect">
            <a:avLst/>
          </a:prstGeom>
        </p:spPr>
      </p:pic>
      <p:sp>
        <p:nvSpPr>
          <p:cNvPr id="5" name="TextBox 4"/>
          <p:cNvSpPr txBox="1"/>
          <p:nvPr/>
        </p:nvSpPr>
        <p:spPr>
          <a:xfrm>
            <a:off x="304800" y="1371600"/>
            <a:ext cx="8229600" cy="461665"/>
          </a:xfrm>
          <a:prstGeom prst="rect">
            <a:avLst/>
          </a:prstGeom>
          <a:noFill/>
        </p:spPr>
        <p:txBody>
          <a:bodyPr wrap="square" rtlCol="0">
            <a:spAutoFit/>
          </a:bodyPr>
          <a:lstStyle/>
          <a:p>
            <a:pPr algn="ctr"/>
            <a:r>
              <a:rPr lang="en-US" sz="2400" dirty="0" smtClean="0"/>
              <a:t>Create a ‘sty’ table with following parameters:</a:t>
            </a:r>
            <a:endParaRPr lang="en-US" sz="2400" dirty="0"/>
          </a:p>
        </p:txBody>
      </p:sp>
    </p:spTree>
    <p:extLst>
      <p:ext uri="{BB962C8B-B14F-4D97-AF65-F5344CB8AC3E}">
        <p14:creationId xmlns:p14="http://schemas.microsoft.com/office/powerpoint/2010/main" val="98634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97839"/>
            <a:ext cx="8001000" cy="2585323"/>
          </a:xfrm>
          <a:prstGeom prst="rect">
            <a:avLst/>
          </a:prstGeom>
        </p:spPr>
        <p:txBody>
          <a:bodyPr wrap="square">
            <a:spAutoFit/>
          </a:bodyPr>
          <a:lstStyle/>
          <a:p>
            <a:r>
              <a:rPr lang="en-US" dirty="0"/>
              <a:t>declare </a:t>
            </a:r>
          </a:p>
          <a:p>
            <a:r>
              <a:rPr lang="en-US" dirty="0"/>
              <a:t>a </a:t>
            </a:r>
            <a:r>
              <a:rPr lang="en-US" dirty="0" err="1"/>
              <a:t>int</a:t>
            </a:r>
            <a:r>
              <a:rPr lang="en-US" dirty="0"/>
              <a:t>;</a:t>
            </a:r>
          </a:p>
          <a:p>
            <a:r>
              <a:rPr lang="en-US" dirty="0"/>
              <a:t>n varchar(20);</a:t>
            </a:r>
          </a:p>
          <a:p>
            <a:r>
              <a:rPr lang="en-US" dirty="0"/>
              <a:t>begin</a:t>
            </a:r>
          </a:p>
          <a:p>
            <a:r>
              <a:rPr lang="en-US" dirty="0"/>
              <a:t>select </a:t>
            </a:r>
            <a:r>
              <a:rPr lang="en-US" dirty="0" err="1"/>
              <a:t>marks,name</a:t>
            </a:r>
            <a:r>
              <a:rPr lang="en-US" dirty="0"/>
              <a:t> into </a:t>
            </a:r>
            <a:r>
              <a:rPr lang="en-US" dirty="0" err="1"/>
              <a:t>a,n</a:t>
            </a:r>
            <a:r>
              <a:rPr lang="en-US" dirty="0"/>
              <a:t> from sty where id=3;</a:t>
            </a:r>
          </a:p>
          <a:p>
            <a:r>
              <a:rPr lang="en-US" dirty="0" err="1"/>
              <a:t>dbms_output.put_line</a:t>
            </a:r>
            <a:r>
              <a:rPr lang="en-US" dirty="0"/>
              <a:t>(a ||' '||n);</a:t>
            </a:r>
          </a:p>
          <a:p>
            <a:r>
              <a:rPr lang="en-US" dirty="0"/>
              <a:t>update sty set marks=a+7 where id=3;</a:t>
            </a:r>
          </a:p>
          <a:p>
            <a:r>
              <a:rPr lang="en-US" dirty="0" err="1"/>
              <a:t>dbms_output.put_line</a:t>
            </a:r>
            <a:r>
              <a:rPr lang="en-US" dirty="0"/>
              <a:t>(a);</a:t>
            </a:r>
          </a:p>
          <a:p>
            <a:r>
              <a:rPr lang="en-US" dirty="0"/>
              <a:t>end;</a:t>
            </a:r>
          </a:p>
        </p:txBody>
      </p:sp>
      <p:sp>
        <p:nvSpPr>
          <p:cNvPr id="3" name="TextBox 2"/>
          <p:cNvSpPr txBox="1"/>
          <p:nvPr/>
        </p:nvSpPr>
        <p:spPr>
          <a:xfrm>
            <a:off x="457200" y="1295400"/>
            <a:ext cx="7924800" cy="369332"/>
          </a:xfrm>
          <a:prstGeom prst="rect">
            <a:avLst/>
          </a:prstGeom>
          <a:noFill/>
        </p:spPr>
        <p:txBody>
          <a:bodyPr wrap="square" rtlCol="0">
            <a:spAutoFit/>
          </a:bodyPr>
          <a:lstStyle/>
          <a:p>
            <a:r>
              <a:rPr lang="en-US" dirty="0" smtClean="0"/>
              <a:t>Select Marks and name from ‘sty’ table and also update ‘sty’ table</a:t>
            </a:r>
            <a:endParaRPr lang="en-US" dirty="0"/>
          </a:p>
        </p:txBody>
      </p:sp>
    </p:spTree>
    <p:extLst>
      <p:ext uri="{BB962C8B-B14F-4D97-AF65-F5344CB8AC3E}">
        <p14:creationId xmlns:p14="http://schemas.microsoft.com/office/powerpoint/2010/main" val="1707826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emp</a:t>
            </a:r>
            <a:r>
              <a:rPr lang="en-US" dirty="0"/>
              <a:t> table </a:t>
            </a:r>
          </a:p>
        </p:txBody>
      </p:sp>
      <p:graphicFrame>
        <p:nvGraphicFramePr>
          <p:cNvPr id="4" name="Content Placeholder 3"/>
          <p:cNvGraphicFramePr>
            <a:graphicFrameLocks noGrp="1"/>
          </p:cNvGraphicFramePr>
          <p:nvPr>
            <p:ph sz="quarter" idx="1"/>
          </p:nvPr>
        </p:nvGraphicFramePr>
        <p:xfrm>
          <a:off x="457200" y="1219200"/>
          <a:ext cx="8314055" cy="1112520"/>
        </p:xfrm>
        <a:graphic>
          <a:graphicData uri="http://schemas.openxmlformats.org/drawingml/2006/table">
            <a:tbl>
              <a:tblPr firstRow="1" bandRow="1">
                <a:tableStyleId>{5C22544A-7EE6-4342-B048-85BDC9FD1C3A}</a:tableStyleId>
              </a:tblPr>
              <a:tblGrid>
                <a:gridCol w="1456055">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066800">
                  <a:extLst>
                    <a:ext uri="{9D8B030D-6E8A-4147-A177-3AD203B41FA5}">
                      <a16:colId xmlns="" xmlns:a16="http://schemas.microsoft.com/office/drawing/2014/main" val="20004"/>
                    </a:ext>
                  </a:extLst>
                </a:gridCol>
                <a:gridCol w="1676400">
                  <a:extLst>
                    <a:ext uri="{9D8B030D-6E8A-4147-A177-3AD203B41FA5}">
                      <a16:colId xmlns="" xmlns:a16="http://schemas.microsoft.com/office/drawing/2014/main" val="20005"/>
                    </a:ext>
                  </a:extLst>
                </a:gridCol>
              </a:tblGrid>
              <a:tr h="370840">
                <a:tc>
                  <a:txBody>
                    <a:bodyPr/>
                    <a:lstStyle/>
                    <a:p>
                      <a:r>
                        <a:rPr lang="en-US" dirty="0" err="1"/>
                        <a:t>Emp_name</a:t>
                      </a:r>
                      <a:endParaRPr lang="en-US" dirty="0"/>
                    </a:p>
                  </a:txBody>
                  <a:tcPr/>
                </a:tc>
                <a:tc>
                  <a:txBody>
                    <a:bodyPr/>
                    <a:lstStyle/>
                    <a:p>
                      <a:r>
                        <a:rPr lang="en-US" dirty="0" err="1"/>
                        <a:t>Emp_id</a:t>
                      </a:r>
                      <a:endParaRPr lang="en-US" dirty="0"/>
                    </a:p>
                  </a:txBody>
                  <a:tcPr/>
                </a:tc>
                <a:tc>
                  <a:txBody>
                    <a:bodyPr/>
                    <a:lstStyle/>
                    <a:p>
                      <a:r>
                        <a:rPr lang="en-US" dirty="0"/>
                        <a:t>TA</a:t>
                      </a:r>
                    </a:p>
                  </a:txBody>
                  <a:tcPr/>
                </a:tc>
                <a:tc>
                  <a:txBody>
                    <a:bodyPr/>
                    <a:lstStyle/>
                    <a:p>
                      <a:r>
                        <a:rPr lang="en-US" dirty="0"/>
                        <a:t>DA</a:t>
                      </a:r>
                    </a:p>
                  </a:txBody>
                  <a:tcPr/>
                </a:tc>
                <a:tc>
                  <a:txBody>
                    <a:bodyPr/>
                    <a:lstStyle/>
                    <a:p>
                      <a:r>
                        <a:rPr lang="en-US" dirty="0"/>
                        <a:t>Total</a:t>
                      </a:r>
                    </a:p>
                  </a:txBody>
                  <a:tcPr/>
                </a:tc>
                <a:tc>
                  <a:txBody>
                    <a:bodyPr/>
                    <a:lstStyle/>
                    <a:p>
                      <a:r>
                        <a:rPr lang="en-US" dirty="0" err="1"/>
                        <a:t>Branch_City</a:t>
                      </a:r>
                      <a:endParaRPr lang="en-US" dirty="0"/>
                    </a:p>
                  </a:txBody>
                  <a:tcPr/>
                </a:tc>
                <a:extLst>
                  <a:ext uri="{0D108BD9-81ED-4DB2-BD59-A6C34878D82A}">
                    <a16:rowId xmlns="" xmlns:a16="http://schemas.microsoft.com/office/drawing/2014/main" val="10000"/>
                  </a:ext>
                </a:extLst>
              </a:tr>
              <a:tr h="370840">
                <a:tc>
                  <a:txBody>
                    <a:bodyPr/>
                    <a:lstStyle/>
                    <a:p>
                      <a:r>
                        <a:rPr lang="en-US" dirty="0" err="1"/>
                        <a:t>abc</a:t>
                      </a:r>
                      <a:endParaRPr lang="en-US" dirty="0"/>
                    </a:p>
                  </a:txBody>
                  <a:tcPr/>
                </a:tc>
                <a:tc>
                  <a:txBody>
                    <a:bodyPr/>
                    <a:lstStyle/>
                    <a:p>
                      <a:r>
                        <a:rPr lang="en-US" dirty="0"/>
                        <a:t>10</a:t>
                      </a:r>
                    </a:p>
                  </a:txBody>
                  <a:tcPr/>
                </a:tc>
                <a:tc>
                  <a:txBody>
                    <a:bodyPr/>
                    <a:lstStyle/>
                    <a:p>
                      <a:r>
                        <a:rPr lang="en-US" dirty="0"/>
                        <a:t>1200</a:t>
                      </a:r>
                    </a:p>
                  </a:txBody>
                  <a:tcPr/>
                </a:tc>
                <a:tc>
                  <a:txBody>
                    <a:bodyPr/>
                    <a:lstStyle/>
                    <a:p>
                      <a:r>
                        <a:rPr lang="en-US" dirty="0"/>
                        <a:t>1345</a:t>
                      </a:r>
                    </a:p>
                  </a:txBody>
                  <a:tcPr/>
                </a:tc>
                <a:tc>
                  <a:txBody>
                    <a:bodyPr/>
                    <a:lstStyle/>
                    <a:p>
                      <a:r>
                        <a:rPr lang="en-US" dirty="0"/>
                        <a:t>2545</a:t>
                      </a:r>
                    </a:p>
                  </a:txBody>
                  <a:tcPr/>
                </a:tc>
                <a:tc>
                  <a:txBody>
                    <a:bodyPr/>
                    <a:lstStyle/>
                    <a:p>
                      <a:r>
                        <a:rPr lang="en-US" dirty="0"/>
                        <a:t>Delhi</a:t>
                      </a:r>
                    </a:p>
                  </a:txBody>
                  <a:tcPr/>
                </a:tc>
                <a:extLst>
                  <a:ext uri="{0D108BD9-81ED-4DB2-BD59-A6C34878D82A}">
                    <a16:rowId xmlns="" xmlns:a16="http://schemas.microsoft.com/office/drawing/2014/main" val="10001"/>
                  </a:ext>
                </a:extLst>
              </a:tr>
              <a:tr h="370840">
                <a:tc>
                  <a:txBody>
                    <a:bodyPr/>
                    <a:lstStyle/>
                    <a:p>
                      <a:r>
                        <a:rPr lang="en-US" dirty="0"/>
                        <a:t>xyz</a:t>
                      </a:r>
                    </a:p>
                  </a:txBody>
                  <a:tcPr/>
                </a:tc>
                <a:tc>
                  <a:txBody>
                    <a:bodyPr/>
                    <a:lstStyle/>
                    <a:p>
                      <a:r>
                        <a:rPr lang="en-US" dirty="0"/>
                        <a:t>12</a:t>
                      </a:r>
                    </a:p>
                  </a:txBody>
                  <a:tcPr/>
                </a:tc>
                <a:tc>
                  <a:txBody>
                    <a:bodyPr/>
                    <a:lstStyle/>
                    <a:p>
                      <a:r>
                        <a:rPr lang="en-US" dirty="0"/>
                        <a:t>1100</a:t>
                      </a:r>
                    </a:p>
                  </a:txBody>
                  <a:tcPr/>
                </a:tc>
                <a:tc>
                  <a:txBody>
                    <a:bodyPr/>
                    <a:lstStyle/>
                    <a:p>
                      <a:r>
                        <a:rPr lang="en-US" dirty="0"/>
                        <a:t>1200</a:t>
                      </a:r>
                    </a:p>
                  </a:txBody>
                  <a:tcPr/>
                </a:tc>
                <a:tc>
                  <a:txBody>
                    <a:bodyPr/>
                    <a:lstStyle/>
                    <a:p>
                      <a:r>
                        <a:rPr lang="en-US" dirty="0"/>
                        <a:t>2300</a:t>
                      </a:r>
                    </a:p>
                  </a:txBody>
                  <a:tcPr/>
                </a:tc>
                <a:tc>
                  <a:txBody>
                    <a:bodyPr/>
                    <a:lstStyle/>
                    <a:p>
                      <a:r>
                        <a:rPr lang="en-US" dirty="0"/>
                        <a:t>Mumbai</a:t>
                      </a:r>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05000"/>
            <a:ext cx="7848600" cy="1323439"/>
          </a:xfrm>
          <a:prstGeom prst="rect">
            <a:avLst/>
          </a:prstGeom>
        </p:spPr>
        <p:txBody>
          <a:bodyPr wrap="square">
            <a:spAutoFit/>
          </a:bodyPr>
          <a:lstStyle/>
          <a:p>
            <a:pPr algn="just"/>
            <a:r>
              <a:rPr lang="en-US" sz="4000" dirty="0" smtClean="0"/>
              <a:t>calculate </a:t>
            </a:r>
            <a:r>
              <a:rPr lang="en-US" sz="4000" dirty="0"/>
              <a:t>total amount(</a:t>
            </a:r>
            <a:r>
              <a:rPr lang="en-US" sz="4000" dirty="0" err="1"/>
              <a:t>ta+da</a:t>
            </a:r>
            <a:r>
              <a:rPr lang="en-US" sz="4000" dirty="0"/>
              <a:t>) of an employee, also update the </a:t>
            </a:r>
            <a:r>
              <a:rPr lang="en-US" sz="4000" dirty="0" err="1"/>
              <a:t>emp</a:t>
            </a:r>
            <a:r>
              <a:rPr lang="en-US" sz="4000" dirty="0"/>
              <a:t> table</a:t>
            </a:r>
          </a:p>
        </p:txBody>
      </p:sp>
    </p:spTree>
    <p:extLst>
      <p:ext uri="{BB962C8B-B14F-4D97-AF65-F5344CB8AC3E}">
        <p14:creationId xmlns:p14="http://schemas.microsoft.com/office/powerpoint/2010/main" val="526821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295400"/>
          </a:xfrm>
        </p:spPr>
        <p:txBody>
          <a:bodyPr>
            <a:normAutofit/>
          </a:bodyPr>
          <a:lstStyle/>
          <a:p>
            <a:r>
              <a:rPr lang="en-US" sz="2700" dirty="0"/>
              <a:t>PL/SQL code to calculate total amount(</a:t>
            </a:r>
            <a:r>
              <a:rPr lang="en-US" sz="2700" dirty="0" err="1"/>
              <a:t>ta+da</a:t>
            </a:r>
            <a:r>
              <a:rPr lang="en-US" sz="2700" dirty="0"/>
              <a:t>) of an employee, also update the </a:t>
            </a:r>
            <a:r>
              <a:rPr lang="en-US" sz="2700" dirty="0" err="1"/>
              <a:t>emp</a:t>
            </a:r>
            <a:r>
              <a:rPr lang="en-US" sz="2700" dirty="0"/>
              <a:t> table</a:t>
            </a:r>
          </a:p>
        </p:txBody>
      </p:sp>
      <p:sp>
        <p:nvSpPr>
          <p:cNvPr id="3" name="Content Placeholder 2"/>
          <p:cNvSpPr>
            <a:spLocks noGrp="1"/>
          </p:cNvSpPr>
          <p:nvPr>
            <p:ph sz="quarter" idx="1"/>
          </p:nvPr>
        </p:nvSpPr>
        <p:spPr/>
        <p:txBody>
          <a:bodyPr>
            <a:normAutofit/>
          </a:bodyPr>
          <a:lstStyle/>
          <a:p>
            <a:pPr>
              <a:buNone/>
            </a:pPr>
            <a:r>
              <a:rPr lang="en-US" sz="2800" dirty="0"/>
              <a:t>Declare</a:t>
            </a:r>
          </a:p>
          <a:p>
            <a:pPr>
              <a:buNone/>
            </a:pPr>
            <a:r>
              <a:rPr lang="en-US" sz="2800" dirty="0"/>
              <a:t>    a number(5);</a:t>
            </a:r>
          </a:p>
          <a:p>
            <a:pPr>
              <a:buNone/>
            </a:pPr>
            <a:r>
              <a:rPr lang="en-US" sz="2800" dirty="0"/>
              <a:t>    b number(5); </a:t>
            </a:r>
          </a:p>
          <a:p>
            <a:pPr>
              <a:buNone/>
            </a:pPr>
            <a:r>
              <a:rPr lang="en-US" sz="2800" dirty="0"/>
              <a:t>    t number(5);</a:t>
            </a:r>
          </a:p>
          <a:p>
            <a:pPr>
              <a:buNone/>
            </a:pPr>
            <a:r>
              <a:rPr lang="en-US" sz="2800" dirty="0"/>
              <a:t>Begin</a:t>
            </a:r>
          </a:p>
          <a:p>
            <a:pPr>
              <a:buNone/>
            </a:pPr>
            <a:r>
              <a:rPr lang="en-US" sz="2800" dirty="0"/>
              <a:t> select </a:t>
            </a:r>
            <a:r>
              <a:rPr lang="en-US" sz="2800" dirty="0" err="1"/>
              <a:t>ta</a:t>
            </a:r>
            <a:r>
              <a:rPr lang="en-US" sz="2800" dirty="0"/>
              <a:t>, </a:t>
            </a:r>
            <a:r>
              <a:rPr lang="en-US" sz="2800" dirty="0" err="1"/>
              <a:t>da</a:t>
            </a:r>
            <a:r>
              <a:rPr lang="en-US" sz="2800" dirty="0"/>
              <a:t> into a, b from </a:t>
            </a:r>
            <a:r>
              <a:rPr lang="en-US" sz="2800" dirty="0" err="1"/>
              <a:t>emp</a:t>
            </a:r>
            <a:r>
              <a:rPr lang="en-US" sz="2800" dirty="0"/>
              <a:t> where </a:t>
            </a:r>
            <a:r>
              <a:rPr lang="en-US" sz="2800" dirty="0" err="1"/>
              <a:t>empid</a:t>
            </a:r>
            <a:r>
              <a:rPr lang="en-US" sz="2800" dirty="0"/>
              <a:t>=12;</a:t>
            </a:r>
          </a:p>
          <a:p>
            <a:pPr>
              <a:buNone/>
            </a:pPr>
            <a:r>
              <a:rPr lang="en-US" sz="2800" dirty="0"/>
              <a:t>             t:=</a:t>
            </a:r>
            <a:r>
              <a:rPr lang="en-US" sz="2800" dirty="0" err="1"/>
              <a:t>a+b</a:t>
            </a:r>
            <a:r>
              <a:rPr lang="en-US" sz="2800" dirty="0"/>
              <a:t>;</a:t>
            </a:r>
          </a:p>
          <a:p>
            <a:pPr>
              <a:buNone/>
            </a:pPr>
            <a:r>
              <a:rPr lang="en-US" sz="2800" dirty="0"/>
              <a:t>update </a:t>
            </a:r>
            <a:r>
              <a:rPr lang="en-US" sz="2800" dirty="0" err="1"/>
              <a:t>emp</a:t>
            </a:r>
            <a:r>
              <a:rPr lang="en-US" sz="2800" dirty="0"/>
              <a:t> set total =t where </a:t>
            </a:r>
            <a:r>
              <a:rPr lang="en-US" sz="2800" dirty="0" err="1"/>
              <a:t>empid</a:t>
            </a:r>
            <a:r>
              <a:rPr lang="en-US" sz="2800" dirty="0"/>
              <a:t>=12;</a:t>
            </a:r>
          </a:p>
          <a:p>
            <a:pPr>
              <a:buNone/>
            </a:pPr>
            <a:r>
              <a:rPr lang="en-US" sz="2800" dirty="0"/>
              <a:t>end;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attributes</a:t>
            </a:r>
          </a:p>
        </p:txBody>
      </p:sp>
      <p:sp>
        <p:nvSpPr>
          <p:cNvPr id="3" name="Content Placeholder 2"/>
          <p:cNvSpPr>
            <a:spLocks noGrp="1"/>
          </p:cNvSpPr>
          <p:nvPr>
            <p:ph sz="quarter" idx="1"/>
          </p:nvPr>
        </p:nvSpPr>
        <p:spPr/>
        <p:txBody>
          <a:bodyPr/>
          <a:lstStyle/>
          <a:p>
            <a:r>
              <a:rPr lang="en-US" dirty="0"/>
              <a:t>%type</a:t>
            </a:r>
          </a:p>
          <a:p>
            <a:r>
              <a:rPr lang="en-US" dirty="0"/>
              <a:t>%</a:t>
            </a:r>
            <a:r>
              <a:rPr lang="en-US" dirty="0" err="1"/>
              <a:t>rowtype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a:t>
            </a:r>
          </a:p>
        </p:txBody>
      </p:sp>
      <p:sp>
        <p:nvSpPr>
          <p:cNvPr id="3" name="Content Placeholder 2"/>
          <p:cNvSpPr>
            <a:spLocks noGrp="1"/>
          </p:cNvSpPr>
          <p:nvPr>
            <p:ph sz="quarter" idx="1"/>
          </p:nvPr>
        </p:nvSpPr>
        <p:spPr/>
        <p:txBody>
          <a:bodyPr/>
          <a:lstStyle/>
          <a:p>
            <a:r>
              <a:rPr lang="en-US" dirty="0"/>
              <a:t>Provide the data type of a variable or column.</a:t>
            </a:r>
          </a:p>
          <a:p>
            <a:endParaRPr lang="en-US" dirty="0"/>
          </a:p>
          <a:p>
            <a:r>
              <a:rPr lang="en-US" dirty="0"/>
              <a:t>Exp:</a:t>
            </a:r>
          </a:p>
          <a:p>
            <a:pPr lvl="1"/>
            <a:r>
              <a:rPr lang="en-US" dirty="0" err="1"/>
              <a:t>sal</a:t>
            </a:r>
            <a:r>
              <a:rPr lang="en-US" dirty="0"/>
              <a:t> </a:t>
            </a:r>
            <a:r>
              <a:rPr lang="en-US" dirty="0" err="1"/>
              <a:t>employee.salary%TYPE</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752600"/>
            <a:ext cx="7467600" cy="3108543"/>
          </a:xfrm>
          <a:prstGeom prst="rect">
            <a:avLst/>
          </a:prstGeom>
        </p:spPr>
        <p:txBody>
          <a:bodyPr wrap="square">
            <a:spAutoFit/>
          </a:bodyPr>
          <a:lstStyle/>
          <a:p>
            <a:r>
              <a:rPr lang="en-US" sz="2800" dirty="0"/>
              <a:t>declare </a:t>
            </a:r>
          </a:p>
          <a:p>
            <a:r>
              <a:rPr lang="en-US" sz="2800" dirty="0"/>
              <a:t>a </a:t>
            </a:r>
            <a:r>
              <a:rPr lang="en-US" sz="2800" dirty="0" err="1"/>
              <a:t>sty.marks%type</a:t>
            </a:r>
            <a:r>
              <a:rPr lang="en-US" sz="2800" dirty="0"/>
              <a:t>;</a:t>
            </a:r>
          </a:p>
          <a:p>
            <a:r>
              <a:rPr lang="en-US" sz="2800" dirty="0"/>
              <a:t>n </a:t>
            </a:r>
            <a:r>
              <a:rPr lang="en-US" sz="2800" dirty="0" err="1"/>
              <a:t>sty.name%type</a:t>
            </a:r>
            <a:r>
              <a:rPr lang="en-US" sz="2800" dirty="0"/>
              <a:t>;</a:t>
            </a:r>
          </a:p>
          <a:p>
            <a:r>
              <a:rPr lang="en-US" sz="2800" dirty="0"/>
              <a:t>begin</a:t>
            </a:r>
          </a:p>
          <a:p>
            <a:r>
              <a:rPr lang="en-US" sz="2800" dirty="0"/>
              <a:t>select </a:t>
            </a:r>
            <a:r>
              <a:rPr lang="en-US" sz="2800" dirty="0" err="1"/>
              <a:t>marks,name</a:t>
            </a:r>
            <a:r>
              <a:rPr lang="en-US" sz="2800" dirty="0"/>
              <a:t> into </a:t>
            </a:r>
            <a:r>
              <a:rPr lang="en-US" sz="2800" dirty="0" err="1"/>
              <a:t>a,n</a:t>
            </a:r>
            <a:r>
              <a:rPr lang="en-US" sz="2800" dirty="0"/>
              <a:t> from sty where id=2;</a:t>
            </a:r>
          </a:p>
          <a:p>
            <a:r>
              <a:rPr lang="en-US" sz="2800" dirty="0" err="1"/>
              <a:t>dbms_output.put_line</a:t>
            </a:r>
            <a:r>
              <a:rPr lang="en-US" sz="2800" dirty="0"/>
              <a:t>(a ||' '||n);</a:t>
            </a:r>
          </a:p>
          <a:p>
            <a:r>
              <a:rPr lang="en-US" sz="2800" dirty="0"/>
              <a:t>end;</a:t>
            </a:r>
          </a:p>
        </p:txBody>
      </p:sp>
    </p:spTree>
    <p:extLst>
      <p:ext uri="{BB962C8B-B14F-4D97-AF65-F5344CB8AC3E}">
        <p14:creationId xmlns:p14="http://schemas.microsoft.com/office/powerpoint/2010/main" val="3463930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02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PL/SQL</a:t>
            </a:r>
          </a:p>
        </p:txBody>
      </p:sp>
      <p:sp>
        <p:nvSpPr>
          <p:cNvPr id="3" name="Content Placeholder 2"/>
          <p:cNvSpPr>
            <a:spLocks noGrp="1"/>
          </p:cNvSpPr>
          <p:nvPr>
            <p:ph sz="quarter" idx="1"/>
          </p:nvPr>
        </p:nvSpPr>
        <p:spPr/>
        <p:txBody>
          <a:bodyPr/>
          <a:lstStyle/>
          <a:p>
            <a:r>
              <a:rPr lang="en-US" dirty="0"/>
              <a:t>PL/SQL allows sending an entire block of statements to the database at one time. </a:t>
            </a:r>
          </a:p>
          <a:p>
            <a:pPr lvl="1"/>
            <a:r>
              <a:rPr lang="en-US" dirty="0"/>
              <a:t>This reduces network traffic and provides high performance for the applications.</a:t>
            </a:r>
          </a:p>
          <a:p>
            <a:r>
              <a:rPr lang="en-US" dirty="0"/>
              <a:t>PL/SQL give high productivity to programmers as it can query, transform, and update data in a database.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4983163"/>
          </a:xfrm>
        </p:spPr>
        <p:txBody>
          <a:bodyPr>
            <a:normAutofit/>
          </a:bodyPr>
          <a:lstStyle/>
          <a:p>
            <a:pPr>
              <a:buNone/>
            </a:pPr>
            <a:r>
              <a:rPr lang="en-US" sz="2600" dirty="0"/>
              <a:t>Declare </a:t>
            </a:r>
          </a:p>
          <a:p>
            <a:pPr>
              <a:buNone/>
            </a:pPr>
            <a:r>
              <a:rPr lang="en-US" sz="2600" dirty="0"/>
              <a:t>	a </a:t>
            </a:r>
            <a:r>
              <a:rPr lang="en-US" sz="2600" dirty="0" err="1"/>
              <a:t>emp.ta%TYPE</a:t>
            </a:r>
            <a:r>
              <a:rPr lang="en-US" sz="2600" dirty="0"/>
              <a:t>;</a:t>
            </a:r>
          </a:p>
          <a:p>
            <a:pPr>
              <a:buNone/>
            </a:pPr>
            <a:r>
              <a:rPr lang="en-US" sz="2600" dirty="0"/>
              <a:t>	b </a:t>
            </a:r>
            <a:r>
              <a:rPr lang="en-US" sz="2600" dirty="0" err="1"/>
              <a:t>emp.td%TYPE</a:t>
            </a:r>
            <a:r>
              <a:rPr lang="en-US" sz="2600" dirty="0"/>
              <a:t>;</a:t>
            </a:r>
          </a:p>
          <a:p>
            <a:pPr>
              <a:buNone/>
            </a:pPr>
            <a:r>
              <a:rPr lang="en-US" sz="2600" dirty="0"/>
              <a:t>	t </a:t>
            </a:r>
            <a:r>
              <a:rPr lang="en-US" sz="2600" dirty="0" err="1"/>
              <a:t>emp.total%TYPE</a:t>
            </a:r>
            <a:r>
              <a:rPr lang="en-US" sz="2600" dirty="0"/>
              <a:t>;</a:t>
            </a:r>
          </a:p>
          <a:p>
            <a:pPr>
              <a:buNone/>
            </a:pPr>
            <a:r>
              <a:rPr lang="en-US" sz="2600" dirty="0"/>
              <a:t>Begin</a:t>
            </a:r>
          </a:p>
          <a:p>
            <a:pPr>
              <a:buNone/>
            </a:pPr>
            <a:r>
              <a:rPr lang="en-US" sz="2600" dirty="0"/>
              <a:t>	Select </a:t>
            </a:r>
            <a:r>
              <a:rPr lang="en-US" sz="2600" dirty="0" err="1"/>
              <a:t>ta</a:t>
            </a:r>
            <a:r>
              <a:rPr lang="en-US" sz="2600" dirty="0"/>
              <a:t>, </a:t>
            </a:r>
            <a:r>
              <a:rPr lang="en-US" sz="2600" dirty="0" err="1"/>
              <a:t>da</a:t>
            </a:r>
            <a:r>
              <a:rPr lang="en-US" sz="2600" dirty="0"/>
              <a:t> into a, b from </a:t>
            </a:r>
            <a:r>
              <a:rPr lang="en-US" sz="2600" dirty="0" err="1"/>
              <a:t>emp</a:t>
            </a:r>
            <a:r>
              <a:rPr lang="en-US" sz="2600" dirty="0"/>
              <a:t> where </a:t>
            </a:r>
            <a:r>
              <a:rPr lang="en-US" sz="2600" dirty="0" err="1"/>
              <a:t>emp_id</a:t>
            </a:r>
            <a:r>
              <a:rPr lang="en-US" sz="2600" dirty="0"/>
              <a:t>=12;</a:t>
            </a:r>
          </a:p>
          <a:p>
            <a:pPr>
              <a:buNone/>
            </a:pPr>
            <a:r>
              <a:rPr lang="en-US" sz="2600" dirty="0"/>
              <a:t>	t=</a:t>
            </a:r>
            <a:r>
              <a:rPr lang="en-US" sz="2600" dirty="0" err="1"/>
              <a:t>a+d</a:t>
            </a:r>
            <a:r>
              <a:rPr lang="en-US" sz="2600" dirty="0"/>
              <a:t>;</a:t>
            </a:r>
          </a:p>
          <a:p>
            <a:pPr>
              <a:buNone/>
            </a:pPr>
            <a:r>
              <a:rPr lang="en-US" sz="2600" dirty="0"/>
              <a:t>	Update </a:t>
            </a:r>
            <a:r>
              <a:rPr lang="en-US" sz="2600" dirty="0" err="1"/>
              <a:t>emp</a:t>
            </a:r>
            <a:r>
              <a:rPr lang="en-US" sz="2600" dirty="0"/>
              <a:t> set total =t where </a:t>
            </a:r>
            <a:r>
              <a:rPr lang="en-US" sz="2600" dirty="0" err="1"/>
              <a:t>empid</a:t>
            </a:r>
            <a:r>
              <a:rPr lang="en-US" sz="2600" dirty="0"/>
              <a:t>=12;</a:t>
            </a:r>
          </a:p>
          <a:p>
            <a:pPr>
              <a:buNone/>
            </a:pPr>
            <a:r>
              <a:rPr lang="en-US" sz="2600" dirty="0"/>
              <a:t>End;</a:t>
            </a:r>
          </a:p>
          <a:p>
            <a:endParaRPr lang="en-US" dirty="0"/>
          </a:p>
        </p:txBody>
      </p:sp>
    </p:spTree>
    <p:extLst>
      <p:ext uri="{BB962C8B-B14F-4D97-AF65-F5344CB8AC3E}">
        <p14:creationId xmlns:p14="http://schemas.microsoft.com/office/powerpoint/2010/main" val="3299068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%ROWTYPE</a:t>
            </a:r>
          </a:p>
        </p:txBody>
      </p:sp>
      <p:sp>
        <p:nvSpPr>
          <p:cNvPr id="3" name="Content Placeholder 2"/>
          <p:cNvSpPr>
            <a:spLocks noGrp="1"/>
          </p:cNvSpPr>
          <p:nvPr>
            <p:ph sz="quarter" idx="1"/>
          </p:nvPr>
        </p:nvSpPr>
        <p:spPr/>
        <p:txBody>
          <a:bodyPr>
            <a:normAutofit lnSpcReduction="10000"/>
          </a:bodyPr>
          <a:lstStyle/>
          <a:p>
            <a:r>
              <a:rPr lang="en-US" dirty="0"/>
              <a:t>It provides a record type that represents a row in a table. One variable to access the complete row of the table.</a:t>
            </a:r>
          </a:p>
          <a:p>
            <a:endParaRPr lang="en-US" dirty="0"/>
          </a:p>
          <a:p>
            <a:r>
              <a:rPr lang="en-US" dirty="0" err="1"/>
              <a:t>Eg</a:t>
            </a:r>
            <a:r>
              <a:rPr lang="en-US" dirty="0"/>
              <a:t>:</a:t>
            </a:r>
          </a:p>
          <a:p>
            <a:r>
              <a:rPr lang="en-US" dirty="0"/>
              <a:t> </a:t>
            </a:r>
            <a:r>
              <a:rPr lang="en-US" sz="2600" dirty="0" err="1"/>
              <a:t>dept_rec</a:t>
            </a:r>
            <a:r>
              <a:rPr lang="en-US" sz="2600" dirty="0"/>
              <a:t>  </a:t>
            </a:r>
            <a:r>
              <a:rPr lang="en-US" sz="2600" dirty="0" err="1"/>
              <a:t>dept%ROWTYPE</a:t>
            </a:r>
            <a:r>
              <a:rPr lang="en-US" sz="2600" dirty="0"/>
              <a:t>; -- declaring record variable.</a:t>
            </a:r>
          </a:p>
          <a:p>
            <a:pPr lvl="1">
              <a:buNone/>
            </a:pPr>
            <a:r>
              <a:rPr lang="en-US" dirty="0"/>
              <a:t>	</a:t>
            </a:r>
            <a:r>
              <a:rPr lang="en-US" dirty="0" err="1"/>
              <a:t>detp_rec.deptno</a:t>
            </a:r>
            <a:r>
              <a:rPr lang="en-US" dirty="0"/>
              <a:t>;</a:t>
            </a:r>
          </a:p>
          <a:p>
            <a:pPr lvl="1">
              <a:buNone/>
            </a:pPr>
            <a:r>
              <a:rPr lang="en-US" dirty="0"/>
              <a:t>	</a:t>
            </a:r>
            <a:r>
              <a:rPr lang="en-US" dirty="0" err="1"/>
              <a:t>dept_rec.deptname</a:t>
            </a:r>
            <a:r>
              <a:rPr lang="en-US" dirty="0"/>
              <a:t>; -- accessing columns </a:t>
            </a:r>
          </a:p>
          <a:p>
            <a:pPr lvl="1">
              <a:buNone/>
            </a:pPr>
            <a:endParaRPr lang="en-US" dirty="0"/>
          </a:p>
          <a:p>
            <a:pPr lvl="1">
              <a:buNone/>
            </a:pPr>
            <a:r>
              <a:rPr lang="en-US" dirty="0"/>
              <a:t>i.e. </a:t>
            </a:r>
            <a:r>
              <a:rPr lang="en-US" dirty="0" err="1">
                <a:solidFill>
                  <a:srgbClr val="FF0000"/>
                </a:solidFill>
              </a:rPr>
              <a:t>recordname.colname</a:t>
            </a:r>
            <a:endParaRPr lang="en-US" dirty="0">
              <a:solidFill>
                <a:srgbClr val="FF0000"/>
              </a:solidFill>
            </a:endParaRPr>
          </a:p>
          <a:p>
            <a:endParaRPr lang="en-US" dirty="0"/>
          </a:p>
          <a:p>
            <a:pPr lvl="2"/>
            <a:r>
              <a:rPr lang="en-US" dirty="0"/>
              <a:t>%ROWTYPE has all properties of %TYPE and one additional that we required only one variable to access any number of columns.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524000"/>
            <a:ext cx="8001000" cy="2677656"/>
          </a:xfrm>
          <a:prstGeom prst="rect">
            <a:avLst/>
          </a:prstGeom>
        </p:spPr>
        <p:txBody>
          <a:bodyPr wrap="square">
            <a:spAutoFit/>
          </a:bodyPr>
          <a:lstStyle/>
          <a:p>
            <a:r>
              <a:rPr lang="en-US" sz="2800" dirty="0"/>
              <a:t>declare </a:t>
            </a:r>
          </a:p>
          <a:p>
            <a:r>
              <a:rPr lang="en-US" sz="2800" dirty="0"/>
              <a:t>t </a:t>
            </a:r>
            <a:r>
              <a:rPr lang="en-US" sz="2800" dirty="0" err="1"/>
              <a:t>sty%rowtype</a:t>
            </a:r>
            <a:r>
              <a:rPr lang="en-US" sz="2800" dirty="0"/>
              <a:t>;</a:t>
            </a:r>
          </a:p>
          <a:p>
            <a:r>
              <a:rPr lang="en-US" sz="2800" dirty="0"/>
              <a:t>begin</a:t>
            </a:r>
          </a:p>
          <a:p>
            <a:r>
              <a:rPr lang="en-US" sz="2800" dirty="0"/>
              <a:t>select * into t from sty where id=1;</a:t>
            </a:r>
          </a:p>
          <a:p>
            <a:r>
              <a:rPr lang="en-US" sz="2800" dirty="0" err="1"/>
              <a:t>dbms_output.put_line</a:t>
            </a:r>
            <a:r>
              <a:rPr lang="en-US" sz="2800" dirty="0"/>
              <a:t>(t.name ||' '||t.id||' '||</a:t>
            </a:r>
            <a:r>
              <a:rPr lang="en-US" sz="2800" dirty="0" err="1"/>
              <a:t>t.marks</a:t>
            </a:r>
            <a:r>
              <a:rPr lang="en-US" sz="2800" dirty="0"/>
              <a:t>);</a:t>
            </a:r>
          </a:p>
          <a:p>
            <a:r>
              <a:rPr lang="en-US" sz="2800" dirty="0"/>
              <a:t>end;</a:t>
            </a:r>
          </a:p>
        </p:txBody>
      </p:sp>
    </p:spTree>
    <p:extLst>
      <p:ext uri="{BB962C8B-B14F-4D97-AF65-F5344CB8AC3E}">
        <p14:creationId xmlns:p14="http://schemas.microsoft.com/office/powerpoint/2010/main" val="1947653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emp</a:t>
            </a:r>
            <a:r>
              <a:rPr lang="en-US" dirty="0"/>
              <a:t> table </a:t>
            </a:r>
          </a:p>
        </p:txBody>
      </p:sp>
      <p:sp>
        <p:nvSpPr>
          <p:cNvPr id="5" name="Content Placeholder 4"/>
          <p:cNvSpPr>
            <a:spLocks noGrp="1"/>
          </p:cNvSpPr>
          <p:nvPr>
            <p:ph sz="quarter" idx="1"/>
          </p:nvPr>
        </p:nvSpPr>
        <p:spPr/>
        <p:txBody>
          <a:bodyPr/>
          <a:lstStyle/>
          <a:p>
            <a:endParaRPr lang="en-US" dirty="0"/>
          </a:p>
        </p:txBody>
      </p:sp>
      <p:graphicFrame>
        <p:nvGraphicFramePr>
          <p:cNvPr id="6" name="Content Placeholder 3"/>
          <p:cNvGraphicFramePr>
            <a:graphicFrameLocks/>
          </p:cNvGraphicFramePr>
          <p:nvPr/>
        </p:nvGraphicFramePr>
        <p:xfrm>
          <a:off x="457200" y="1600200"/>
          <a:ext cx="8229600" cy="138176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20004"/>
                    </a:ext>
                  </a:extLst>
                </a:gridCol>
                <a:gridCol w="1371600">
                  <a:extLst>
                    <a:ext uri="{9D8B030D-6E8A-4147-A177-3AD203B41FA5}">
                      <a16:colId xmlns="" xmlns:a16="http://schemas.microsoft.com/office/drawing/2014/main" val="20005"/>
                    </a:ext>
                  </a:extLst>
                </a:gridCol>
              </a:tblGrid>
              <a:tr h="370840">
                <a:tc>
                  <a:txBody>
                    <a:bodyPr/>
                    <a:lstStyle/>
                    <a:p>
                      <a:r>
                        <a:rPr lang="en-US" dirty="0" err="1"/>
                        <a:t>Emp_name</a:t>
                      </a:r>
                      <a:endParaRPr lang="en-US" dirty="0"/>
                    </a:p>
                  </a:txBody>
                  <a:tcPr/>
                </a:tc>
                <a:tc>
                  <a:txBody>
                    <a:bodyPr/>
                    <a:lstStyle/>
                    <a:p>
                      <a:r>
                        <a:rPr lang="en-US" dirty="0" err="1"/>
                        <a:t>Emp_id</a:t>
                      </a:r>
                      <a:endParaRPr lang="en-US" dirty="0"/>
                    </a:p>
                  </a:txBody>
                  <a:tcPr/>
                </a:tc>
                <a:tc>
                  <a:txBody>
                    <a:bodyPr/>
                    <a:lstStyle/>
                    <a:p>
                      <a:r>
                        <a:rPr lang="en-US" dirty="0"/>
                        <a:t>TA</a:t>
                      </a:r>
                    </a:p>
                  </a:txBody>
                  <a:tcPr/>
                </a:tc>
                <a:tc>
                  <a:txBody>
                    <a:bodyPr/>
                    <a:lstStyle/>
                    <a:p>
                      <a:r>
                        <a:rPr lang="en-US" dirty="0"/>
                        <a:t>DA</a:t>
                      </a:r>
                    </a:p>
                  </a:txBody>
                  <a:tcPr/>
                </a:tc>
                <a:tc>
                  <a:txBody>
                    <a:bodyPr/>
                    <a:lstStyle/>
                    <a:p>
                      <a:r>
                        <a:rPr lang="en-US" dirty="0"/>
                        <a:t>Total</a:t>
                      </a:r>
                    </a:p>
                  </a:txBody>
                  <a:tcPr/>
                </a:tc>
                <a:tc>
                  <a:txBody>
                    <a:bodyPr/>
                    <a:lstStyle/>
                    <a:p>
                      <a:r>
                        <a:rPr lang="en-US" dirty="0" err="1"/>
                        <a:t>Branch_City</a:t>
                      </a:r>
                      <a:endParaRPr lang="en-US" dirty="0"/>
                    </a:p>
                  </a:txBody>
                  <a:tcPr/>
                </a:tc>
                <a:extLst>
                  <a:ext uri="{0D108BD9-81ED-4DB2-BD59-A6C34878D82A}">
                    <a16:rowId xmlns="" xmlns:a16="http://schemas.microsoft.com/office/drawing/2014/main" val="10000"/>
                  </a:ext>
                </a:extLst>
              </a:tr>
              <a:tr h="370840">
                <a:tc>
                  <a:txBody>
                    <a:bodyPr/>
                    <a:lstStyle/>
                    <a:p>
                      <a:r>
                        <a:rPr lang="en-US" dirty="0" err="1"/>
                        <a:t>abc</a:t>
                      </a:r>
                      <a:endParaRPr lang="en-US" dirty="0"/>
                    </a:p>
                  </a:txBody>
                  <a:tcPr/>
                </a:tc>
                <a:tc>
                  <a:txBody>
                    <a:bodyPr/>
                    <a:lstStyle/>
                    <a:p>
                      <a:r>
                        <a:rPr lang="en-US" dirty="0"/>
                        <a:t>10</a:t>
                      </a:r>
                    </a:p>
                  </a:txBody>
                  <a:tcPr/>
                </a:tc>
                <a:tc>
                  <a:txBody>
                    <a:bodyPr/>
                    <a:lstStyle/>
                    <a:p>
                      <a:r>
                        <a:rPr lang="en-US" dirty="0"/>
                        <a:t>1200</a:t>
                      </a:r>
                    </a:p>
                  </a:txBody>
                  <a:tcPr/>
                </a:tc>
                <a:tc>
                  <a:txBody>
                    <a:bodyPr/>
                    <a:lstStyle/>
                    <a:p>
                      <a:r>
                        <a:rPr lang="en-US" dirty="0"/>
                        <a:t>1345</a:t>
                      </a:r>
                    </a:p>
                  </a:txBody>
                  <a:tcPr/>
                </a:tc>
                <a:tc>
                  <a:txBody>
                    <a:bodyPr/>
                    <a:lstStyle/>
                    <a:p>
                      <a:r>
                        <a:rPr lang="en-US" dirty="0"/>
                        <a:t>2545</a:t>
                      </a:r>
                    </a:p>
                  </a:txBody>
                  <a:tcPr/>
                </a:tc>
                <a:tc>
                  <a:txBody>
                    <a:bodyPr/>
                    <a:lstStyle/>
                    <a:p>
                      <a:r>
                        <a:rPr lang="en-US" dirty="0"/>
                        <a:t>Delhi</a:t>
                      </a:r>
                    </a:p>
                  </a:txBody>
                  <a:tcPr/>
                </a:tc>
                <a:extLst>
                  <a:ext uri="{0D108BD9-81ED-4DB2-BD59-A6C34878D82A}">
                    <a16:rowId xmlns="" xmlns:a16="http://schemas.microsoft.com/office/drawing/2014/main" val="10001"/>
                  </a:ext>
                </a:extLst>
              </a:tr>
              <a:tr h="370840">
                <a:tc>
                  <a:txBody>
                    <a:bodyPr/>
                    <a:lstStyle/>
                    <a:p>
                      <a:r>
                        <a:rPr lang="en-US" dirty="0"/>
                        <a:t>xyz</a:t>
                      </a:r>
                    </a:p>
                  </a:txBody>
                  <a:tcPr/>
                </a:tc>
                <a:tc>
                  <a:txBody>
                    <a:bodyPr/>
                    <a:lstStyle/>
                    <a:p>
                      <a:r>
                        <a:rPr lang="en-US" dirty="0"/>
                        <a:t>12</a:t>
                      </a:r>
                    </a:p>
                  </a:txBody>
                  <a:tcPr/>
                </a:tc>
                <a:tc>
                  <a:txBody>
                    <a:bodyPr/>
                    <a:lstStyle/>
                    <a:p>
                      <a:r>
                        <a:rPr lang="en-US" dirty="0"/>
                        <a:t>1100</a:t>
                      </a:r>
                    </a:p>
                  </a:txBody>
                  <a:tcPr/>
                </a:tc>
                <a:tc>
                  <a:txBody>
                    <a:bodyPr/>
                    <a:lstStyle/>
                    <a:p>
                      <a:r>
                        <a:rPr lang="en-US" dirty="0"/>
                        <a:t>1200</a:t>
                      </a:r>
                    </a:p>
                  </a:txBody>
                  <a:tcPr/>
                </a:tc>
                <a:tc>
                  <a:txBody>
                    <a:bodyPr/>
                    <a:lstStyle/>
                    <a:p>
                      <a:r>
                        <a:rPr lang="en-US" dirty="0"/>
                        <a:t>2300</a:t>
                      </a:r>
                    </a:p>
                  </a:txBody>
                  <a:tcPr/>
                </a:tc>
                <a:tc>
                  <a:txBody>
                    <a:bodyPr/>
                    <a:lstStyle/>
                    <a:p>
                      <a:r>
                        <a:rPr lang="en-US" dirty="0"/>
                        <a:t>Mumbai</a:t>
                      </a:r>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29600" cy="4983163"/>
          </a:xfrm>
        </p:spPr>
        <p:txBody>
          <a:bodyPr>
            <a:normAutofit/>
          </a:bodyPr>
          <a:lstStyle/>
          <a:p>
            <a:pPr>
              <a:buNone/>
            </a:pPr>
            <a:r>
              <a:rPr lang="en-US" sz="2800" dirty="0"/>
              <a:t>Declare </a:t>
            </a:r>
          </a:p>
          <a:p>
            <a:pPr>
              <a:buNone/>
            </a:pPr>
            <a:r>
              <a:rPr lang="en-US" sz="2800" dirty="0"/>
              <a:t>	record2  </a:t>
            </a:r>
            <a:r>
              <a:rPr lang="en-US" sz="2800" dirty="0" err="1"/>
              <a:t>emp%ROWTYPE</a:t>
            </a:r>
            <a:r>
              <a:rPr lang="en-US" sz="2800" dirty="0"/>
              <a:t>;</a:t>
            </a:r>
          </a:p>
          <a:p>
            <a:pPr>
              <a:buNone/>
            </a:pPr>
            <a:r>
              <a:rPr lang="en-US" sz="2800" dirty="0"/>
              <a:t>Begin</a:t>
            </a:r>
          </a:p>
          <a:p>
            <a:pPr>
              <a:buNone/>
            </a:pPr>
            <a:r>
              <a:rPr lang="en-US" sz="2800" dirty="0"/>
              <a:t>	Select * into record2 from </a:t>
            </a:r>
            <a:r>
              <a:rPr lang="en-US" sz="2800" dirty="0" err="1"/>
              <a:t>emp</a:t>
            </a:r>
            <a:r>
              <a:rPr lang="en-US" sz="2800" dirty="0"/>
              <a:t> where </a:t>
            </a:r>
            <a:r>
              <a:rPr lang="en-US" sz="2800" dirty="0" err="1"/>
              <a:t>empid</a:t>
            </a:r>
            <a:r>
              <a:rPr lang="en-US" sz="2800" dirty="0"/>
              <a:t>=12;</a:t>
            </a:r>
          </a:p>
          <a:p>
            <a:pPr>
              <a:buNone/>
            </a:pPr>
            <a:r>
              <a:rPr lang="en-US" sz="2800" dirty="0"/>
              <a:t>	</a:t>
            </a:r>
          </a:p>
          <a:p>
            <a:pPr>
              <a:buNone/>
            </a:pPr>
            <a:r>
              <a:rPr lang="en-US" sz="2800" dirty="0"/>
              <a:t>	record2.total=record2.ta+record2.da;</a:t>
            </a:r>
          </a:p>
          <a:p>
            <a:pPr>
              <a:buNone/>
            </a:pPr>
            <a:r>
              <a:rPr lang="en-US" sz="2800" dirty="0"/>
              <a:t>	</a:t>
            </a:r>
          </a:p>
          <a:p>
            <a:pPr>
              <a:buNone/>
            </a:pPr>
            <a:r>
              <a:rPr lang="en-US" sz="2800" dirty="0"/>
              <a:t>	Update </a:t>
            </a:r>
            <a:r>
              <a:rPr lang="en-US" sz="2800" dirty="0" err="1"/>
              <a:t>emp</a:t>
            </a:r>
            <a:r>
              <a:rPr lang="en-US" sz="2800" dirty="0"/>
              <a:t> set total=record2.total where </a:t>
            </a:r>
            <a:r>
              <a:rPr lang="en-US" sz="2800" dirty="0" err="1"/>
              <a:t>empid</a:t>
            </a:r>
            <a:r>
              <a:rPr lang="en-US" sz="2800" dirty="0"/>
              <a:t>=12;</a:t>
            </a:r>
          </a:p>
          <a:p>
            <a:pPr>
              <a:buNone/>
            </a:pPr>
            <a:r>
              <a:rPr lang="en-US" sz="2800" dirty="0"/>
              <a:t>End;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4" name="Content Placeholder 3"/>
          <p:cNvSpPr>
            <a:spLocks noGrp="1"/>
          </p:cNvSpPr>
          <p:nvPr>
            <p:ph sz="quarter" idx="1"/>
          </p:nvPr>
        </p:nvSpPr>
        <p:spPr/>
        <p:txBody>
          <a:bodyPr/>
          <a:lstStyle/>
          <a:p>
            <a:r>
              <a:rPr lang="en-US" dirty="0" smtClean="0"/>
              <a:t>Which of the following is optional in PL/SQL</a:t>
            </a:r>
          </a:p>
          <a:p>
            <a:pPr marL="514350" indent="-514350">
              <a:buAutoNum type="alphaUcParenR"/>
            </a:pPr>
            <a:r>
              <a:rPr lang="en-US" dirty="0" smtClean="0"/>
              <a:t>Begin</a:t>
            </a:r>
          </a:p>
          <a:p>
            <a:pPr marL="514350" indent="-514350">
              <a:buAutoNum type="alphaUcParenR"/>
            </a:pPr>
            <a:r>
              <a:rPr lang="en-US" dirty="0" smtClean="0"/>
              <a:t>Declare</a:t>
            </a:r>
          </a:p>
          <a:p>
            <a:pPr marL="514350" indent="-514350">
              <a:buAutoNum type="alphaUcParenR"/>
            </a:pPr>
            <a:r>
              <a:rPr lang="en-US" dirty="0" smtClean="0"/>
              <a:t>Exception</a:t>
            </a:r>
          </a:p>
          <a:p>
            <a:pPr marL="514350" indent="-514350">
              <a:buAutoNum type="alphaUcParenR"/>
            </a:pPr>
            <a:r>
              <a:rPr lang="en-US" dirty="0" smtClean="0"/>
              <a:t>Both </a:t>
            </a:r>
            <a:r>
              <a:rPr lang="en-US" dirty="0"/>
              <a:t>B</a:t>
            </a:r>
            <a:r>
              <a:rPr lang="en-US" dirty="0" smtClean="0"/>
              <a:t> and C</a:t>
            </a:r>
            <a:endParaRPr lang="en-US" dirty="0"/>
          </a:p>
        </p:txBody>
      </p:sp>
    </p:spTree>
    <p:extLst>
      <p:ext uri="{BB962C8B-B14F-4D97-AF65-F5344CB8AC3E}">
        <p14:creationId xmlns:p14="http://schemas.microsoft.com/office/powerpoint/2010/main" val="1201139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 </a:t>
            </a:r>
          </a:p>
        </p:txBody>
      </p:sp>
      <p:sp>
        <p:nvSpPr>
          <p:cNvPr id="3" name="Content Placeholder 2"/>
          <p:cNvSpPr>
            <a:spLocks noGrp="1"/>
          </p:cNvSpPr>
          <p:nvPr>
            <p:ph sz="quarter" idx="1"/>
          </p:nvPr>
        </p:nvSpPr>
        <p:spPr/>
        <p:txBody>
          <a:bodyPr/>
          <a:lstStyle/>
          <a:p>
            <a:r>
              <a:rPr lang="en-US" dirty="0"/>
              <a:t>Conditional / selection control </a:t>
            </a:r>
          </a:p>
          <a:p>
            <a:r>
              <a:rPr lang="en-US" dirty="0"/>
              <a:t>Iterative control</a:t>
            </a:r>
          </a:p>
          <a:p>
            <a:r>
              <a:rPr lang="en-US" dirty="0"/>
              <a:t>Sequence control</a:t>
            </a:r>
          </a:p>
          <a:p>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 selection </a:t>
            </a:r>
          </a:p>
        </p:txBody>
      </p:sp>
      <p:sp>
        <p:nvSpPr>
          <p:cNvPr id="3" name="Content Placeholder 2"/>
          <p:cNvSpPr>
            <a:spLocks noGrp="1"/>
          </p:cNvSpPr>
          <p:nvPr>
            <p:ph sz="quarter" idx="1"/>
          </p:nvPr>
        </p:nvSpPr>
        <p:spPr/>
        <p:txBody>
          <a:bodyPr>
            <a:normAutofit fontScale="70000" lnSpcReduction="20000"/>
          </a:bodyPr>
          <a:lstStyle/>
          <a:p>
            <a:r>
              <a:rPr lang="en-US" dirty="0"/>
              <a:t>IF condition Then</a:t>
            </a:r>
          </a:p>
          <a:p>
            <a:pPr>
              <a:buNone/>
            </a:pPr>
            <a:r>
              <a:rPr lang="en-US" dirty="0"/>
              <a:t>   	 	Sequence of statements;</a:t>
            </a:r>
          </a:p>
          <a:p>
            <a:pPr>
              <a:buNone/>
            </a:pPr>
            <a:r>
              <a:rPr lang="en-US" dirty="0"/>
              <a:t>	End if; </a:t>
            </a:r>
          </a:p>
          <a:p>
            <a:pPr lvl="2">
              <a:buNone/>
            </a:pPr>
            <a:endParaRPr lang="en-US" dirty="0"/>
          </a:p>
          <a:p>
            <a:r>
              <a:rPr lang="en-US" dirty="0"/>
              <a:t>IF condition then</a:t>
            </a:r>
          </a:p>
          <a:p>
            <a:pPr>
              <a:buNone/>
            </a:pPr>
            <a:r>
              <a:rPr lang="en-US" dirty="0"/>
              <a:t>		Sequence of statements;</a:t>
            </a:r>
          </a:p>
          <a:p>
            <a:pPr>
              <a:buNone/>
            </a:pPr>
            <a:r>
              <a:rPr lang="en-US" dirty="0"/>
              <a:t>	Else </a:t>
            </a:r>
          </a:p>
          <a:p>
            <a:pPr>
              <a:buNone/>
            </a:pPr>
            <a:r>
              <a:rPr lang="en-US" dirty="0"/>
              <a:t>		Sequence of statements;</a:t>
            </a:r>
          </a:p>
          <a:p>
            <a:pPr>
              <a:buNone/>
            </a:pPr>
            <a:r>
              <a:rPr lang="en-US" dirty="0"/>
              <a:t>	End if; </a:t>
            </a:r>
          </a:p>
          <a:p>
            <a:endParaRPr lang="en-US" dirty="0"/>
          </a:p>
          <a:p>
            <a:r>
              <a:rPr lang="en-US" dirty="0"/>
              <a:t>IF condition1 then</a:t>
            </a:r>
          </a:p>
          <a:p>
            <a:pPr lvl="1">
              <a:buNone/>
            </a:pPr>
            <a:r>
              <a:rPr lang="en-US" dirty="0">
                <a:solidFill>
                  <a:schemeClr val="tx1"/>
                </a:solidFill>
              </a:rPr>
              <a:t>	Sequence of statements;</a:t>
            </a:r>
          </a:p>
          <a:p>
            <a:pPr>
              <a:buNone/>
            </a:pPr>
            <a:r>
              <a:rPr lang="en-US" dirty="0"/>
              <a:t>	</a:t>
            </a:r>
            <a:r>
              <a:rPr lang="en-US" dirty="0" err="1"/>
              <a:t>Elsif</a:t>
            </a:r>
            <a:r>
              <a:rPr lang="en-US" dirty="0"/>
              <a:t>  condition2 then</a:t>
            </a:r>
          </a:p>
          <a:p>
            <a:pPr lvl="1">
              <a:buNone/>
            </a:pPr>
            <a:r>
              <a:rPr lang="en-US" dirty="0">
                <a:solidFill>
                  <a:schemeClr val="tx1"/>
                </a:solidFill>
              </a:rPr>
              <a:t>	Sequence of statements;</a:t>
            </a:r>
          </a:p>
          <a:p>
            <a:pPr>
              <a:buNone/>
            </a:pPr>
            <a:r>
              <a:rPr lang="en-US" dirty="0"/>
              <a:t>	Else </a:t>
            </a:r>
          </a:p>
          <a:p>
            <a:pPr lvl="1">
              <a:buNone/>
            </a:pPr>
            <a:r>
              <a:rPr lang="en-US" dirty="0">
                <a:solidFill>
                  <a:schemeClr val="tx1"/>
                </a:solidFill>
              </a:rPr>
              <a:t>	Sequence of statements;</a:t>
            </a:r>
          </a:p>
          <a:p>
            <a:pPr>
              <a:buNone/>
            </a:pPr>
            <a:r>
              <a:rPr lang="en-US" dirty="0"/>
              <a:t>	End if; </a:t>
            </a:r>
          </a:p>
          <a:p>
            <a:pPr lvl="2">
              <a:buNone/>
            </a:pPr>
            <a:endParaRPr lang="en-US" dirty="0"/>
          </a:p>
          <a:p>
            <a:pPr lvl="2">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 find largest of two numbers</a:t>
            </a:r>
          </a:p>
        </p:txBody>
      </p:sp>
      <p:sp>
        <p:nvSpPr>
          <p:cNvPr id="3" name="Content Placeholder 2"/>
          <p:cNvSpPr>
            <a:spLocks noGrp="1"/>
          </p:cNvSpPr>
          <p:nvPr>
            <p:ph sz="quarter" idx="1"/>
          </p:nvPr>
        </p:nvSpPr>
        <p:spPr/>
        <p:txBody>
          <a:bodyPr>
            <a:normAutofit fontScale="92500" lnSpcReduction="10000"/>
          </a:bodyPr>
          <a:lstStyle/>
          <a:p>
            <a:pPr>
              <a:buNone/>
            </a:pPr>
            <a:r>
              <a:rPr lang="en-US" dirty="0"/>
              <a:t>Declare </a:t>
            </a:r>
          </a:p>
          <a:p>
            <a:pPr>
              <a:buNone/>
            </a:pPr>
            <a:r>
              <a:rPr lang="en-US" dirty="0"/>
              <a:t>	num1 number(2);</a:t>
            </a:r>
          </a:p>
          <a:p>
            <a:pPr>
              <a:buNone/>
            </a:pPr>
            <a:r>
              <a:rPr lang="en-US" dirty="0"/>
              <a:t>	num2 number(2);</a:t>
            </a:r>
          </a:p>
          <a:p>
            <a:pPr>
              <a:buNone/>
            </a:pPr>
            <a:r>
              <a:rPr lang="en-US" dirty="0"/>
              <a:t>Begin</a:t>
            </a:r>
          </a:p>
          <a:p>
            <a:pPr>
              <a:buNone/>
            </a:pPr>
            <a:r>
              <a:rPr lang="en-US" dirty="0"/>
              <a:t>	num1 := </a:t>
            </a:r>
            <a:r>
              <a:rPr lang="en-US" dirty="0" smtClean="0"/>
              <a:t>:num1</a:t>
            </a:r>
            <a:r>
              <a:rPr lang="en-US" dirty="0"/>
              <a:t>;</a:t>
            </a:r>
          </a:p>
          <a:p>
            <a:pPr>
              <a:buNone/>
            </a:pPr>
            <a:r>
              <a:rPr lang="en-US" dirty="0"/>
              <a:t>	num2 := </a:t>
            </a:r>
            <a:r>
              <a:rPr lang="en-US" dirty="0" smtClean="0"/>
              <a:t>:num2</a:t>
            </a:r>
            <a:r>
              <a:rPr lang="en-US" dirty="0"/>
              <a:t>;</a:t>
            </a:r>
          </a:p>
          <a:p>
            <a:pPr>
              <a:buNone/>
            </a:pPr>
            <a:r>
              <a:rPr lang="en-US" dirty="0"/>
              <a:t>	If num1&gt;num2 then</a:t>
            </a:r>
          </a:p>
          <a:p>
            <a:pPr>
              <a:buNone/>
            </a:pPr>
            <a:r>
              <a:rPr lang="en-US" dirty="0"/>
              <a:t>		</a:t>
            </a:r>
            <a:r>
              <a:rPr lang="en-US" dirty="0" err="1"/>
              <a:t>dbms_output.put_line</a:t>
            </a:r>
            <a:r>
              <a:rPr lang="en-US" dirty="0"/>
              <a:t>(‘greater number is =‘ || num1);</a:t>
            </a:r>
          </a:p>
          <a:p>
            <a:pPr>
              <a:buNone/>
            </a:pPr>
            <a:r>
              <a:rPr lang="en-US" dirty="0"/>
              <a:t>	Else</a:t>
            </a:r>
          </a:p>
          <a:p>
            <a:pPr>
              <a:buNone/>
            </a:pPr>
            <a:r>
              <a:rPr lang="en-US" dirty="0"/>
              <a:t>		</a:t>
            </a:r>
            <a:r>
              <a:rPr lang="en-US" dirty="0" err="1"/>
              <a:t>dbms_output.put_line</a:t>
            </a:r>
            <a:r>
              <a:rPr lang="en-US" dirty="0"/>
              <a:t>(‘greater number is =‘ || num2);</a:t>
            </a:r>
          </a:p>
          <a:p>
            <a:pPr>
              <a:buNone/>
            </a:pPr>
            <a:r>
              <a:rPr lang="en-US" dirty="0"/>
              <a:t>	End if</a:t>
            </a:r>
          </a:p>
          <a:p>
            <a:pPr>
              <a:buNone/>
            </a:pPr>
            <a:r>
              <a:rPr lang="en-US" dirty="0"/>
              <a:t>End;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or odd number</a:t>
            </a:r>
          </a:p>
        </p:txBody>
      </p:sp>
      <p:sp>
        <p:nvSpPr>
          <p:cNvPr id="3" name="Content Placeholder 2"/>
          <p:cNvSpPr>
            <a:spLocks noGrp="1"/>
          </p:cNvSpPr>
          <p:nvPr>
            <p:ph sz="quarter" idx="1"/>
          </p:nvPr>
        </p:nvSpPr>
        <p:spPr/>
        <p:txBody>
          <a:bodyPr>
            <a:normAutofit lnSpcReduction="10000"/>
          </a:bodyPr>
          <a:lstStyle/>
          <a:p>
            <a:pPr marL="0" indent="0" fontAlgn="base">
              <a:buNone/>
            </a:pPr>
            <a:r>
              <a:rPr lang="en-US" b="1" dirty="0"/>
              <a:t>declare</a:t>
            </a:r>
            <a:endParaRPr lang="en-US" dirty="0"/>
          </a:p>
          <a:p>
            <a:pPr marL="0" indent="0" fontAlgn="base">
              <a:buNone/>
            </a:pPr>
            <a:r>
              <a:rPr lang="en-US" dirty="0"/>
              <a:t>n </a:t>
            </a:r>
            <a:r>
              <a:rPr lang="en-US" b="1" dirty="0"/>
              <a:t>number</a:t>
            </a:r>
            <a:r>
              <a:rPr lang="en-US" dirty="0" smtClean="0"/>
              <a:t>:=:n</a:t>
            </a:r>
            <a:r>
              <a:rPr lang="en-US" dirty="0"/>
              <a:t>;</a:t>
            </a:r>
          </a:p>
          <a:p>
            <a:pPr marL="0" indent="0" fontAlgn="base">
              <a:buNone/>
            </a:pPr>
            <a:r>
              <a:rPr lang="en-US" dirty="0"/>
              <a:t> </a:t>
            </a:r>
          </a:p>
          <a:p>
            <a:pPr marL="0" indent="0" fontAlgn="base">
              <a:buNone/>
            </a:pPr>
            <a:r>
              <a:rPr lang="en-US" b="1" dirty="0"/>
              <a:t>begin</a:t>
            </a:r>
            <a:endParaRPr lang="en-US" dirty="0"/>
          </a:p>
          <a:p>
            <a:pPr marL="0" indent="0" fontAlgn="base">
              <a:buNone/>
            </a:pPr>
            <a:r>
              <a:rPr lang="en-US" b="1" dirty="0"/>
              <a:t>if</a:t>
            </a:r>
            <a:r>
              <a:rPr lang="en-US" dirty="0"/>
              <a:t> mod(n,2)=0</a:t>
            </a:r>
          </a:p>
          <a:p>
            <a:pPr marL="0" indent="0" fontAlgn="base">
              <a:buNone/>
            </a:pPr>
            <a:r>
              <a:rPr lang="en-US" b="1" dirty="0"/>
              <a:t>then</a:t>
            </a:r>
            <a:endParaRPr lang="en-US" dirty="0"/>
          </a:p>
          <a:p>
            <a:pPr marL="0" indent="0" fontAlgn="base">
              <a:buNone/>
            </a:pPr>
            <a:r>
              <a:rPr lang="en-US" dirty="0" err="1"/>
              <a:t>dbms_output.put_line</a:t>
            </a:r>
            <a:r>
              <a:rPr lang="en-US" dirty="0"/>
              <a:t>('number is even');</a:t>
            </a:r>
          </a:p>
          <a:p>
            <a:pPr marL="0" indent="0" fontAlgn="base">
              <a:buNone/>
            </a:pPr>
            <a:r>
              <a:rPr lang="en-US" b="1" dirty="0"/>
              <a:t>else</a:t>
            </a:r>
            <a:endParaRPr lang="en-US" dirty="0"/>
          </a:p>
          <a:p>
            <a:pPr marL="0" indent="0" fontAlgn="base">
              <a:buNone/>
            </a:pPr>
            <a:r>
              <a:rPr lang="en-US" dirty="0" err="1"/>
              <a:t>dbms_output.put_line</a:t>
            </a:r>
            <a:r>
              <a:rPr lang="en-US" dirty="0"/>
              <a:t>('number is odd');</a:t>
            </a:r>
          </a:p>
          <a:p>
            <a:pPr marL="0" indent="0" fontAlgn="base">
              <a:buNone/>
            </a:pPr>
            <a:r>
              <a:rPr lang="en-US" b="1" dirty="0"/>
              <a:t>end</a:t>
            </a:r>
            <a:r>
              <a:rPr lang="en-US" dirty="0"/>
              <a:t> </a:t>
            </a:r>
            <a:r>
              <a:rPr lang="en-US" b="1" dirty="0"/>
              <a:t>if</a:t>
            </a:r>
            <a:r>
              <a:rPr lang="en-US" dirty="0"/>
              <a:t>;</a:t>
            </a:r>
          </a:p>
          <a:p>
            <a:pPr marL="0" indent="0" fontAlgn="base">
              <a:buNone/>
            </a:pPr>
            <a:r>
              <a:rPr lang="en-US" b="1" dirty="0"/>
              <a:t>end</a:t>
            </a:r>
            <a:r>
              <a:rPr lang="en-US"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between PL/SQL and SQL</a:t>
            </a:r>
          </a:p>
        </p:txBody>
      </p:sp>
      <p:sp>
        <p:nvSpPr>
          <p:cNvPr id="5" name="Content Placeholder 4"/>
          <p:cNvSpPr>
            <a:spLocks noGrp="1"/>
          </p:cNvSpPr>
          <p:nvPr>
            <p:ph sz="quarter" idx="1"/>
          </p:nvPr>
        </p:nvSpPr>
        <p:spPr/>
        <p:txBody>
          <a:bodyPr>
            <a:normAutofit fontScale="85000" lnSpcReduction="10000"/>
          </a:bodyPr>
          <a:lstStyle/>
          <a:p>
            <a:pPr algn="ctr">
              <a:buNone/>
            </a:pPr>
            <a:r>
              <a:rPr lang="en-US" b="1" dirty="0"/>
              <a:t>SQL</a:t>
            </a:r>
            <a:r>
              <a:rPr lang="en-US" dirty="0"/>
              <a:t>	</a:t>
            </a:r>
          </a:p>
          <a:p>
            <a:pPr marL="514350" indent="-514350">
              <a:buFont typeface="+mj-lt"/>
              <a:buAutoNum type="arabicPeriod"/>
            </a:pPr>
            <a:r>
              <a:rPr lang="en-US" dirty="0"/>
              <a:t>SQL does not have procedural capabilities i.e.  There is no provision of conditional checking, looping and branching.</a:t>
            </a:r>
          </a:p>
          <a:p>
            <a:pPr marL="514350" indent="-514350">
              <a:buFont typeface="+mj-lt"/>
              <a:buAutoNum type="arabicPeriod"/>
            </a:pPr>
            <a:r>
              <a:rPr lang="en-US" dirty="0"/>
              <a:t>SQL statements are passed to oracle engine one at a time. Hence leads to slow processing. </a:t>
            </a:r>
          </a:p>
          <a:p>
            <a:pPr marL="514350" indent="-514350">
              <a:buFont typeface="+mj-lt"/>
              <a:buAutoNum type="arabicPeriod"/>
            </a:pPr>
            <a:r>
              <a:rPr lang="en-US" dirty="0"/>
              <a:t>There is no provision of handling errors and exception</a:t>
            </a:r>
          </a:p>
          <a:p>
            <a:pPr marL="514350" indent="-514350">
              <a:buFont typeface="+mj-lt"/>
              <a:buAutoNum type="arabicPeriod"/>
            </a:pPr>
            <a:r>
              <a:rPr lang="en-US" dirty="0"/>
              <a:t>We cannot store the immediate results of queries.</a:t>
            </a:r>
          </a:p>
          <a:p>
            <a:pPr>
              <a:buNone/>
            </a:pPr>
            <a:endParaRPr lang="en-US" dirty="0"/>
          </a:p>
        </p:txBody>
      </p:sp>
      <p:sp>
        <p:nvSpPr>
          <p:cNvPr id="6" name="Content Placeholder 5"/>
          <p:cNvSpPr>
            <a:spLocks noGrp="1"/>
          </p:cNvSpPr>
          <p:nvPr>
            <p:ph sz="quarter" idx="2"/>
          </p:nvPr>
        </p:nvSpPr>
        <p:spPr/>
        <p:txBody>
          <a:bodyPr>
            <a:normAutofit fontScale="85000" lnSpcReduction="10000"/>
          </a:bodyPr>
          <a:lstStyle/>
          <a:p>
            <a:pPr algn="ctr">
              <a:buNone/>
            </a:pPr>
            <a:r>
              <a:rPr lang="en-US" b="1" dirty="0"/>
              <a:t>PL/SQL</a:t>
            </a:r>
          </a:p>
          <a:p>
            <a:pPr marL="514350" indent="-514350">
              <a:buFont typeface="+mj-lt"/>
              <a:buAutoNum type="arabicPeriod"/>
            </a:pPr>
            <a:r>
              <a:rPr lang="en-US" dirty="0"/>
              <a:t>PL/SQL has all procedural capabilities.</a:t>
            </a:r>
          </a:p>
          <a:p>
            <a:pPr marL="514350" indent="-514350">
              <a:buFont typeface="+mj-lt"/>
              <a:buAutoNum type="arabicPeriod"/>
            </a:pPr>
            <a:r>
              <a:rPr lang="en-US" dirty="0"/>
              <a:t>It sends the block of SQL statements in one go, which results in increase of speed of processing.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It allows programmer to display user-friendly error messages.</a:t>
            </a:r>
          </a:p>
          <a:p>
            <a:pPr marL="514350" indent="-514350">
              <a:buFont typeface="+mj-lt"/>
              <a:buAutoNum type="arabicPeriod"/>
            </a:pPr>
            <a:r>
              <a:rPr lang="en-US" dirty="0"/>
              <a:t>We can store the immediate results of query in variables.</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To find largest of three numbers(nested if)</a:t>
            </a:r>
          </a:p>
          <a:p>
            <a:r>
              <a:rPr lang="en-US" dirty="0"/>
              <a:t>To display the grade of students according to marks(</a:t>
            </a:r>
            <a:r>
              <a:rPr lang="en-US" dirty="0" err="1"/>
              <a:t>elsif</a:t>
            </a:r>
            <a:r>
              <a:rPr lang="en-US"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172200"/>
          </a:xfrm>
        </p:spPr>
        <p:txBody>
          <a:bodyPr>
            <a:normAutofit fontScale="77500" lnSpcReduction="20000"/>
          </a:bodyPr>
          <a:lstStyle/>
          <a:p>
            <a:pPr marL="0" indent="0">
              <a:buNone/>
            </a:pPr>
            <a:r>
              <a:rPr lang="en-US" dirty="0"/>
              <a:t>To find largest of three numbers(nested if)</a:t>
            </a:r>
          </a:p>
          <a:p>
            <a:pPr marL="0" indent="0" fontAlgn="base">
              <a:buNone/>
            </a:pPr>
            <a:r>
              <a:rPr lang="en-US" b="1" dirty="0"/>
              <a:t>declare</a:t>
            </a:r>
            <a:endParaRPr lang="en-US" dirty="0"/>
          </a:p>
          <a:p>
            <a:pPr marL="0" indent="0" fontAlgn="base">
              <a:buNone/>
            </a:pPr>
            <a:r>
              <a:rPr lang="en-US" dirty="0"/>
              <a:t>a </a:t>
            </a:r>
            <a:r>
              <a:rPr lang="en-US" b="1" dirty="0"/>
              <a:t>number</a:t>
            </a:r>
            <a:r>
              <a:rPr lang="en-US" dirty="0"/>
              <a:t>:=10;</a:t>
            </a:r>
          </a:p>
          <a:p>
            <a:pPr marL="0" indent="0" fontAlgn="base">
              <a:buNone/>
            </a:pPr>
            <a:r>
              <a:rPr lang="en-US" dirty="0"/>
              <a:t>b </a:t>
            </a:r>
            <a:r>
              <a:rPr lang="en-US" b="1" dirty="0"/>
              <a:t>number</a:t>
            </a:r>
            <a:r>
              <a:rPr lang="en-US" dirty="0"/>
              <a:t>:=12;</a:t>
            </a:r>
          </a:p>
          <a:p>
            <a:pPr marL="0" indent="0" fontAlgn="base">
              <a:buNone/>
            </a:pPr>
            <a:r>
              <a:rPr lang="en-US" dirty="0"/>
              <a:t>c </a:t>
            </a:r>
            <a:r>
              <a:rPr lang="en-US" b="1" dirty="0"/>
              <a:t>number</a:t>
            </a:r>
            <a:r>
              <a:rPr lang="en-US" dirty="0"/>
              <a:t>:=5;</a:t>
            </a:r>
          </a:p>
          <a:p>
            <a:pPr marL="0" indent="0" fontAlgn="base">
              <a:buNone/>
            </a:pPr>
            <a:r>
              <a:rPr lang="en-US" b="1" dirty="0"/>
              <a:t>begin</a:t>
            </a:r>
            <a:endParaRPr lang="en-US" dirty="0"/>
          </a:p>
          <a:p>
            <a:pPr marL="0" indent="0" fontAlgn="base">
              <a:buNone/>
            </a:pPr>
            <a:r>
              <a:rPr lang="en-US" dirty="0" err="1"/>
              <a:t>dbms_output.put_line</a:t>
            </a:r>
            <a:r>
              <a:rPr lang="en-US" dirty="0"/>
              <a:t>('a='||a||' b='||b||' c='||c);</a:t>
            </a:r>
          </a:p>
          <a:p>
            <a:pPr marL="0" indent="0" fontAlgn="base">
              <a:buNone/>
            </a:pPr>
            <a:r>
              <a:rPr lang="en-US" b="1" dirty="0"/>
              <a:t>if</a:t>
            </a:r>
            <a:r>
              <a:rPr lang="en-US" dirty="0"/>
              <a:t> a&gt;b </a:t>
            </a:r>
            <a:r>
              <a:rPr lang="en-US" b="1" dirty="0"/>
              <a:t>AND</a:t>
            </a:r>
            <a:r>
              <a:rPr lang="en-US" dirty="0"/>
              <a:t> a&gt;c</a:t>
            </a:r>
          </a:p>
          <a:p>
            <a:pPr marL="0" indent="0" fontAlgn="base">
              <a:buNone/>
            </a:pPr>
            <a:r>
              <a:rPr lang="en-US" b="1" dirty="0"/>
              <a:t>then</a:t>
            </a:r>
            <a:endParaRPr lang="en-US" dirty="0"/>
          </a:p>
          <a:p>
            <a:pPr marL="0" indent="0" fontAlgn="base">
              <a:buNone/>
            </a:pPr>
            <a:r>
              <a:rPr lang="en-US" dirty="0" err="1"/>
              <a:t>dbms_output.put_line</a:t>
            </a:r>
            <a:r>
              <a:rPr lang="en-US" dirty="0"/>
              <a:t>('a is greatest');</a:t>
            </a:r>
          </a:p>
          <a:p>
            <a:pPr marL="0" indent="0" fontAlgn="base">
              <a:buNone/>
            </a:pPr>
            <a:r>
              <a:rPr lang="en-US" b="1" dirty="0"/>
              <a:t>else</a:t>
            </a:r>
            <a:endParaRPr lang="en-US" dirty="0"/>
          </a:p>
          <a:p>
            <a:pPr marL="0" indent="0" fontAlgn="base">
              <a:buNone/>
            </a:pPr>
            <a:r>
              <a:rPr lang="en-US" b="1" dirty="0"/>
              <a:t>if</a:t>
            </a:r>
            <a:r>
              <a:rPr lang="en-US" dirty="0"/>
              <a:t> b&gt;a </a:t>
            </a:r>
            <a:r>
              <a:rPr lang="en-US" b="1" dirty="0"/>
              <a:t>AND</a:t>
            </a:r>
            <a:r>
              <a:rPr lang="en-US" dirty="0"/>
              <a:t> b&gt;c</a:t>
            </a:r>
          </a:p>
          <a:p>
            <a:pPr marL="0" indent="0" fontAlgn="base">
              <a:buNone/>
            </a:pPr>
            <a:r>
              <a:rPr lang="en-US" b="1" dirty="0"/>
              <a:t>then</a:t>
            </a:r>
            <a:endParaRPr lang="en-US" dirty="0"/>
          </a:p>
          <a:p>
            <a:pPr marL="0" indent="0" fontAlgn="base">
              <a:buNone/>
            </a:pPr>
            <a:r>
              <a:rPr lang="en-US" dirty="0" err="1"/>
              <a:t>dbms_output.put_line</a:t>
            </a:r>
            <a:r>
              <a:rPr lang="en-US" dirty="0"/>
              <a:t>('b is greatest'); </a:t>
            </a:r>
          </a:p>
          <a:p>
            <a:pPr marL="0" indent="0" fontAlgn="base">
              <a:buNone/>
            </a:pPr>
            <a:r>
              <a:rPr lang="en-US" b="1" dirty="0"/>
              <a:t>else</a:t>
            </a:r>
            <a:endParaRPr lang="en-US" dirty="0"/>
          </a:p>
          <a:p>
            <a:pPr marL="0" indent="0" fontAlgn="base">
              <a:buNone/>
            </a:pPr>
            <a:r>
              <a:rPr lang="en-US" dirty="0" err="1"/>
              <a:t>dbms_output.put_line</a:t>
            </a:r>
            <a:r>
              <a:rPr lang="en-US" dirty="0"/>
              <a:t>('c is greatest');</a:t>
            </a:r>
          </a:p>
          <a:p>
            <a:pPr marL="0" indent="0" fontAlgn="base">
              <a:buNone/>
            </a:pPr>
            <a:r>
              <a:rPr lang="en-US" b="1" dirty="0"/>
              <a:t>end</a:t>
            </a:r>
            <a:r>
              <a:rPr lang="en-US" dirty="0"/>
              <a:t> </a:t>
            </a:r>
            <a:r>
              <a:rPr lang="en-US" b="1" dirty="0"/>
              <a:t>if</a:t>
            </a:r>
            <a:r>
              <a:rPr lang="en-US" dirty="0"/>
              <a:t>;</a:t>
            </a:r>
          </a:p>
          <a:p>
            <a:pPr marL="0" indent="0" fontAlgn="base">
              <a:buNone/>
            </a:pPr>
            <a:r>
              <a:rPr lang="en-US" b="1" dirty="0"/>
              <a:t>end</a:t>
            </a:r>
            <a:r>
              <a:rPr lang="en-US" dirty="0"/>
              <a:t> </a:t>
            </a:r>
            <a:r>
              <a:rPr lang="en-US" b="1" dirty="0"/>
              <a:t>if</a:t>
            </a:r>
            <a:r>
              <a:rPr lang="en-US" dirty="0"/>
              <a:t>;</a:t>
            </a:r>
          </a:p>
          <a:p>
            <a:pPr marL="0" indent="0" fontAlgn="base">
              <a:buNone/>
            </a:pPr>
            <a:r>
              <a:rPr lang="en-US" b="1" dirty="0"/>
              <a:t>end</a:t>
            </a:r>
            <a:r>
              <a:rPr lang="en-US" dirty="0"/>
              <a:t>;</a:t>
            </a:r>
          </a:p>
          <a:p>
            <a:pPr marL="0" indent="0">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8D298D-7612-4E8B-8142-D0CD564B6C20}"/>
              </a:ext>
            </a:extLst>
          </p:cNvPr>
          <p:cNvSpPr>
            <a:spLocks noGrp="1"/>
          </p:cNvSpPr>
          <p:nvPr>
            <p:ph type="title"/>
          </p:nvPr>
        </p:nvSpPr>
        <p:spPr/>
        <p:txBody>
          <a:bodyPr/>
          <a:lstStyle/>
          <a:p>
            <a:r>
              <a:rPr lang="en-IN" dirty="0" smtClean="0"/>
              <a:t>QUIZ</a:t>
            </a:r>
            <a:endParaRPr lang="en-IN" dirty="0"/>
          </a:p>
        </p:txBody>
      </p:sp>
      <p:sp>
        <p:nvSpPr>
          <p:cNvPr id="3" name="Text Placeholder 2">
            <a:extLst>
              <a:ext uri="{FF2B5EF4-FFF2-40B4-BE49-F238E27FC236}">
                <a16:creationId xmlns="" xmlns:a16="http://schemas.microsoft.com/office/drawing/2014/main" id="{520367F4-A45C-46C3-96FD-F7720AD6815E}"/>
              </a:ext>
            </a:extLst>
          </p:cNvPr>
          <p:cNvSpPr>
            <a:spLocks noGrp="1"/>
          </p:cNvSpPr>
          <p:nvPr>
            <p:ph type="body" idx="1"/>
          </p:nvPr>
        </p:nvSpPr>
        <p:spPr/>
        <p:txBody>
          <a:bodyPr/>
          <a:lstStyle/>
          <a:p>
            <a:pPr marL="114300" indent="0">
              <a:buNone/>
            </a:pPr>
            <a:r>
              <a:rPr lang="en-US" dirty="0"/>
              <a:t>Which of the following is true about comments in PL/SQL?</a:t>
            </a:r>
          </a:p>
          <a:p>
            <a:pPr marL="114300" indent="0">
              <a:buNone/>
            </a:pPr>
            <a:r>
              <a:rPr lang="en-US" dirty="0"/>
              <a:t>A) Comments are explanatory statements.</a:t>
            </a:r>
          </a:p>
          <a:p>
            <a:pPr marL="114300" indent="0">
              <a:buNone/>
            </a:pPr>
            <a:r>
              <a:rPr lang="en-US" dirty="0"/>
              <a:t>B) The PL/SQL single-line comments start with the delimiter </a:t>
            </a:r>
            <a:r>
              <a:rPr lang="en-US" dirty="0" smtClean="0"/>
              <a:t>- - </a:t>
            </a:r>
            <a:r>
              <a:rPr lang="en-US" dirty="0"/>
              <a:t>(double hyphen)</a:t>
            </a:r>
          </a:p>
          <a:p>
            <a:pPr marL="114300" indent="0">
              <a:buNone/>
            </a:pPr>
            <a:r>
              <a:rPr lang="en-US" dirty="0"/>
              <a:t>C) Multi-line comments are enclosed by /* and */.</a:t>
            </a:r>
          </a:p>
          <a:p>
            <a:pPr marL="114300" indent="0">
              <a:buNone/>
            </a:pPr>
            <a:r>
              <a:rPr lang="en-US" dirty="0"/>
              <a:t>D) All of the above.</a:t>
            </a:r>
            <a:endParaRPr lang="en-IN" dirty="0"/>
          </a:p>
        </p:txBody>
      </p:sp>
    </p:spTree>
    <p:extLst>
      <p:ext uri="{BB962C8B-B14F-4D97-AF65-F5344CB8AC3E}">
        <p14:creationId xmlns:p14="http://schemas.microsoft.com/office/powerpoint/2010/main" val="988927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924A0-0263-4174-A4A4-074C97DA5D41}"/>
              </a:ext>
            </a:extLst>
          </p:cNvPr>
          <p:cNvSpPr>
            <a:spLocks noGrp="1"/>
          </p:cNvSpPr>
          <p:nvPr>
            <p:ph type="title"/>
          </p:nvPr>
        </p:nvSpPr>
        <p:spPr/>
        <p:txBody>
          <a:bodyPr/>
          <a:lstStyle/>
          <a:p>
            <a:pPr algn="ctr"/>
            <a:r>
              <a:rPr lang="en-IN" dirty="0" smtClean="0"/>
              <a:t>QUIZ</a:t>
            </a:r>
            <a:endParaRPr lang="en-IN" dirty="0"/>
          </a:p>
        </p:txBody>
      </p:sp>
      <p:sp>
        <p:nvSpPr>
          <p:cNvPr id="3" name="Text Placeholder 2">
            <a:extLst>
              <a:ext uri="{FF2B5EF4-FFF2-40B4-BE49-F238E27FC236}">
                <a16:creationId xmlns="" xmlns:a16="http://schemas.microsoft.com/office/drawing/2014/main" id="{A3F9382F-4BE5-4117-82F5-6B1099D42723}"/>
              </a:ext>
            </a:extLst>
          </p:cNvPr>
          <p:cNvSpPr>
            <a:spLocks noGrp="1"/>
          </p:cNvSpPr>
          <p:nvPr>
            <p:ph type="body" idx="1"/>
          </p:nvPr>
        </p:nvSpPr>
        <p:spPr>
          <a:xfrm>
            <a:off x="311700" y="2063065"/>
            <a:ext cx="8520600" cy="3416400"/>
          </a:xfrm>
        </p:spPr>
        <p:txBody>
          <a:bodyPr/>
          <a:lstStyle/>
          <a:p>
            <a:pPr marL="114300" indent="0">
              <a:buNone/>
            </a:pPr>
            <a:r>
              <a:rPr lang="en-US" dirty="0"/>
              <a:t>Which of the following is true about the execution section of a PL/SQL block?</a:t>
            </a:r>
          </a:p>
          <a:p>
            <a:pPr marL="114300" indent="0">
              <a:buNone/>
            </a:pPr>
            <a:endParaRPr lang="en-US" dirty="0"/>
          </a:p>
          <a:p>
            <a:pPr marL="114300" indent="0">
              <a:buNone/>
            </a:pPr>
            <a:r>
              <a:rPr lang="en-US" dirty="0"/>
              <a:t>A - It is enclosed between the keywords BEGIN and END.</a:t>
            </a:r>
          </a:p>
          <a:p>
            <a:pPr marL="114300" indent="0">
              <a:buNone/>
            </a:pPr>
            <a:endParaRPr lang="en-US" dirty="0"/>
          </a:p>
          <a:p>
            <a:pPr marL="114300" indent="0">
              <a:buNone/>
            </a:pPr>
            <a:r>
              <a:rPr lang="en-US" dirty="0"/>
              <a:t>B - It is a mandatory section.</a:t>
            </a:r>
          </a:p>
          <a:p>
            <a:pPr marL="114300" indent="0">
              <a:buNone/>
            </a:pPr>
            <a:endParaRPr lang="en-US" dirty="0"/>
          </a:p>
          <a:p>
            <a:pPr marL="114300" indent="0">
              <a:buNone/>
            </a:pPr>
            <a:r>
              <a:rPr lang="en-US" dirty="0"/>
              <a:t>C - It consists of the executable PL/SQL statements.</a:t>
            </a:r>
          </a:p>
          <a:p>
            <a:pPr marL="114300" indent="0">
              <a:buNone/>
            </a:pPr>
            <a:endParaRPr lang="en-US" dirty="0"/>
          </a:p>
          <a:p>
            <a:pPr marL="114300" indent="0">
              <a:buNone/>
            </a:pPr>
            <a:r>
              <a:rPr lang="en-US" dirty="0"/>
              <a:t>D - All of the above.</a:t>
            </a:r>
            <a:endParaRPr lang="en-IN" dirty="0"/>
          </a:p>
        </p:txBody>
      </p:sp>
    </p:spTree>
    <p:extLst>
      <p:ext uri="{BB962C8B-B14F-4D97-AF65-F5344CB8AC3E}">
        <p14:creationId xmlns:p14="http://schemas.microsoft.com/office/powerpoint/2010/main" val="778970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8D298D-7612-4E8B-8142-D0CD564B6C20}"/>
              </a:ext>
            </a:extLst>
          </p:cNvPr>
          <p:cNvSpPr>
            <a:spLocks noGrp="1"/>
          </p:cNvSpPr>
          <p:nvPr>
            <p:ph type="title"/>
          </p:nvPr>
        </p:nvSpPr>
        <p:spPr/>
        <p:txBody>
          <a:bodyPr/>
          <a:lstStyle/>
          <a:p>
            <a:r>
              <a:rPr lang="en-IN" dirty="0" smtClean="0"/>
              <a:t>QUIZ</a:t>
            </a:r>
            <a:endParaRPr lang="en-IN" dirty="0"/>
          </a:p>
        </p:txBody>
      </p:sp>
      <p:sp>
        <p:nvSpPr>
          <p:cNvPr id="3" name="Text Placeholder 2">
            <a:extLst>
              <a:ext uri="{FF2B5EF4-FFF2-40B4-BE49-F238E27FC236}">
                <a16:creationId xmlns="" xmlns:a16="http://schemas.microsoft.com/office/drawing/2014/main" id="{520367F4-A45C-46C3-96FD-F7720AD6815E}"/>
              </a:ext>
            </a:extLst>
          </p:cNvPr>
          <p:cNvSpPr>
            <a:spLocks noGrp="1"/>
          </p:cNvSpPr>
          <p:nvPr>
            <p:ph type="body" idx="1"/>
          </p:nvPr>
        </p:nvSpPr>
        <p:spPr/>
        <p:txBody>
          <a:bodyPr/>
          <a:lstStyle/>
          <a:p>
            <a:pPr marL="114300" indent="0">
              <a:buNone/>
            </a:pPr>
            <a:r>
              <a:rPr lang="en-US" dirty="0"/>
              <a:t>Which of the following is true about comments in PL/SQL?</a:t>
            </a:r>
          </a:p>
          <a:p>
            <a:pPr marL="114300" indent="0">
              <a:buNone/>
            </a:pPr>
            <a:r>
              <a:rPr lang="en-US" dirty="0"/>
              <a:t>A) Comments are explanatory statements.</a:t>
            </a:r>
          </a:p>
          <a:p>
            <a:pPr marL="114300" indent="0">
              <a:buNone/>
            </a:pPr>
            <a:r>
              <a:rPr lang="en-US" dirty="0"/>
              <a:t>B) The PL/SQL single-line comments start with the delimiter </a:t>
            </a:r>
            <a:r>
              <a:rPr lang="en-US" dirty="0" smtClean="0"/>
              <a:t>- - </a:t>
            </a:r>
            <a:r>
              <a:rPr lang="en-US" dirty="0"/>
              <a:t>(double hyphen)</a:t>
            </a:r>
          </a:p>
          <a:p>
            <a:pPr marL="114300" indent="0">
              <a:buNone/>
            </a:pPr>
            <a:r>
              <a:rPr lang="en-US" dirty="0"/>
              <a:t>C) Multi-line comments are enclosed by /* and */.</a:t>
            </a:r>
          </a:p>
          <a:p>
            <a:pPr marL="114300" indent="0">
              <a:buNone/>
            </a:pPr>
            <a:r>
              <a:rPr lang="en-US" dirty="0"/>
              <a:t>D) All of the above.</a:t>
            </a:r>
            <a:endParaRPr lang="en-IN" dirty="0"/>
          </a:p>
        </p:txBody>
      </p:sp>
    </p:spTree>
    <p:extLst>
      <p:ext uri="{BB962C8B-B14F-4D97-AF65-F5344CB8AC3E}">
        <p14:creationId xmlns:p14="http://schemas.microsoft.com/office/powerpoint/2010/main" val="663588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924A0-0263-4174-A4A4-074C97DA5D41}"/>
              </a:ext>
            </a:extLst>
          </p:cNvPr>
          <p:cNvSpPr>
            <a:spLocks noGrp="1"/>
          </p:cNvSpPr>
          <p:nvPr>
            <p:ph type="title"/>
          </p:nvPr>
        </p:nvSpPr>
        <p:spPr/>
        <p:txBody>
          <a:bodyPr/>
          <a:lstStyle/>
          <a:p>
            <a:pPr algn="ctr"/>
            <a:r>
              <a:rPr lang="en-IN" dirty="0" smtClean="0"/>
              <a:t>QUIZ</a:t>
            </a:r>
            <a:endParaRPr lang="en-IN" dirty="0"/>
          </a:p>
        </p:txBody>
      </p:sp>
      <p:sp>
        <p:nvSpPr>
          <p:cNvPr id="3" name="Text Placeholder 2">
            <a:extLst>
              <a:ext uri="{FF2B5EF4-FFF2-40B4-BE49-F238E27FC236}">
                <a16:creationId xmlns="" xmlns:a16="http://schemas.microsoft.com/office/drawing/2014/main" id="{A3F9382F-4BE5-4117-82F5-6B1099D42723}"/>
              </a:ext>
            </a:extLst>
          </p:cNvPr>
          <p:cNvSpPr>
            <a:spLocks noGrp="1"/>
          </p:cNvSpPr>
          <p:nvPr>
            <p:ph type="body" idx="1"/>
          </p:nvPr>
        </p:nvSpPr>
        <p:spPr>
          <a:xfrm>
            <a:off x="311700" y="1219200"/>
            <a:ext cx="8520600" cy="4260265"/>
          </a:xfrm>
        </p:spPr>
        <p:txBody>
          <a:bodyPr/>
          <a:lstStyle/>
          <a:p>
            <a:pPr marL="114300" indent="0" algn="just">
              <a:buNone/>
            </a:pPr>
            <a:r>
              <a:rPr lang="en-US" b="1" dirty="0">
                <a:solidFill>
                  <a:srgbClr val="000000"/>
                </a:solidFill>
                <a:latin typeface="Arial" panose="020B0604020202020204" pitchFamily="34" charset="0"/>
              </a:rPr>
              <a:t>To get the server output result and display it into the screen, you need to write −</a:t>
            </a:r>
          </a:p>
          <a:p>
            <a:pPr marL="114300" indent="0" algn="just">
              <a:buNone/>
            </a:pPr>
            <a:r>
              <a:rPr lang="en-US" dirty="0">
                <a:solidFill>
                  <a:srgbClr val="000000"/>
                </a:solidFill>
                <a:latin typeface="Arial" panose="020B0604020202020204" pitchFamily="34" charset="0"/>
              </a:rPr>
              <a:t>A - set </a:t>
            </a:r>
            <a:r>
              <a:rPr lang="en-US" dirty="0" err="1">
                <a:solidFill>
                  <a:srgbClr val="000000"/>
                </a:solidFill>
                <a:latin typeface="Arial" panose="020B0604020202020204" pitchFamily="34" charset="0"/>
              </a:rPr>
              <a:t>serveroutput</a:t>
            </a:r>
            <a:r>
              <a:rPr lang="en-US" dirty="0">
                <a:solidFill>
                  <a:srgbClr val="000000"/>
                </a:solidFill>
                <a:latin typeface="Arial" panose="020B0604020202020204" pitchFamily="34" charset="0"/>
              </a:rPr>
              <a:t> on</a:t>
            </a:r>
            <a:endParaRPr lang="en-US" b="1" dirty="0">
              <a:solidFill>
                <a:srgbClr val="000000"/>
              </a:solidFill>
              <a:latin typeface="Arial" panose="020B0604020202020204" pitchFamily="34" charset="0"/>
            </a:endParaRPr>
          </a:p>
          <a:p>
            <a:pPr marL="114300" indent="0" algn="just">
              <a:buNone/>
            </a:pPr>
            <a:r>
              <a:rPr lang="en-US" dirty="0">
                <a:solidFill>
                  <a:srgbClr val="000000"/>
                </a:solidFill>
                <a:latin typeface="Arial" panose="020B0604020202020204" pitchFamily="34" charset="0"/>
              </a:rPr>
              <a:t>B - set server output on</a:t>
            </a:r>
            <a:endParaRPr lang="en-US" b="1" dirty="0">
              <a:solidFill>
                <a:srgbClr val="000000"/>
              </a:solidFill>
              <a:latin typeface="Arial" panose="020B0604020202020204" pitchFamily="34" charset="0"/>
            </a:endParaRPr>
          </a:p>
          <a:p>
            <a:pPr marL="114300" indent="0" algn="just">
              <a:buNone/>
            </a:pPr>
            <a:r>
              <a:rPr lang="en-US" dirty="0">
                <a:solidFill>
                  <a:srgbClr val="000000"/>
                </a:solidFill>
                <a:latin typeface="Arial" panose="020B0604020202020204" pitchFamily="34" charset="0"/>
              </a:rPr>
              <a:t>C - set </a:t>
            </a:r>
            <a:r>
              <a:rPr lang="en-US" dirty="0" err="1">
                <a:solidFill>
                  <a:srgbClr val="000000"/>
                </a:solidFill>
                <a:latin typeface="Arial" panose="020B0604020202020204" pitchFamily="34" charset="0"/>
              </a:rPr>
              <a:t>dbmsoutput</a:t>
            </a:r>
            <a:r>
              <a:rPr lang="en-US" dirty="0">
                <a:solidFill>
                  <a:srgbClr val="000000"/>
                </a:solidFill>
                <a:latin typeface="Arial" panose="020B0604020202020204" pitchFamily="34" charset="0"/>
              </a:rPr>
              <a:t> on</a:t>
            </a:r>
            <a:endParaRPr lang="en-US" b="1" dirty="0">
              <a:solidFill>
                <a:srgbClr val="000000"/>
              </a:solidFill>
              <a:latin typeface="Arial" panose="020B0604020202020204" pitchFamily="34" charset="0"/>
            </a:endParaRPr>
          </a:p>
          <a:p>
            <a:pPr marL="114300" indent="0" algn="just">
              <a:buNone/>
            </a:pPr>
            <a:r>
              <a:rPr lang="en-US" dirty="0">
                <a:solidFill>
                  <a:srgbClr val="000000"/>
                </a:solidFill>
                <a:latin typeface="Arial" panose="020B0604020202020204" pitchFamily="34" charset="0"/>
              </a:rPr>
              <a:t>D - set </a:t>
            </a:r>
            <a:r>
              <a:rPr lang="en-US" dirty="0" err="1">
                <a:solidFill>
                  <a:srgbClr val="000000"/>
                </a:solidFill>
                <a:latin typeface="Arial" panose="020B0604020202020204" pitchFamily="34" charset="0"/>
              </a:rPr>
              <a:t>dbms</a:t>
            </a:r>
            <a:r>
              <a:rPr lang="en-US" dirty="0">
                <a:solidFill>
                  <a:srgbClr val="000000"/>
                </a:solidFill>
                <a:latin typeface="Arial" panose="020B0604020202020204" pitchFamily="34" charset="0"/>
              </a:rPr>
              <a:t> output on</a:t>
            </a:r>
            <a:endParaRPr lang="en-U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2140951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Iterative control</a:t>
            </a:r>
          </a:p>
        </p:txBody>
      </p:sp>
      <p:sp>
        <p:nvSpPr>
          <p:cNvPr id="3" name="Content Placeholder 2"/>
          <p:cNvSpPr>
            <a:spLocks noGrp="1"/>
          </p:cNvSpPr>
          <p:nvPr>
            <p:ph sz="quarter" idx="1"/>
          </p:nvPr>
        </p:nvSpPr>
        <p:spPr/>
        <p:txBody>
          <a:bodyPr/>
          <a:lstStyle/>
          <a:p>
            <a:pPr>
              <a:buNone/>
            </a:pPr>
            <a:r>
              <a:rPr lang="en-US" dirty="0"/>
              <a:t>Sequence of statements can be executed number of times</a:t>
            </a:r>
          </a:p>
          <a:p>
            <a:r>
              <a:rPr lang="en-US" dirty="0"/>
              <a:t>Loop</a:t>
            </a:r>
          </a:p>
          <a:p>
            <a:r>
              <a:rPr lang="en-US" dirty="0"/>
              <a:t>While – loop </a:t>
            </a:r>
          </a:p>
          <a:p>
            <a:r>
              <a:rPr lang="en-US" dirty="0"/>
              <a:t>For-loop</a:t>
            </a:r>
          </a:p>
          <a:p>
            <a:pPr lvl="1">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a:t>
            </a:r>
          </a:p>
        </p:txBody>
      </p:sp>
      <p:sp>
        <p:nvSpPr>
          <p:cNvPr id="3" name="Content Placeholder 2"/>
          <p:cNvSpPr>
            <a:spLocks noGrp="1"/>
          </p:cNvSpPr>
          <p:nvPr>
            <p:ph sz="quarter" idx="1"/>
          </p:nvPr>
        </p:nvSpPr>
        <p:spPr/>
        <p:txBody>
          <a:bodyPr>
            <a:normAutofit lnSpcReduction="10000"/>
          </a:bodyPr>
          <a:lstStyle/>
          <a:p>
            <a:pPr>
              <a:buNone/>
            </a:pPr>
            <a:r>
              <a:rPr lang="en-US" dirty="0"/>
              <a:t>Simple loop (Infinite loop)</a:t>
            </a:r>
          </a:p>
          <a:p>
            <a:pPr>
              <a:buNone/>
            </a:pPr>
            <a:r>
              <a:rPr lang="en-US" dirty="0"/>
              <a:t>Loop</a:t>
            </a:r>
          </a:p>
          <a:p>
            <a:pPr>
              <a:buNone/>
            </a:pPr>
            <a:r>
              <a:rPr lang="en-US" dirty="0"/>
              <a:t>	Sequence of statements; </a:t>
            </a:r>
          </a:p>
          <a:p>
            <a:pPr>
              <a:buNone/>
            </a:pPr>
            <a:r>
              <a:rPr lang="en-US" dirty="0"/>
              <a:t>	Exit when condition; </a:t>
            </a:r>
          </a:p>
          <a:p>
            <a:pPr>
              <a:buNone/>
            </a:pPr>
            <a:r>
              <a:rPr lang="en-US" dirty="0"/>
              <a:t>End loop;</a:t>
            </a:r>
          </a:p>
          <a:p>
            <a:endParaRPr lang="en-US" dirty="0"/>
          </a:p>
          <a:p>
            <a:r>
              <a:rPr lang="en-US" dirty="0"/>
              <a:t>Two forms of exit</a:t>
            </a:r>
          </a:p>
          <a:p>
            <a:r>
              <a:rPr lang="en-US" dirty="0"/>
              <a:t>exit</a:t>
            </a:r>
          </a:p>
          <a:p>
            <a:pPr lvl="1"/>
            <a:r>
              <a:rPr lang="en-US" dirty="0"/>
              <a:t>Exit to exit immediately</a:t>
            </a:r>
          </a:p>
          <a:p>
            <a:r>
              <a:rPr lang="en-US" dirty="0"/>
              <a:t>Exit when</a:t>
            </a:r>
          </a:p>
          <a:p>
            <a:pPr lvl="1"/>
            <a:r>
              <a:rPr lang="en-US" dirty="0"/>
              <a:t>To exit on condition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print numbers 1 to 10</a:t>
            </a:r>
          </a:p>
        </p:txBody>
      </p:sp>
      <p:sp>
        <p:nvSpPr>
          <p:cNvPr id="3" name="Content Placeholder 2"/>
          <p:cNvSpPr>
            <a:spLocks noGrp="1"/>
          </p:cNvSpPr>
          <p:nvPr>
            <p:ph sz="quarter" idx="1"/>
          </p:nvPr>
        </p:nvSpPr>
        <p:spPr/>
        <p:txBody>
          <a:bodyPr>
            <a:normAutofit/>
          </a:bodyPr>
          <a:lstStyle/>
          <a:p>
            <a:pPr>
              <a:buNone/>
            </a:pPr>
            <a:r>
              <a:rPr lang="en-US" dirty="0"/>
              <a:t>Declare</a:t>
            </a:r>
          </a:p>
          <a:p>
            <a:pPr>
              <a:buNone/>
            </a:pPr>
            <a:r>
              <a:rPr lang="en-US" dirty="0"/>
              <a:t>	</a:t>
            </a:r>
            <a:r>
              <a:rPr lang="en-US" dirty="0" err="1"/>
              <a:t>i</a:t>
            </a:r>
            <a:r>
              <a:rPr lang="en-US" dirty="0"/>
              <a:t> number(2);</a:t>
            </a:r>
          </a:p>
          <a:p>
            <a:pPr>
              <a:buNone/>
            </a:pPr>
            <a:r>
              <a:rPr lang="en-US" dirty="0"/>
              <a:t>Begin</a:t>
            </a:r>
          </a:p>
          <a:p>
            <a:pPr>
              <a:buNone/>
            </a:pPr>
            <a:r>
              <a:rPr lang="en-US" dirty="0"/>
              <a:t>	</a:t>
            </a:r>
            <a:r>
              <a:rPr lang="en-US" dirty="0" err="1"/>
              <a:t>i</a:t>
            </a:r>
            <a:r>
              <a:rPr lang="en-US" dirty="0"/>
              <a:t>:=1;</a:t>
            </a:r>
          </a:p>
          <a:p>
            <a:pPr>
              <a:buNone/>
            </a:pPr>
            <a:r>
              <a:rPr lang="en-US" dirty="0"/>
              <a:t>Loop</a:t>
            </a:r>
          </a:p>
          <a:p>
            <a:pPr>
              <a:buNone/>
            </a:pPr>
            <a:r>
              <a:rPr lang="en-US" dirty="0"/>
              <a:t>	</a:t>
            </a:r>
            <a:r>
              <a:rPr lang="en-US" dirty="0" err="1"/>
              <a:t>dbms_output.put_line</a:t>
            </a:r>
            <a:r>
              <a:rPr lang="en-US" dirty="0"/>
              <a:t>(</a:t>
            </a:r>
            <a:r>
              <a:rPr lang="en-US" dirty="0" err="1"/>
              <a:t>i</a:t>
            </a:r>
            <a:r>
              <a:rPr lang="en-US" dirty="0"/>
              <a:t>);</a:t>
            </a:r>
          </a:p>
          <a:p>
            <a:pPr>
              <a:buNone/>
            </a:pPr>
            <a:r>
              <a:rPr lang="en-US" dirty="0"/>
              <a:t>	</a:t>
            </a:r>
            <a:r>
              <a:rPr lang="en-US" dirty="0" err="1"/>
              <a:t>i</a:t>
            </a:r>
            <a:r>
              <a:rPr lang="en-US" dirty="0"/>
              <a:t> := i+1;</a:t>
            </a:r>
          </a:p>
          <a:p>
            <a:pPr>
              <a:buNone/>
            </a:pPr>
            <a:r>
              <a:rPr lang="en-US" dirty="0"/>
              <a:t>	Exit when </a:t>
            </a:r>
            <a:r>
              <a:rPr lang="en-US" dirty="0" err="1"/>
              <a:t>i</a:t>
            </a:r>
            <a:r>
              <a:rPr lang="en-US" dirty="0"/>
              <a:t>&gt;10;</a:t>
            </a:r>
          </a:p>
          <a:p>
            <a:pPr>
              <a:buNone/>
            </a:pPr>
            <a:r>
              <a:rPr lang="en-US" dirty="0"/>
              <a:t>End loop;</a:t>
            </a:r>
          </a:p>
          <a:p>
            <a:pPr>
              <a:buNone/>
            </a:pPr>
            <a:r>
              <a:rPr lang="en-US" dirty="0"/>
              <a:t>End;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a:t>
            </a:r>
          </a:p>
        </p:txBody>
      </p:sp>
      <p:sp>
        <p:nvSpPr>
          <p:cNvPr id="3" name="Content Placeholder 2"/>
          <p:cNvSpPr>
            <a:spLocks noGrp="1"/>
          </p:cNvSpPr>
          <p:nvPr>
            <p:ph sz="quarter" idx="1"/>
          </p:nvPr>
        </p:nvSpPr>
        <p:spPr/>
        <p:txBody>
          <a:bodyPr/>
          <a:lstStyle/>
          <a:p>
            <a:pPr>
              <a:buNone/>
            </a:pPr>
            <a:r>
              <a:rPr lang="en-US" dirty="0"/>
              <a:t>Statements are executed when condition is true</a:t>
            </a:r>
          </a:p>
          <a:p>
            <a:pPr>
              <a:buNone/>
            </a:pPr>
            <a:endParaRPr lang="en-US" dirty="0"/>
          </a:p>
          <a:p>
            <a:pPr>
              <a:buNone/>
            </a:pPr>
            <a:r>
              <a:rPr lang="en-US" dirty="0"/>
              <a:t>While condition </a:t>
            </a:r>
          </a:p>
          <a:p>
            <a:pPr>
              <a:buNone/>
            </a:pPr>
            <a:r>
              <a:rPr lang="en-US" dirty="0"/>
              <a:t>Loop</a:t>
            </a:r>
          </a:p>
          <a:p>
            <a:pPr>
              <a:buNone/>
            </a:pPr>
            <a:r>
              <a:rPr lang="en-US" dirty="0"/>
              <a:t>	Sequence of statements; </a:t>
            </a:r>
          </a:p>
          <a:p>
            <a:pPr>
              <a:buNone/>
            </a:pPr>
            <a:r>
              <a:rPr lang="en-US" dirty="0"/>
              <a:t>	</a:t>
            </a:r>
            <a:r>
              <a:rPr lang="en-US" dirty="0" err="1"/>
              <a:t>updation</a:t>
            </a:r>
            <a:r>
              <a:rPr lang="en-US" dirty="0"/>
              <a:t>; </a:t>
            </a:r>
          </a:p>
          <a:p>
            <a:pPr>
              <a:buNone/>
            </a:pPr>
            <a:r>
              <a:rPr lang="en-US" dirty="0"/>
              <a:t>End loop;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of PL/SQL execution</a:t>
            </a:r>
            <a:endParaRPr lang="en-US" dirty="0"/>
          </a:p>
        </p:txBody>
      </p:sp>
      <p:pic>
        <p:nvPicPr>
          <p:cNvPr id="4" name="Picture 2" descr="Description of Figure 1-1 follo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0456" y="1828799"/>
            <a:ext cx="5830944" cy="4540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 print Square of number from 1 to 10</a:t>
            </a:r>
          </a:p>
        </p:txBody>
      </p:sp>
      <p:sp>
        <p:nvSpPr>
          <p:cNvPr id="3" name="Content Placeholder 2"/>
          <p:cNvSpPr>
            <a:spLocks noGrp="1"/>
          </p:cNvSpPr>
          <p:nvPr>
            <p:ph sz="quarter" idx="1"/>
          </p:nvPr>
        </p:nvSpPr>
        <p:spPr/>
        <p:txBody>
          <a:bodyPr>
            <a:normAutofit/>
          </a:bodyPr>
          <a:lstStyle/>
          <a:p>
            <a:pPr>
              <a:buNone/>
            </a:pPr>
            <a:r>
              <a:rPr lang="en-US" dirty="0"/>
              <a:t>Declare</a:t>
            </a:r>
          </a:p>
          <a:p>
            <a:pPr>
              <a:buNone/>
            </a:pPr>
            <a:r>
              <a:rPr lang="en-US" dirty="0"/>
              <a:t>	a number(2);</a:t>
            </a:r>
          </a:p>
          <a:p>
            <a:pPr>
              <a:buNone/>
            </a:pPr>
            <a:r>
              <a:rPr lang="en-US" dirty="0"/>
              <a:t>Begin</a:t>
            </a:r>
          </a:p>
          <a:p>
            <a:pPr>
              <a:buNone/>
            </a:pPr>
            <a:r>
              <a:rPr lang="en-US" dirty="0"/>
              <a:t>	a:=1;</a:t>
            </a:r>
          </a:p>
          <a:p>
            <a:pPr>
              <a:buNone/>
            </a:pPr>
            <a:r>
              <a:rPr lang="en-US" dirty="0"/>
              <a:t>While a&lt;=10;</a:t>
            </a:r>
          </a:p>
          <a:p>
            <a:pPr>
              <a:buNone/>
            </a:pPr>
            <a:r>
              <a:rPr lang="en-US" dirty="0"/>
              <a:t>Loop</a:t>
            </a:r>
          </a:p>
          <a:p>
            <a:pPr>
              <a:buNone/>
            </a:pPr>
            <a:r>
              <a:rPr lang="en-US" dirty="0"/>
              <a:t>	</a:t>
            </a:r>
            <a:r>
              <a:rPr lang="en-US" dirty="0" err="1"/>
              <a:t>Dbms_output.put_line</a:t>
            </a:r>
            <a:r>
              <a:rPr lang="en-US" dirty="0"/>
              <a:t>(a*a);</a:t>
            </a:r>
          </a:p>
          <a:p>
            <a:pPr>
              <a:buNone/>
            </a:pPr>
            <a:r>
              <a:rPr lang="en-US" dirty="0"/>
              <a:t>	a:=a+1;</a:t>
            </a:r>
          </a:p>
          <a:p>
            <a:pPr>
              <a:buNone/>
            </a:pPr>
            <a:r>
              <a:rPr lang="en-US" dirty="0"/>
              <a:t>End loop;</a:t>
            </a:r>
          </a:p>
          <a:p>
            <a:pPr>
              <a:buNone/>
            </a:pPr>
            <a:r>
              <a:rPr lang="en-US" dirty="0"/>
              <a:t>End;</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print multiplication table</a:t>
            </a:r>
          </a:p>
        </p:txBody>
      </p:sp>
      <p:sp>
        <p:nvSpPr>
          <p:cNvPr id="3" name="Content Placeholder 2"/>
          <p:cNvSpPr>
            <a:spLocks noGrp="1"/>
          </p:cNvSpPr>
          <p:nvPr>
            <p:ph sz="quarter" idx="1"/>
          </p:nvPr>
        </p:nvSpPr>
        <p:spPr/>
        <p:txBody>
          <a:bodyPr>
            <a:normAutofit fontScale="92500" lnSpcReduction="10000"/>
          </a:bodyPr>
          <a:lstStyle/>
          <a:p>
            <a:pPr>
              <a:buNone/>
            </a:pPr>
            <a:r>
              <a:rPr lang="en-US" dirty="0"/>
              <a:t>Declare</a:t>
            </a:r>
          </a:p>
          <a:p>
            <a:pPr>
              <a:buNone/>
            </a:pPr>
            <a:r>
              <a:rPr lang="en-US" dirty="0"/>
              <a:t>	table number := &amp;table;</a:t>
            </a:r>
          </a:p>
          <a:p>
            <a:pPr>
              <a:buNone/>
            </a:pPr>
            <a:r>
              <a:rPr lang="en-US" dirty="0"/>
              <a:t>	count number:=1;</a:t>
            </a:r>
          </a:p>
          <a:p>
            <a:pPr>
              <a:buNone/>
            </a:pPr>
            <a:r>
              <a:rPr lang="en-US" dirty="0"/>
              <a:t>	result number;</a:t>
            </a:r>
          </a:p>
          <a:p>
            <a:pPr>
              <a:buNone/>
            </a:pPr>
            <a:r>
              <a:rPr lang="en-US" dirty="0"/>
              <a:t>Begin</a:t>
            </a:r>
          </a:p>
          <a:p>
            <a:pPr>
              <a:buNone/>
            </a:pPr>
            <a:r>
              <a:rPr lang="en-US" dirty="0"/>
              <a:t>While count&lt;=10</a:t>
            </a:r>
          </a:p>
          <a:p>
            <a:pPr>
              <a:buNone/>
            </a:pPr>
            <a:r>
              <a:rPr lang="en-US" dirty="0"/>
              <a:t>Loop</a:t>
            </a:r>
          </a:p>
          <a:p>
            <a:pPr>
              <a:buNone/>
            </a:pPr>
            <a:r>
              <a:rPr lang="en-US" dirty="0"/>
              <a:t>	result := table*count;</a:t>
            </a:r>
          </a:p>
          <a:p>
            <a:pPr>
              <a:buNone/>
            </a:pPr>
            <a:r>
              <a:rPr lang="en-US" dirty="0"/>
              <a:t>	</a:t>
            </a:r>
            <a:r>
              <a:rPr lang="en-US" dirty="0" err="1"/>
              <a:t>Dbms_output.put_line</a:t>
            </a:r>
            <a:r>
              <a:rPr lang="en-US" dirty="0"/>
              <a:t> (table|| ‘*’ || count ||‘=’|| result);</a:t>
            </a:r>
          </a:p>
          <a:p>
            <a:pPr>
              <a:buNone/>
            </a:pPr>
            <a:r>
              <a:rPr lang="en-US" dirty="0"/>
              <a:t>	count:=count+1;</a:t>
            </a:r>
          </a:p>
          <a:p>
            <a:pPr>
              <a:buNone/>
            </a:pPr>
            <a:r>
              <a:rPr lang="en-US" dirty="0"/>
              <a:t>End loop;</a:t>
            </a:r>
          </a:p>
          <a:p>
            <a:pPr>
              <a:buNone/>
            </a:pPr>
            <a:r>
              <a:rPr lang="en-US" dirty="0"/>
              <a:t>End;</a:t>
            </a:r>
          </a:p>
          <a:p>
            <a:endParaRPr lang="en-US" dirty="0"/>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loop</a:t>
            </a:r>
          </a:p>
        </p:txBody>
      </p:sp>
      <p:sp>
        <p:nvSpPr>
          <p:cNvPr id="3" name="Content Placeholder 2"/>
          <p:cNvSpPr>
            <a:spLocks noGrp="1"/>
          </p:cNvSpPr>
          <p:nvPr>
            <p:ph sz="quarter" idx="1"/>
          </p:nvPr>
        </p:nvSpPr>
        <p:spPr/>
        <p:txBody>
          <a:bodyPr/>
          <a:lstStyle/>
          <a:p>
            <a:endParaRPr lang="en-US" dirty="0"/>
          </a:p>
          <a:p>
            <a:pPr>
              <a:buNone/>
            </a:pPr>
            <a:r>
              <a:rPr lang="en-US" dirty="0"/>
              <a:t>FOR counter IN [REVERSE] lower bound..higher bound</a:t>
            </a:r>
          </a:p>
          <a:p>
            <a:pPr>
              <a:buNone/>
            </a:pPr>
            <a:r>
              <a:rPr lang="en-US" dirty="0"/>
              <a:t>Loop</a:t>
            </a:r>
          </a:p>
          <a:p>
            <a:pPr>
              <a:buNone/>
            </a:pPr>
            <a:r>
              <a:rPr lang="en-US" dirty="0"/>
              <a:t>	Sequence of statements;</a:t>
            </a:r>
          </a:p>
          <a:p>
            <a:pPr>
              <a:buNone/>
            </a:pPr>
            <a:r>
              <a:rPr lang="en-US" dirty="0"/>
              <a:t>End loop;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dirty="0"/>
              <a:t>Declare</a:t>
            </a:r>
          </a:p>
          <a:p>
            <a:pPr>
              <a:buNone/>
            </a:pPr>
            <a:r>
              <a:rPr lang="en-US" dirty="0"/>
              <a:t>	total number(4);</a:t>
            </a:r>
          </a:p>
          <a:p>
            <a:pPr>
              <a:buNone/>
            </a:pPr>
            <a:r>
              <a:rPr lang="en-US" dirty="0"/>
              <a:t>	</a:t>
            </a:r>
            <a:r>
              <a:rPr lang="en-US" dirty="0" err="1"/>
              <a:t>i</a:t>
            </a:r>
            <a:r>
              <a:rPr lang="en-US" dirty="0"/>
              <a:t> number(2);</a:t>
            </a:r>
          </a:p>
          <a:p>
            <a:pPr>
              <a:buNone/>
            </a:pPr>
            <a:r>
              <a:rPr lang="en-US" dirty="0"/>
              <a:t>Begin </a:t>
            </a:r>
          </a:p>
          <a:p>
            <a:pPr>
              <a:buNone/>
            </a:pPr>
            <a:r>
              <a:rPr lang="en-US" dirty="0"/>
              <a:t>	For i in 1..10</a:t>
            </a:r>
          </a:p>
          <a:p>
            <a:pPr>
              <a:buNone/>
            </a:pPr>
            <a:r>
              <a:rPr lang="en-US" dirty="0"/>
              <a:t>Loop</a:t>
            </a:r>
          </a:p>
          <a:p>
            <a:pPr>
              <a:buNone/>
            </a:pPr>
            <a:r>
              <a:rPr lang="en-US" dirty="0"/>
              <a:t>	total := 2*</a:t>
            </a:r>
            <a:r>
              <a:rPr lang="en-US" dirty="0" err="1"/>
              <a:t>i</a:t>
            </a:r>
            <a:r>
              <a:rPr lang="en-US" dirty="0"/>
              <a:t>;</a:t>
            </a:r>
          </a:p>
          <a:p>
            <a:pPr>
              <a:buNone/>
            </a:pPr>
            <a:r>
              <a:rPr lang="en-US" dirty="0"/>
              <a:t>	</a:t>
            </a:r>
            <a:r>
              <a:rPr lang="en-US" dirty="0" err="1"/>
              <a:t>Dbms_output.put_line</a:t>
            </a:r>
            <a:r>
              <a:rPr lang="en-US" dirty="0"/>
              <a:t>(‘2*’||</a:t>
            </a:r>
            <a:r>
              <a:rPr lang="en-US" dirty="0" err="1"/>
              <a:t>i</a:t>
            </a:r>
            <a:r>
              <a:rPr lang="en-US" dirty="0"/>
              <a:t>||’=‘||total);</a:t>
            </a:r>
          </a:p>
          <a:p>
            <a:pPr>
              <a:buNone/>
            </a:pPr>
            <a:r>
              <a:rPr lang="en-US" dirty="0"/>
              <a:t>End loop;</a:t>
            </a:r>
          </a:p>
          <a:p>
            <a:pPr>
              <a:buNone/>
            </a:pPr>
            <a:r>
              <a:rPr lang="en-US" dirty="0"/>
              <a:t>End;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loop</a:t>
            </a:r>
          </a:p>
        </p:txBody>
      </p:sp>
      <p:sp>
        <p:nvSpPr>
          <p:cNvPr id="3" name="Content Placeholder 2"/>
          <p:cNvSpPr>
            <a:spLocks noGrp="1"/>
          </p:cNvSpPr>
          <p:nvPr>
            <p:ph sz="quarter" idx="1"/>
          </p:nvPr>
        </p:nvSpPr>
        <p:spPr/>
        <p:txBody>
          <a:bodyPr/>
          <a:lstStyle/>
          <a:p>
            <a:pPr>
              <a:buNone/>
            </a:pPr>
            <a:r>
              <a:rPr lang="en-US" dirty="0"/>
              <a:t>FOR </a:t>
            </a:r>
            <a:r>
              <a:rPr lang="en-US" dirty="0" err="1"/>
              <a:t>i</a:t>
            </a:r>
            <a:r>
              <a:rPr lang="en-US" dirty="0"/>
              <a:t> IN REVERSE 1..10</a:t>
            </a:r>
          </a:p>
          <a:p>
            <a:pPr>
              <a:buNone/>
            </a:pPr>
            <a:r>
              <a:rPr lang="en-US" dirty="0"/>
              <a:t>Loop</a:t>
            </a:r>
          </a:p>
          <a:p>
            <a:pPr>
              <a:buNone/>
            </a:pPr>
            <a:r>
              <a:rPr lang="en-US" dirty="0"/>
              <a:t>	</a:t>
            </a:r>
            <a:r>
              <a:rPr lang="en-US" dirty="0" err="1"/>
              <a:t>Dbms_output.put_line</a:t>
            </a:r>
            <a:r>
              <a:rPr lang="en-US" dirty="0"/>
              <a:t>(</a:t>
            </a:r>
            <a:r>
              <a:rPr lang="en-US" dirty="0" err="1"/>
              <a:t>i</a:t>
            </a:r>
            <a:r>
              <a:rPr lang="en-US" dirty="0"/>
              <a:t>); -- prints 10 to 1</a:t>
            </a:r>
          </a:p>
          <a:p>
            <a:pPr>
              <a:buNone/>
            </a:pPr>
            <a:r>
              <a:rPr lang="en-US" dirty="0"/>
              <a:t>End loop</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calculate the factorial of given number</a:t>
            </a:r>
          </a:p>
        </p:txBody>
      </p:sp>
      <p:sp>
        <p:nvSpPr>
          <p:cNvPr id="3" name="Content Placeholder 2"/>
          <p:cNvSpPr>
            <a:spLocks noGrp="1"/>
          </p:cNvSpPr>
          <p:nvPr>
            <p:ph sz="quarter" idx="1"/>
          </p:nvPr>
        </p:nvSpPr>
        <p:spPr/>
        <p:txBody>
          <a:bodyPr>
            <a:normAutofit fontScale="92500" lnSpcReduction="20000"/>
          </a:bodyPr>
          <a:lstStyle/>
          <a:p>
            <a:pPr>
              <a:buNone/>
            </a:pPr>
            <a:r>
              <a:rPr lang="en-US" dirty="0">
                <a:latin typeface="+mj-lt"/>
              </a:rPr>
              <a:t>Declare</a:t>
            </a:r>
          </a:p>
          <a:p>
            <a:pPr>
              <a:buNone/>
            </a:pPr>
            <a:r>
              <a:rPr lang="en-US" dirty="0">
                <a:latin typeface="+mj-lt"/>
              </a:rPr>
              <a:t>	num number(2);</a:t>
            </a:r>
          </a:p>
          <a:p>
            <a:pPr>
              <a:buNone/>
            </a:pPr>
            <a:r>
              <a:rPr lang="en-US" dirty="0">
                <a:latin typeface="+mj-lt"/>
              </a:rPr>
              <a:t>	</a:t>
            </a:r>
            <a:r>
              <a:rPr lang="en-US" dirty="0" err="1">
                <a:latin typeface="+mj-lt"/>
              </a:rPr>
              <a:t>i</a:t>
            </a:r>
            <a:r>
              <a:rPr lang="en-US" dirty="0">
                <a:latin typeface="+mj-lt"/>
              </a:rPr>
              <a:t> number(2);</a:t>
            </a:r>
          </a:p>
          <a:p>
            <a:pPr>
              <a:buNone/>
            </a:pPr>
            <a:r>
              <a:rPr lang="en-US" dirty="0">
                <a:latin typeface="+mj-lt"/>
              </a:rPr>
              <a:t>	fact number(4);</a:t>
            </a:r>
          </a:p>
          <a:p>
            <a:pPr>
              <a:buNone/>
            </a:pPr>
            <a:r>
              <a:rPr lang="en-US" dirty="0">
                <a:latin typeface="+mj-lt"/>
              </a:rPr>
              <a:t>Begin </a:t>
            </a:r>
          </a:p>
          <a:p>
            <a:pPr>
              <a:buNone/>
            </a:pPr>
            <a:r>
              <a:rPr lang="en-US" dirty="0">
                <a:latin typeface="+mj-lt"/>
              </a:rPr>
              <a:t>	fact := 1;</a:t>
            </a:r>
          </a:p>
          <a:p>
            <a:pPr>
              <a:buNone/>
            </a:pPr>
            <a:r>
              <a:rPr lang="en-US" dirty="0">
                <a:latin typeface="+mj-lt"/>
              </a:rPr>
              <a:t>	num := &amp;num;</a:t>
            </a:r>
          </a:p>
          <a:p>
            <a:pPr>
              <a:buNone/>
            </a:pPr>
            <a:r>
              <a:rPr lang="en-US" dirty="0">
                <a:latin typeface="+mj-lt"/>
              </a:rPr>
              <a:t>For </a:t>
            </a:r>
            <a:r>
              <a:rPr lang="en-US" dirty="0" err="1">
                <a:latin typeface="+mj-lt"/>
              </a:rPr>
              <a:t>i</a:t>
            </a:r>
            <a:r>
              <a:rPr lang="en-US" dirty="0">
                <a:latin typeface="+mj-lt"/>
              </a:rPr>
              <a:t> in 1..num</a:t>
            </a:r>
          </a:p>
          <a:p>
            <a:pPr>
              <a:buNone/>
            </a:pPr>
            <a:r>
              <a:rPr lang="en-US" dirty="0">
                <a:latin typeface="+mj-lt"/>
              </a:rPr>
              <a:t>Loop</a:t>
            </a:r>
          </a:p>
          <a:p>
            <a:pPr>
              <a:buNone/>
            </a:pPr>
            <a:r>
              <a:rPr lang="en-US" dirty="0">
                <a:latin typeface="+mj-lt"/>
              </a:rPr>
              <a:t>	fact := fact * </a:t>
            </a:r>
            <a:r>
              <a:rPr lang="en-US" dirty="0" err="1">
                <a:latin typeface="+mj-lt"/>
              </a:rPr>
              <a:t>i</a:t>
            </a:r>
            <a:r>
              <a:rPr lang="en-US" dirty="0">
                <a:latin typeface="+mj-lt"/>
              </a:rPr>
              <a:t>;</a:t>
            </a:r>
          </a:p>
          <a:p>
            <a:pPr>
              <a:buNone/>
            </a:pPr>
            <a:r>
              <a:rPr lang="en-US" dirty="0">
                <a:latin typeface="+mj-lt"/>
              </a:rPr>
              <a:t>End loop;</a:t>
            </a:r>
          </a:p>
          <a:p>
            <a:pPr>
              <a:buNone/>
            </a:pPr>
            <a:r>
              <a:rPr lang="en-US" dirty="0" err="1">
                <a:latin typeface="+mj-lt"/>
              </a:rPr>
              <a:t>Dbms_output.put_line</a:t>
            </a:r>
            <a:r>
              <a:rPr lang="en-US" dirty="0">
                <a:latin typeface="+mj-lt"/>
              </a:rPr>
              <a:t>(fact);</a:t>
            </a:r>
          </a:p>
          <a:p>
            <a:pPr>
              <a:buNone/>
            </a:pPr>
            <a:r>
              <a:rPr lang="en-US" dirty="0">
                <a:latin typeface="+mj-lt"/>
              </a:rPr>
              <a:t>End;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QUIZ</a:t>
            </a:r>
            <a:endParaRPr lang="en-US" dirty="0"/>
          </a:p>
        </p:txBody>
      </p:sp>
      <p:sp>
        <p:nvSpPr>
          <p:cNvPr id="176" name="Google Shape;176;p36"/>
          <p:cNvSpPr txBox="1">
            <a:spLocks noGrp="1"/>
          </p:cNvSpPr>
          <p:nvPr>
            <p:ph sz="quarter" idx="1"/>
          </p:nvPr>
        </p:nvSpPr>
        <p:spPr>
          <a:prstGeom prst="rect">
            <a:avLst/>
          </a:prstGeom>
        </p:spPr>
        <p:txBody>
          <a:bodyPr spcFirstLastPara="1" vert="horz" wrap="square" lIns="91425" tIns="91425" rIns="91425" bIns="91425" anchor="t" anchorCtr="0">
            <a:noAutofit/>
          </a:bodyPr>
          <a:lstStyle/>
          <a:p>
            <a:pPr marL="0" indent="0">
              <a:spcAft>
                <a:spcPts val="1600"/>
              </a:spcAft>
              <a:buNone/>
            </a:pPr>
            <a:r>
              <a:rPr lang="en-US" b="1" i="0" dirty="0">
                <a:solidFill>
                  <a:srgbClr val="222222"/>
                </a:solidFill>
                <a:effectLst/>
                <a:latin typeface="Open Sans"/>
              </a:rPr>
              <a:t>Which of the following statements can be used to terminate a PL/SQL loop?</a:t>
            </a:r>
          </a:p>
          <a:p>
            <a:pPr algn="l">
              <a:buAutoNum type="alphaUcPeriod"/>
            </a:pPr>
            <a:r>
              <a:rPr lang="en-US" b="0" i="0" dirty="0" smtClean="0">
                <a:solidFill>
                  <a:srgbClr val="555555"/>
                </a:solidFill>
                <a:effectLst/>
                <a:latin typeface="Roboto" panose="020B0604020202020204" charset="0"/>
              </a:rPr>
              <a:t>GOTO</a:t>
            </a:r>
            <a:endParaRPr lang="en-US" dirty="0">
              <a:solidFill>
                <a:srgbClr val="555555"/>
              </a:solidFill>
              <a:latin typeface="Roboto" panose="020B0604020202020204" charset="0"/>
            </a:endParaRPr>
          </a:p>
          <a:p>
            <a:pPr algn="l">
              <a:buAutoNum type="alphaUcPeriod"/>
            </a:pPr>
            <a:r>
              <a:rPr lang="en-US" b="0" i="0" dirty="0" smtClean="0">
                <a:solidFill>
                  <a:srgbClr val="555555"/>
                </a:solidFill>
                <a:effectLst/>
                <a:latin typeface="Roboto" panose="020B0604020202020204" charset="0"/>
              </a:rPr>
              <a:t>EXIT WHEN</a:t>
            </a:r>
          </a:p>
          <a:p>
            <a:pPr algn="l">
              <a:buAutoNum type="alphaUcPeriod"/>
            </a:pPr>
            <a:r>
              <a:rPr lang="en-US" b="0" i="0" dirty="0" smtClean="0">
                <a:solidFill>
                  <a:srgbClr val="555555"/>
                </a:solidFill>
                <a:effectLst/>
                <a:latin typeface="Roboto" panose="020B0604020202020204" charset="0"/>
              </a:rPr>
              <a:t>CONTINUE WHEN</a:t>
            </a:r>
          </a:p>
          <a:p>
            <a:pPr algn="l">
              <a:buAutoNum type="alphaUcPeriod"/>
            </a:pPr>
            <a:r>
              <a:rPr lang="en-US" b="0" i="0" dirty="0" smtClean="0">
                <a:solidFill>
                  <a:srgbClr val="555555"/>
                </a:solidFill>
                <a:effectLst/>
                <a:latin typeface="Roboto" panose="020B0604020202020204" charset="0"/>
              </a:rPr>
              <a:t>KILL</a:t>
            </a:r>
            <a:endParaRPr lang="en-US" b="0" i="0" dirty="0">
              <a:solidFill>
                <a:srgbClr val="555555"/>
              </a:solidFill>
              <a:effectLst/>
              <a:latin typeface="Roboto" panose="020B0604020202020204" charset="0"/>
            </a:endParaRPr>
          </a:p>
          <a:p>
            <a:pPr marL="0" indent="0">
              <a:spcAft>
                <a:spcPts val="1600"/>
              </a:spcAft>
              <a:buNone/>
            </a:pPr>
            <a:endParaRPr dirty="0"/>
          </a:p>
        </p:txBody>
      </p:sp>
    </p:spTree>
    <p:extLst>
      <p:ext uri="{BB962C8B-B14F-4D97-AF65-F5344CB8AC3E}">
        <p14:creationId xmlns:p14="http://schemas.microsoft.com/office/powerpoint/2010/main" val="347488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98FF2-EBEB-4EF2-82D7-8699A2ABDFFD}"/>
              </a:ext>
            </a:extLst>
          </p:cNvPr>
          <p:cNvSpPr>
            <a:spLocks noGrp="1"/>
          </p:cNvSpPr>
          <p:nvPr>
            <p:ph type="title"/>
          </p:nvPr>
        </p:nvSpPr>
        <p:spPr/>
        <p:txBody>
          <a:bodyPr/>
          <a:lstStyle/>
          <a:p>
            <a:pPr algn="ctr"/>
            <a:r>
              <a:rPr lang="en-IN" dirty="0" smtClean="0"/>
              <a:t>Quiz</a:t>
            </a:r>
            <a:endParaRPr lang="en-IN" dirty="0"/>
          </a:p>
        </p:txBody>
      </p:sp>
      <p:sp>
        <p:nvSpPr>
          <p:cNvPr id="3" name="Text Placeholder 2">
            <a:extLst>
              <a:ext uri="{FF2B5EF4-FFF2-40B4-BE49-F238E27FC236}">
                <a16:creationId xmlns="" xmlns:a16="http://schemas.microsoft.com/office/drawing/2014/main" id="{68C0EA58-1D7D-4EFC-8D89-E5F1FCA25877}"/>
              </a:ext>
            </a:extLst>
          </p:cNvPr>
          <p:cNvSpPr>
            <a:spLocks noGrp="1"/>
          </p:cNvSpPr>
          <p:nvPr>
            <p:ph type="body" idx="1"/>
          </p:nvPr>
        </p:nvSpPr>
        <p:spPr/>
        <p:txBody>
          <a:bodyPr/>
          <a:lstStyle/>
          <a:p>
            <a:pPr marL="114300" indent="0">
              <a:buNone/>
            </a:pPr>
            <a:r>
              <a:rPr lang="en-US" dirty="0"/>
              <a:t>Which of the following is not true about PL/SQL decision making structures?</a:t>
            </a:r>
          </a:p>
          <a:p>
            <a:pPr marL="114300" indent="0">
              <a:buNone/>
            </a:pPr>
            <a:r>
              <a:rPr lang="en-US" dirty="0"/>
              <a:t>A)The IF statement associates a condition with a sequence of statements enclosed by THEN and END IF.</a:t>
            </a:r>
          </a:p>
          <a:p>
            <a:pPr marL="114300" indent="0">
              <a:buNone/>
            </a:pPr>
            <a:r>
              <a:rPr lang="en-US" dirty="0"/>
              <a:t>B)The IF statement also adds the keyword ELSE followed by an alternative sequence of statement.</a:t>
            </a:r>
          </a:p>
          <a:p>
            <a:pPr marL="114300" indent="0">
              <a:buNone/>
            </a:pPr>
            <a:r>
              <a:rPr lang="en-US" dirty="0"/>
              <a:t>C)The IF-THEN-ELSIF statement allows you to choose between several alternatives.</a:t>
            </a:r>
          </a:p>
          <a:p>
            <a:pPr marL="114300" indent="0">
              <a:buNone/>
            </a:pPr>
            <a:r>
              <a:rPr lang="en-US" dirty="0"/>
              <a:t>D)PL/SQL does not have a CASE statement</a:t>
            </a:r>
            <a:endParaRPr lang="en-IN" dirty="0"/>
          </a:p>
        </p:txBody>
      </p:sp>
    </p:spTree>
    <p:extLst>
      <p:ext uri="{BB962C8B-B14F-4D97-AF65-F5344CB8AC3E}">
        <p14:creationId xmlns:p14="http://schemas.microsoft.com/office/powerpoint/2010/main" val="9129814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control</a:t>
            </a:r>
          </a:p>
        </p:txBody>
      </p:sp>
      <p:sp>
        <p:nvSpPr>
          <p:cNvPr id="3" name="Content Placeholder 2"/>
          <p:cNvSpPr>
            <a:spLocks noGrp="1"/>
          </p:cNvSpPr>
          <p:nvPr>
            <p:ph sz="quarter" idx="1"/>
          </p:nvPr>
        </p:nvSpPr>
        <p:spPr/>
        <p:txBody>
          <a:bodyPr/>
          <a:lstStyle/>
          <a:p>
            <a:pPr>
              <a:buNone/>
            </a:pPr>
            <a:r>
              <a:rPr lang="en-US" dirty="0"/>
              <a:t>To transfer the flow using </a:t>
            </a:r>
            <a:r>
              <a:rPr lang="en-US" dirty="0" err="1"/>
              <a:t>goto</a:t>
            </a:r>
            <a:r>
              <a:rPr lang="en-US" dirty="0"/>
              <a:t> statement</a:t>
            </a:r>
          </a:p>
          <a:p>
            <a:pPr>
              <a:buNone/>
            </a:pPr>
            <a:r>
              <a:rPr lang="en-US" dirty="0"/>
              <a:t> </a:t>
            </a:r>
          </a:p>
          <a:p>
            <a:pPr>
              <a:buNone/>
            </a:pPr>
            <a:r>
              <a:rPr lang="en-US" dirty="0" err="1"/>
              <a:t>Goto</a:t>
            </a:r>
            <a:r>
              <a:rPr lang="en-US" dirty="0"/>
              <a:t> </a:t>
            </a:r>
            <a:r>
              <a:rPr lang="en-US" dirty="0" err="1"/>
              <a:t>lablename</a:t>
            </a:r>
            <a:r>
              <a:rPr lang="en-US" dirty="0"/>
              <a:t>;</a:t>
            </a:r>
          </a:p>
          <a:p>
            <a:pPr>
              <a:buNone/>
            </a:pPr>
            <a:endParaRPr lang="en-US" dirty="0"/>
          </a:p>
          <a:p>
            <a:pPr>
              <a:buNone/>
            </a:pPr>
            <a:r>
              <a:rPr lang="en-US" dirty="0"/>
              <a:t>Label is marked using tag</a:t>
            </a:r>
          </a:p>
          <a:p>
            <a:pPr>
              <a:buNone/>
            </a:pPr>
            <a:r>
              <a:rPr lang="en-US" dirty="0"/>
              <a:t>&lt;&lt;</a:t>
            </a:r>
            <a:r>
              <a:rPr lang="en-US" dirty="0" err="1"/>
              <a:t>labelname</a:t>
            </a:r>
            <a:r>
              <a:rPr lang="en-US" dirty="0"/>
              <a:t>&gt;&gt;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goto</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a:t>Declare </a:t>
            </a:r>
          </a:p>
          <a:p>
            <a:pPr>
              <a:buNone/>
            </a:pPr>
            <a:r>
              <a:rPr lang="en-US" dirty="0"/>
              <a:t>	num1 number(2);</a:t>
            </a:r>
          </a:p>
          <a:p>
            <a:pPr>
              <a:buNone/>
            </a:pPr>
            <a:r>
              <a:rPr lang="en-US" dirty="0"/>
              <a:t>	Num2 number(2);</a:t>
            </a:r>
          </a:p>
          <a:p>
            <a:pPr>
              <a:buNone/>
            </a:pPr>
            <a:r>
              <a:rPr lang="en-US" dirty="0"/>
              <a:t>Begin </a:t>
            </a:r>
          </a:p>
          <a:p>
            <a:pPr>
              <a:buNone/>
            </a:pPr>
            <a:r>
              <a:rPr lang="en-US" dirty="0"/>
              <a:t>	num1</a:t>
            </a:r>
            <a:r>
              <a:rPr lang="en-US" dirty="0" smtClean="0"/>
              <a:t>:=:num1</a:t>
            </a:r>
            <a:r>
              <a:rPr lang="en-US" dirty="0"/>
              <a:t>;</a:t>
            </a:r>
          </a:p>
          <a:p>
            <a:pPr>
              <a:buNone/>
            </a:pPr>
            <a:r>
              <a:rPr lang="en-US" dirty="0"/>
              <a:t>	num2</a:t>
            </a:r>
            <a:r>
              <a:rPr lang="en-US" dirty="0" smtClean="0"/>
              <a:t>:=:num2</a:t>
            </a:r>
            <a:r>
              <a:rPr lang="en-US" dirty="0"/>
              <a:t>;</a:t>
            </a:r>
          </a:p>
          <a:p>
            <a:pPr>
              <a:buNone/>
            </a:pPr>
            <a:r>
              <a:rPr lang="en-US" dirty="0"/>
              <a:t>If num1&gt; num2 then</a:t>
            </a:r>
          </a:p>
          <a:p>
            <a:pPr>
              <a:buNone/>
            </a:pPr>
            <a:r>
              <a:rPr lang="en-US" dirty="0"/>
              <a:t>	</a:t>
            </a:r>
            <a:r>
              <a:rPr lang="en-US" dirty="0" err="1"/>
              <a:t>Goto</a:t>
            </a:r>
            <a:r>
              <a:rPr lang="en-US" dirty="0"/>
              <a:t> p1;</a:t>
            </a:r>
          </a:p>
          <a:p>
            <a:pPr>
              <a:buNone/>
            </a:pPr>
            <a:r>
              <a:rPr lang="en-US" dirty="0"/>
              <a:t>Else </a:t>
            </a:r>
          </a:p>
          <a:p>
            <a:pPr>
              <a:buNone/>
            </a:pPr>
            <a:r>
              <a:rPr lang="en-US" dirty="0"/>
              <a:t>	</a:t>
            </a:r>
            <a:r>
              <a:rPr lang="en-US" dirty="0" err="1"/>
              <a:t>Goto</a:t>
            </a:r>
            <a:r>
              <a:rPr lang="en-US" dirty="0"/>
              <a:t> p2;</a:t>
            </a:r>
          </a:p>
          <a:p>
            <a:pPr>
              <a:buNone/>
            </a:pPr>
            <a:r>
              <a:rPr lang="en-US" dirty="0"/>
              <a:t>End if;</a:t>
            </a:r>
          </a:p>
          <a:p>
            <a:pPr>
              <a:buNone/>
            </a:pPr>
            <a:r>
              <a:rPr lang="en-US" dirty="0"/>
              <a:t>&lt;&lt;p1&gt;&gt;</a:t>
            </a:r>
          </a:p>
          <a:p>
            <a:pPr>
              <a:buNone/>
            </a:pPr>
            <a:r>
              <a:rPr lang="en-US" dirty="0"/>
              <a:t>	</a:t>
            </a:r>
            <a:r>
              <a:rPr lang="en-US" dirty="0" err="1"/>
              <a:t>Dbms_output.put_line</a:t>
            </a:r>
            <a:r>
              <a:rPr lang="en-US" dirty="0"/>
              <a:t>(‘num1 is bigger’);</a:t>
            </a:r>
          </a:p>
          <a:p>
            <a:pPr>
              <a:buNone/>
            </a:pPr>
            <a:r>
              <a:rPr lang="en-US" dirty="0"/>
              <a:t>	</a:t>
            </a:r>
            <a:r>
              <a:rPr lang="en-US" dirty="0" err="1"/>
              <a:t>goto</a:t>
            </a:r>
            <a:r>
              <a:rPr lang="en-US" dirty="0"/>
              <a:t> p3;</a:t>
            </a:r>
          </a:p>
          <a:p>
            <a:pPr>
              <a:buNone/>
            </a:pPr>
            <a:r>
              <a:rPr lang="en-US" dirty="0"/>
              <a:t>&lt;&lt;p2&gt;&gt;</a:t>
            </a:r>
          </a:p>
          <a:p>
            <a:pPr>
              <a:buNone/>
            </a:pPr>
            <a:r>
              <a:rPr lang="en-US" dirty="0"/>
              <a:t>	</a:t>
            </a:r>
            <a:r>
              <a:rPr lang="en-US" dirty="0" err="1"/>
              <a:t>Dbms_output.put_line</a:t>
            </a:r>
            <a:r>
              <a:rPr lang="en-US" dirty="0"/>
              <a:t>(‘num2 is bigger’);</a:t>
            </a:r>
          </a:p>
          <a:p>
            <a:pPr>
              <a:buNone/>
            </a:pPr>
            <a:r>
              <a:rPr lang="en-US" dirty="0"/>
              <a:t>&lt;&lt;p3&gt;&gt;</a:t>
            </a:r>
          </a:p>
          <a:p>
            <a:pPr>
              <a:buNone/>
            </a:pPr>
            <a:r>
              <a:rPr lang="en-US" dirty="0"/>
              <a:t>	null;</a:t>
            </a:r>
          </a:p>
          <a:p>
            <a:pPr>
              <a:buNone/>
            </a:pPr>
            <a:r>
              <a:rPr lang="en-US" dirty="0"/>
              <a:t>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BLOCK STRUCTURE</a:t>
            </a:r>
          </a:p>
        </p:txBody>
      </p:sp>
      <p:sp>
        <p:nvSpPr>
          <p:cNvPr id="3" name="Content Placeholder 2"/>
          <p:cNvSpPr>
            <a:spLocks noGrp="1"/>
          </p:cNvSpPr>
          <p:nvPr>
            <p:ph sz="quarter" idx="1"/>
          </p:nvPr>
        </p:nvSpPr>
        <p:spPr/>
        <p:txBody>
          <a:bodyPr>
            <a:normAutofit/>
          </a:bodyPr>
          <a:lstStyle/>
          <a:p>
            <a:pPr>
              <a:buNone/>
            </a:pPr>
            <a:r>
              <a:rPr lang="en-US" dirty="0"/>
              <a:t>DECLARE (optional)</a:t>
            </a:r>
          </a:p>
          <a:p>
            <a:pPr>
              <a:buNone/>
            </a:pPr>
            <a:r>
              <a:rPr lang="en-US" dirty="0"/>
              <a:t>	- variable declarations</a:t>
            </a:r>
          </a:p>
          <a:p>
            <a:pPr>
              <a:buNone/>
            </a:pPr>
            <a:r>
              <a:rPr lang="en-US" dirty="0"/>
              <a:t>BEGIN (required)</a:t>
            </a:r>
          </a:p>
          <a:p>
            <a:pPr>
              <a:buNone/>
            </a:pPr>
            <a:r>
              <a:rPr lang="en-US" dirty="0"/>
              <a:t>	- SQL statements</a:t>
            </a:r>
          </a:p>
          <a:p>
            <a:pPr>
              <a:buNone/>
            </a:pPr>
            <a:r>
              <a:rPr lang="en-US" dirty="0"/>
              <a:t>   - PL/SQL statements or sub-blocks</a:t>
            </a:r>
          </a:p>
          <a:p>
            <a:pPr>
              <a:buNone/>
            </a:pPr>
            <a:r>
              <a:rPr lang="en-US" dirty="0"/>
              <a:t>EXCEPTION (optional)</a:t>
            </a:r>
          </a:p>
          <a:p>
            <a:pPr>
              <a:buNone/>
            </a:pPr>
            <a:r>
              <a:rPr lang="en-US" dirty="0"/>
              <a:t>	- actions to perform when errors occur</a:t>
            </a:r>
          </a:p>
          <a:p>
            <a:pPr>
              <a:buNone/>
            </a:pPr>
            <a:r>
              <a:rPr lang="en-US" dirty="0"/>
              <a:t>END;  (required)</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7924800" cy="3539430"/>
          </a:xfrm>
          <a:prstGeom prst="rect">
            <a:avLst/>
          </a:prstGeom>
        </p:spPr>
        <p:txBody>
          <a:bodyPr wrap="square">
            <a:spAutoFit/>
          </a:bodyPr>
          <a:lstStyle/>
          <a:p>
            <a:r>
              <a:rPr lang="en-IN" sz="3200" b="1" dirty="0" smtClean="0">
                <a:solidFill>
                  <a:srgbClr val="222222"/>
                </a:solidFill>
                <a:latin typeface="Source Sans Pro"/>
              </a:rPr>
              <a:t>                       TRIGGERS</a:t>
            </a:r>
          </a:p>
          <a:p>
            <a:r>
              <a:rPr lang="en-IN" sz="2400" b="1" dirty="0" smtClean="0">
                <a:solidFill>
                  <a:srgbClr val="222222"/>
                </a:solidFill>
                <a:latin typeface="Source Sans Pro"/>
              </a:rPr>
              <a:t>TRIGGERS</a:t>
            </a:r>
            <a:r>
              <a:rPr lang="en-IN" sz="2400" dirty="0">
                <a:solidFill>
                  <a:srgbClr val="222222"/>
                </a:solidFill>
                <a:latin typeface="Source Sans Pro"/>
              </a:rPr>
              <a:t> are stored programs that are fired by Oracle engine automatically when DML Statements like insert, update, delete are executed on the table or some events occur. The code to be </a:t>
            </a:r>
            <a:r>
              <a:rPr lang="en-IN" sz="2400" dirty="0" err="1">
                <a:solidFill>
                  <a:srgbClr val="222222"/>
                </a:solidFill>
                <a:latin typeface="Source Sans Pro"/>
              </a:rPr>
              <a:t>excecuted</a:t>
            </a:r>
            <a:r>
              <a:rPr lang="en-IN" sz="2400" dirty="0">
                <a:solidFill>
                  <a:srgbClr val="222222"/>
                </a:solidFill>
                <a:latin typeface="Source Sans Pro"/>
              </a:rPr>
              <a:t> in case of a trigger can be defined as per the requirement. You can choose the event upon which the trigger needs to be fired and the timing of the execution. The purpose of trigger is to maintain the integrity of information on the database</a:t>
            </a:r>
            <a:r>
              <a:rPr lang="en-IN" dirty="0">
                <a:solidFill>
                  <a:srgbClr val="222222"/>
                </a:solidFill>
                <a:latin typeface="Source Sans Pro"/>
              </a:rPr>
              <a:t>.</a:t>
            </a:r>
            <a:endParaRPr lang="en-IN" dirty="0"/>
          </a:p>
        </p:txBody>
      </p:sp>
    </p:spTree>
    <p:extLst>
      <p:ext uri="{BB962C8B-B14F-4D97-AF65-F5344CB8AC3E}">
        <p14:creationId xmlns:p14="http://schemas.microsoft.com/office/powerpoint/2010/main" val="42080307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Content Placeholder 2"/>
          <p:cNvSpPr>
            <a:spLocks noGrp="1"/>
          </p:cNvSpPr>
          <p:nvPr>
            <p:ph sz="quarter" idx="1"/>
          </p:nvPr>
        </p:nvSpPr>
        <p:spPr/>
        <p:txBody>
          <a:bodyPr/>
          <a:lstStyle/>
          <a:p>
            <a:r>
              <a:rPr lang="en-US" dirty="0"/>
              <a:t>Stored procedures that automatically executed when some event occurs on a particular table in data base.</a:t>
            </a:r>
          </a:p>
          <a:p>
            <a:r>
              <a:rPr lang="en-US" dirty="0"/>
              <a:t>Events can be</a:t>
            </a:r>
          </a:p>
          <a:p>
            <a:pPr lvl="1"/>
            <a:r>
              <a:rPr lang="en-US" dirty="0"/>
              <a:t>Insert</a:t>
            </a:r>
          </a:p>
          <a:p>
            <a:pPr lvl="1"/>
            <a:r>
              <a:rPr lang="en-US" dirty="0"/>
              <a:t>Delete </a:t>
            </a:r>
          </a:p>
          <a:p>
            <a:pPr lvl="1"/>
            <a:r>
              <a:rPr lang="en-US" dirty="0"/>
              <a:t>Update</a:t>
            </a:r>
          </a:p>
          <a:p>
            <a:pPr lvl="1"/>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a:t>
            </a:r>
            <a:r>
              <a:rPr lang="en-US" dirty="0" err="1"/>
              <a:t>vs</a:t>
            </a:r>
            <a:r>
              <a:rPr lang="en-US" dirty="0"/>
              <a:t> procedures</a:t>
            </a:r>
          </a:p>
        </p:txBody>
      </p:sp>
      <p:sp>
        <p:nvSpPr>
          <p:cNvPr id="3" name="Content Placeholder 2"/>
          <p:cNvSpPr>
            <a:spLocks noGrp="1"/>
          </p:cNvSpPr>
          <p:nvPr>
            <p:ph sz="quarter" idx="1"/>
          </p:nvPr>
        </p:nvSpPr>
        <p:spPr/>
        <p:txBody>
          <a:bodyPr/>
          <a:lstStyle/>
          <a:p>
            <a:r>
              <a:rPr lang="en-US" dirty="0"/>
              <a:t>Triggers do not accept parameters.</a:t>
            </a:r>
          </a:p>
          <a:p>
            <a:r>
              <a:rPr lang="en-US" dirty="0"/>
              <a:t>Triggers are executed automatically with user calling.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and uses of triggers</a:t>
            </a:r>
          </a:p>
        </p:txBody>
      </p:sp>
      <p:sp>
        <p:nvSpPr>
          <p:cNvPr id="3" name="Content Placeholder 2"/>
          <p:cNvSpPr>
            <a:spLocks noGrp="1"/>
          </p:cNvSpPr>
          <p:nvPr>
            <p:ph sz="quarter" idx="1"/>
          </p:nvPr>
        </p:nvSpPr>
        <p:spPr/>
        <p:txBody>
          <a:bodyPr/>
          <a:lstStyle/>
          <a:p>
            <a:r>
              <a:rPr lang="en-US" dirty="0"/>
              <a:t>Prevent changes</a:t>
            </a:r>
          </a:p>
          <a:p>
            <a:r>
              <a:rPr lang="en-US" dirty="0"/>
              <a:t>Log changes</a:t>
            </a:r>
          </a:p>
          <a:p>
            <a:r>
              <a:rPr lang="en-US" dirty="0"/>
              <a:t>Audit changes(log of users)</a:t>
            </a:r>
          </a:p>
          <a:p>
            <a:r>
              <a:rPr lang="en-US" dirty="0"/>
              <a:t>Enhance changes</a:t>
            </a:r>
          </a:p>
          <a:p>
            <a:r>
              <a:rPr lang="en-US" dirty="0"/>
              <a:t>Replicate data </a:t>
            </a:r>
          </a:p>
          <a:p>
            <a:r>
              <a:rPr lang="en-US" dirty="0"/>
              <a:t>Enhance performance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12926532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382000" cy="5355312"/>
          </a:xfrm>
          <a:prstGeom prst="rect">
            <a:avLst/>
          </a:prstGeom>
        </p:spPr>
        <p:txBody>
          <a:bodyPr wrap="square">
            <a:spAutoFit/>
          </a:bodyPr>
          <a:lstStyle/>
          <a:p>
            <a:endParaRPr lang="en-IN" b="1" dirty="0" smtClean="0">
              <a:solidFill>
                <a:srgbClr val="222222"/>
              </a:solidFill>
              <a:latin typeface="Source Sans Pro"/>
            </a:endParaRPr>
          </a:p>
          <a:p>
            <a:endParaRPr lang="en-IN" b="1" dirty="0">
              <a:solidFill>
                <a:srgbClr val="222222"/>
              </a:solidFill>
              <a:latin typeface="Source Sans Pro"/>
            </a:endParaRPr>
          </a:p>
          <a:p>
            <a:r>
              <a:rPr lang="en-IN" b="1" dirty="0" smtClean="0">
                <a:solidFill>
                  <a:srgbClr val="222222"/>
                </a:solidFill>
                <a:latin typeface="Source Sans Pro"/>
              </a:rPr>
              <a:t>Types </a:t>
            </a:r>
            <a:r>
              <a:rPr lang="en-IN" b="1" dirty="0">
                <a:solidFill>
                  <a:srgbClr val="222222"/>
                </a:solidFill>
                <a:latin typeface="Source Sans Pro"/>
              </a:rPr>
              <a:t>of Triggers in Oracle</a:t>
            </a:r>
          </a:p>
          <a:p>
            <a:r>
              <a:rPr lang="en-IN" dirty="0">
                <a:solidFill>
                  <a:srgbClr val="222222"/>
                </a:solidFill>
                <a:latin typeface="Source Sans Pro"/>
              </a:rPr>
              <a:t>Triggers can be classified based on the following parameters.</a:t>
            </a:r>
          </a:p>
          <a:p>
            <a:pPr>
              <a:buFont typeface="Arial" panose="020B0604020202020204" pitchFamily="34" charset="0"/>
              <a:buChar char="•"/>
            </a:pPr>
            <a:r>
              <a:rPr lang="en-IN" dirty="0">
                <a:solidFill>
                  <a:srgbClr val="222222"/>
                </a:solidFill>
                <a:latin typeface="Source Sans Pro"/>
              </a:rPr>
              <a:t>Classification based on the </a:t>
            </a:r>
            <a:r>
              <a:rPr lang="en-IN" b="1" dirty="0">
                <a:solidFill>
                  <a:srgbClr val="222222"/>
                </a:solidFill>
                <a:latin typeface="Source Sans Pro"/>
              </a:rPr>
              <a:t>timing</a:t>
            </a:r>
            <a:endParaRPr lang="en-IN" dirty="0">
              <a:solidFill>
                <a:srgbClr val="222222"/>
              </a:solidFill>
              <a:latin typeface="Source Sans Pro"/>
            </a:endParaRPr>
          </a:p>
          <a:p>
            <a:pPr>
              <a:buFont typeface="Arial" panose="020B0604020202020204" pitchFamily="34" charset="0"/>
              <a:buChar char="•"/>
            </a:pPr>
            <a:r>
              <a:rPr lang="en-IN" dirty="0">
                <a:solidFill>
                  <a:srgbClr val="222222"/>
                </a:solidFill>
                <a:latin typeface="Source Sans Pro"/>
              </a:rPr>
              <a:t>BEFORE Trigger: It fires before the specified event has occurred.</a:t>
            </a:r>
          </a:p>
          <a:p>
            <a:pPr>
              <a:buFont typeface="Arial" panose="020B0604020202020204" pitchFamily="34" charset="0"/>
              <a:buChar char="•"/>
            </a:pPr>
            <a:r>
              <a:rPr lang="en-IN" dirty="0">
                <a:solidFill>
                  <a:srgbClr val="222222"/>
                </a:solidFill>
                <a:latin typeface="Source Sans Pro"/>
              </a:rPr>
              <a:t>AFTER Trigger: It fires after the specified event has occurred.</a:t>
            </a:r>
          </a:p>
          <a:p>
            <a:pPr>
              <a:buFont typeface="Arial" panose="020B0604020202020204" pitchFamily="34" charset="0"/>
              <a:buChar char="•"/>
            </a:pPr>
            <a:r>
              <a:rPr lang="en-IN" dirty="0">
                <a:solidFill>
                  <a:srgbClr val="222222"/>
                </a:solidFill>
                <a:latin typeface="Source Sans Pro"/>
              </a:rPr>
              <a:t>INSTEAD OF Trigger: A special type. You will learn more about the further topics. (only for DML )</a:t>
            </a:r>
          </a:p>
          <a:p>
            <a:pPr>
              <a:buFont typeface="Arial" panose="020B0604020202020204" pitchFamily="34" charset="0"/>
              <a:buChar char="•"/>
            </a:pPr>
            <a:r>
              <a:rPr lang="en-IN" dirty="0">
                <a:solidFill>
                  <a:srgbClr val="222222"/>
                </a:solidFill>
                <a:latin typeface="Source Sans Pro"/>
              </a:rPr>
              <a:t>Classification based on the </a:t>
            </a:r>
            <a:r>
              <a:rPr lang="en-IN" b="1" dirty="0">
                <a:solidFill>
                  <a:srgbClr val="222222"/>
                </a:solidFill>
                <a:latin typeface="Source Sans Pro"/>
              </a:rPr>
              <a:t>level</a:t>
            </a:r>
            <a:endParaRPr lang="en-IN" dirty="0">
              <a:solidFill>
                <a:srgbClr val="222222"/>
              </a:solidFill>
              <a:latin typeface="Source Sans Pro"/>
            </a:endParaRPr>
          </a:p>
          <a:p>
            <a:pPr>
              <a:buFont typeface="Arial" panose="020B0604020202020204" pitchFamily="34" charset="0"/>
              <a:buChar char="•"/>
            </a:pPr>
            <a:r>
              <a:rPr lang="en-IN" dirty="0">
                <a:solidFill>
                  <a:srgbClr val="222222"/>
                </a:solidFill>
                <a:latin typeface="Source Sans Pro"/>
              </a:rPr>
              <a:t>STATEMENT level Trigger: It fires one time for the specified event statement.</a:t>
            </a:r>
          </a:p>
          <a:p>
            <a:pPr>
              <a:buFont typeface="Arial" panose="020B0604020202020204" pitchFamily="34" charset="0"/>
              <a:buChar char="•"/>
            </a:pPr>
            <a:r>
              <a:rPr lang="en-IN" dirty="0">
                <a:solidFill>
                  <a:srgbClr val="222222"/>
                </a:solidFill>
                <a:latin typeface="Source Sans Pro"/>
              </a:rPr>
              <a:t>ROW level Trigger: It fires for each record that got affected in the specified event. (only for DML)</a:t>
            </a:r>
          </a:p>
          <a:p>
            <a:pPr>
              <a:buFont typeface="Arial" panose="020B0604020202020204" pitchFamily="34" charset="0"/>
              <a:buChar char="•"/>
            </a:pPr>
            <a:r>
              <a:rPr lang="en-IN" dirty="0">
                <a:solidFill>
                  <a:srgbClr val="222222"/>
                </a:solidFill>
                <a:latin typeface="Source Sans Pro"/>
              </a:rPr>
              <a:t>Classification based on the</a:t>
            </a:r>
            <a:r>
              <a:rPr lang="en-IN" b="1" dirty="0">
                <a:solidFill>
                  <a:srgbClr val="222222"/>
                </a:solidFill>
                <a:latin typeface="Source Sans Pro"/>
              </a:rPr>
              <a:t> Event</a:t>
            </a:r>
            <a:endParaRPr lang="en-IN" dirty="0">
              <a:solidFill>
                <a:srgbClr val="222222"/>
              </a:solidFill>
              <a:latin typeface="Source Sans Pro"/>
            </a:endParaRPr>
          </a:p>
          <a:p>
            <a:pPr>
              <a:buFont typeface="Arial" panose="020B0604020202020204" pitchFamily="34" charset="0"/>
              <a:buChar char="•"/>
            </a:pPr>
            <a:r>
              <a:rPr lang="en-IN" dirty="0">
                <a:solidFill>
                  <a:srgbClr val="222222"/>
                </a:solidFill>
                <a:latin typeface="Source Sans Pro"/>
              </a:rPr>
              <a:t>DML Trigger: It fires when the DML event is specified (INSERT/UPDATE/DELETE)</a:t>
            </a:r>
          </a:p>
          <a:p>
            <a:pPr>
              <a:buFont typeface="Arial" panose="020B0604020202020204" pitchFamily="34" charset="0"/>
              <a:buChar char="•"/>
            </a:pPr>
            <a:r>
              <a:rPr lang="en-IN" dirty="0">
                <a:solidFill>
                  <a:srgbClr val="222222"/>
                </a:solidFill>
                <a:latin typeface="Source Sans Pro"/>
              </a:rPr>
              <a:t>DDL Trigger: It fires when the DDL event is specified (CREATE/ALTER)</a:t>
            </a:r>
          </a:p>
          <a:p>
            <a:pPr>
              <a:buFont typeface="Arial" panose="020B0604020202020204" pitchFamily="34" charset="0"/>
              <a:buChar char="•"/>
            </a:pPr>
            <a:r>
              <a:rPr lang="en-IN" dirty="0">
                <a:solidFill>
                  <a:srgbClr val="222222"/>
                </a:solidFill>
                <a:latin typeface="Source Sans Pro"/>
              </a:rPr>
              <a:t>DATABASE Trigger: It fires when the database event is specified (LOGON/LOGOFF/STARTUP/SHUTDOWN)</a:t>
            </a:r>
            <a:endParaRPr lang="en-IN" b="0" i="0" dirty="0">
              <a:solidFill>
                <a:srgbClr val="222222"/>
              </a:solidFill>
              <a:effectLst/>
              <a:latin typeface="Source Sans Pro"/>
            </a:endParaRPr>
          </a:p>
        </p:txBody>
      </p:sp>
    </p:spTree>
    <p:extLst>
      <p:ext uri="{BB962C8B-B14F-4D97-AF65-F5344CB8AC3E}">
        <p14:creationId xmlns:p14="http://schemas.microsoft.com/office/powerpoint/2010/main" val="35023329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trigger</a:t>
            </a:r>
          </a:p>
        </p:txBody>
      </p:sp>
      <p:sp>
        <p:nvSpPr>
          <p:cNvPr id="3" name="Content Placeholder 2"/>
          <p:cNvSpPr>
            <a:spLocks noGrp="1"/>
          </p:cNvSpPr>
          <p:nvPr>
            <p:ph sz="quarter" idx="1"/>
          </p:nvPr>
        </p:nvSpPr>
        <p:spPr/>
        <p:txBody>
          <a:bodyPr/>
          <a:lstStyle/>
          <a:p>
            <a:r>
              <a:rPr lang="en-US" dirty="0"/>
              <a:t>Triggering event or statement</a:t>
            </a:r>
          </a:p>
          <a:p>
            <a:pPr lvl="1"/>
            <a:r>
              <a:rPr lang="en-US" dirty="0"/>
              <a:t>insert, update or delete event</a:t>
            </a:r>
          </a:p>
          <a:p>
            <a:r>
              <a:rPr lang="en-US" dirty="0"/>
              <a:t>Trigger restriction</a:t>
            </a:r>
          </a:p>
          <a:p>
            <a:pPr lvl="1"/>
            <a:r>
              <a:rPr lang="en-US" dirty="0"/>
              <a:t>Is Boolean value true or false for trigger to fire.(when clause)</a:t>
            </a:r>
          </a:p>
          <a:p>
            <a:r>
              <a:rPr lang="en-US" dirty="0"/>
              <a:t>Trigger action</a:t>
            </a:r>
          </a:p>
          <a:p>
            <a:pPr lvl="1"/>
            <a:r>
              <a:rPr lang="en-US" dirty="0"/>
              <a:t>Code which is executed when event occurs</a:t>
            </a:r>
          </a:p>
          <a:p>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triggers</a:t>
            </a:r>
          </a:p>
        </p:txBody>
      </p:sp>
      <p:sp>
        <p:nvSpPr>
          <p:cNvPr id="3" name="Content Placeholder 2"/>
          <p:cNvSpPr>
            <a:spLocks noGrp="1"/>
          </p:cNvSpPr>
          <p:nvPr>
            <p:ph sz="quarter" idx="1"/>
          </p:nvPr>
        </p:nvSpPr>
        <p:spPr/>
        <p:txBody>
          <a:bodyPr/>
          <a:lstStyle/>
          <a:p>
            <a:r>
              <a:rPr lang="en-US" dirty="0"/>
              <a:t>Row trigger </a:t>
            </a:r>
          </a:p>
          <a:p>
            <a:pPr lvl="1"/>
            <a:r>
              <a:rPr lang="en-US" dirty="0"/>
              <a:t>Fired for each row effected by trigger statement.(once for each row)</a:t>
            </a:r>
          </a:p>
          <a:p>
            <a:r>
              <a:rPr lang="en-US" dirty="0"/>
              <a:t>Statement trigger</a:t>
            </a:r>
          </a:p>
          <a:p>
            <a:pPr lvl="1"/>
            <a:r>
              <a:rPr lang="en-US" dirty="0"/>
              <a:t>Fired once for triggering statements regardless of number of rows effected.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classification of triggers</a:t>
            </a:r>
          </a:p>
        </p:txBody>
      </p:sp>
      <p:sp>
        <p:nvSpPr>
          <p:cNvPr id="3" name="Content Placeholder 2"/>
          <p:cNvSpPr>
            <a:spLocks noGrp="1"/>
          </p:cNvSpPr>
          <p:nvPr>
            <p:ph sz="quarter" idx="1"/>
          </p:nvPr>
        </p:nvSpPr>
        <p:spPr/>
        <p:txBody>
          <a:bodyPr/>
          <a:lstStyle/>
          <a:p>
            <a:r>
              <a:rPr lang="en-US" dirty="0"/>
              <a:t>BEFORE trigger</a:t>
            </a:r>
          </a:p>
          <a:p>
            <a:pPr lvl="1"/>
            <a:r>
              <a:rPr lang="en-US" dirty="0"/>
              <a:t>Trigger executes its trigger action before the triggering statement </a:t>
            </a:r>
          </a:p>
          <a:p>
            <a:r>
              <a:rPr lang="en-US" dirty="0"/>
              <a:t>AFTER trigger </a:t>
            </a:r>
          </a:p>
          <a:p>
            <a:pPr lvl="1"/>
            <a:r>
              <a:rPr lang="en-US" dirty="0"/>
              <a:t>Trigger executes its trigger action after the triggering statement </a:t>
            </a:r>
          </a:p>
          <a:p>
            <a:pPr lvl="1"/>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trigger</a:t>
            </a:r>
          </a:p>
        </p:txBody>
      </p:sp>
      <p:sp>
        <p:nvSpPr>
          <p:cNvPr id="3" name="Content Placeholder 2"/>
          <p:cNvSpPr>
            <a:spLocks noGrp="1"/>
          </p:cNvSpPr>
          <p:nvPr>
            <p:ph sz="quarter" idx="1"/>
          </p:nvPr>
        </p:nvSpPr>
        <p:spPr/>
        <p:txBody>
          <a:bodyPr>
            <a:normAutofit fontScale="85000" lnSpcReduction="20000"/>
          </a:bodyPr>
          <a:lstStyle/>
          <a:p>
            <a:pPr>
              <a:buNone/>
            </a:pPr>
            <a:r>
              <a:rPr lang="en-US" dirty="0"/>
              <a:t>Create or  replace trigger </a:t>
            </a:r>
            <a:r>
              <a:rPr lang="en-US" u="sng" dirty="0" err="1"/>
              <a:t>tiggername</a:t>
            </a:r>
            <a:endParaRPr lang="en-US" u="sng" dirty="0"/>
          </a:p>
          <a:p>
            <a:pPr>
              <a:buNone/>
            </a:pPr>
            <a:r>
              <a:rPr lang="en-US" dirty="0"/>
              <a:t>	BEFORE/AFTER</a:t>
            </a:r>
          </a:p>
          <a:p>
            <a:pPr>
              <a:buNone/>
            </a:pPr>
            <a:r>
              <a:rPr lang="en-US" dirty="0"/>
              <a:t>	DELETE/INSERT/UPDATE of column-name</a:t>
            </a:r>
          </a:p>
          <a:p>
            <a:pPr>
              <a:buNone/>
            </a:pPr>
            <a:r>
              <a:rPr lang="en-US" dirty="0"/>
              <a:t>On table</a:t>
            </a:r>
          </a:p>
          <a:p>
            <a:pPr>
              <a:buNone/>
            </a:pPr>
            <a:r>
              <a:rPr lang="en-US" dirty="0"/>
              <a:t>	REFFERENCING OLD AS old, NEW AS new</a:t>
            </a:r>
          </a:p>
          <a:p>
            <a:pPr>
              <a:buNone/>
            </a:pPr>
            <a:r>
              <a:rPr lang="en-US" dirty="0"/>
              <a:t>	For each row</a:t>
            </a:r>
          </a:p>
          <a:p>
            <a:pPr>
              <a:buNone/>
            </a:pPr>
            <a:r>
              <a:rPr lang="en-US" dirty="0"/>
              <a:t>	When condition</a:t>
            </a:r>
          </a:p>
          <a:p>
            <a:pPr>
              <a:buNone/>
            </a:pPr>
            <a:r>
              <a:rPr lang="en-US" dirty="0"/>
              <a:t>Declare </a:t>
            </a:r>
          </a:p>
          <a:p>
            <a:pPr>
              <a:buNone/>
            </a:pPr>
            <a:r>
              <a:rPr lang="en-US" dirty="0"/>
              <a:t>	Variable declarations;</a:t>
            </a:r>
          </a:p>
          <a:p>
            <a:pPr>
              <a:buNone/>
            </a:pPr>
            <a:r>
              <a:rPr lang="en-US" dirty="0"/>
              <a:t>Begin</a:t>
            </a:r>
          </a:p>
          <a:p>
            <a:pPr>
              <a:buNone/>
            </a:pPr>
            <a:r>
              <a:rPr lang="en-US" dirty="0"/>
              <a:t>	Statements;</a:t>
            </a:r>
          </a:p>
          <a:p>
            <a:pPr>
              <a:buNone/>
            </a:pPr>
            <a:r>
              <a:rPr lang="en-US" dirty="0"/>
              <a:t>Exception</a:t>
            </a:r>
          </a:p>
          <a:p>
            <a:pPr>
              <a:buNone/>
            </a:pPr>
            <a:r>
              <a:rPr lang="en-US" dirty="0"/>
              <a:t>	Error handling statements</a:t>
            </a:r>
          </a:p>
          <a:p>
            <a:pPr>
              <a:buNone/>
            </a:pPr>
            <a:r>
              <a:rPr lang="en-US" dirty="0"/>
              <a:t>End;</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PL/SQL</a:t>
            </a:r>
          </a:p>
        </p:txBody>
      </p:sp>
      <p:sp>
        <p:nvSpPr>
          <p:cNvPr id="3" name="Content Placeholder 2"/>
          <p:cNvSpPr>
            <a:spLocks noGrp="1"/>
          </p:cNvSpPr>
          <p:nvPr>
            <p:ph sz="quarter" idx="1"/>
          </p:nvPr>
        </p:nvSpPr>
        <p:spPr/>
        <p:txBody>
          <a:bodyPr/>
          <a:lstStyle/>
          <a:p>
            <a:r>
              <a:rPr lang="en-US" dirty="0"/>
              <a:t>Character set</a:t>
            </a:r>
          </a:p>
          <a:p>
            <a:r>
              <a:rPr lang="en-US" dirty="0"/>
              <a:t>Operators</a:t>
            </a:r>
          </a:p>
          <a:p>
            <a:r>
              <a:rPr lang="en-US" dirty="0"/>
              <a:t>Literals</a:t>
            </a:r>
          </a:p>
          <a:p>
            <a:r>
              <a:rPr lang="en-US" dirty="0"/>
              <a:t>Comments </a:t>
            </a:r>
          </a:p>
          <a:p>
            <a:r>
              <a:rPr lang="en-US" dirty="0"/>
              <a:t>Variables and constants</a:t>
            </a:r>
          </a:p>
          <a:p>
            <a:r>
              <a:rPr lang="en-US" dirty="0"/>
              <a:t>Data types</a:t>
            </a:r>
          </a:p>
          <a:p>
            <a:r>
              <a:rPr lang="en-US" dirty="0"/>
              <a:t>Declarations</a:t>
            </a:r>
          </a:p>
          <a:p>
            <a:r>
              <a:rPr lang="en-US" dirty="0"/>
              <a:t>Assignments</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Create PL/SQL trigger which will tell about the operation performed on database.</a:t>
            </a:r>
          </a:p>
        </p:txBody>
      </p:sp>
      <p:sp>
        <p:nvSpPr>
          <p:cNvPr id="3" name="Content Placeholder 2"/>
          <p:cNvSpPr>
            <a:spLocks noGrp="1"/>
          </p:cNvSpPr>
          <p:nvPr>
            <p:ph sz="quarter" idx="1"/>
          </p:nvPr>
        </p:nvSpPr>
        <p:spPr/>
        <p:txBody>
          <a:bodyPr>
            <a:normAutofit fontScale="92500" lnSpcReduction="10000"/>
          </a:bodyPr>
          <a:lstStyle/>
          <a:p>
            <a:pPr>
              <a:buNone/>
            </a:pPr>
            <a:r>
              <a:rPr lang="en-US" dirty="0"/>
              <a:t>Create or replace trigger t1</a:t>
            </a:r>
          </a:p>
          <a:p>
            <a:pPr>
              <a:buNone/>
            </a:pPr>
            <a:r>
              <a:rPr lang="en-US" dirty="0"/>
              <a:t>	Before INSERT or UPDATE or DELETE</a:t>
            </a:r>
          </a:p>
          <a:p>
            <a:pPr>
              <a:buNone/>
            </a:pPr>
            <a:r>
              <a:rPr lang="en-US" dirty="0"/>
              <a:t>ON Student</a:t>
            </a:r>
          </a:p>
          <a:p>
            <a:pPr>
              <a:buNone/>
            </a:pPr>
            <a:r>
              <a:rPr lang="en-US" dirty="0"/>
              <a:t>Begin</a:t>
            </a:r>
          </a:p>
          <a:p>
            <a:pPr>
              <a:buNone/>
            </a:pPr>
            <a:r>
              <a:rPr lang="en-US" dirty="0"/>
              <a:t>	IF INSERTING then</a:t>
            </a:r>
          </a:p>
          <a:p>
            <a:pPr>
              <a:buNone/>
            </a:pPr>
            <a:r>
              <a:rPr lang="en-US" dirty="0"/>
              <a:t>		</a:t>
            </a:r>
            <a:r>
              <a:rPr lang="en-US" dirty="0" err="1" smtClean="0"/>
              <a:t>Dbms_output.put_line</a:t>
            </a:r>
            <a:r>
              <a:rPr lang="en-US" dirty="0" smtClean="0"/>
              <a:t>(‘operation </a:t>
            </a:r>
            <a:r>
              <a:rPr lang="en-US" dirty="0"/>
              <a:t>performed inserting’);</a:t>
            </a:r>
          </a:p>
          <a:p>
            <a:pPr>
              <a:buNone/>
            </a:pPr>
            <a:r>
              <a:rPr lang="en-US" dirty="0"/>
              <a:t>	ELSIF UPDATING  then</a:t>
            </a:r>
          </a:p>
          <a:p>
            <a:pPr>
              <a:buNone/>
            </a:pPr>
            <a:r>
              <a:rPr lang="en-US" dirty="0"/>
              <a:t>		</a:t>
            </a:r>
            <a:r>
              <a:rPr lang="en-US" dirty="0" err="1"/>
              <a:t>Dbms_output.put_line</a:t>
            </a:r>
            <a:r>
              <a:rPr lang="en-US" dirty="0"/>
              <a:t>(‘operation performed Updating’);</a:t>
            </a:r>
          </a:p>
          <a:p>
            <a:pPr>
              <a:buNone/>
            </a:pPr>
            <a:r>
              <a:rPr lang="en-US" dirty="0"/>
              <a:t>	ELSE</a:t>
            </a:r>
          </a:p>
          <a:p>
            <a:pPr>
              <a:buNone/>
            </a:pPr>
            <a:r>
              <a:rPr lang="en-US" dirty="0"/>
              <a:t>		</a:t>
            </a:r>
            <a:r>
              <a:rPr lang="en-US" dirty="0" err="1"/>
              <a:t>Dbms_output.put_line</a:t>
            </a:r>
            <a:r>
              <a:rPr lang="en-US" dirty="0"/>
              <a:t>(‘operation performed Deletion’);</a:t>
            </a:r>
          </a:p>
          <a:p>
            <a:pPr>
              <a:buNone/>
            </a:pPr>
            <a:r>
              <a:rPr lang="en-US" dirty="0"/>
              <a:t>	End if;</a:t>
            </a:r>
          </a:p>
          <a:p>
            <a:pPr>
              <a:buNone/>
            </a:pPr>
            <a:r>
              <a:rPr lang="en-US" dirty="0"/>
              <a:t>End;</a:t>
            </a:r>
          </a:p>
          <a:p>
            <a:pPr>
              <a:buNone/>
            </a:pPr>
            <a:endParaRPr lang="en-US" dirty="0"/>
          </a:p>
          <a:p>
            <a:pPr>
              <a:buNone/>
            </a:pPr>
            <a:endParaRPr lang="en-US" dirty="0"/>
          </a:p>
          <a:p>
            <a:pPr>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905000"/>
          </a:xfrm>
        </p:spPr>
        <p:txBody>
          <a:bodyPr>
            <a:noAutofit/>
          </a:bodyPr>
          <a:lstStyle/>
          <a:p>
            <a:r>
              <a:rPr lang="en-US" sz="2900" dirty="0"/>
              <a:t>Create PL/SQL trigger which will convert the name of the student to uppercase before inserting or updating the name column of student database.</a:t>
            </a:r>
          </a:p>
        </p:txBody>
      </p:sp>
      <p:sp>
        <p:nvSpPr>
          <p:cNvPr id="3" name="Content Placeholder 2"/>
          <p:cNvSpPr>
            <a:spLocks noGrp="1"/>
          </p:cNvSpPr>
          <p:nvPr>
            <p:ph sz="quarter" idx="1"/>
          </p:nvPr>
        </p:nvSpPr>
        <p:spPr>
          <a:xfrm>
            <a:off x="457200" y="2057400"/>
            <a:ext cx="8229600" cy="4099560"/>
          </a:xfrm>
        </p:spPr>
        <p:txBody>
          <a:bodyPr/>
          <a:lstStyle/>
          <a:p>
            <a:pPr>
              <a:buNone/>
            </a:pPr>
            <a:endParaRPr lang="en-US" dirty="0"/>
          </a:p>
          <a:p>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136339"/>
            <a:ext cx="7620000" cy="2677656"/>
          </a:xfrm>
          <a:prstGeom prst="rect">
            <a:avLst/>
          </a:prstGeom>
        </p:spPr>
        <p:txBody>
          <a:bodyPr wrap="square">
            <a:spAutoFit/>
          </a:bodyPr>
          <a:lstStyle/>
          <a:p>
            <a:pPr>
              <a:buNone/>
            </a:pPr>
            <a:r>
              <a:rPr lang="en-US" sz="2400" dirty="0"/>
              <a:t>Create or replace trigger t12</a:t>
            </a:r>
          </a:p>
          <a:p>
            <a:pPr>
              <a:buNone/>
            </a:pPr>
            <a:r>
              <a:rPr lang="en-US" sz="2400" dirty="0"/>
              <a:t>	Before INSERT or UPDATE of NAME </a:t>
            </a:r>
          </a:p>
          <a:p>
            <a:pPr>
              <a:buNone/>
            </a:pPr>
            <a:r>
              <a:rPr lang="en-US" sz="2400" dirty="0"/>
              <a:t>ON Student</a:t>
            </a:r>
          </a:p>
          <a:p>
            <a:pPr>
              <a:buNone/>
            </a:pPr>
            <a:r>
              <a:rPr lang="en-US" sz="2400" dirty="0"/>
              <a:t>	For each row</a:t>
            </a:r>
          </a:p>
          <a:p>
            <a:pPr>
              <a:buNone/>
            </a:pPr>
            <a:r>
              <a:rPr lang="en-US" sz="2400" dirty="0"/>
              <a:t>Begin </a:t>
            </a:r>
          </a:p>
          <a:p>
            <a:pPr>
              <a:buNone/>
            </a:pPr>
            <a:r>
              <a:rPr lang="en-US" sz="2400" dirty="0"/>
              <a:t>	:NEW.NAME := UPPER(:NEW.NAME);</a:t>
            </a:r>
          </a:p>
          <a:p>
            <a:pPr>
              <a:buNone/>
            </a:pPr>
            <a:r>
              <a:rPr lang="en-US" sz="2400" dirty="0"/>
              <a:t>End;</a:t>
            </a:r>
          </a:p>
        </p:txBody>
      </p:sp>
    </p:spTree>
    <p:extLst>
      <p:ext uri="{BB962C8B-B14F-4D97-AF65-F5344CB8AC3E}">
        <p14:creationId xmlns:p14="http://schemas.microsoft.com/office/powerpoint/2010/main" val="4142116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371600"/>
          </a:xfrm>
        </p:spPr>
        <p:txBody>
          <a:bodyPr>
            <a:normAutofit fontScale="90000"/>
          </a:bodyPr>
          <a:lstStyle/>
          <a:p>
            <a:r>
              <a:rPr lang="en-US" dirty="0"/>
              <a:t>Create PL/SQL trigger which will delete the detail of the employee from employee table when particular branch is deleted from dept</a:t>
            </a:r>
          </a:p>
        </p:txBody>
      </p:sp>
      <p:sp>
        <p:nvSpPr>
          <p:cNvPr id="3" name="Content Placeholder 2"/>
          <p:cNvSpPr>
            <a:spLocks noGrp="1"/>
          </p:cNvSpPr>
          <p:nvPr>
            <p:ph sz="quarter" idx="1"/>
          </p:nvPr>
        </p:nvSpPr>
        <p:spPr>
          <a:xfrm>
            <a:off x="457200" y="2057400"/>
            <a:ext cx="8686800" cy="4099560"/>
          </a:xfrm>
        </p:spPr>
        <p:txBody>
          <a:bodyPr>
            <a:normAutofit/>
          </a:bodyPr>
          <a:lstStyle/>
          <a:p>
            <a:pPr>
              <a:buNone/>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7315200" cy="3539430"/>
          </a:xfrm>
          <a:prstGeom prst="rect">
            <a:avLst/>
          </a:prstGeom>
        </p:spPr>
        <p:txBody>
          <a:bodyPr wrap="square">
            <a:spAutoFit/>
          </a:bodyPr>
          <a:lstStyle/>
          <a:p>
            <a:pPr>
              <a:buNone/>
            </a:pPr>
            <a:r>
              <a:rPr lang="en-US" sz="2800" dirty="0"/>
              <a:t>Create or replace trigger t22</a:t>
            </a:r>
          </a:p>
          <a:p>
            <a:pPr>
              <a:buNone/>
            </a:pPr>
            <a:r>
              <a:rPr lang="en-US" sz="2800" dirty="0"/>
              <a:t>	Before delete </a:t>
            </a:r>
          </a:p>
          <a:p>
            <a:pPr>
              <a:buNone/>
            </a:pPr>
            <a:r>
              <a:rPr lang="en-US" sz="2800" dirty="0"/>
              <a:t>On </a:t>
            </a:r>
            <a:r>
              <a:rPr lang="en-US" sz="2800" dirty="0" err="1"/>
              <a:t>dept</a:t>
            </a:r>
            <a:endParaRPr lang="en-US" sz="2800" dirty="0"/>
          </a:p>
          <a:p>
            <a:pPr>
              <a:buNone/>
            </a:pPr>
            <a:r>
              <a:rPr lang="en-US" sz="2800" dirty="0"/>
              <a:t>	For each row</a:t>
            </a:r>
          </a:p>
          <a:p>
            <a:pPr>
              <a:buNone/>
            </a:pPr>
            <a:r>
              <a:rPr lang="en-US" sz="2800" dirty="0"/>
              <a:t>Begin</a:t>
            </a:r>
          </a:p>
          <a:p>
            <a:pPr>
              <a:buNone/>
            </a:pPr>
            <a:r>
              <a:rPr lang="en-US" sz="2800" dirty="0"/>
              <a:t>	Delete from employee where </a:t>
            </a:r>
            <a:r>
              <a:rPr lang="en-US" sz="2800" dirty="0" err="1"/>
              <a:t>branch_id</a:t>
            </a:r>
            <a:r>
              <a:rPr lang="en-US" sz="2800" dirty="0"/>
              <a:t>= :</a:t>
            </a:r>
            <a:r>
              <a:rPr lang="en-US" sz="2800" dirty="0" err="1"/>
              <a:t>OLD.branch_id</a:t>
            </a:r>
            <a:r>
              <a:rPr lang="en-US" sz="2800" dirty="0"/>
              <a:t>;</a:t>
            </a:r>
          </a:p>
          <a:p>
            <a:pPr>
              <a:buNone/>
            </a:pPr>
            <a:r>
              <a:rPr lang="en-US" sz="2800" dirty="0"/>
              <a:t>End;</a:t>
            </a:r>
          </a:p>
        </p:txBody>
      </p:sp>
    </p:spTree>
    <p:extLst>
      <p:ext uri="{BB962C8B-B14F-4D97-AF65-F5344CB8AC3E}">
        <p14:creationId xmlns:p14="http://schemas.microsoft.com/office/powerpoint/2010/main" val="29344418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Dropping a trigger</a:t>
            </a:r>
          </a:p>
        </p:txBody>
      </p:sp>
      <p:sp>
        <p:nvSpPr>
          <p:cNvPr id="3" name="Content Placeholder 2"/>
          <p:cNvSpPr>
            <a:spLocks noGrp="1"/>
          </p:cNvSpPr>
          <p:nvPr>
            <p:ph sz="quarter" idx="1"/>
          </p:nvPr>
        </p:nvSpPr>
        <p:spPr/>
        <p:txBody>
          <a:bodyPr/>
          <a:lstStyle/>
          <a:p>
            <a:r>
              <a:rPr lang="en-US" dirty="0"/>
              <a:t>Drop trigger </a:t>
            </a:r>
            <a:r>
              <a:rPr lang="en-US" dirty="0" err="1"/>
              <a:t>tiggername</a:t>
            </a:r>
            <a:r>
              <a:rPr lang="en-US" dirty="0"/>
              <a:t>;</a:t>
            </a:r>
          </a:p>
          <a:p>
            <a:endParaRPr lang="en-US" dirty="0"/>
          </a:p>
          <a:p>
            <a:r>
              <a:rPr lang="en-US" dirty="0" err="1"/>
              <a:t>Eg</a:t>
            </a:r>
            <a:endParaRPr lang="en-US" dirty="0"/>
          </a:p>
          <a:p>
            <a:pPr>
              <a:buNone/>
            </a:pPr>
            <a:r>
              <a:rPr lang="en-US" dirty="0"/>
              <a:t> 		Drop trigger t11</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Cursors</a:t>
            </a:r>
          </a:p>
        </p:txBody>
      </p:sp>
      <p:sp>
        <p:nvSpPr>
          <p:cNvPr id="3" name="Content Placeholder 2"/>
          <p:cNvSpPr>
            <a:spLocks noGrp="1"/>
          </p:cNvSpPr>
          <p:nvPr>
            <p:ph sz="quarter" idx="1"/>
          </p:nvPr>
        </p:nvSpPr>
        <p:spPr/>
        <p:txBody>
          <a:bodyPr/>
          <a:lstStyle/>
          <a:p>
            <a:r>
              <a:rPr lang="en-US" dirty="0"/>
              <a:t>A cursor is a work area where the result of a SQL query is stored at server  side. </a:t>
            </a:r>
          </a:p>
          <a:p>
            <a:r>
              <a:rPr lang="en-US" dirty="0"/>
              <a:t>A cursor is a PL/SQL construct that allows us to name these work area.</a:t>
            </a:r>
          </a:p>
          <a:p>
            <a:r>
              <a:rPr lang="en-US" dirty="0"/>
              <a:t>The data stored in the cursor is known as </a:t>
            </a:r>
            <a:r>
              <a:rPr lang="en-US" dirty="0">
                <a:solidFill>
                  <a:srgbClr val="FF0000"/>
                </a:solidFill>
              </a:rPr>
              <a:t>active data set</a:t>
            </a:r>
          </a:p>
          <a:p>
            <a:pPr lvl="1"/>
            <a:r>
              <a:rPr lang="en-US" dirty="0"/>
              <a:t>Declare a cursor</a:t>
            </a:r>
          </a:p>
          <a:p>
            <a:pPr lvl="1"/>
            <a:r>
              <a:rPr lang="en-US" dirty="0"/>
              <a:t>Open a cursor </a:t>
            </a:r>
          </a:p>
          <a:p>
            <a:pPr lvl="1"/>
            <a:r>
              <a:rPr lang="en-US" dirty="0"/>
              <a:t>Fetch or Read from a cursor </a:t>
            </a:r>
          </a:p>
          <a:p>
            <a:pPr lvl="1"/>
            <a:r>
              <a:rPr lang="en-US" dirty="0"/>
              <a:t>Close cursor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cursors</a:t>
            </a:r>
          </a:p>
        </p:txBody>
      </p:sp>
      <p:sp>
        <p:nvSpPr>
          <p:cNvPr id="3" name="Content Placeholder 2"/>
          <p:cNvSpPr>
            <a:spLocks noGrp="1"/>
          </p:cNvSpPr>
          <p:nvPr>
            <p:ph sz="quarter" idx="1"/>
          </p:nvPr>
        </p:nvSpPr>
        <p:spPr/>
        <p:txBody>
          <a:bodyPr/>
          <a:lstStyle/>
          <a:p>
            <a:r>
              <a:rPr lang="en-US" dirty="0"/>
              <a:t>Implicit cursor </a:t>
            </a:r>
          </a:p>
          <a:p>
            <a:pPr lvl="1"/>
            <a:r>
              <a:rPr lang="en-US" dirty="0"/>
              <a:t>It is a work area that is declared, opened and closed internally by the oracle engine. PL/SQL declared a cursor implicitly for all SQL data manipulation statements.</a:t>
            </a:r>
          </a:p>
          <a:p>
            <a:r>
              <a:rPr lang="en-US" dirty="0"/>
              <a:t>Explicit cursor ( user defined)</a:t>
            </a:r>
          </a:p>
          <a:p>
            <a:pPr lvl="1"/>
            <a:r>
              <a:rPr lang="en-US" dirty="0"/>
              <a:t>It is a work area that is declared, opened and closed externally by the user.</a:t>
            </a:r>
          </a:p>
          <a:p>
            <a:pPr lvl="1"/>
            <a:r>
              <a:rPr lang="en-US" dirty="0"/>
              <a:t>Define in DECLARE  section of PL/SQL block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Cursor attributes </a:t>
            </a:r>
          </a:p>
        </p:txBody>
      </p:sp>
      <p:sp>
        <p:nvSpPr>
          <p:cNvPr id="3" name="Content Placeholder 2"/>
          <p:cNvSpPr>
            <a:spLocks noGrp="1"/>
          </p:cNvSpPr>
          <p:nvPr>
            <p:ph sz="quarter" idx="1"/>
          </p:nvPr>
        </p:nvSpPr>
        <p:spPr/>
        <p:txBody>
          <a:bodyPr/>
          <a:lstStyle/>
          <a:p>
            <a:pPr>
              <a:buNone/>
            </a:pPr>
            <a:r>
              <a:rPr lang="en-US" dirty="0"/>
              <a:t>To keep status of a cursor:</a:t>
            </a:r>
          </a:p>
          <a:p>
            <a:pPr>
              <a:buNone/>
            </a:pPr>
            <a:endParaRPr lang="en-US" dirty="0"/>
          </a:p>
          <a:p>
            <a:r>
              <a:rPr lang="en-US" dirty="0"/>
              <a:t>%ISOPEN- returns true if cursor is open</a:t>
            </a:r>
          </a:p>
          <a:p>
            <a:r>
              <a:rPr lang="en-US" dirty="0"/>
              <a:t>%FOUND- returns true if record was fetched successfully</a:t>
            </a:r>
          </a:p>
          <a:p>
            <a:r>
              <a:rPr lang="en-US" dirty="0"/>
              <a:t>%NOTFOUND- returns true if record was  not fetched successfully </a:t>
            </a:r>
          </a:p>
          <a:p>
            <a:r>
              <a:rPr lang="en-US" dirty="0"/>
              <a:t>%ROWCOUNT- returns number of records processed from cursor.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cursors</a:t>
            </a:r>
          </a:p>
        </p:txBody>
      </p:sp>
      <p:sp>
        <p:nvSpPr>
          <p:cNvPr id="3" name="Content Placeholder 2"/>
          <p:cNvSpPr>
            <a:spLocks noGrp="1"/>
          </p:cNvSpPr>
          <p:nvPr>
            <p:ph sz="quarter" idx="1"/>
          </p:nvPr>
        </p:nvSpPr>
        <p:spPr/>
        <p:txBody>
          <a:bodyPr/>
          <a:lstStyle/>
          <a:p>
            <a:r>
              <a:rPr lang="en-US" dirty="0"/>
              <a:t>Implicit cursor attributes are used to access the information about the status of last </a:t>
            </a:r>
            <a:r>
              <a:rPr lang="en-US" i="1" dirty="0"/>
              <a:t>insert, update, and delete</a:t>
            </a:r>
            <a:r>
              <a:rPr lang="en-US" dirty="0"/>
              <a:t> or </a:t>
            </a:r>
            <a:r>
              <a:rPr lang="en-US" b="1" dirty="0"/>
              <a:t>single row </a:t>
            </a:r>
            <a:r>
              <a:rPr lang="en-US" i="1" dirty="0"/>
              <a:t>select</a:t>
            </a:r>
            <a:r>
              <a:rPr lang="en-US" dirty="0"/>
              <a:t> statement. SQL is the default name for the implicit cursor.</a:t>
            </a:r>
          </a:p>
          <a:p>
            <a:r>
              <a:rPr lang="en-US" dirty="0"/>
              <a:t>Implicit cursor attributes: </a:t>
            </a:r>
          </a:p>
          <a:p>
            <a:r>
              <a:rPr lang="en-US" dirty="0"/>
              <a:t>SQL%ISOPEN- is always false because oracle engine closes the implicit cursor automatically after execution.</a:t>
            </a:r>
          </a:p>
          <a:p>
            <a:r>
              <a:rPr lang="en-US" dirty="0"/>
              <a:t>SQL%FOUND</a:t>
            </a:r>
          </a:p>
          <a:p>
            <a:r>
              <a:rPr lang="en-US" dirty="0"/>
              <a:t>SQL%NOTFOUND</a:t>
            </a:r>
          </a:p>
          <a:p>
            <a:r>
              <a:rPr lang="en-US" dirty="0"/>
              <a:t>SQL%ROWCOUNT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set</a:t>
            </a:r>
          </a:p>
        </p:txBody>
      </p:sp>
      <p:sp>
        <p:nvSpPr>
          <p:cNvPr id="3" name="Content Placeholder 2"/>
          <p:cNvSpPr>
            <a:spLocks noGrp="1"/>
          </p:cNvSpPr>
          <p:nvPr>
            <p:ph sz="quarter" idx="1"/>
          </p:nvPr>
        </p:nvSpPr>
        <p:spPr/>
        <p:txBody>
          <a:bodyPr/>
          <a:lstStyle/>
          <a:p>
            <a:r>
              <a:rPr lang="en-US" dirty="0"/>
              <a:t>Upper and lower case letters: A-Z, a-z</a:t>
            </a:r>
          </a:p>
          <a:p>
            <a:r>
              <a:rPr lang="en-US" dirty="0"/>
              <a:t>Numerals: 0-9</a:t>
            </a:r>
          </a:p>
          <a:p>
            <a:r>
              <a:rPr lang="en-US" dirty="0"/>
              <a:t>Symbols: ( ) , . &lt; &gt; ? / : ;’ “ { } [ ] !@#$%^&amp;_+=- </a:t>
            </a:r>
          </a:p>
          <a:p>
            <a:r>
              <a:rPr lang="en-US" dirty="0"/>
              <a:t>Tabs and space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Write a PL/SQL block to display a message that whether a record is updated or not.</a:t>
            </a:r>
          </a:p>
        </p:txBody>
      </p:sp>
      <p:sp>
        <p:nvSpPr>
          <p:cNvPr id="3" name="Content Placeholder 2"/>
          <p:cNvSpPr>
            <a:spLocks noGrp="1"/>
          </p:cNvSpPr>
          <p:nvPr>
            <p:ph sz="quarter" idx="1"/>
          </p:nvPr>
        </p:nvSpPr>
        <p:spPr/>
        <p:txBody>
          <a:bodyPr>
            <a:normAutofit/>
          </a:bodyPr>
          <a:lstStyle/>
          <a:p>
            <a:pPr>
              <a:buNone/>
            </a:pPr>
            <a:r>
              <a:rPr lang="en-IN" dirty="0"/>
              <a:t>Begin</a:t>
            </a:r>
          </a:p>
          <a:p>
            <a:pPr>
              <a:buNone/>
            </a:pPr>
            <a:r>
              <a:rPr lang="en-IN" dirty="0"/>
              <a:t>	Update customers set Address= '</a:t>
            </a:r>
            <a:r>
              <a:rPr lang="en-IN" dirty="0" err="1"/>
              <a:t>delhi</a:t>
            </a:r>
            <a:r>
              <a:rPr lang="en-IN" dirty="0"/>
              <a:t>' where id=1;</a:t>
            </a:r>
          </a:p>
          <a:p>
            <a:pPr>
              <a:buNone/>
            </a:pPr>
            <a:r>
              <a:rPr lang="en-IN" dirty="0"/>
              <a:t>	If SQL%FOUND  then</a:t>
            </a:r>
          </a:p>
          <a:p>
            <a:pPr>
              <a:buNone/>
            </a:pPr>
            <a:r>
              <a:rPr lang="en-IN" dirty="0"/>
              <a:t>		</a:t>
            </a:r>
            <a:r>
              <a:rPr lang="en-IN" dirty="0" err="1"/>
              <a:t>Dbms_output.put_line</a:t>
            </a:r>
            <a:r>
              <a:rPr lang="en-IN" dirty="0"/>
              <a:t>('record updated');</a:t>
            </a:r>
          </a:p>
          <a:p>
            <a:pPr>
              <a:buNone/>
            </a:pPr>
            <a:r>
              <a:rPr lang="en-IN" dirty="0"/>
              <a:t>	End if;</a:t>
            </a:r>
          </a:p>
          <a:p>
            <a:pPr>
              <a:buNone/>
            </a:pPr>
            <a:r>
              <a:rPr lang="en-IN" dirty="0"/>
              <a:t>	If SQL%NOTFOUND  then</a:t>
            </a:r>
          </a:p>
          <a:p>
            <a:pPr>
              <a:buNone/>
            </a:pPr>
            <a:r>
              <a:rPr lang="en-IN" dirty="0"/>
              <a:t>		</a:t>
            </a:r>
            <a:r>
              <a:rPr lang="en-IN" dirty="0" err="1"/>
              <a:t>Dbms_output.put_line</a:t>
            </a:r>
            <a:r>
              <a:rPr lang="en-IN" dirty="0"/>
              <a:t>('record not updated');</a:t>
            </a:r>
          </a:p>
          <a:p>
            <a:pPr>
              <a:buNone/>
            </a:pPr>
            <a:r>
              <a:rPr lang="en-IN" dirty="0"/>
              <a:t>	End if;</a:t>
            </a:r>
          </a:p>
          <a:p>
            <a:pPr>
              <a:buNone/>
            </a:pPr>
            <a:r>
              <a:rPr lang="en-IN" dirty="0"/>
              <a:t>End;</a:t>
            </a:r>
          </a:p>
          <a:p>
            <a:pPr>
              <a:buNone/>
            </a:pPr>
            <a:endParaRPr lang="en-US" dirty="0"/>
          </a:p>
          <a:p>
            <a:pPr>
              <a:buNone/>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Write a PL/SQL block to count the number of rows affected by an update statement</a:t>
            </a:r>
          </a:p>
        </p:txBody>
      </p:sp>
      <p:sp>
        <p:nvSpPr>
          <p:cNvPr id="3" name="Content Placeholder 2"/>
          <p:cNvSpPr>
            <a:spLocks noGrp="1"/>
          </p:cNvSpPr>
          <p:nvPr>
            <p:ph sz="quarter" idx="1"/>
          </p:nvPr>
        </p:nvSpPr>
        <p:spPr/>
        <p:txBody>
          <a:bodyPr>
            <a:normAutofit/>
          </a:bodyPr>
          <a:lstStyle/>
          <a:p>
            <a:pPr>
              <a:buNone/>
            </a:pPr>
            <a:r>
              <a:rPr lang="en-US" dirty="0"/>
              <a:t>Declare </a:t>
            </a:r>
          </a:p>
          <a:p>
            <a:pPr>
              <a:buNone/>
            </a:pPr>
            <a:r>
              <a:rPr lang="en-US" dirty="0"/>
              <a:t>	</a:t>
            </a:r>
            <a:r>
              <a:rPr lang="en-US" dirty="0" err="1"/>
              <a:t>Num</a:t>
            </a:r>
            <a:r>
              <a:rPr lang="en-US" dirty="0"/>
              <a:t> number(2);</a:t>
            </a:r>
          </a:p>
          <a:p>
            <a:pPr>
              <a:buNone/>
            </a:pPr>
            <a:r>
              <a:rPr lang="en-US" dirty="0"/>
              <a:t>Begin</a:t>
            </a:r>
          </a:p>
          <a:p>
            <a:pPr>
              <a:buNone/>
            </a:pPr>
            <a:r>
              <a:rPr lang="en-US" dirty="0"/>
              <a:t>	Update customers set Address ='Kota' where Address ='</a:t>
            </a:r>
            <a:r>
              <a:rPr lang="en-US" dirty="0" err="1"/>
              <a:t>delhi</a:t>
            </a:r>
            <a:r>
              <a:rPr lang="en-US" dirty="0"/>
              <a:t>';</a:t>
            </a:r>
          </a:p>
          <a:p>
            <a:pPr>
              <a:buNone/>
            </a:pPr>
            <a:r>
              <a:rPr lang="en-US" dirty="0"/>
              <a:t>	</a:t>
            </a:r>
            <a:r>
              <a:rPr lang="en-US" dirty="0" err="1"/>
              <a:t>Num</a:t>
            </a:r>
            <a:r>
              <a:rPr lang="en-US" dirty="0"/>
              <a:t> := SQL%ROWCOUNT;</a:t>
            </a:r>
          </a:p>
          <a:p>
            <a:pPr>
              <a:buNone/>
            </a:pPr>
            <a:r>
              <a:rPr lang="en-US" dirty="0"/>
              <a:t>	</a:t>
            </a:r>
            <a:r>
              <a:rPr lang="en-US" dirty="0" err="1"/>
              <a:t>Dbms_output.put_line</a:t>
            </a:r>
            <a:r>
              <a:rPr lang="en-US" dirty="0"/>
              <a:t>('total rows affected =' || </a:t>
            </a:r>
            <a:r>
              <a:rPr lang="en-US" dirty="0" err="1"/>
              <a:t>Num</a:t>
            </a:r>
            <a:r>
              <a:rPr lang="en-US" dirty="0"/>
              <a:t>);</a:t>
            </a:r>
          </a:p>
          <a:p>
            <a:pPr>
              <a:buNone/>
            </a:pPr>
            <a:r>
              <a:rPr lang="en-US" dirty="0"/>
              <a:t>End; </a:t>
            </a:r>
          </a:p>
          <a:p>
            <a:pPr>
              <a:buNone/>
            </a:pPr>
            <a:endParaRPr lang="en-US" dirty="0"/>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cursors</a:t>
            </a:r>
          </a:p>
        </p:txBody>
      </p:sp>
      <p:sp>
        <p:nvSpPr>
          <p:cNvPr id="3" name="Content Placeholder 2"/>
          <p:cNvSpPr>
            <a:spLocks noGrp="1"/>
          </p:cNvSpPr>
          <p:nvPr>
            <p:ph sz="quarter" idx="1"/>
          </p:nvPr>
        </p:nvSpPr>
        <p:spPr/>
        <p:txBody>
          <a:bodyPr/>
          <a:lstStyle/>
          <a:p>
            <a:pPr>
              <a:buNone/>
            </a:pPr>
            <a:r>
              <a:rPr lang="en-US" dirty="0"/>
              <a:t>When a query returns multiple rows, user can explicitly declare a cursor to process the rows.</a:t>
            </a:r>
          </a:p>
          <a:p>
            <a:pPr>
              <a:buNone/>
            </a:pPr>
            <a:endParaRPr lang="en-US" dirty="0"/>
          </a:p>
          <a:p>
            <a:r>
              <a:rPr lang="en-US" dirty="0"/>
              <a:t>%ISOPEN</a:t>
            </a:r>
          </a:p>
          <a:p>
            <a:r>
              <a:rPr lang="en-US" dirty="0"/>
              <a:t>%FOUND</a:t>
            </a:r>
          </a:p>
          <a:p>
            <a:r>
              <a:rPr lang="en-US" dirty="0"/>
              <a:t>%NOTFOUND</a:t>
            </a:r>
          </a:p>
          <a:p>
            <a:r>
              <a:rPr lang="en-US" dirty="0"/>
              <a:t>%ROWCOUNT</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execution </a:t>
            </a:r>
          </a:p>
        </p:txBody>
      </p:sp>
      <p:sp>
        <p:nvSpPr>
          <p:cNvPr id="3" name="Content Placeholder 2"/>
          <p:cNvSpPr>
            <a:spLocks noGrp="1"/>
          </p:cNvSpPr>
          <p:nvPr>
            <p:ph sz="quarter" idx="1"/>
          </p:nvPr>
        </p:nvSpPr>
        <p:spPr/>
        <p:txBody>
          <a:bodyPr/>
          <a:lstStyle/>
          <a:p>
            <a:r>
              <a:rPr lang="en-US" dirty="0"/>
              <a:t>Declare the cursor </a:t>
            </a:r>
          </a:p>
          <a:p>
            <a:r>
              <a:rPr lang="en-US" dirty="0"/>
              <a:t>Open the cursor</a:t>
            </a:r>
          </a:p>
          <a:p>
            <a:r>
              <a:rPr lang="en-US" dirty="0"/>
              <a:t>Using loop, fetch the data from cursor one row at a time and store in memory variable</a:t>
            </a:r>
          </a:p>
          <a:p>
            <a:r>
              <a:rPr lang="en-US" dirty="0"/>
              <a:t>Exit from the loop</a:t>
            </a:r>
          </a:p>
          <a:p>
            <a:r>
              <a:rPr lang="en-US" dirty="0"/>
              <a:t>Close the cursor </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 cursor</a:t>
            </a:r>
          </a:p>
        </p:txBody>
      </p:sp>
      <p:sp>
        <p:nvSpPr>
          <p:cNvPr id="3" name="Content Placeholder 2"/>
          <p:cNvSpPr>
            <a:spLocks noGrp="1"/>
          </p:cNvSpPr>
          <p:nvPr>
            <p:ph sz="quarter" idx="1"/>
          </p:nvPr>
        </p:nvSpPr>
        <p:spPr/>
        <p:txBody>
          <a:bodyPr/>
          <a:lstStyle/>
          <a:p>
            <a:r>
              <a:rPr lang="en-US" dirty="0"/>
              <a:t>Cursor </a:t>
            </a:r>
            <a:r>
              <a:rPr lang="en-US" dirty="0" err="1"/>
              <a:t>cursorname</a:t>
            </a:r>
            <a:r>
              <a:rPr lang="en-US" dirty="0"/>
              <a:t> IS select statements.</a:t>
            </a:r>
          </a:p>
          <a:p>
            <a:endParaRPr lang="en-US" dirty="0"/>
          </a:p>
          <a:p>
            <a:r>
              <a:rPr lang="en-US" dirty="0"/>
              <a:t>Cursor C123 IS select </a:t>
            </a:r>
            <a:r>
              <a:rPr lang="en-US" dirty="0" err="1"/>
              <a:t>rollno</a:t>
            </a:r>
            <a:r>
              <a:rPr lang="en-US" dirty="0"/>
              <a:t>, name from student where branch=‘CSE’;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cursor</a:t>
            </a:r>
          </a:p>
        </p:txBody>
      </p:sp>
      <p:sp>
        <p:nvSpPr>
          <p:cNvPr id="3" name="Content Placeholder 2"/>
          <p:cNvSpPr>
            <a:spLocks noGrp="1"/>
          </p:cNvSpPr>
          <p:nvPr>
            <p:ph sz="quarter" idx="1"/>
          </p:nvPr>
        </p:nvSpPr>
        <p:spPr/>
        <p:txBody>
          <a:bodyPr/>
          <a:lstStyle/>
          <a:p>
            <a:r>
              <a:rPr lang="en-US" dirty="0"/>
              <a:t>Opening a cursor executes the query and identifies the result set.</a:t>
            </a:r>
          </a:p>
          <a:p>
            <a:r>
              <a:rPr lang="en-US" dirty="0"/>
              <a:t>Open </a:t>
            </a:r>
            <a:r>
              <a:rPr lang="en-US" dirty="0" err="1"/>
              <a:t>cursorname</a:t>
            </a:r>
            <a:r>
              <a:rPr lang="en-US" dirty="0"/>
              <a:t>;</a:t>
            </a:r>
          </a:p>
          <a:p>
            <a:r>
              <a:rPr lang="en-US" dirty="0" err="1"/>
              <a:t>Eg</a:t>
            </a:r>
            <a:r>
              <a:rPr lang="en-US" dirty="0"/>
              <a:t>:</a:t>
            </a:r>
          </a:p>
          <a:p>
            <a:pPr>
              <a:buNone/>
            </a:pPr>
            <a:r>
              <a:rPr lang="en-US" dirty="0"/>
              <a:t>		Open C123;</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from cursor</a:t>
            </a:r>
          </a:p>
        </p:txBody>
      </p:sp>
      <p:sp>
        <p:nvSpPr>
          <p:cNvPr id="3" name="Content Placeholder 2"/>
          <p:cNvSpPr>
            <a:spLocks noGrp="1"/>
          </p:cNvSpPr>
          <p:nvPr>
            <p:ph sz="quarter" idx="1"/>
          </p:nvPr>
        </p:nvSpPr>
        <p:spPr/>
        <p:txBody>
          <a:bodyPr/>
          <a:lstStyle/>
          <a:p>
            <a:pPr>
              <a:buNone/>
            </a:pPr>
            <a:r>
              <a:rPr lang="en-US" dirty="0"/>
              <a:t>Fetch is used to load the rows from result set into memory variable, but one row at a time.</a:t>
            </a:r>
          </a:p>
          <a:p>
            <a:endParaRPr lang="en-US" dirty="0"/>
          </a:p>
          <a:p>
            <a:r>
              <a:rPr lang="en-US" dirty="0"/>
              <a:t>FETCH </a:t>
            </a:r>
            <a:r>
              <a:rPr lang="en-US" dirty="0" err="1"/>
              <a:t>cursorname</a:t>
            </a:r>
            <a:r>
              <a:rPr lang="en-US" dirty="0"/>
              <a:t> INTO variable;</a:t>
            </a:r>
          </a:p>
          <a:p>
            <a:pPr>
              <a:buNone/>
            </a:pPr>
            <a:r>
              <a:rPr lang="en-US" dirty="0" err="1"/>
              <a:t>Eg</a:t>
            </a:r>
            <a:r>
              <a:rPr lang="en-US" dirty="0"/>
              <a:t>:</a:t>
            </a:r>
          </a:p>
          <a:p>
            <a:r>
              <a:rPr lang="en-US" dirty="0"/>
              <a:t>FETCH C123 INTO </a:t>
            </a:r>
            <a:r>
              <a:rPr lang="en-US" dirty="0" err="1"/>
              <a:t>my_rollno</a:t>
            </a:r>
            <a:r>
              <a:rPr lang="en-US" dirty="0"/>
              <a:t>, </a:t>
            </a:r>
            <a:r>
              <a:rPr lang="en-US" dirty="0" err="1"/>
              <a:t>my_name</a:t>
            </a:r>
            <a:r>
              <a:rPr lang="en-US" dirty="0"/>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buNone/>
            </a:pPr>
            <a:r>
              <a:rPr lang="en-US" dirty="0"/>
              <a:t>Typically fetch statement is used with loop:</a:t>
            </a:r>
          </a:p>
          <a:p>
            <a:pPr>
              <a:buNone/>
            </a:pPr>
            <a:endParaRPr lang="en-US" dirty="0"/>
          </a:p>
          <a:p>
            <a:pPr>
              <a:buNone/>
            </a:pPr>
            <a:r>
              <a:rPr lang="en-US" dirty="0"/>
              <a:t>Loop</a:t>
            </a:r>
          </a:p>
          <a:p>
            <a:pPr>
              <a:buNone/>
            </a:pPr>
            <a:r>
              <a:rPr lang="en-US" dirty="0"/>
              <a:t>	FETCH C123 into </a:t>
            </a:r>
            <a:r>
              <a:rPr lang="en-US" dirty="0" err="1"/>
              <a:t>my_record</a:t>
            </a:r>
            <a:r>
              <a:rPr lang="en-US" dirty="0"/>
              <a:t>;</a:t>
            </a:r>
          </a:p>
          <a:p>
            <a:pPr>
              <a:buNone/>
            </a:pPr>
            <a:r>
              <a:rPr lang="en-US" dirty="0"/>
              <a:t>	Exit when C123%notfound;</a:t>
            </a:r>
          </a:p>
          <a:p>
            <a:pPr>
              <a:buNone/>
            </a:pPr>
            <a:r>
              <a:rPr lang="en-US" dirty="0"/>
              <a:t>	--Other statements;</a:t>
            </a:r>
          </a:p>
          <a:p>
            <a:pPr>
              <a:buNone/>
            </a:pPr>
            <a:r>
              <a:rPr lang="en-US" dirty="0"/>
              <a:t>End loop;</a:t>
            </a:r>
          </a:p>
          <a:p>
            <a:pPr>
              <a:buNone/>
            </a:pP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cursor</a:t>
            </a:r>
          </a:p>
        </p:txBody>
      </p:sp>
      <p:sp>
        <p:nvSpPr>
          <p:cNvPr id="3" name="Content Placeholder 2"/>
          <p:cNvSpPr>
            <a:spLocks noGrp="1"/>
          </p:cNvSpPr>
          <p:nvPr>
            <p:ph sz="quarter" idx="1"/>
          </p:nvPr>
        </p:nvSpPr>
        <p:spPr/>
        <p:txBody>
          <a:bodyPr/>
          <a:lstStyle/>
          <a:p>
            <a:r>
              <a:rPr lang="en-US" dirty="0"/>
              <a:t>CLOSE </a:t>
            </a:r>
            <a:r>
              <a:rPr lang="en-US" dirty="0" err="1"/>
              <a:t>cursorname</a:t>
            </a:r>
            <a:r>
              <a:rPr lang="en-US" dirty="0"/>
              <a:t>;</a:t>
            </a:r>
          </a:p>
          <a:p>
            <a:endParaRPr lang="en-US" dirty="0"/>
          </a:p>
          <a:p>
            <a:r>
              <a:rPr lang="en-US" dirty="0"/>
              <a:t>CLOSE C123;</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Write a PL/SQL cursor to display the name of the students belonging to CSE branch</a:t>
            </a:r>
          </a:p>
        </p:txBody>
      </p:sp>
      <p:sp>
        <p:nvSpPr>
          <p:cNvPr id="3" name="Content Placeholder 2"/>
          <p:cNvSpPr>
            <a:spLocks noGrp="1"/>
          </p:cNvSpPr>
          <p:nvPr>
            <p:ph sz="quarter" idx="1"/>
          </p:nvPr>
        </p:nvSpPr>
        <p:spPr/>
        <p:txBody>
          <a:bodyPr>
            <a:normAutofit fontScale="92500" lnSpcReduction="20000"/>
          </a:bodyPr>
          <a:lstStyle/>
          <a:p>
            <a:pPr>
              <a:buNone/>
            </a:pPr>
            <a:r>
              <a:rPr lang="en-IN" dirty="0"/>
              <a:t>Declare</a:t>
            </a:r>
          </a:p>
          <a:p>
            <a:pPr>
              <a:buNone/>
            </a:pPr>
            <a:r>
              <a:rPr lang="en-IN" dirty="0"/>
              <a:t>	Cursor C123 is select name from customers where address ='Delhi';</a:t>
            </a:r>
          </a:p>
          <a:p>
            <a:pPr>
              <a:buNone/>
            </a:pPr>
            <a:r>
              <a:rPr lang="en-IN" dirty="0"/>
              <a:t>	</a:t>
            </a:r>
            <a:r>
              <a:rPr lang="en-IN" dirty="0" err="1"/>
              <a:t>my_name</a:t>
            </a:r>
            <a:r>
              <a:rPr lang="en-IN" dirty="0"/>
              <a:t> </a:t>
            </a:r>
            <a:r>
              <a:rPr lang="en-IN" dirty="0" err="1"/>
              <a:t>customers.name%type</a:t>
            </a:r>
            <a:r>
              <a:rPr lang="en-IN" dirty="0"/>
              <a:t>;</a:t>
            </a:r>
          </a:p>
          <a:p>
            <a:pPr>
              <a:buNone/>
            </a:pPr>
            <a:r>
              <a:rPr lang="en-IN" dirty="0"/>
              <a:t>Begin</a:t>
            </a:r>
          </a:p>
          <a:p>
            <a:pPr>
              <a:buNone/>
            </a:pPr>
            <a:r>
              <a:rPr lang="en-IN" dirty="0"/>
              <a:t>	Open C123;</a:t>
            </a:r>
          </a:p>
          <a:p>
            <a:pPr>
              <a:buNone/>
            </a:pPr>
            <a:r>
              <a:rPr lang="en-IN" dirty="0"/>
              <a:t>	  Loop</a:t>
            </a:r>
          </a:p>
          <a:p>
            <a:pPr>
              <a:buNone/>
            </a:pPr>
            <a:r>
              <a:rPr lang="en-IN" dirty="0"/>
              <a:t>		Fetch C123 into </a:t>
            </a:r>
            <a:r>
              <a:rPr lang="en-IN" dirty="0" err="1"/>
              <a:t>my_name</a:t>
            </a:r>
            <a:r>
              <a:rPr lang="en-IN" dirty="0"/>
              <a:t>;</a:t>
            </a:r>
          </a:p>
          <a:p>
            <a:pPr>
              <a:buNone/>
            </a:pPr>
            <a:r>
              <a:rPr lang="en-IN" dirty="0"/>
              <a:t>		Exit when C123%NotFound;</a:t>
            </a:r>
          </a:p>
          <a:p>
            <a:pPr>
              <a:buNone/>
            </a:pPr>
            <a:r>
              <a:rPr lang="en-IN" dirty="0"/>
              <a:t>		</a:t>
            </a:r>
            <a:r>
              <a:rPr lang="en-IN" dirty="0" err="1"/>
              <a:t>dbms_output.put_line</a:t>
            </a:r>
            <a:r>
              <a:rPr lang="en-IN" dirty="0"/>
              <a:t>(</a:t>
            </a:r>
            <a:r>
              <a:rPr lang="en-IN" dirty="0" err="1"/>
              <a:t>my_name</a:t>
            </a:r>
            <a:r>
              <a:rPr lang="en-IN" dirty="0"/>
              <a:t>);</a:t>
            </a:r>
          </a:p>
          <a:p>
            <a:pPr>
              <a:buNone/>
            </a:pPr>
            <a:r>
              <a:rPr lang="en-IN" dirty="0"/>
              <a:t>	  End loop;</a:t>
            </a:r>
          </a:p>
          <a:p>
            <a:pPr>
              <a:buNone/>
            </a:pPr>
            <a:r>
              <a:rPr lang="en-IN" dirty="0"/>
              <a:t>	Close C123;</a:t>
            </a:r>
          </a:p>
          <a:p>
            <a:pPr>
              <a:buNone/>
            </a:pPr>
            <a:r>
              <a:rPr lang="en-IN" dirty="0"/>
              <a:t>End;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1964</TotalTime>
  <Words>3266</Words>
  <Application>Microsoft Office PowerPoint</Application>
  <PresentationFormat>On-screen Show (4:3)</PresentationFormat>
  <Paragraphs>924</Paragraphs>
  <Slides>110</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110</vt:i4>
      </vt:variant>
    </vt:vector>
  </HeadingPairs>
  <TitlesOfParts>
    <vt:vector size="123" baseType="lpstr">
      <vt:lpstr>Arial</vt:lpstr>
      <vt:lpstr>Bookman Old Style</vt:lpstr>
      <vt:lpstr>Calibri</vt:lpstr>
      <vt:lpstr>Gill Sans MT</vt:lpstr>
      <vt:lpstr>Helvetica</vt:lpstr>
      <vt:lpstr>inter-regular</vt:lpstr>
      <vt:lpstr>Open Sans</vt:lpstr>
      <vt:lpstr>Roboto</vt:lpstr>
      <vt:lpstr>Source Sans Pro</vt:lpstr>
      <vt:lpstr>Times New Roman</vt:lpstr>
      <vt:lpstr>Wingdings</vt:lpstr>
      <vt:lpstr>Wingdings 3</vt:lpstr>
      <vt:lpstr>Origin</vt:lpstr>
      <vt:lpstr>PL/SQL</vt:lpstr>
      <vt:lpstr>Introduction </vt:lpstr>
      <vt:lpstr>Disadvantage of SQL</vt:lpstr>
      <vt:lpstr>Features of PL/SQL</vt:lpstr>
      <vt:lpstr>Difference between PL/SQL and SQL</vt:lpstr>
      <vt:lpstr>Architecture of PL/SQL execution</vt:lpstr>
      <vt:lpstr>PL/SQL BLOCK STRUCTURE</vt:lpstr>
      <vt:lpstr>Fundamentals of PL/SQL</vt:lpstr>
      <vt:lpstr>Character set</vt:lpstr>
      <vt:lpstr>PL/SQL Operators: Arithmetic operators</vt:lpstr>
      <vt:lpstr>Comparison Operators</vt:lpstr>
      <vt:lpstr>Additional Comparison Operators</vt:lpstr>
      <vt:lpstr> Logical Operators</vt:lpstr>
      <vt:lpstr>The PL/SQL Literals</vt:lpstr>
      <vt:lpstr>PL/SQL Variable Types</vt:lpstr>
      <vt:lpstr>Declaring a Constant</vt:lpstr>
      <vt:lpstr>Data types</vt:lpstr>
      <vt:lpstr>Declaration</vt:lpstr>
      <vt:lpstr>Assignment </vt:lpstr>
      <vt:lpstr>PL/SQL is strongly typed</vt:lpstr>
      <vt:lpstr>PL/SQL Comments </vt:lpstr>
      <vt:lpstr>Important PL/SQL delimiters</vt:lpstr>
      <vt:lpstr>To display user message on the screen</vt:lpstr>
      <vt:lpstr>Read a value during runtime</vt:lpstr>
      <vt:lpstr>Example Program: to display message</vt:lpstr>
      <vt:lpstr>Quiz</vt:lpstr>
      <vt:lpstr>Quiz</vt:lpstr>
      <vt:lpstr>Quiz</vt:lpstr>
      <vt:lpstr>To add two numbers</vt:lpstr>
      <vt:lpstr>To add two numbers (get values from user)</vt:lpstr>
      <vt:lpstr>PowerPoint Presentation</vt:lpstr>
      <vt:lpstr>PowerPoint Presentation</vt:lpstr>
      <vt:lpstr>emp table </vt:lpstr>
      <vt:lpstr>PowerPoint Presentation</vt:lpstr>
      <vt:lpstr>PL/SQL code to calculate total amount(ta+da) of an employee, also update the emp table</vt:lpstr>
      <vt:lpstr>Variable attributes</vt:lpstr>
      <vt:lpstr>%TYPE</vt:lpstr>
      <vt:lpstr>PowerPoint Presentation</vt:lpstr>
      <vt:lpstr>PowerPoint Presentation</vt:lpstr>
      <vt:lpstr>PowerPoint Presentation</vt:lpstr>
      <vt:lpstr>%ROWTYPE</vt:lpstr>
      <vt:lpstr>PowerPoint Presentation</vt:lpstr>
      <vt:lpstr>emp table </vt:lpstr>
      <vt:lpstr>PowerPoint Presentation</vt:lpstr>
      <vt:lpstr>QUIZ</vt:lpstr>
      <vt:lpstr>Control statements </vt:lpstr>
      <vt:lpstr>Conditional / selection </vt:lpstr>
      <vt:lpstr>To find largest of two numbers</vt:lpstr>
      <vt:lpstr>Even or odd number</vt:lpstr>
      <vt:lpstr>PowerPoint Presentation</vt:lpstr>
      <vt:lpstr>PowerPoint Presentation</vt:lpstr>
      <vt:lpstr>QUIZ</vt:lpstr>
      <vt:lpstr>QUIZ</vt:lpstr>
      <vt:lpstr>QUIZ</vt:lpstr>
      <vt:lpstr>QUIZ</vt:lpstr>
      <vt:lpstr>Iterative control</vt:lpstr>
      <vt:lpstr>Loop</vt:lpstr>
      <vt:lpstr>To print numbers 1 to 10</vt:lpstr>
      <vt:lpstr>while</vt:lpstr>
      <vt:lpstr>To print Square of number from 1 to 10</vt:lpstr>
      <vt:lpstr>To print multiplication table</vt:lpstr>
      <vt:lpstr>For loop</vt:lpstr>
      <vt:lpstr>PowerPoint Presentation</vt:lpstr>
      <vt:lpstr>Reverse loop</vt:lpstr>
      <vt:lpstr>To calculate the factorial of given number</vt:lpstr>
      <vt:lpstr>QUIZ</vt:lpstr>
      <vt:lpstr>Quiz</vt:lpstr>
      <vt:lpstr>Sequence control</vt:lpstr>
      <vt:lpstr>goto</vt:lpstr>
      <vt:lpstr>PowerPoint Presentation</vt:lpstr>
      <vt:lpstr>Triggers</vt:lpstr>
      <vt:lpstr>Trigger vs procedures</vt:lpstr>
      <vt:lpstr>Need and uses of triggers</vt:lpstr>
      <vt:lpstr>PowerPoint Presentation</vt:lpstr>
      <vt:lpstr>PowerPoint Presentation</vt:lpstr>
      <vt:lpstr>Parts of trigger</vt:lpstr>
      <vt:lpstr>Types of triggers</vt:lpstr>
      <vt:lpstr>Another classification of triggers</vt:lpstr>
      <vt:lpstr>Creating a trigger</vt:lpstr>
      <vt:lpstr>Create PL/SQL trigger which will tell about the operation performed on database.</vt:lpstr>
      <vt:lpstr>Create PL/SQL trigger which will convert the name of the student to uppercase before inserting or updating the name column of student database.</vt:lpstr>
      <vt:lpstr>PowerPoint Presentation</vt:lpstr>
      <vt:lpstr>Create PL/SQL trigger which will delete the detail of the employee from employee table when particular branch is deleted from dept</vt:lpstr>
      <vt:lpstr>PowerPoint Presentation</vt:lpstr>
      <vt:lpstr>Dropping a trigger</vt:lpstr>
      <vt:lpstr>Cursors</vt:lpstr>
      <vt:lpstr>Types of cursors</vt:lpstr>
      <vt:lpstr>General Cursor attributes </vt:lpstr>
      <vt:lpstr>Implicit cursors</vt:lpstr>
      <vt:lpstr>Write a PL/SQL block to display a message that whether a record is updated or not.</vt:lpstr>
      <vt:lpstr>Write a PL/SQL block to count the number of rows affected by an update statement</vt:lpstr>
      <vt:lpstr>Explicit cursors</vt:lpstr>
      <vt:lpstr>Steps of execution </vt:lpstr>
      <vt:lpstr>Declaring a cursor</vt:lpstr>
      <vt:lpstr>Opening a cursor</vt:lpstr>
      <vt:lpstr>Fetching from cursor</vt:lpstr>
      <vt:lpstr>PowerPoint Presentation</vt:lpstr>
      <vt:lpstr>Closing a cursor</vt:lpstr>
      <vt:lpstr>Write a PL/SQL cursor to display the name of the students belonging to CSE branch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 Introduction</dc:title>
  <dc:creator>Parul</dc:creator>
  <cp:lastModifiedBy>madhuri.23525@lpu.co.in</cp:lastModifiedBy>
  <cp:revision>161</cp:revision>
  <dcterms:created xsi:type="dcterms:W3CDTF">2013-10-10T16:40:46Z</dcterms:created>
  <dcterms:modified xsi:type="dcterms:W3CDTF">2021-11-23T06:04:31Z</dcterms:modified>
</cp:coreProperties>
</file>