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98" r:id="rId5"/>
    <p:sldId id="313" r:id="rId6"/>
    <p:sldId id="314" r:id="rId7"/>
    <p:sldId id="299" r:id="rId8"/>
    <p:sldId id="300" r:id="rId9"/>
    <p:sldId id="301" r:id="rId10"/>
    <p:sldId id="302" r:id="rId11"/>
    <p:sldId id="303" r:id="rId12"/>
    <p:sldId id="304" r:id="rId13"/>
    <p:sldId id="305" r:id="rId14"/>
    <p:sldId id="306" r:id="rId15"/>
    <p:sldId id="307" r:id="rId16"/>
    <p:sldId id="308" r:id="rId17"/>
    <p:sldId id="309" r:id="rId18"/>
    <p:sldId id="311" r:id="rId19"/>
    <p:sldId id="315" r:id="rId20"/>
    <p:sldId id="316" r:id="rId21"/>
    <p:sldId id="317" r:id="rId22"/>
    <p:sldId id="318" r:id="rId23"/>
    <p:sldId id="312" r:id="rId24"/>
    <p:sldId id="272" r:id="rId25"/>
    <p:sldId id="273" r:id="rId26"/>
    <p:sldId id="274" r:id="rId27"/>
    <p:sldId id="275" r:id="rId28"/>
    <p:sldId id="259" r:id="rId29"/>
    <p:sldId id="260" r:id="rId30"/>
    <p:sldId id="295" r:id="rId31"/>
    <p:sldId id="261" r:id="rId32"/>
    <p:sldId id="296" r:id="rId33"/>
    <p:sldId id="262" r:id="rId34"/>
    <p:sldId id="297" r:id="rId35"/>
    <p:sldId id="263" r:id="rId36"/>
    <p:sldId id="264" r:id="rId37"/>
    <p:sldId id="265" r:id="rId38"/>
    <p:sldId id="266" r:id="rId39"/>
    <p:sldId id="267" r:id="rId40"/>
    <p:sldId id="268" r:id="rId41"/>
    <p:sldId id="269" r:id="rId42"/>
    <p:sldId id="276" r:id="rId43"/>
    <p:sldId id="277" r:id="rId44"/>
    <p:sldId id="278" r:id="rId45"/>
    <p:sldId id="279" r:id="rId46"/>
    <p:sldId id="280" r:id="rId47"/>
    <p:sldId id="281" r:id="rId48"/>
    <p:sldId id="282" r:id="rId49"/>
    <p:sldId id="283" r:id="rId50"/>
    <p:sldId id="284" r:id="rId51"/>
    <p:sldId id="285" r:id="rId52"/>
    <p:sldId id="286" r:id="rId53"/>
    <p:sldId id="287" r:id="rId54"/>
    <p:sldId id="288" r:id="rId55"/>
    <p:sldId id="289" r:id="rId56"/>
    <p:sldId id="290" r:id="rId57"/>
    <p:sldId id="291" r:id="rId58"/>
    <p:sldId id="292" r:id="rId59"/>
    <p:sldId id="293" r:id="rId60"/>
    <p:sldId id="294"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416809-3080-42C6-A155-AA74C6265F8C}"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E9083-C0BA-4B60-A873-0C38D27913AB}" type="slidenum">
              <a:rPr lang="en-US" smtClean="0"/>
              <a:t>‹#›</a:t>
            </a:fld>
            <a:endParaRPr lang="en-US"/>
          </a:p>
        </p:txBody>
      </p:sp>
    </p:spTree>
    <p:extLst>
      <p:ext uri="{BB962C8B-B14F-4D97-AF65-F5344CB8AC3E}">
        <p14:creationId xmlns:p14="http://schemas.microsoft.com/office/powerpoint/2010/main" val="277580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416809-3080-42C6-A155-AA74C6265F8C}"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E9083-C0BA-4B60-A873-0C38D27913AB}" type="slidenum">
              <a:rPr lang="en-US" smtClean="0"/>
              <a:t>‹#›</a:t>
            </a:fld>
            <a:endParaRPr lang="en-US"/>
          </a:p>
        </p:txBody>
      </p:sp>
    </p:spTree>
    <p:extLst>
      <p:ext uri="{BB962C8B-B14F-4D97-AF65-F5344CB8AC3E}">
        <p14:creationId xmlns:p14="http://schemas.microsoft.com/office/powerpoint/2010/main" val="2360623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416809-3080-42C6-A155-AA74C6265F8C}"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E9083-C0BA-4B60-A873-0C38D27913AB}" type="slidenum">
              <a:rPr lang="en-US" smtClean="0"/>
              <a:t>‹#›</a:t>
            </a:fld>
            <a:endParaRPr lang="en-US"/>
          </a:p>
        </p:txBody>
      </p:sp>
    </p:spTree>
    <p:extLst>
      <p:ext uri="{BB962C8B-B14F-4D97-AF65-F5344CB8AC3E}">
        <p14:creationId xmlns:p14="http://schemas.microsoft.com/office/powerpoint/2010/main" val="56875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416809-3080-42C6-A155-AA74C6265F8C}"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E9083-C0BA-4B60-A873-0C38D27913AB}" type="slidenum">
              <a:rPr lang="en-US" smtClean="0"/>
              <a:t>‹#›</a:t>
            </a:fld>
            <a:endParaRPr lang="en-US"/>
          </a:p>
        </p:txBody>
      </p:sp>
    </p:spTree>
    <p:extLst>
      <p:ext uri="{BB962C8B-B14F-4D97-AF65-F5344CB8AC3E}">
        <p14:creationId xmlns:p14="http://schemas.microsoft.com/office/powerpoint/2010/main" val="2193191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416809-3080-42C6-A155-AA74C6265F8C}"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E9083-C0BA-4B60-A873-0C38D27913AB}" type="slidenum">
              <a:rPr lang="en-US" smtClean="0"/>
              <a:t>‹#›</a:t>
            </a:fld>
            <a:endParaRPr lang="en-US"/>
          </a:p>
        </p:txBody>
      </p:sp>
    </p:spTree>
    <p:extLst>
      <p:ext uri="{BB962C8B-B14F-4D97-AF65-F5344CB8AC3E}">
        <p14:creationId xmlns:p14="http://schemas.microsoft.com/office/powerpoint/2010/main" val="3622794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416809-3080-42C6-A155-AA74C6265F8C}" type="datetimeFigureOut">
              <a:rPr lang="en-US" smtClean="0"/>
              <a:t>9/5/2018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E9083-C0BA-4B60-A873-0C38D27913AB}" type="slidenum">
              <a:rPr lang="en-US" smtClean="0"/>
              <a:t>‹#›</a:t>
            </a:fld>
            <a:endParaRPr lang="en-US"/>
          </a:p>
        </p:txBody>
      </p:sp>
    </p:spTree>
    <p:extLst>
      <p:ext uri="{BB962C8B-B14F-4D97-AF65-F5344CB8AC3E}">
        <p14:creationId xmlns:p14="http://schemas.microsoft.com/office/powerpoint/2010/main" val="3166644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416809-3080-42C6-A155-AA74C6265F8C}" type="datetimeFigureOut">
              <a:rPr lang="en-US" smtClean="0"/>
              <a:t>9/5/2018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7E9083-C0BA-4B60-A873-0C38D27913AB}" type="slidenum">
              <a:rPr lang="en-US" smtClean="0"/>
              <a:t>‹#›</a:t>
            </a:fld>
            <a:endParaRPr lang="en-US"/>
          </a:p>
        </p:txBody>
      </p:sp>
    </p:spTree>
    <p:extLst>
      <p:ext uri="{BB962C8B-B14F-4D97-AF65-F5344CB8AC3E}">
        <p14:creationId xmlns:p14="http://schemas.microsoft.com/office/powerpoint/2010/main" val="3292120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416809-3080-42C6-A155-AA74C6265F8C}" type="datetimeFigureOut">
              <a:rPr lang="en-US" smtClean="0"/>
              <a:t>9/5/2018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7E9083-C0BA-4B60-A873-0C38D27913AB}" type="slidenum">
              <a:rPr lang="en-US" smtClean="0"/>
              <a:t>‹#›</a:t>
            </a:fld>
            <a:endParaRPr lang="en-US"/>
          </a:p>
        </p:txBody>
      </p:sp>
    </p:spTree>
    <p:extLst>
      <p:ext uri="{BB962C8B-B14F-4D97-AF65-F5344CB8AC3E}">
        <p14:creationId xmlns:p14="http://schemas.microsoft.com/office/powerpoint/2010/main" val="3653682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416809-3080-42C6-A155-AA74C6265F8C}" type="datetimeFigureOut">
              <a:rPr lang="en-US" smtClean="0"/>
              <a:t>9/5/2018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7E9083-C0BA-4B60-A873-0C38D27913AB}" type="slidenum">
              <a:rPr lang="en-US" smtClean="0"/>
              <a:t>‹#›</a:t>
            </a:fld>
            <a:endParaRPr lang="en-US"/>
          </a:p>
        </p:txBody>
      </p:sp>
    </p:spTree>
    <p:extLst>
      <p:ext uri="{BB962C8B-B14F-4D97-AF65-F5344CB8AC3E}">
        <p14:creationId xmlns:p14="http://schemas.microsoft.com/office/powerpoint/2010/main" val="12764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416809-3080-42C6-A155-AA74C6265F8C}" type="datetimeFigureOut">
              <a:rPr lang="en-US" smtClean="0"/>
              <a:t>9/5/2018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E9083-C0BA-4B60-A873-0C38D27913AB}" type="slidenum">
              <a:rPr lang="en-US" smtClean="0"/>
              <a:t>‹#›</a:t>
            </a:fld>
            <a:endParaRPr lang="en-US"/>
          </a:p>
        </p:txBody>
      </p:sp>
    </p:spTree>
    <p:extLst>
      <p:ext uri="{BB962C8B-B14F-4D97-AF65-F5344CB8AC3E}">
        <p14:creationId xmlns:p14="http://schemas.microsoft.com/office/powerpoint/2010/main" val="1448330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416809-3080-42C6-A155-AA74C6265F8C}" type="datetimeFigureOut">
              <a:rPr lang="en-US" smtClean="0"/>
              <a:t>9/5/2018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E9083-C0BA-4B60-A873-0C38D27913AB}" type="slidenum">
              <a:rPr lang="en-US" smtClean="0"/>
              <a:t>‹#›</a:t>
            </a:fld>
            <a:endParaRPr lang="en-US"/>
          </a:p>
        </p:txBody>
      </p:sp>
    </p:spTree>
    <p:extLst>
      <p:ext uri="{BB962C8B-B14F-4D97-AF65-F5344CB8AC3E}">
        <p14:creationId xmlns:p14="http://schemas.microsoft.com/office/powerpoint/2010/main" val="3706780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16809-3080-42C6-A155-AA74C6265F8C}" type="datetimeFigureOut">
              <a:rPr lang="en-US" smtClean="0"/>
              <a:t>9/5/2018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7E9083-C0BA-4B60-A873-0C38D27913AB}" type="slidenum">
              <a:rPr lang="en-US" smtClean="0"/>
              <a:t>‹#›</a:t>
            </a:fld>
            <a:endParaRPr lang="en-US"/>
          </a:p>
        </p:txBody>
      </p:sp>
    </p:spTree>
    <p:extLst>
      <p:ext uri="{BB962C8B-B14F-4D97-AF65-F5344CB8AC3E}">
        <p14:creationId xmlns:p14="http://schemas.microsoft.com/office/powerpoint/2010/main" val="245552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51.png"/></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5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8.png"/><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5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1.png"/><Relationship Id="rId1" Type="http://schemas.openxmlformats.org/officeDocument/2006/relationships/slideLayout" Target="../slideLayouts/slideLayout7.xml"/><Relationship Id="rId5" Type="http://schemas.microsoft.com/office/2007/relationships/hdphoto" Target="../media/hdphoto4.wdp"/><Relationship Id="rId4" Type="http://schemas.openxmlformats.org/officeDocument/2006/relationships/image" Target="../media/image62.png"/></Relationships>
</file>

<file path=ppt/slides/_rels/slide5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 Id="rId4" Type="http://schemas.microsoft.com/office/2007/relationships/hdphoto" Target="../media/hdphoto6.wdp"/></Relationships>
</file>

<file path=ppt/slides/_rels/slide5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 Id="rId4" Type="http://schemas.microsoft.com/office/2007/relationships/hdphoto" Target="../media/hdphoto7.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68.png"/><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Normalization</a:t>
            </a:r>
            <a:br>
              <a:rPr lang="en-US" b="1"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23400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Full functional dependency</a:t>
            </a:r>
          </a:p>
        </p:txBody>
      </p:sp>
      <p:sp>
        <p:nvSpPr>
          <p:cNvPr id="10243" name="Content Placeholder 2"/>
          <p:cNvSpPr>
            <a:spLocks noGrp="1"/>
          </p:cNvSpPr>
          <p:nvPr>
            <p:ph idx="1"/>
          </p:nvPr>
        </p:nvSpPr>
        <p:spPr/>
        <p:txBody>
          <a:bodyPr/>
          <a:lstStyle/>
          <a:p>
            <a:pPr eaLnBrk="1" hangingPunct="1"/>
            <a:r>
              <a:rPr lang="en-US" smtClean="0"/>
              <a:t>An attribute is FFD on a set of attributes if</a:t>
            </a:r>
          </a:p>
          <a:p>
            <a:pPr lvl="1" eaLnBrk="1" hangingPunct="1"/>
            <a:r>
              <a:rPr lang="en-US" smtClean="0"/>
              <a:t>It is functionally dependent on S and</a:t>
            </a:r>
          </a:p>
          <a:p>
            <a:pPr lvl="1" eaLnBrk="1" hangingPunct="1"/>
            <a:r>
              <a:rPr lang="en-US" smtClean="0"/>
              <a:t>Not functionally dependent on any proper subset of S.</a:t>
            </a:r>
          </a:p>
        </p:txBody>
      </p:sp>
    </p:spTree>
    <p:extLst>
      <p:ext uri="{BB962C8B-B14F-4D97-AF65-F5344CB8AC3E}">
        <p14:creationId xmlns:p14="http://schemas.microsoft.com/office/powerpoint/2010/main" val="26547988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46082587"/>
              </p:ext>
            </p:extLst>
          </p:nvPr>
        </p:nvGraphicFramePr>
        <p:xfrm>
          <a:off x="1133341" y="965913"/>
          <a:ext cx="9607639" cy="3219723"/>
        </p:xfrm>
        <a:graphic>
          <a:graphicData uri="http://schemas.openxmlformats.org/drawingml/2006/table">
            <a:tbl>
              <a:tblPr firstRow="1" bandRow="1">
                <a:tableStyleId>{073A0DAA-6AF3-43AB-8588-CEC1D06C72B9}</a:tableStyleId>
              </a:tblPr>
              <a:tblGrid>
                <a:gridCol w="793292"/>
                <a:gridCol w="1586582"/>
                <a:gridCol w="2379874"/>
                <a:gridCol w="3349452"/>
                <a:gridCol w="1498439"/>
              </a:tblGrid>
              <a:tr h="826328">
                <a:tc>
                  <a:txBody>
                    <a:bodyPr/>
                    <a:lstStyle/>
                    <a:p>
                      <a:r>
                        <a:rPr lang="en-US" sz="1800" dirty="0" err="1" smtClean="0"/>
                        <a:t>Roll_num</a:t>
                      </a:r>
                      <a:endParaRPr lang="en-US" sz="1800" dirty="0"/>
                    </a:p>
                  </a:txBody>
                  <a:tcPr marT="45713" marB="45713"/>
                </a:tc>
                <a:tc>
                  <a:txBody>
                    <a:bodyPr/>
                    <a:lstStyle/>
                    <a:p>
                      <a:r>
                        <a:rPr lang="en-US" sz="1800" dirty="0" err="1" smtClean="0"/>
                        <a:t>NAme</a:t>
                      </a:r>
                      <a:endParaRPr lang="en-US" sz="1800" dirty="0"/>
                    </a:p>
                  </a:txBody>
                  <a:tcPr marT="45713" marB="45713"/>
                </a:tc>
                <a:tc>
                  <a:txBody>
                    <a:bodyPr/>
                    <a:lstStyle/>
                    <a:p>
                      <a:r>
                        <a:rPr lang="en-US" sz="1800" dirty="0" err="1" smtClean="0"/>
                        <a:t>Course_id</a:t>
                      </a:r>
                      <a:endParaRPr lang="en-US" sz="1800" dirty="0"/>
                    </a:p>
                  </a:txBody>
                  <a:tcPr marT="45713" marB="45713"/>
                </a:tc>
                <a:tc>
                  <a:txBody>
                    <a:bodyPr/>
                    <a:lstStyle/>
                    <a:p>
                      <a:r>
                        <a:rPr lang="en-US" sz="1800" dirty="0" err="1" smtClean="0"/>
                        <a:t>course_title</a:t>
                      </a:r>
                      <a:endParaRPr lang="en-US" sz="1800" dirty="0"/>
                    </a:p>
                  </a:txBody>
                  <a:tcPr marT="45713" marB="45713"/>
                </a:tc>
                <a:tc>
                  <a:txBody>
                    <a:bodyPr/>
                    <a:lstStyle/>
                    <a:p>
                      <a:r>
                        <a:rPr lang="en-US" sz="1800" dirty="0" smtClean="0"/>
                        <a:t>Grade</a:t>
                      </a:r>
                      <a:endParaRPr lang="en-US" sz="1800" dirty="0"/>
                    </a:p>
                  </a:txBody>
                  <a:tcPr marT="45713" marB="45713"/>
                </a:tc>
              </a:tr>
              <a:tr h="478679">
                <a:tc>
                  <a:txBody>
                    <a:bodyPr/>
                    <a:lstStyle/>
                    <a:p>
                      <a:r>
                        <a:rPr lang="en-US" sz="1800" dirty="0" smtClean="0"/>
                        <a:t>1</a:t>
                      </a:r>
                      <a:endParaRPr lang="en-US" sz="1800" dirty="0"/>
                    </a:p>
                  </a:txBody>
                  <a:tcPr marT="45713" marB="45713"/>
                </a:tc>
                <a:tc>
                  <a:txBody>
                    <a:bodyPr/>
                    <a:lstStyle/>
                    <a:p>
                      <a:r>
                        <a:rPr lang="en-US" sz="1800" dirty="0" smtClean="0"/>
                        <a:t>Raj</a:t>
                      </a:r>
                      <a:endParaRPr lang="en-US" sz="1800" dirty="0"/>
                    </a:p>
                  </a:txBody>
                  <a:tcPr marT="45713" marB="45713"/>
                </a:tc>
                <a:tc>
                  <a:txBody>
                    <a:bodyPr/>
                    <a:lstStyle/>
                    <a:p>
                      <a:r>
                        <a:rPr lang="en-US" sz="1800" dirty="0" smtClean="0"/>
                        <a:t>CSE301</a:t>
                      </a:r>
                      <a:endParaRPr lang="en-US" sz="1800" dirty="0"/>
                    </a:p>
                  </a:txBody>
                  <a:tcPr marT="45713" marB="45713"/>
                </a:tc>
                <a:tc>
                  <a:txBody>
                    <a:bodyPr/>
                    <a:lstStyle/>
                    <a:p>
                      <a:r>
                        <a:rPr lang="en-US" sz="1800" dirty="0" smtClean="0"/>
                        <a:t>DBMS</a:t>
                      </a:r>
                      <a:endParaRPr lang="en-US" sz="1800" dirty="0"/>
                    </a:p>
                  </a:txBody>
                  <a:tcPr marT="45713" marB="45713"/>
                </a:tc>
                <a:tc>
                  <a:txBody>
                    <a:bodyPr/>
                    <a:lstStyle/>
                    <a:p>
                      <a:r>
                        <a:rPr lang="en-US" sz="1800" dirty="0" smtClean="0"/>
                        <a:t>A</a:t>
                      </a:r>
                      <a:endParaRPr lang="en-US" sz="1800" dirty="0"/>
                    </a:p>
                  </a:txBody>
                  <a:tcPr marT="45713" marB="45713"/>
                </a:tc>
              </a:tr>
              <a:tr h="478679">
                <a:tc>
                  <a:txBody>
                    <a:bodyPr/>
                    <a:lstStyle/>
                    <a:p>
                      <a:r>
                        <a:rPr lang="en-US" sz="1800" dirty="0" smtClean="0"/>
                        <a:t>1</a:t>
                      </a:r>
                      <a:endParaRPr lang="en-US" sz="1800" dirty="0"/>
                    </a:p>
                  </a:txBody>
                  <a:tcPr marT="45713" marB="45713"/>
                </a:tc>
                <a:tc>
                  <a:txBody>
                    <a:bodyPr/>
                    <a:lstStyle/>
                    <a:p>
                      <a:r>
                        <a:rPr lang="en-US" sz="1800" dirty="0" smtClean="0"/>
                        <a:t>Raj</a:t>
                      </a:r>
                      <a:endParaRPr lang="en-US" sz="1800" dirty="0"/>
                    </a:p>
                  </a:txBody>
                  <a:tcPr marT="45713" marB="45713"/>
                </a:tc>
                <a:tc>
                  <a:txBody>
                    <a:bodyPr/>
                    <a:lstStyle/>
                    <a:p>
                      <a:r>
                        <a:rPr lang="en-US" sz="1800" dirty="0" smtClean="0"/>
                        <a:t>CSE306</a:t>
                      </a:r>
                      <a:endParaRPr lang="en-US" sz="1800" dirty="0"/>
                    </a:p>
                  </a:txBody>
                  <a:tcPr marT="45713" marB="45713"/>
                </a:tc>
                <a:tc>
                  <a:txBody>
                    <a:bodyPr/>
                    <a:lstStyle/>
                    <a:p>
                      <a:r>
                        <a:rPr lang="en-US" sz="1800" dirty="0" smtClean="0"/>
                        <a:t>NW</a:t>
                      </a:r>
                    </a:p>
                  </a:txBody>
                  <a:tcPr marT="45713" marB="45713"/>
                </a:tc>
                <a:tc>
                  <a:txBody>
                    <a:bodyPr/>
                    <a:lstStyle/>
                    <a:p>
                      <a:r>
                        <a:rPr lang="en-US" sz="1800" dirty="0" smtClean="0"/>
                        <a:t>C</a:t>
                      </a:r>
                      <a:endParaRPr lang="en-US" sz="1800" dirty="0"/>
                    </a:p>
                  </a:txBody>
                  <a:tcPr marT="45713" marB="45713"/>
                </a:tc>
              </a:tr>
              <a:tr h="478679">
                <a:tc>
                  <a:txBody>
                    <a:bodyPr/>
                    <a:lstStyle/>
                    <a:p>
                      <a:r>
                        <a:rPr lang="en-US" sz="1800" dirty="0" smtClean="0"/>
                        <a:t>2</a:t>
                      </a:r>
                      <a:endParaRPr lang="en-US" sz="1800" dirty="0"/>
                    </a:p>
                  </a:txBody>
                  <a:tcPr marT="45713" marB="45713"/>
                </a:tc>
                <a:tc>
                  <a:txBody>
                    <a:bodyPr/>
                    <a:lstStyle/>
                    <a:p>
                      <a:r>
                        <a:rPr lang="en-US" sz="1800" dirty="0" err="1" smtClean="0"/>
                        <a:t>Ankur</a:t>
                      </a:r>
                      <a:endParaRPr lang="en-US" sz="1800" dirty="0"/>
                    </a:p>
                  </a:txBody>
                  <a:tcPr marT="45713" marB="45713"/>
                </a:tc>
                <a:tc>
                  <a:txBody>
                    <a:bodyPr/>
                    <a:lstStyle/>
                    <a:p>
                      <a:r>
                        <a:rPr lang="en-US" sz="1800" dirty="0" smtClean="0"/>
                        <a:t>CSE301</a:t>
                      </a:r>
                      <a:endParaRPr lang="en-US" sz="1800" dirty="0"/>
                    </a:p>
                  </a:txBody>
                  <a:tcPr marT="45713" marB="45713"/>
                </a:tc>
                <a:tc>
                  <a:txBody>
                    <a:bodyPr/>
                    <a:lstStyle/>
                    <a:p>
                      <a:r>
                        <a:rPr lang="en-US" sz="1800" dirty="0" smtClean="0"/>
                        <a:t>DBMS</a:t>
                      </a:r>
                      <a:endParaRPr lang="en-US" sz="1800" dirty="0"/>
                    </a:p>
                  </a:txBody>
                  <a:tcPr marT="45713" marB="45713"/>
                </a:tc>
                <a:tc>
                  <a:txBody>
                    <a:bodyPr/>
                    <a:lstStyle/>
                    <a:p>
                      <a:r>
                        <a:rPr lang="en-US" sz="1800" dirty="0" smtClean="0"/>
                        <a:t>B</a:t>
                      </a:r>
                      <a:endParaRPr lang="en-US" sz="1800" dirty="0"/>
                    </a:p>
                  </a:txBody>
                  <a:tcPr marT="45713" marB="45713"/>
                </a:tc>
              </a:tr>
              <a:tr h="478679">
                <a:tc>
                  <a:txBody>
                    <a:bodyPr/>
                    <a:lstStyle/>
                    <a:p>
                      <a:r>
                        <a:rPr lang="en-US" sz="1800" dirty="0" smtClean="0"/>
                        <a:t>2</a:t>
                      </a:r>
                      <a:endParaRPr lang="en-US" sz="1800" dirty="0"/>
                    </a:p>
                  </a:txBody>
                  <a:tcPr marT="45713" marB="45713"/>
                </a:tc>
                <a:tc>
                  <a:txBody>
                    <a:bodyPr/>
                    <a:lstStyle/>
                    <a:p>
                      <a:r>
                        <a:rPr lang="en-US" sz="1800" dirty="0" err="1" smtClean="0"/>
                        <a:t>Ankur</a:t>
                      </a:r>
                      <a:endParaRPr lang="en-US" sz="1800" dirty="0"/>
                    </a:p>
                  </a:txBody>
                  <a:tcPr marT="45713" marB="45713"/>
                </a:tc>
                <a:tc>
                  <a:txBody>
                    <a:bodyPr/>
                    <a:lstStyle/>
                    <a:p>
                      <a:r>
                        <a:rPr lang="en-US" sz="1800" dirty="0" smtClean="0"/>
                        <a:t>CSE306</a:t>
                      </a:r>
                      <a:endParaRPr lang="en-US" sz="1800" dirty="0"/>
                    </a:p>
                  </a:txBody>
                  <a:tcPr marT="45713" marB="45713"/>
                </a:tc>
                <a:tc>
                  <a:txBody>
                    <a:bodyPr/>
                    <a:lstStyle/>
                    <a:p>
                      <a:r>
                        <a:rPr lang="en-US" sz="1800" dirty="0" smtClean="0"/>
                        <a:t>NW</a:t>
                      </a:r>
                      <a:endParaRPr lang="en-US" sz="1800" dirty="0"/>
                    </a:p>
                  </a:txBody>
                  <a:tcPr marT="45713" marB="45713"/>
                </a:tc>
                <a:tc>
                  <a:txBody>
                    <a:bodyPr/>
                    <a:lstStyle/>
                    <a:p>
                      <a:r>
                        <a:rPr lang="en-US" sz="1800" dirty="0" smtClean="0"/>
                        <a:t>A</a:t>
                      </a:r>
                      <a:endParaRPr lang="en-US" sz="1800" dirty="0"/>
                    </a:p>
                  </a:txBody>
                  <a:tcPr marT="45713" marB="45713"/>
                </a:tc>
              </a:tr>
              <a:tr h="478679">
                <a:tc>
                  <a:txBody>
                    <a:bodyPr/>
                    <a:lstStyle/>
                    <a:p>
                      <a:r>
                        <a:rPr lang="en-US" sz="1800" dirty="0" smtClean="0"/>
                        <a:t>3</a:t>
                      </a:r>
                      <a:endParaRPr lang="en-US" sz="1800" dirty="0"/>
                    </a:p>
                  </a:txBody>
                  <a:tcPr marT="45713" marB="45713"/>
                </a:tc>
                <a:tc>
                  <a:txBody>
                    <a:bodyPr/>
                    <a:lstStyle/>
                    <a:p>
                      <a:r>
                        <a:rPr lang="en-US" sz="1800" dirty="0" err="1" smtClean="0"/>
                        <a:t>Arun</a:t>
                      </a:r>
                      <a:endParaRPr lang="en-US" sz="1800" dirty="0"/>
                    </a:p>
                  </a:txBody>
                  <a:tcPr marT="45713" marB="45713"/>
                </a:tc>
                <a:tc>
                  <a:txBody>
                    <a:bodyPr/>
                    <a:lstStyle/>
                    <a:p>
                      <a:r>
                        <a:rPr lang="en-US" sz="1800" dirty="0" smtClean="0"/>
                        <a:t>CSE316</a:t>
                      </a:r>
                      <a:endParaRPr lang="en-US" sz="1800" dirty="0"/>
                    </a:p>
                  </a:txBody>
                  <a:tcPr marT="45713" marB="45713"/>
                </a:tc>
                <a:tc>
                  <a:txBody>
                    <a:bodyPr/>
                    <a:lstStyle/>
                    <a:p>
                      <a:r>
                        <a:rPr lang="en-US" sz="1800" dirty="0" smtClean="0"/>
                        <a:t>SOFT ENGG</a:t>
                      </a:r>
                      <a:endParaRPr lang="en-US" sz="1800" dirty="0"/>
                    </a:p>
                  </a:txBody>
                  <a:tcPr marT="45713" marB="45713"/>
                </a:tc>
                <a:tc>
                  <a:txBody>
                    <a:bodyPr/>
                    <a:lstStyle/>
                    <a:p>
                      <a:r>
                        <a:rPr lang="en-US" sz="1800" dirty="0" smtClean="0"/>
                        <a:t>C</a:t>
                      </a:r>
                      <a:endParaRPr lang="en-US" sz="1800" dirty="0"/>
                    </a:p>
                  </a:txBody>
                  <a:tcPr marT="45713" marB="45713"/>
                </a:tc>
              </a:tr>
            </a:tbl>
          </a:graphicData>
        </a:graphic>
      </p:graphicFrame>
      <p:sp>
        <p:nvSpPr>
          <p:cNvPr id="11310" name="TextBox 2"/>
          <p:cNvSpPr txBox="1">
            <a:spLocks noChangeArrowheads="1"/>
          </p:cNvSpPr>
          <p:nvPr/>
        </p:nvSpPr>
        <p:spPr bwMode="auto">
          <a:xfrm>
            <a:off x="1120462" y="4800600"/>
            <a:ext cx="1058643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2400" dirty="0" err="1"/>
              <a:t>roll_num</a:t>
            </a:r>
            <a:r>
              <a:rPr lang="en-US" sz="2400" dirty="0"/>
              <a:t> ,</a:t>
            </a:r>
            <a:r>
              <a:rPr lang="en-US" sz="2400" dirty="0" err="1"/>
              <a:t>course_id</a:t>
            </a:r>
            <a:r>
              <a:rPr lang="en-US" sz="2400" dirty="0"/>
              <a:t>                                    Grade</a:t>
            </a:r>
          </a:p>
          <a:p>
            <a:pPr eaLnBrk="1" hangingPunct="1">
              <a:spcBef>
                <a:spcPct val="0"/>
              </a:spcBef>
              <a:buFontTx/>
              <a:buNone/>
            </a:pPr>
            <a:r>
              <a:rPr lang="en-US" sz="2400" dirty="0"/>
              <a:t>Name and </a:t>
            </a:r>
            <a:r>
              <a:rPr lang="en-US" sz="2400" dirty="0" err="1"/>
              <a:t>course_title</a:t>
            </a:r>
            <a:r>
              <a:rPr lang="en-US" sz="2400" dirty="0"/>
              <a:t> are not fully functional dependent on composite key</a:t>
            </a:r>
          </a:p>
        </p:txBody>
      </p:sp>
      <p:cxnSp>
        <p:nvCxnSpPr>
          <p:cNvPr id="6" name="Straight Arrow Connector 5"/>
          <p:cNvCxnSpPr/>
          <p:nvPr/>
        </p:nvCxnSpPr>
        <p:spPr>
          <a:xfrm>
            <a:off x="4085822" y="5019541"/>
            <a:ext cx="1676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29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310">
                                            <p:txEl>
                                              <p:pRg st="0" end="0"/>
                                            </p:txEl>
                                          </p:spTgt>
                                        </p:tgtEl>
                                        <p:attrNameLst>
                                          <p:attrName>style.visibility</p:attrName>
                                        </p:attrNameLst>
                                      </p:cBhvr>
                                      <p:to>
                                        <p:strVal val="visible"/>
                                      </p:to>
                                    </p:set>
                                    <p:animEffect transition="in" filter="barn(inVertical)">
                                      <p:cBhvr>
                                        <p:cTn id="7" dur="500"/>
                                        <p:tgtEl>
                                          <p:spTgt spid="113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Partial dependency</a:t>
            </a:r>
          </a:p>
        </p:txBody>
      </p:sp>
      <p:sp>
        <p:nvSpPr>
          <p:cNvPr id="12291" name="Content Placeholder 2"/>
          <p:cNvSpPr>
            <a:spLocks noGrp="1"/>
          </p:cNvSpPr>
          <p:nvPr>
            <p:ph idx="1"/>
          </p:nvPr>
        </p:nvSpPr>
        <p:spPr/>
        <p:txBody>
          <a:bodyPr/>
          <a:lstStyle/>
          <a:p>
            <a:pPr eaLnBrk="1" hangingPunct="1"/>
            <a:r>
              <a:rPr lang="en-US" smtClean="0"/>
              <a:t>The value of one attribute is dependent on another attribute of relation which is a part of composite key.</a:t>
            </a:r>
          </a:p>
          <a:p>
            <a:pPr eaLnBrk="1" hangingPunct="1"/>
            <a:endParaRPr lang="en-US" smtClean="0"/>
          </a:p>
          <a:p>
            <a:pPr eaLnBrk="1" hangingPunct="1"/>
            <a:r>
              <a:rPr lang="en-US" smtClean="0"/>
              <a:t>Name is partially dependent on roll number.</a:t>
            </a:r>
          </a:p>
        </p:txBody>
      </p:sp>
    </p:spTree>
    <p:extLst>
      <p:ext uri="{BB962C8B-B14F-4D97-AF65-F5344CB8AC3E}">
        <p14:creationId xmlns:p14="http://schemas.microsoft.com/office/powerpoint/2010/main" val="17619125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t>Transitive functional dependency</a:t>
            </a:r>
            <a:br>
              <a:rPr lang="en-US" dirty="0" smtClean="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2808639"/>
              </p:ext>
            </p:extLst>
          </p:nvPr>
        </p:nvGraphicFramePr>
        <p:xfrm>
          <a:off x="838200" y="1143000"/>
          <a:ext cx="9448800" cy="2488840"/>
        </p:xfrm>
        <a:graphic>
          <a:graphicData uri="http://schemas.openxmlformats.org/drawingml/2006/table">
            <a:tbl>
              <a:tblPr firstRow="1" bandRow="1">
                <a:tableStyleId>{5C22544A-7EE6-4342-B048-85BDC9FD1C3A}</a:tableStyleId>
              </a:tblPr>
              <a:tblGrid>
                <a:gridCol w="1399822"/>
                <a:gridCol w="3149600"/>
                <a:gridCol w="4899378"/>
              </a:tblGrid>
              <a:tr h="497768">
                <a:tc>
                  <a:txBody>
                    <a:bodyPr/>
                    <a:lstStyle/>
                    <a:p>
                      <a:r>
                        <a:rPr lang="en-US" dirty="0" err="1" smtClean="0"/>
                        <a:t>Dept_id</a:t>
                      </a:r>
                      <a:endParaRPr lang="en-US" dirty="0"/>
                    </a:p>
                  </a:txBody>
                  <a:tcPr/>
                </a:tc>
                <a:tc>
                  <a:txBody>
                    <a:bodyPr/>
                    <a:lstStyle/>
                    <a:p>
                      <a:r>
                        <a:rPr lang="en-US" dirty="0" err="1" smtClean="0"/>
                        <a:t>Dept_name</a:t>
                      </a:r>
                      <a:endParaRPr lang="en-US" dirty="0"/>
                    </a:p>
                  </a:txBody>
                  <a:tcPr/>
                </a:tc>
                <a:tc>
                  <a:txBody>
                    <a:bodyPr/>
                    <a:lstStyle/>
                    <a:p>
                      <a:r>
                        <a:rPr lang="en-US" dirty="0" err="1" smtClean="0"/>
                        <a:t>Hod_name</a:t>
                      </a:r>
                      <a:endParaRPr lang="en-US" dirty="0"/>
                    </a:p>
                  </a:txBody>
                  <a:tcPr/>
                </a:tc>
              </a:tr>
              <a:tr h="497768">
                <a:tc>
                  <a:txBody>
                    <a:bodyPr/>
                    <a:lstStyle/>
                    <a:p>
                      <a:r>
                        <a:rPr lang="en-US" dirty="0" smtClean="0"/>
                        <a:t>1</a:t>
                      </a:r>
                      <a:endParaRPr lang="en-US" dirty="0"/>
                    </a:p>
                  </a:txBody>
                  <a:tcPr/>
                </a:tc>
                <a:tc>
                  <a:txBody>
                    <a:bodyPr/>
                    <a:lstStyle/>
                    <a:p>
                      <a:r>
                        <a:rPr lang="en-US" dirty="0" smtClean="0"/>
                        <a:t>CSE</a:t>
                      </a:r>
                      <a:endParaRPr lang="en-US" dirty="0"/>
                    </a:p>
                  </a:txBody>
                  <a:tcPr/>
                </a:tc>
                <a:tc>
                  <a:txBody>
                    <a:bodyPr/>
                    <a:lstStyle/>
                    <a:p>
                      <a:r>
                        <a:rPr lang="en-US" dirty="0" err="1" smtClean="0"/>
                        <a:t>Mr</a:t>
                      </a:r>
                      <a:r>
                        <a:rPr lang="en-US" dirty="0" smtClean="0"/>
                        <a:t> X</a:t>
                      </a:r>
                      <a:endParaRPr lang="en-US" dirty="0"/>
                    </a:p>
                  </a:txBody>
                  <a:tcPr/>
                </a:tc>
              </a:tr>
              <a:tr h="497768">
                <a:tc>
                  <a:txBody>
                    <a:bodyPr/>
                    <a:lstStyle/>
                    <a:p>
                      <a:r>
                        <a:rPr lang="en-US" dirty="0" smtClean="0"/>
                        <a:t>2</a:t>
                      </a:r>
                      <a:endParaRPr lang="en-US" dirty="0"/>
                    </a:p>
                  </a:txBody>
                  <a:tcPr/>
                </a:tc>
                <a:tc>
                  <a:txBody>
                    <a:bodyPr/>
                    <a:lstStyle/>
                    <a:p>
                      <a:r>
                        <a:rPr lang="en-US" dirty="0" smtClean="0"/>
                        <a:t>IT</a:t>
                      </a:r>
                      <a:endParaRPr lang="en-US" dirty="0"/>
                    </a:p>
                  </a:txBody>
                  <a:tcPr/>
                </a:tc>
                <a:tc>
                  <a:txBody>
                    <a:bodyPr/>
                    <a:lstStyle/>
                    <a:p>
                      <a:r>
                        <a:rPr lang="en-US" dirty="0" err="1" smtClean="0"/>
                        <a:t>Mr</a:t>
                      </a:r>
                      <a:r>
                        <a:rPr lang="en-US" dirty="0" smtClean="0"/>
                        <a:t> Y</a:t>
                      </a:r>
                      <a:endParaRPr lang="en-US" dirty="0"/>
                    </a:p>
                  </a:txBody>
                  <a:tcPr/>
                </a:tc>
              </a:tr>
              <a:tr h="497768">
                <a:tc>
                  <a:txBody>
                    <a:bodyPr/>
                    <a:lstStyle/>
                    <a:p>
                      <a:r>
                        <a:rPr lang="en-US" dirty="0" smtClean="0"/>
                        <a:t>3</a:t>
                      </a:r>
                      <a:endParaRPr lang="en-US" dirty="0"/>
                    </a:p>
                  </a:txBody>
                  <a:tcPr/>
                </a:tc>
                <a:tc>
                  <a:txBody>
                    <a:bodyPr/>
                    <a:lstStyle/>
                    <a:p>
                      <a:r>
                        <a:rPr lang="en-US" dirty="0" smtClean="0"/>
                        <a:t>ECE</a:t>
                      </a:r>
                      <a:endParaRPr lang="en-US" dirty="0"/>
                    </a:p>
                  </a:txBody>
                  <a:tcPr/>
                </a:tc>
                <a:tc>
                  <a:txBody>
                    <a:bodyPr/>
                    <a:lstStyle/>
                    <a:p>
                      <a:r>
                        <a:rPr lang="en-US" dirty="0" err="1" smtClean="0"/>
                        <a:t>Mr</a:t>
                      </a:r>
                      <a:r>
                        <a:rPr lang="en-US" dirty="0" smtClean="0"/>
                        <a:t> Z</a:t>
                      </a:r>
                      <a:endParaRPr lang="en-US" dirty="0"/>
                    </a:p>
                  </a:txBody>
                  <a:tcPr/>
                </a:tc>
              </a:tr>
              <a:tr h="497768">
                <a:tc>
                  <a:txBody>
                    <a:bodyPr/>
                    <a:lstStyle/>
                    <a:p>
                      <a:r>
                        <a:rPr lang="en-US" dirty="0" smtClean="0"/>
                        <a:t>4</a:t>
                      </a:r>
                      <a:endParaRPr lang="en-US" dirty="0"/>
                    </a:p>
                  </a:txBody>
                  <a:tcPr/>
                </a:tc>
                <a:tc>
                  <a:txBody>
                    <a:bodyPr/>
                    <a:lstStyle/>
                    <a:p>
                      <a:r>
                        <a:rPr lang="en-US" dirty="0" smtClean="0"/>
                        <a:t>ME</a:t>
                      </a:r>
                      <a:endParaRPr lang="en-US" dirty="0"/>
                    </a:p>
                  </a:txBody>
                  <a:tcPr/>
                </a:tc>
                <a:tc>
                  <a:txBody>
                    <a:bodyPr/>
                    <a:lstStyle/>
                    <a:p>
                      <a:r>
                        <a:rPr lang="en-US" dirty="0" err="1" smtClean="0"/>
                        <a:t>Mr</a:t>
                      </a:r>
                      <a:r>
                        <a:rPr lang="en-US" dirty="0" smtClean="0"/>
                        <a:t> A</a:t>
                      </a:r>
                      <a:endParaRPr lang="en-US" dirty="0"/>
                    </a:p>
                  </a:txBody>
                  <a:tcPr/>
                </a:tc>
              </a:tr>
            </a:tbl>
          </a:graphicData>
        </a:graphic>
      </p:graphicFrame>
      <p:sp>
        <p:nvSpPr>
          <p:cNvPr id="13341" name="TextBox 4"/>
          <p:cNvSpPr txBox="1">
            <a:spLocks noChangeArrowheads="1"/>
          </p:cNvSpPr>
          <p:nvPr/>
        </p:nvSpPr>
        <p:spPr bwMode="auto">
          <a:xfrm>
            <a:off x="2538413" y="53340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t>A              B                        C</a:t>
            </a:r>
          </a:p>
        </p:txBody>
      </p:sp>
      <p:cxnSp>
        <p:nvCxnSpPr>
          <p:cNvPr id="7" name="Straight Arrow Connector 6"/>
          <p:cNvCxnSpPr/>
          <p:nvPr/>
        </p:nvCxnSpPr>
        <p:spPr>
          <a:xfrm>
            <a:off x="2895600" y="5516564"/>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886200" y="5519739"/>
            <a:ext cx="9906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344" name="TextBox 2"/>
          <p:cNvSpPr txBox="1">
            <a:spLocks noChangeArrowheads="1"/>
          </p:cNvSpPr>
          <p:nvPr/>
        </p:nvSpPr>
        <p:spPr bwMode="auto">
          <a:xfrm>
            <a:off x="1421606" y="4470400"/>
            <a:ext cx="5919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sz="1800">
                <a:latin typeface="Arial" panose="020B0604020202020204" pitchFamily="34" charset="0"/>
              </a:rPr>
              <a:t>Dept_id                   Dept_name                    Hod_name</a:t>
            </a:r>
          </a:p>
        </p:txBody>
      </p:sp>
      <p:cxnSp>
        <p:nvCxnSpPr>
          <p:cNvPr id="9" name="Straight Arrow Connector 8"/>
          <p:cNvCxnSpPr/>
          <p:nvPr/>
        </p:nvCxnSpPr>
        <p:spPr>
          <a:xfrm>
            <a:off x="2362200" y="4668334"/>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758744" y="4655344"/>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219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t>Multi-valued functional dependency</a:t>
            </a:r>
            <a:br>
              <a:rPr lang="en-US" dirty="0" smtClean="0"/>
            </a:br>
            <a:endParaRPr lang="en-US" dirty="0"/>
          </a:p>
        </p:txBody>
      </p:sp>
      <p:graphicFrame>
        <p:nvGraphicFramePr>
          <p:cNvPr id="4" name="Content Placeholder 3"/>
          <p:cNvGraphicFramePr>
            <a:graphicFrameLocks noGrp="1"/>
          </p:cNvGraphicFramePr>
          <p:nvPr>
            <p:ph idx="1"/>
          </p:nvPr>
        </p:nvGraphicFramePr>
        <p:xfrm>
          <a:off x="1981200" y="1600201"/>
          <a:ext cx="8229600" cy="2595565"/>
        </p:xfrm>
        <a:graphic>
          <a:graphicData uri="http://schemas.openxmlformats.org/drawingml/2006/table">
            <a:tbl>
              <a:tblPr firstRow="1" bandRow="1">
                <a:tableStyleId>{5C22544A-7EE6-4342-B048-85BDC9FD1C3A}</a:tableStyleId>
              </a:tblPr>
              <a:tblGrid>
                <a:gridCol w="4114800"/>
                <a:gridCol w="4114800"/>
              </a:tblGrid>
              <a:tr h="370795">
                <a:tc>
                  <a:txBody>
                    <a:bodyPr/>
                    <a:lstStyle/>
                    <a:p>
                      <a:r>
                        <a:rPr lang="en-US" sz="1800" dirty="0" smtClean="0"/>
                        <a:t>Name</a:t>
                      </a:r>
                      <a:endParaRPr lang="en-US" sz="1800" dirty="0"/>
                    </a:p>
                  </a:txBody>
                  <a:tcPr marT="45714" marB="45714"/>
                </a:tc>
                <a:tc>
                  <a:txBody>
                    <a:bodyPr/>
                    <a:lstStyle/>
                    <a:p>
                      <a:r>
                        <a:rPr lang="en-US" sz="1800" dirty="0" err="1" smtClean="0"/>
                        <a:t>Ph_number</a:t>
                      </a:r>
                      <a:endParaRPr lang="en-US" sz="1800" dirty="0"/>
                    </a:p>
                  </a:txBody>
                  <a:tcPr marT="45714" marB="45714"/>
                </a:tc>
              </a:tr>
              <a:tr h="370795">
                <a:tc>
                  <a:txBody>
                    <a:bodyPr/>
                    <a:lstStyle/>
                    <a:p>
                      <a:r>
                        <a:rPr lang="en-US" sz="1800" dirty="0" smtClean="0"/>
                        <a:t>Ram</a:t>
                      </a:r>
                      <a:endParaRPr lang="en-US" sz="1800" dirty="0"/>
                    </a:p>
                  </a:txBody>
                  <a:tcPr marT="45714" marB="45714"/>
                </a:tc>
                <a:tc>
                  <a:txBody>
                    <a:bodyPr/>
                    <a:lstStyle/>
                    <a:p>
                      <a:r>
                        <a:rPr lang="en-US" sz="1800" dirty="0" smtClean="0"/>
                        <a:t>987217701</a:t>
                      </a:r>
                      <a:endParaRPr lang="en-US" sz="1800" dirty="0"/>
                    </a:p>
                  </a:txBody>
                  <a:tcPr marT="45714" marB="45714"/>
                </a:tc>
              </a:tr>
              <a:tr h="370795">
                <a:tc>
                  <a:txBody>
                    <a:bodyPr/>
                    <a:lstStyle/>
                    <a:p>
                      <a:r>
                        <a:rPr lang="en-US" sz="1800" dirty="0" smtClean="0"/>
                        <a:t>Sham</a:t>
                      </a:r>
                      <a:endParaRPr lang="en-US" sz="1800" dirty="0"/>
                    </a:p>
                  </a:txBody>
                  <a:tcPr marT="45714" marB="45714"/>
                </a:tc>
                <a:tc>
                  <a:txBody>
                    <a:bodyPr/>
                    <a:lstStyle/>
                    <a:p>
                      <a:r>
                        <a:rPr lang="en-US" sz="1800" dirty="0" smtClean="0"/>
                        <a:t>982271661</a:t>
                      </a:r>
                      <a:endParaRPr lang="en-US" sz="1800" dirty="0"/>
                    </a:p>
                  </a:txBody>
                  <a:tcPr marT="45714" marB="45714"/>
                </a:tc>
              </a:tr>
              <a:tr h="370795">
                <a:tc>
                  <a:txBody>
                    <a:bodyPr/>
                    <a:lstStyle/>
                    <a:p>
                      <a:r>
                        <a:rPr lang="en-US" sz="1800" dirty="0" smtClean="0"/>
                        <a:t>Ram</a:t>
                      </a:r>
                      <a:endParaRPr lang="en-US" sz="1800" dirty="0"/>
                    </a:p>
                  </a:txBody>
                  <a:tcPr marT="45714" marB="45714"/>
                </a:tc>
                <a:tc>
                  <a:txBody>
                    <a:bodyPr/>
                    <a:lstStyle/>
                    <a:p>
                      <a:r>
                        <a:rPr lang="en-US" sz="1800" dirty="0" smtClean="0"/>
                        <a:t>876622134</a:t>
                      </a:r>
                      <a:endParaRPr lang="en-US" sz="1800" dirty="0"/>
                    </a:p>
                  </a:txBody>
                  <a:tcPr marT="45714" marB="45714"/>
                </a:tc>
              </a:tr>
              <a:tr h="370795">
                <a:tc>
                  <a:txBody>
                    <a:bodyPr/>
                    <a:lstStyle/>
                    <a:p>
                      <a:r>
                        <a:rPr lang="en-US" sz="1800" dirty="0" smtClean="0"/>
                        <a:t>Rajesh</a:t>
                      </a:r>
                      <a:endParaRPr lang="en-US" sz="1800" dirty="0"/>
                    </a:p>
                  </a:txBody>
                  <a:tcPr marT="45714" marB="45714"/>
                </a:tc>
                <a:tc>
                  <a:txBody>
                    <a:bodyPr/>
                    <a:lstStyle/>
                    <a:p>
                      <a:r>
                        <a:rPr lang="en-US" sz="1800" dirty="0" smtClean="0"/>
                        <a:t>872213477</a:t>
                      </a:r>
                      <a:endParaRPr lang="en-US" sz="1800" dirty="0"/>
                    </a:p>
                  </a:txBody>
                  <a:tcPr marT="45714" marB="45714"/>
                </a:tc>
              </a:tr>
              <a:tr h="370795">
                <a:tc>
                  <a:txBody>
                    <a:bodyPr/>
                    <a:lstStyle/>
                    <a:p>
                      <a:r>
                        <a:rPr lang="en-US" sz="1800" dirty="0" smtClean="0"/>
                        <a:t>Raj</a:t>
                      </a:r>
                      <a:endParaRPr lang="en-US" sz="1800" dirty="0"/>
                    </a:p>
                  </a:txBody>
                  <a:tcPr marT="45714" marB="45714"/>
                </a:tc>
                <a:tc>
                  <a:txBody>
                    <a:bodyPr/>
                    <a:lstStyle/>
                    <a:p>
                      <a:r>
                        <a:rPr lang="en-US" sz="1800" dirty="0" smtClean="0"/>
                        <a:t>657932721</a:t>
                      </a:r>
                      <a:endParaRPr lang="en-US" sz="1800" dirty="0"/>
                    </a:p>
                  </a:txBody>
                  <a:tcPr marT="45714" marB="45714"/>
                </a:tc>
              </a:tr>
              <a:tr h="370795">
                <a:tc>
                  <a:txBody>
                    <a:bodyPr/>
                    <a:lstStyle/>
                    <a:p>
                      <a:r>
                        <a:rPr lang="en-US" sz="1800" dirty="0" smtClean="0"/>
                        <a:t>Ajay</a:t>
                      </a:r>
                      <a:endParaRPr lang="en-US" sz="1800" dirty="0"/>
                    </a:p>
                  </a:txBody>
                  <a:tcPr marT="45714" marB="45714"/>
                </a:tc>
                <a:tc>
                  <a:txBody>
                    <a:bodyPr/>
                    <a:lstStyle/>
                    <a:p>
                      <a:r>
                        <a:rPr lang="en-US" sz="1800" dirty="0" smtClean="0"/>
                        <a:t>873539262</a:t>
                      </a:r>
                      <a:endParaRPr lang="en-US" sz="1800" dirty="0"/>
                    </a:p>
                  </a:txBody>
                  <a:tcPr marT="45714" marB="45714"/>
                </a:tc>
              </a:tr>
            </a:tbl>
          </a:graphicData>
        </a:graphic>
      </p:graphicFrame>
      <p:sp>
        <p:nvSpPr>
          <p:cNvPr id="14365" name="TextBox 4"/>
          <p:cNvSpPr txBox="1">
            <a:spLocks noChangeArrowheads="1"/>
          </p:cNvSpPr>
          <p:nvPr/>
        </p:nvSpPr>
        <p:spPr bwMode="auto">
          <a:xfrm>
            <a:off x="2590800" y="4953000"/>
            <a:ext cx="6781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t>A                                                     B</a:t>
            </a:r>
          </a:p>
        </p:txBody>
      </p:sp>
      <p:cxnSp>
        <p:nvCxnSpPr>
          <p:cNvPr id="7" name="Straight Arrow Connector 6"/>
          <p:cNvCxnSpPr/>
          <p:nvPr/>
        </p:nvCxnSpPr>
        <p:spPr>
          <a:xfrm>
            <a:off x="2971800" y="51054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114800" y="51054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368" name="TextBox 2"/>
          <p:cNvSpPr txBox="1">
            <a:spLocks noChangeArrowheads="1"/>
          </p:cNvSpPr>
          <p:nvPr/>
        </p:nvSpPr>
        <p:spPr bwMode="auto">
          <a:xfrm>
            <a:off x="2590800" y="57912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sz="1800">
                <a:latin typeface="Arial" panose="020B0604020202020204" pitchFamily="34" charset="0"/>
              </a:rPr>
              <a:t>Name                                         Ph_number</a:t>
            </a:r>
          </a:p>
        </p:txBody>
      </p:sp>
      <p:cxnSp>
        <p:nvCxnSpPr>
          <p:cNvPr id="9" name="Straight Arrow Connector 8"/>
          <p:cNvCxnSpPr/>
          <p:nvPr/>
        </p:nvCxnSpPr>
        <p:spPr>
          <a:xfrm>
            <a:off x="3352800" y="5999164"/>
            <a:ext cx="10668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648200" y="5983289"/>
            <a:ext cx="10668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5500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Decomposition of tables </a:t>
            </a:r>
          </a:p>
        </p:txBody>
      </p:sp>
      <p:sp>
        <p:nvSpPr>
          <p:cNvPr id="15363" name="Content Placeholder 2"/>
          <p:cNvSpPr>
            <a:spLocks noGrp="1"/>
          </p:cNvSpPr>
          <p:nvPr>
            <p:ph idx="1"/>
          </p:nvPr>
        </p:nvSpPr>
        <p:spPr/>
        <p:txBody>
          <a:bodyPr/>
          <a:lstStyle/>
          <a:p>
            <a:pPr eaLnBrk="1" hangingPunct="1"/>
            <a:r>
              <a:rPr lang="en-US" smtClean="0"/>
              <a:t>Lossy decomposition </a:t>
            </a:r>
          </a:p>
          <a:p>
            <a:pPr eaLnBrk="1" hangingPunct="1"/>
            <a:r>
              <a:rPr lang="en-US" smtClean="0"/>
              <a:t>Lossless decomposition </a:t>
            </a:r>
          </a:p>
        </p:txBody>
      </p:sp>
    </p:spTree>
    <p:extLst>
      <p:ext uri="{BB962C8B-B14F-4D97-AF65-F5344CB8AC3E}">
        <p14:creationId xmlns:p14="http://schemas.microsoft.com/office/powerpoint/2010/main" val="1341505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1628168274"/>
              </p:ext>
            </p:extLst>
          </p:nvPr>
        </p:nvGraphicFramePr>
        <p:xfrm>
          <a:off x="1171976" y="795270"/>
          <a:ext cx="9504609" cy="2050960"/>
        </p:xfrm>
        <a:graphic>
          <a:graphicData uri="http://schemas.openxmlformats.org/drawingml/2006/table">
            <a:tbl>
              <a:tblPr firstRow="1" bandRow="1">
                <a:tableStyleId>{5C22544A-7EE6-4342-B048-85BDC9FD1C3A}</a:tableStyleId>
              </a:tblPr>
              <a:tblGrid>
                <a:gridCol w="3168203"/>
                <a:gridCol w="3168203"/>
                <a:gridCol w="3168203"/>
              </a:tblGrid>
              <a:tr h="512740">
                <a:tc>
                  <a:txBody>
                    <a:bodyPr/>
                    <a:lstStyle/>
                    <a:p>
                      <a:r>
                        <a:rPr lang="en-US" sz="1800" dirty="0" smtClean="0"/>
                        <a:t>Model</a:t>
                      </a:r>
                      <a:endParaRPr lang="en-US" sz="1800" dirty="0"/>
                    </a:p>
                  </a:txBody>
                  <a:tcPr marT="45700" marB="45700"/>
                </a:tc>
                <a:tc>
                  <a:txBody>
                    <a:bodyPr/>
                    <a:lstStyle/>
                    <a:p>
                      <a:r>
                        <a:rPr lang="en-US" sz="1800" dirty="0" smtClean="0"/>
                        <a:t>Price</a:t>
                      </a:r>
                      <a:endParaRPr lang="en-US" sz="1800" dirty="0"/>
                    </a:p>
                  </a:txBody>
                  <a:tcPr marT="45700" marB="45700"/>
                </a:tc>
                <a:tc>
                  <a:txBody>
                    <a:bodyPr/>
                    <a:lstStyle/>
                    <a:p>
                      <a:r>
                        <a:rPr lang="en-US" sz="1800" dirty="0" smtClean="0"/>
                        <a:t>Make</a:t>
                      </a:r>
                      <a:endParaRPr lang="en-US" sz="1800" dirty="0"/>
                    </a:p>
                  </a:txBody>
                  <a:tcPr marT="45700" marB="45700"/>
                </a:tc>
              </a:tr>
              <a:tr h="512740">
                <a:tc>
                  <a:txBody>
                    <a:bodyPr/>
                    <a:lstStyle/>
                    <a:p>
                      <a:r>
                        <a:rPr lang="en-US" sz="1800" dirty="0" smtClean="0"/>
                        <a:t>N12</a:t>
                      </a:r>
                      <a:endParaRPr lang="en-US" sz="1800" dirty="0"/>
                    </a:p>
                  </a:txBody>
                  <a:tcPr marT="45700" marB="45700"/>
                </a:tc>
                <a:tc>
                  <a:txBody>
                    <a:bodyPr/>
                    <a:lstStyle/>
                    <a:p>
                      <a:r>
                        <a:rPr lang="en-US" sz="1800" dirty="0" smtClean="0"/>
                        <a:t>10000</a:t>
                      </a:r>
                      <a:endParaRPr lang="en-US" sz="1800" dirty="0"/>
                    </a:p>
                  </a:txBody>
                  <a:tcPr marT="45700" marB="45700"/>
                </a:tc>
                <a:tc>
                  <a:txBody>
                    <a:bodyPr/>
                    <a:lstStyle/>
                    <a:p>
                      <a:r>
                        <a:rPr lang="en-US" sz="1800" dirty="0" smtClean="0"/>
                        <a:t>CANON</a:t>
                      </a:r>
                      <a:endParaRPr lang="en-US" sz="1800" dirty="0"/>
                    </a:p>
                  </a:txBody>
                  <a:tcPr marT="45700" marB="45700"/>
                </a:tc>
              </a:tr>
              <a:tr h="512740">
                <a:tc>
                  <a:txBody>
                    <a:bodyPr/>
                    <a:lstStyle/>
                    <a:p>
                      <a:r>
                        <a:rPr lang="en-US" sz="1800" dirty="0" smtClean="0"/>
                        <a:t>P20</a:t>
                      </a:r>
                      <a:endParaRPr lang="en-US" sz="1800" dirty="0"/>
                    </a:p>
                  </a:txBody>
                  <a:tcPr marT="45700" marB="45700"/>
                </a:tc>
                <a:tc>
                  <a:txBody>
                    <a:bodyPr/>
                    <a:lstStyle/>
                    <a:p>
                      <a:r>
                        <a:rPr lang="en-US" sz="1800" dirty="0" smtClean="0"/>
                        <a:t>12000</a:t>
                      </a:r>
                      <a:endParaRPr lang="en-US" sz="1800" dirty="0"/>
                    </a:p>
                  </a:txBody>
                  <a:tcPr marT="45700" marB="45700"/>
                </a:tc>
                <a:tc>
                  <a:txBody>
                    <a:bodyPr/>
                    <a:lstStyle/>
                    <a:p>
                      <a:r>
                        <a:rPr lang="en-US" sz="1800" dirty="0" smtClean="0"/>
                        <a:t>NIKON</a:t>
                      </a:r>
                      <a:endParaRPr lang="en-US" sz="1800" dirty="0"/>
                    </a:p>
                  </a:txBody>
                  <a:tcPr marT="45700" marB="45700"/>
                </a:tc>
              </a:tr>
              <a:tr h="512740">
                <a:tc>
                  <a:txBody>
                    <a:bodyPr/>
                    <a:lstStyle/>
                    <a:p>
                      <a:r>
                        <a:rPr lang="en-US" sz="1800" dirty="0" smtClean="0"/>
                        <a:t>A73</a:t>
                      </a:r>
                      <a:endParaRPr lang="en-US" sz="1800" dirty="0"/>
                    </a:p>
                  </a:txBody>
                  <a:tcPr marT="45700" marB="45700"/>
                </a:tc>
                <a:tc>
                  <a:txBody>
                    <a:bodyPr/>
                    <a:lstStyle/>
                    <a:p>
                      <a:r>
                        <a:rPr lang="en-US" sz="1800" dirty="0" smtClean="0"/>
                        <a:t>15000</a:t>
                      </a:r>
                      <a:endParaRPr lang="en-US" sz="1800" dirty="0"/>
                    </a:p>
                  </a:txBody>
                  <a:tcPr marT="45700" marB="45700"/>
                </a:tc>
                <a:tc>
                  <a:txBody>
                    <a:bodyPr/>
                    <a:lstStyle/>
                    <a:p>
                      <a:r>
                        <a:rPr lang="en-US" sz="1800" dirty="0" smtClean="0"/>
                        <a:t>CANON</a:t>
                      </a:r>
                      <a:endParaRPr lang="en-US" sz="1800" dirty="0"/>
                    </a:p>
                  </a:txBody>
                  <a:tcPr marT="45700" marB="457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905152"/>
              </p:ext>
            </p:extLst>
          </p:nvPr>
        </p:nvGraphicFramePr>
        <p:xfrm>
          <a:off x="1065727" y="3953814"/>
          <a:ext cx="3886200" cy="1482724"/>
        </p:xfrm>
        <a:graphic>
          <a:graphicData uri="http://schemas.openxmlformats.org/drawingml/2006/table">
            <a:tbl>
              <a:tblPr firstRow="1" bandRow="1">
                <a:tableStyleId>{5C22544A-7EE6-4342-B048-85BDC9FD1C3A}</a:tableStyleId>
              </a:tblPr>
              <a:tblGrid>
                <a:gridCol w="1943100"/>
                <a:gridCol w="1943100"/>
              </a:tblGrid>
              <a:tr h="370681">
                <a:tc>
                  <a:txBody>
                    <a:bodyPr/>
                    <a:lstStyle/>
                    <a:p>
                      <a:r>
                        <a:rPr lang="en-US" sz="1800" dirty="0" smtClean="0"/>
                        <a:t>Model</a:t>
                      </a:r>
                      <a:endParaRPr lang="en-US" sz="1800" dirty="0"/>
                    </a:p>
                  </a:txBody>
                  <a:tcPr marT="45700" marB="45700"/>
                </a:tc>
                <a:tc>
                  <a:txBody>
                    <a:bodyPr/>
                    <a:lstStyle/>
                    <a:p>
                      <a:r>
                        <a:rPr lang="en-US" sz="1800" dirty="0" smtClean="0"/>
                        <a:t>Make</a:t>
                      </a:r>
                      <a:endParaRPr lang="en-US" sz="1800" dirty="0"/>
                    </a:p>
                  </a:txBody>
                  <a:tcPr marT="45700" marB="45700"/>
                </a:tc>
              </a:tr>
              <a:tr h="370681">
                <a:tc>
                  <a:txBody>
                    <a:bodyPr/>
                    <a:lstStyle/>
                    <a:p>
                      <a:r>
                        <a:rPr lang="en-US" sz="1800" dirty="0" smtClean="0"/>
                        <a:t>N12</a:t>
                      </a:r>
                      <a:endParaRPr lang="en-US" sz="1800" dirty="0"/>
                    </a:p>
                  </a:txBody>
                  <a:tcPr marT="45700" marB="45700"/>
                </a:tc>
                <a:tc>
                  <a:txBody>
                    <a:bodyPr/>
                    <a:lstStyle/>
                    <a:p>
                      <a:r>
                        <a:rPr lang="en-US" sz="1800" dirty="0" smtClean="0"/>
                        <a:t>CANON</a:t>
                      </a:r>
                      <a:endParaRPr lang="en-US" sz="1800" dirty="0"/>
                    </a:p>
                  </a:txBody>
                  <a:tcPr marT="45700" marB="45700"/>
                </a:tc>
              </a:tr>
              <a:tr h="370681">
                <a:tc>
                  <a:txBody>
                    <a:bodyPr/>
                    <a:lstStyle/>
                    <a:p>
                      <a:r>
                        <a:rPr lang="en-US" sz="1800" dirty="0" smtClean="0"/>
                        <a:t>P20</a:t>
                      </a:r>
                      <a:endParaRPr lang="en-US" sz="1800" dirty="0"/>
                    </a:p>
                  </a:txBody>
                  <a:tcPr marT="45700" marB="45700"/>
                </a:tc>
                <a:tc>
                  <a:txBody>
                    <a:bodyPr/>
                    <a:lstStyle/>
                    <a:p>
                      <a:r>
                        <a:rPr lang="en-US" sz="1800" dirty="0" smtClean="0"/>
                        <a:t>NIKON</a:t>
                      </a:r>
                      <a:endParaRPr lang="en-US" sz="1800" dirty="0"/>
                    </a:p>
                  </a:txBody>
                  <a:tcPr marT="45700" marB="45700"/>
                </a:tc>
              </a:tr>
              <a:tr h="370681">
                <a:tc>
                  <a:txBody>
                    <a:bodyPr/>
                    <a:lstStyle/>
                    <a:p>
                      <a:r>
                        <a:rPr lang="en-US" sz="1800" dirty="0" smtClean="0"/>
                        <a:t>A73</a:t>
                      </a:r>
                      <a:endParaRPr lang="en-US" sz="1800" dirty="0"/>
                    </a:p>
                  </a:txBody>
                  <a:tcPr marT="45700" marB="45700"/>
                </a:tc>
                <a:tc>
                  <a:txBody>
                    <a:bodyPr/>
                    <a:lstStyle/>
                    <a:p>
                      <a:r>
                        <a:rPr lang="en-US" sz="1800" dirty="0" smtClean="0"/>
                        <a:t>CANON</a:t>
                      </a:r>
                      <a:endParaRPr lang="en-US" sz="1800" dirty="0"/>
                    </a:p>
                  </a:txBody>
                  <a:tcPr marT="45700" marB="4570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70437755"/>
              </p:ext>
            </p:extLst>
          </p:nvPr>
        </p:nvGraphicFramePr>
        <p:xfrm>
          <a:off x="6390067" y="3953814"/>
          <a:ext cx="3886200" cy="1482724"/>
        </p:xfrm>
        <a:graphic>
          <a:graphicData uri="http://schemas.openxmlformats.org/drawingml/2006/table">
            <a:tbl>
              <a:tblPr firstRow="1" bandRow="1">
                <a:tableStyleId>{5C22544A-7EE6-4342-B048-85BDC9FD1C3A}</a:tableStyleId>
              </a:tblPr>
              <a:tblGrid>
                <a:gridCol w="1943100"/>
                <a:gridCol w="1943100"/>
              </a:tblGrid>
              <a:tr h="370681">
                <a:tc>
                  <a:txBody>
                    <a:bodyPr/>
                    <a:lstStyle/>
                    <a:p>
                      <a:r>
                        <a:rPr lang="en-US" sz="1800" dirty="0" smtClean="0"/>
                        <a:t>price</a:t>
                      </a:r>
                      <a:endParaRPr lang="en-US" sz="1800" dirty="0"/>
                    </a:p>
                  </a:txBody>
                  <a:tcPr marT="45700" marB="45700"/>
                </a:tc>
                <a:tc>
                  <a:txBody>
                    <a:bodyPr/>
                    <a:lstStyle/>
                    <a:p>
                      <a:r>
                        <a:rPr lang="en-US" sz="1800" dirty="0" smtClean="0"/>
                        <a:t>make</a:t>
                      </a:r>
                      <a:endParaRPr lang="en-US" sz="1800" dirty="0"/>
                    </a:p>
                  </a:txBody>
                  <a:tcPr marT="45700" marB="45700"/>
                </a:tc>
              </a:tr>
              <a:tr h="370681">
                <a:tc>
                  <a:txBody>
                    <a:bodyPr/>
                    <a:lstStyle/>
                    <a:p>
                      <a:r>
                        <a:rPr lang="en-US" sz="1800" dirty="0" smtClean="0"/>
                        <a:t>10000</a:t>
                      </a:r>
                      <a:endParaRPr lang="en-US" sz="1800" dirty="0"/>
                    </a:p>
                  </a:txBody>
                  <a:tcPr marT="45700" marB="45700"/>
                </a:tc>
                <a:tc>
                  <a:txBody>
                    <a:bodyPr/>
                    <a:lstStyle/>
                    <a:p>
                      <a:r>
                        <a:rPr lang="en-US" sz="1800" dirty="0" smtClean="0"/>
                        <a:t>CANON</a:t>
                      </a:r>
                      <a:endParaRPr lang="en-US" sz="1800" dirty="0"/>
                    </a:p>
                  </a:txBody>
                  <a:tcPr marT="45700" marB="45700"/>
                </a:tc>
              </a:tr>
              <a:tr h="370681">
                <a:tc>
                  <a:txBody>
                    <a:bodyPr/>
                    <a:lstStyle/>
                    <a:p>
                      <a:r>
                        <a:rPr lang="en-US" sz="1800" dirty="0" smtClean="0"/>
                        <a:t>12000</a:t>
                      </a:r>
                      <a:endParaRPr lang="en-US" sz="1800" dirty="0"/>
                    </a:p>
                  </a:txBody>
                  <a:tcPr marT="45700" marB="45700"/>
                </a:tc>
                <a:tc>
                  <a:txBody>
                    <a:bodyPr/>
                    <a:lstStyle/>
                    <a:p>
                      <a:r>
                        <a:rPr lang="en-US" sz="1800" dirty="0" smtClean="0"/>
                        <a:t>NIKON</a:t>
                      </a:r>
                      <a:endParaRPr lang="en-US" sz="1800" dirty="0"/>
                    </a:p>
                  </a:txBody>
                  <a:tcPr marT="45700" marB="45700"/>
                </a:tc>
              </a:tr>
              <a:tr h="370681">
                <a:tc>
                  <a:txBody>
                    <a:bodyPr/>
                    <a:lstStyle/>
                    <a:p>
                      <a:r>
                        <a:rPr lang="en-US" sz="1800" dirty="0" smtClean="0"/>
                        <a:t>15000</a:t>
                      </a:r>
                      <a:endParaRPr lang="en-US" sz="1800" dirty="0"/>
                    </a:p>
                  </a:txBody>
                  <a:tcPr marT="45700" marB="45700"/>
                </a:tc>
                <a:tc>
                  <a:txBody>
                    <a:bodyPr/>
                    <a:lstStyle/>
                    <a:p>
                      <a:r>
                        <a:rPr lang="en-US" sz="1800" dirty="0" smtClean="0"/>
                        <a:t>CANON</a:t>
                      </a:r>
                      <a:endParaRPr lang="en-US" sz="1800" dirty="0"/>
                    </a:p>
                  </a:txBody>
                  <a:tcPr marT="45700" marB="45700"/>
                </a:tc>
              </a:tr>
            </a:tbl>
          </a:graphicData>
        </a:graphic>
      </p:graphicFrame>
      <p:sp>
        <p:nvSpPr>
          <p:cNvPr id="2" name="TextBox 1"/>
          <p:cNvSpPr txBox="1"/>
          <p:nvPr/>
        </p:nvSpPr>
        <p:spPr>
          <a:xfrm>
            <a:off x="1468192" y="103031"/>
            <a:ext cx="7753081" cy="373487"/>
          </a:xfrm>
          <a:prstGeom prst="rect">
            <a:avLst/>
          </a:prstGeom>
          <a:noFill/>
        </p:spPr>
        <p:txBody>
          <a:bodyPr wrap="square" rtlCol="0">
            <a:spAutoFit/>
          </a:bodyPr>
          <a:lstStyle/>
          <a:p>
            <a:r>
              <a:rPr lang="en-US" dirty="0" smtClean="0"/>
              <a:t>Consider following table</a:t>
            </a:r>
            <a:endParaRPr lang="en-US" dirty="0"/>
          </a:p>
        </p:txBody>
      </p:sp>
      <p:sp>
        <p:nvSpPr>
          <p:cNvPr id="3" name="TextBox 2"/>
          <p:cNvSpPr txBox="1"/>
          <p:nvPr/>
        </p:nvSpPr>
        <p:spPr>
          <a:xfrm>
            <a:off x="1468192" y="3078051"/>
            <a:ext cx="6967470" cy="369332"/>
          </a:xfrm>
          <a:prstGeom prst="rect">
            <a:avLst/>
          </a:prstGeom>
          <a:noFill/>
        </p:spPr>
        <p:txBody>
          <a:bodyPr wrap="square" rtlCol="0">
            <a:spAutoFit/>
          </a:bodyPr>
          <a:lstStyle/>
          <a:p>
            <a:r>
              <a:rPr lang="en-US" dirty="0" smtClean="0"/>
              <a:t>This can be further divided  as following </a:t>
            </a:r>
            <a:endParaRPr lang="en-US" dirty="0"/>
          </a:p>
        </p:txBody>
      </p:sp>
    </p:spTree>
    <p:extLst>
      <p:ext uri="{BB962C8B-B14F-4D97-AF65-F5344CB8AC3E}">
        <p14:creationId xmlns:p14="http://schemas.microsoft.com/office/powerpoint/2010/main" val="341517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p:cNvGraphicFramePr>
          <p:nvPr>
            <p:extLst>
              <p:ext uri="{D42A27DB-BD31-4B8C-83A1-F6EECF244321}">
                <p14:modId xmlns:p14="http://schemas.microsoft.com/office/powerpoint/2010/main" val="711216894"/>
              </p:ext>
            </p:extLst>
          </p:nvPr>
        </p:nvGraphicFramePr>
        <p:xfrm>
          <a:off x="1578735" y="2281707"/>
          <a:ext cx="8956182" cy="2753934"/>
        </p:xfrm>
        <a:graphic>
          <a:graphicData uri="http://schemas.openxmlformats.org/drawingml/2006/table">
            <a:tbl>
              <a:tblPr firstRow="1" bandRow="1">
                <a:tableStyleId>{5C22544A-7EE6-4342-B048-85BDC9FD1C3A}</a:tableStyleId>
              </a:tblPr>
              <a:tblGrid>
                <a:gridCol w="2985394"/>
                <a:gridCol w="2985394"/>
                <a:gridCol w="2985394"/>
              </a:tblGrid>
              <a:tr h="458989">
                <a:tc>
                  <a:txBody>
                    <a:bodyPr/>
                    <a:lstStyle/>
                    <a:p>
                      <a:r>
                        <a:rPr lang="en-US" sz="1800" dirty="0" smtClean="0"/>
                        <a:t>model</a:t>
                      </a:r>
                      <a:endParaRPr lang="en-US" sz="1800" dirty="0"/>
                    </a:p>
                  </a:txBody>
                  <a:tcPr marT="45733" marB="45733"/>
                </a:tc>
                <a:tc>
                  <a:txBody>
                    <a:bodyPr/>
                    <a:lstStyle/>
                    <a:p>
                      <a:r>
                        <a:rPr lang="en-US" sz="1800" dirty="0" smtClean="0"/>
                        <a:t>price</a:t>
                      </a:r>
                      <a:endParaRPr lang="en-US" sz="1800" dirty="0"/>
                    </a:p>
                  </a:txBody>
                  <a:tcPr marT="45733" marB="45733"/>
                </a:tc>
                <a:tc>
                  <a:txBody>
                    <a:bodyPr/>
                    <a:lstStyle/>
                    <a:p>
                      <a:r>
                        <a:rPr lang="en-US" sz="1800" dirty="0" smtClean="0"/>
                        <a:t>make</a:t>
                      </a:r>
                      <a:endParaRPr lang="en-US" sz="1800" dirty="0"/>
                    </a:p>
                  </a:txBody>
                  <a:tcPr marT="45733" marB="45733"/>
                </a:tc>
              </a:tr>
              <a:tr h="458989">
                <a:tc>
                  <a:txBody>
                    <a:bodyPr/>
                    <a:lstStyle/>
                    <a:p>
                      <a:r>
                        <a:rPr lang="en-US" sz="1800" dirty="0" smtClean="0"/>
                        <a:t>N12</a:t>
                      </a:r>
                      <a:endParaRPr lang="en-US" sz="1800" dirty="0"/>
                    </a:p>
                  </a:txBody>
                  <a:tcPr marT="45733" marB="45733"/>
                </a:tc>
                <a:tc>
                  <a:txBody>
                    <a:bodyPr/>
                    <a:lstStyle/>
                    <a:p>
                      <a:r>
                        <a:rPr lang="en-US" sz="1800" dirty="0" smtClean="0"/>
                        <a:t>10000</a:t>
                      </a:r>
                      <a:endParaRPr lang="en-US" sz="1800" dirty="0"/>
                    </a:p>
                  </a:txBody>
                  <a:tcPr marT="45733" marB="45733"/>
                </a:tc>
                <a:tc>
                  <a:txBody>
                    <a:bodyPr/>
                    <a:lstStyle/>
                    <a:p>
                      <a:r>
                        <a:rPr lang="en-US" sz="1800" dirty="0" smtClean="0"/>
                        <a:t>CANON</a:t>
                      </a:r>
                      <a:endParaRPr lang="en-US" sz="1800" dirty="0"/>
                    </a:p>
                  </a:txBody>
                  <a:tcPr marT="45733" marB="45733"/>
                </a:tc>
              </a:tr>
              <a:tr h="458989">
                <a:tc>
                  <a:txBody>
                    <a:bodyPr/>
                    <a:lstStyle/>
                    <a:p>
                      <a:r>
                        <a:rPr lang="en-US" sz="1800" dirty="0" smtClean="0"/>
                        <a:t>N12</a:t>
                      </a:r>
                      <a:endParaRPr lang="en-US" sz="1800" dirty="0"/>
                    </a:p>
                  </a:txBody>
                  <a:tcPr marT="45733" marB="45733"/>
                </a:tc>
                <a:tc>
                  <a:txBody>
                    <a:bodyPr/>
                    <a:lstStyle/>
                    <a:p>
                      <a:r>
                        <a:rPr lang="en-US" sz="1800" dirty="0" smtClean="0"/>
                        <a:t>15000</a:t>
                      </a:r>
                      <a:endParaRPr lang="en-US" sz="1800" dirty="0"/>
                    </a:p>
                  </a:txBody>
                  <a:tcPr marT="45733" marB="45733"/>
                </a:tc>
                <a:tc>
                  <a:txBody>
                    <a:bodyPr/>
                    <a:lstStyle/>
                    <a:p>
                      <a:r>
                        <a:rPr lang="en-US" sz="1800" dirty="0" smtClean="0"/>
                        <a:t>CANON</a:t>
                      </a:r>
                      <a:endParaRPr lang="en-US" sz="1800" dirty="0"/>
                    </a:p>
                  </a:txBody>
                  <a:tcPr marT="45733" marB="45733"/>
                </a:tc>
              </a:tr>
              <a:tr h="458989">
                <a:tc>
                  <a:txBody>
                    <a:bodyPr/>
                    <a:lstStyle/>
                    <a:p>
                      <a:r>
                        <a:rPr lang="en-US" sz="1800" dirty="0" smtClean="0"/>
                        <a:t>P20</a:t>
                      </a:r>
                      <a:endParaRPr lang="en-US" sz="1800" dirty="0"/>
                    </a:p>
                  </a:txBody>
                  <a:tcPr marT="45733" marB="45733"/>
                </a:tc>
                <a:tc>
                  <a:txBody>
                    <a:bodyPr/>
                    <a:lstStyle/>
                    <a:p>
                      <a:r>
                        <a:rPr lang="en-US" sz="1800" dirty="0" smtClean="0"/>
                        <a:t>12000</a:t>
                      </a:r>
                      <a:endParaRPr lang="en-US" sz="1800" dirty="0"/>
                    </a:p>
                  </a:txBody>
                  <a:tcPr marT="45733" marB="45733"/>
                </a:tc>
                <a:tc>
                  <a:txBody>
                    <a:bodyPr/>
                    <a:lstStyle/>
                    <a:p>
                      <a:r>
                        <a:rPr lang="en-US" sz="1800" dirty="0" smtClean="0"/>
                        <a:t>NIKON</a:t>
                      </a:r>
                      <a:endParaRPr lang="en-US" sz="1800" dirty="0"/>
                    </a:p>
                  </a:txBody>
                  <a:tcPr marT="45733" marB="45733"/>
                </a:tc>
              </a:tr>
              <a:tr h="458989">
                <a:tc>
                  <a:txBody>
                    <a:bodyPr/>
                    <a:lstStyle/>
                    <a:p>
                      <a:r>
                        <a:rPr lang="en-US" sz="1800" dirty="0" smtClean="0"/>
                        <a:t>A73</a:t>
                      </a:r>
                      <a:endParaRPr lang="en-US" sz="1800" dirty="0"/>
                    </a:p>
                  </a:txBody>
                  <a:tcPr marT="45733" marB="45733"/>
                </a:tc>
                <a:tc>
                  <a:txBody>
                    <a:bodyPr/>
                    <a:lstStyle/>
                    <a:p>
                      <a:r>
                        <a:rPr lang="en-US" sz="1800" dirty="0" smtClean="0"/>
                        <a:t>10000</a:t>
                      </a:r>
                      <a:endParaRPr lang="en-US" sz="1800" dirty="0"/>
                    </a:p>
                  </a:txBody>
                  <a:tcPr marT="45733" marB="45733"/>
                </a:tc>
                <a:tc>
                  <a:txBody>
                    <a:bodyPr/>
                    <a:lstStyle/>
                    <a:p>
                      <a:r>
                        <a:rPr lang="en-US" sz="1800" dirty="0" smtClean="0"/>
                        <a:t>CANON</a:t>
                      </a:r>
                      <a:endParaRPr lang="en-US" sz="1800" dirty="0"/>
                    </a:p>
                  </a:txBody>
                  <a:tcPr marT="45733" marB="45733"/>
                </a:tc>
              </a:tr>
              <a:tr h="458989">
                <a:tc>
                  <a:txBody>
                    <a:bodyPr/>
                    <a:lstStyle/>
                    <a:p>
                      <a:r>
                        <a:rPr lang="en-US" sz="1800" dirty="0" smtClean="0"/>
                        <a:t>A73</a:t>
                      </a:r>
                      <a:endParaRPr lang="en-US" sz="1800" dirty="0"/>
                    </a:p>
                  </a:txBody>
                  <a:tcPr marT="45733" marB="45733"/>
                </a:tc>
                <a:tc>
                  <a:txBody>
                    <a:bodyPr/>
                    <a:lstStyle/>
                    <a:p>
                      <a:r>
                        <a:rPr lang="en-US" sz="1800" dirty="0" smtClean="0"/>
                        <a:t>15000</a:t>
                      </a:r>
                      <a:endParaRPr lang="en-US" sz="1800" dirty="0"/>
                    </a:p>
                  </a:txBody>
                  <a:tcPr marT="45733" marB="45733"/>
                </a:tc>
                <a:tc>
                  <a:txBody>
                    <a:bodyPr/>
                    <a:lstStyle/>
                    <a:p>
                      <a:r>
                        <a:rPr lang="en-US" sz="1800" dirty="0" smtClean="0"/>
                        <a:t>CANON</a:t>
                      </a:r>
                      <a:endParaRPr lang="en-US" sz="1800" dirty="0"/>
                    </a:p>
                  </a:txBody>
                  <a:tcPr marT="45733" marB="45733"/>
                </a:tc>
              </a:tr>
            </a:tbl>
          </a:graphicData>
        </a:graphic>
      </p:graphicFrame>
      <p:sp>
        <p:nvSpPr>
          <p:cNvPr id="2" name="TextBox 1"/>
          <p:cNvSpPr txBox="1"/>
          <p:nvPr/>
        </p:nvSpPr>
        <p:spPr>
          <a:xfrm>
            <a:off x="1455313" y="502276"/>
            <a:ext cx="7250805" cy="523220"/>
          </a:xfrm>
          <a:prstGeom prst="rect">
            <a:avLst/>
          </a:prstGeom>
          <a:noFill/>
        </p:spPr>
        <p:txBody>
          <a:bodyPr wrap="square" rtlCol="0">
            <a:spAutoFit/>
          </a:bodyPr>
          <a:lstStyle/>
          <a:p>
            <a:r>
              <a:rPr lang="en-US" sz="2800" dirty="0" smtClean="0"/>
              <a:t>Now try to re-create original table</a:t>
            </a:r>
            <a:endParaRPr lang="en-US" sz="2800" dirty="0"/>
          </a:p>
        </p:txBody>
      </p:sp>
    </p:spTree>
    <p:extLst>
      <p:ext uri="{BB962C8B-B14F-4D97-AF65-F5344CB8AC3E}">
        <p14:creationId xmlns:p14="http://schemas.microsoft.com/office/powerpoint/2010/main" val="3831588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Properties of Decomposition</a:t>
            </a:r>
          </a:p>
        </p:txBody>
      </p:sp>
      <p:sp>
        <p:nvSpPr>
          <p:cNvPr id="19459" name="Content Placeholder 2"/>
          <p:cNvSpPr>
            <a:spLocks noGrp="1"/>
          </p:cNvSpPr>
          <p:nvPr>
            <p:ph idx="1"/>
          </p:nvPr>
        </p:nvSpPr>
        <p:spPr/>
        <p:txBody>
          <a:bodyPr/>
          <a:lstStyle/>
          <a:p>
            <a:r>
              <a:rPr lang="en-US" b="1" dirty="0"/>
              <a:t>Following are the properties of Decomposition,</a:t>
            </a:r>
            <a:r>
              <a:rPr lang="en-US" dirty="0"/>
              <a:t/>
            </a:r>
            <a:br>
              <a:rPr lang="en-US" dirty="0"/>
            </a:br>
            <a:r>
              <a:rPr lang="en-US" dirty="0"/>
              <a:t>1. Lossless Decomposition</a:t>
            </a:r>
            <a:r>
              <a:rPr lang="en-US" dirty="0"/>
              <a:t/>
            </a:r>
            <a:br>
              <a:rPr lang="en-US" dirty="0"/>
            </a:br>
            <a:r>
              <a:rPr lang="en-US" dirty="0"/>
              <a:t>2. Dependency Preservation</a:t>
            </a:r>
            <a:r>
              <a:rPr lang="en-US" dirty="0"/>
              <a:t/>
            </a:r>
            <a:br>
              <a:rPr lang="en-US" dirty="0"/>
            </a:br>
            <a:r>
              <a:rPr lang="en-US" dirty="0"/>
              <a:t>3. Lack of Data Redundancy</a:t>
            </a:r>
            <a:r>
              <a:rPr lang="en-US" dirty="0"/>
              <a:t/>
            </a:r>
            <a:br>
              <a:rPr lang="en-US" dirty="0"/>
            </a:br>
            <a:endParaRPr lang="en-US" dirty="0" smtClean="0"/>
          </a:p>
        </p:txBody>
      </p:sp>
    </p:spTree>
    <p:extLst>
      <p:ext uri="{BB962C8B-B14F-4D97-AF65-F5344CB8AC3E}">
        <p14:creationId xmlns:p14="http://schemas.microsoft.com/office/powerpoint/2010/main" val="1510603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4107" y="446333"/>
            <a:ext cx="9766780" cy="1549892"/>
          </a:xfrm>
          <a:prstGeom prst="rect">
            <a:avLst/>
          </a:prstGeom>
        </p:spPr>
      </p:pic>
      <p:pic>
        <p:nvPicPr>
          <p:cNvPr id="5" name="Picture 4"/>
          <p:cNvPicPr>
            <a:picLocks noChangeAspect="1"/>
          </p:cNvPicPr>
          <p:nvPr/>
        </p:nvPicPr>
        <p:blipFill>
          <a:blip r:embed="rId3"/>
          <a:stretch>
            <a:fillRect/>
          </a:stretch>
        </p:blipFill>
        <p:spPr>
          <a:xfrm>
            <a:off x="1206992" y="2638157"/>
            <a:ext cx="7562850" cy="2457450"/>
          </a:xfrm>
          <a:prstGeom prst="rect">
            <a:avLst/>
          </a:prstGeom>
        </p:spPr>
      </p:pic>
    </p:spTree>
    <p:extLst>
      <p:ext uri="{BB962C8B-B14F-4D97-AF65-F5344CB8AC3E}">
        <p14:creationId xmlns:p14="http://schemas.microsoft.com/office/powerpoint/2010/main" val="2991058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Dependencies</a:t>
            </a:r>
            <a:endParaRPr lang="en-US" dirty="0"/>
          </a:p>
        </p:txBody>
      </p:sp>
      <p:pic>
        <p:nvPicPr>
          <p:cNvPr id="4" name="Picture 3"/>
          <p:cNvPicPr>
            <a:picLocks noChangeAspect="1"/>
          </p:cNvPicPr>
          <p:nvPr/>
        </p:nvPicPr>
        <p:blipFill>
          <a:blip r:embed="rId2"/>
          <a:stretch>
            <a:fillRect/>
          </a:stretch>
        </p:blipFill>
        <p:spPr>
          <a:xfrm>
            <a:off x="838200" y="1880722"/>
            <a:ext cx="9632795" cy="2605911"/>
          </a:xfrm>
          <a:prstGeom prst="rect">
            <a:avLst/>
          </a:prstGeom>
        </p:spPr>
      </p:pic>
    </p:spTree>
    <p:extLst>
      <p:ext uri="{BB962C8B-B14F-4D97-AF65-F5344CB8AC3E}">
        <p14:creationId xmlns:p14="http://schemas.microsoft.com/office/powerpoint/2010/main" val="1384106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53853" y="490739"/>
            <a:ext cx="8953032" cy="2942842"/>
          </a:xfrm>
          <a:prstGeom prst="rect">
            <a:avLst/>
          </a:prstGeom>
        </p:spPr>
      </p:pic>
      <p:pic>
        <p:nvPicPr>
          <p:cNvPr id="3" name="Picture 2"/>
          <p:cNvPicPr>
            <a:picLocks noChangeAspect="1"/>
          </p:cNvPicPr>
          <p:nvPr/>
        </p:nvPicPr>
        <p:blipFill>
          <a:blip r:embed="rId3"/>
          <a:stretch>
            <a:fillRect/>
          </a:stretch>
        </p:blipFill>
        <p:spPr>
          <a:xfrm>
            <a:off x="790105" y="3433581"/>
            <a:ext cx="9371326" cy="2466975"/>
          </a:xfrm>
          <a:prstGeom prst="rect">
            <a:avLst/>
          </a:prstGeom>
        </p:spPr>
      </p:pic>
    </p:spTree>
    <p:extLst>
      <p:ext uri="{BB962C8B-B14F-4D97-AF65-F5344CB8AC3E}">
        <p14:creationId xmlns:p14="http://schemas.microsoft.com/office/powerpoint/2010/main" val="42259600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50067" y="1623409"/>
            <a:ext cx="9262408" cy="3489504"/>
          </a:xfrm>
          <a:prstGeom prst="rect">
            <a:avLst/>
          </a:prstGeom>
        </p:spPr>
      </p:pic>
    </p:spTree>
    <p:extLst>
      <p:ext uri="{BB962C8B-B14F-4D97-AF65-F5344CB8AC3E}">
        <p14:creationId xmlns:p14="http://schemas.microsoft.com/office/powerpoint/2010/main" val="2618914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70292" y="607318"/>
            <a:ext cx="10560099" cy="2908613"/>
          </a:xfrm>
          <a:prstGeom prst="rect">
            <a:avLst/>
          </a:prstGeom>
        </p:spPr>
      </p:pic>
      <p:pic>
        <p:nvPicPr>
          <p:cNvPr id="3" name="Picture 2"/>
          <p:cNvPicPr>
            <a:picLocks noChangeAspect="1"/>
          </p:cNvPicPr>
          <p:nvPr/>
        </p:nvPicPr>
        <p:blipFill>
          <a:blip r:embed="rId3"/>
          <a:stretch>
            <a:fillRect/>
          </a:stretch>
        </p:blipFill>
        <p:spPr>
          <a:xfrm>
            <a:off x="2362267" y="3881840"/>
            <a:ext cx="8824704" cy="2003805"/>
          </a:xfrm>
          <a:prstGeom prst="rect">
            <a:avLst/>
          </a:prstGeom>
        </p:spPr>
      </p:pic>
    </p:spTree>
    <p:extLst>
      <p:ext uri="{BB962C8B-B14F-4D97-AF65-F5344CB8AC3E}">
        <p14:creationId xmlns:p14="http://schemas.microsoft.com/office/powerpoint/2010/main" val="74852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dirty="0" smtClean="0"/>
              <a:t>Functional dependency diagram</a:t>
            </a:r>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037" y="1447799"/>
            <a:ext cx="10573555" cy="5022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27069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84339" y="1066916"/>
            <a:ext cx="9576829" cy="3873074"/>
          </a:xfrm>
          <a:prstGeom prst="rect">
            <a:avLst/>
          </a:prstGeom>
        </p:spPr>
      </p:pic>
      <p:sp>
        <p:nvSpPr>
          <p:cNvPr id="3" name="Rectangle 2"/>
          <p:cNvSpPr/>
          <p:nvPr/>
        </p:nvSpPr>
        <p:spPr>
          <a:xfrm>
            <a:off x="1084338" y="5130671"/>
            <a:ext cx="9576829" cy="646331"/>
          </a:xfrm>
          <a:prstGeom prst="rect">
            <a:avLst/>
          </a:prstGeom>
        </p:spPr>
        <p:txBody>
          <a:bodyPr wrap="square">
            <a:spAutoFit/>
          </a:bodyPr>
          <a:lstStyle/>
          <a:p>
            <a:r>
              <a:rPr lang="en-US" dirty="0" smtClean="0"/>
              <a:t>What kind of dependencies can we observe among the attributes in Table R? Since the values of A are unique (a1, a2, a3, etc.)??????</a:t>
            </a:r>
            <a:endParaRPr lang="en-US" dirty="0"/>
          </a:p>
        </p:txBody>
      </p:sp>
    </p:spTree>
    <p:extLst>
      <p:ext uri="{BB962C8B-B14F-4D97-AF65-F5344CB8AC3E}">
        <p14:creationId xmlns:p14="http://schemas.microsoft.com/office/powerpoint/2010/main" val="5878305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6518" y="780584"/>
            <a:ext cx="11589102" cy="3416320"/>
          </a:xfrm>
          <a:prstGeom prst="rect">
            <a:avLst/>
          </a:prstGeom>
        </p:spPr>
        <p:txBody>
          <a:bodyPr wrap="square">
            <a:spAutoFit/>
          </a:bodyPr>
          <a:lstStyle/>
          <a:p>
            <a:r>
              <a:rPr lang="en-US" dirty="0" smtClean="0"/>
              <a:t>it follows from the FD definition that:</a:t>
            </a:r>
          </a:p>
          <a:p>
            <a:endParaRPr lang="en-US" dirty="0" smtClean="0"/>
          </a:p>
          <a:p>
            <a:r>
              <a:rPr lang="en-US" dirty="0" smtClean="0"/>
              <a:t>A → B,    A → C,    A → D,    A → E</a:t>
            </a:r>
          </a:p>
          <a:p>
            <a:endParaRPr lang="en-US" dirty="0" smtClean="0"/>
          </a:p>
          <a:p>
            <a:r>
              <a:rPr lang="en-US" dirty="0" smtClean="0"/>
              <a:t>It also follows that  A →BC  (or any other subset of ABCDE).</a:t>
            </a:r>
          </a:p>
          <a:p>
            <a:r>
              <a:rPr lang="en-US" dirty="0" smtClean="0"/>
              <a:t>This can be summarized as   A →BCDE.</a:t>
            </a:r>
          </a:p>
          <a:p>
            <a:r>
              <a:rPr lang="en-US" dirty="0" smtClean="0"/>
              <a:t>From our understanding of primary keys, A is a primary key.</a:t>
            </a:r>
          </a:p>
          <a:p>
            <a:r>
              <a:rPr lang="en-US" dirty="0" smtClean="0"/>
              <a:t>Since the values of E are always the same (all e1), it follows that:</a:t>
            </a:r>
          </a:p>
          <a:p>
            <a:endParaRPr lang="en-US" dirty="0" smtClean="0"/>
          </a:p>
          <a:p>
            <a:r>
              <a:rPr lang="en-US" dirty="0" smtClean="0"/>
              <a:t>A → E,   B → E,   C → E,   D → E</a:t>
            </a:r>
          </a:p>
          <a:p>
            <a:endParaRPr lang="en-US" dirty="0" smtClean="0"/>
          </a:p>
          <a:p>
            <a:r>
              <a:rPr lang="en-US" dirty="0" smtClean="0"/>
              <a:t>However, we cannot generally summarize the above with  ABCD → E  because, in general,   A → E,   B → E,   AB → E.</a:t>
            </a:r>
            <a:endParaRPr lang="en-US" dirty="0"/>
          </a:p>
        </p:txBody>
      </p:sp>
      <p:pic>
        <p:nvPicPr>
          <p:cNvPr id="3" name="Picture 2"/>
          <p:cNvPicPr>
            <a:picLocks noChangeAspect="1"/>
          </p:cNvPicPr>
          <p:nvPr/>
        </p:nvPicPr>
        <p:blipFill>
          <a:blip r:embed="rId2"/>
          <a:stretch>
            <a:fillRect/>
          </a:stretch>
        </p:blipFill>
        <p:spPr>
          <a:xfrm>
            <a:off x="8748015" y="359742"/>
            <a:ext cx="2302843" cy="3038663"/>
          </a:xfrm>
          <a:prstGeom prst="rect">
            <a:avLst/>
          </a:prstGeom>
        </p:spPr>
      </p:pic>
    </p:spTree>
    <p:extLst>
      <p:ext uri="{BB962C8B-B14F-4D97-AF65-F5344CB8AC3E}">
        <p14:creationId xmlns:p14="http://schemas.microsoft.com/office/powerpoint/2010/main" val="11250198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44759" y="457200"/>
            <a:ext cx="9543829" cy="3504271"/>
          </a:xfrm>
          <a:prstGeom prst="rect">
            <a:avLst/>
          </a:prstGeom>
        </p:spPr>
      </p:pic>
      <p:pic>
        <p:nvPicPr>
          <p:cNvPr id="4" name="Picture 3"/>
          <p:cNvPicPr>
            <a:picLocks noChangeAspect="1"/>
          </p:cNvPicPr>
          <p:nvPr/>
        </p:nvPicPr>
        <p:blipFill>
          <a:blip r:embed="rId3"/>
          <a:stretch>
            <a:fillRect/>
          </a:stretch>
        </p:blipFill>
        <p:spPr>
          <a:xfrm>
            <a:off x="8378863" y="638523"/>
            <a:ext cx="3140347" cy="4143771"/>
          </a:xfrm>
          <a:prstGeom prst="rect">
            <a:avLst/>
          </a:prstGeom>
        </p:spPr>
      </p:pic>
    </p:spTree>
    <p:extLst>
      <p:ext uri="{BB962C8B-B14F-4D97-AF65-F5344CB8AC3E}">
        <p14:creationId xmlns:p14="http://schemas.microsoft.com/office/powerpoint/2010/main" val="35433919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5259" y="356839"/>
            <a:ext cx="10794380" cy="923330"/>
          </a:xfrm>
          <a:prstGeom prst="rect">
            <a:avLst/>
          </a:prstGeom>
        </p:spPr>
        <p:txBody>
          <a:bodyPr wrap="square">
            <a:spAutoFit/>
          </a:bodyPr>
          <a:lstStyle/>
          <a:p>
            <a:r>
              <a:rPr lang="en-US" dirty="0" smtClean="0"/>
              <a:t>Dependency Diagram</a:t>
            </a:r>
          </a:p>
          <a:p>
            <a:r>
              <a:rPr lang="en-US" dirty="0" smtClean="0"/>
              <a:t>A dependency diagram, shown in Figure 11.6, illustrates the various dependencies that might exist in a non-normalized table. A non-normalized table is one that has data redundancy in it.</a:t>
            </a:r>
            <a:endParaRPr lang="en-US" dirty="0"/>
          </a:p>
        </p:txBody>
      </p:sp>
      <p:pic>
        <p:nvPicPr>
          <p:cNvPr id="3" name="Picture 2"/>
          <p:cNvPicPr>
            <a:picLocks noChangeAspect="1"/>
          </p:cNvPicPr>
          <p:nvPr/>
        </p:nvPicPr>
        <p:blipFill>
          <a:blip r:embed="rId2"/>
          <a:stretch>
            <a:fillRect/>
          </a:stretch>
        </p:blipFill>
        <p:spPr>
          <a:xfrm>
            <a:off x="5140712" y="3599203"/>
            <a:ext cx="6741808" cy="2914650"/>
          </a:xfrm>
          <a:prstGeom prst="rect">
            <a:avLst/>
          </a:prstGeom>
        </p:spPr>
      </p:pic>
      <p:pic>
        <p:nvPicPr>
          <p:cNvPr id="4" name="Picture 3"/>
          <p:cNvPicPr>
            <a:picLocks noChangeAspect="1"/>
          </p:cNvPicPr>
          <p:nvPr/>
        </p:nvPicPr>
        <p:blipFill>
          <a:blip r:embed="rId3"/>
          <a:stretch>
            <a:fillRect/>
          </a:stretch>
        </p:blipFill>
        <p:spPr>
          <a:xfrm>
            <a:off x="1304693" y="1516567"/>
            <a:ext cx="8954430" cy="1690272"/>
          </a:xfrm>
          <a:prstGeom prst="rect">
            <a:avLst/>
          </a:prstGeom>
        </p:spPr>
      </p:pic>
    </p:spTree>
    <p:extLst>
      <p:ext uri="{BB962C8B-B14F-4D97-AF65-F5344CB8AC3E}">
        <p14:creationId xmlns:p14="http://schemas.microsoft.com/office/powerpoint/2010/main" val="32205948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0399" y="908940"/>
            <a:ext cx="9273981" cy="2483879"/>
          </a:xfrm>
          <a:prstGeom prst="rect">
            <a:avLst/>
          </a:prstGeom>
        </p:spPr>
      </p:pic>
      <p:pic>
        <p:nvPicPr>
          <p:cNvPr id="5" name="Picture 4"/>
          <p:cNvPicPr>
            <a:picLocks noChangeAspect="1"/>
          </p:cNvPicPr>
          <p:nvPr/>
        </p:nvPicPr>
        <p:blipFill>
          <a:blip r:embed="rId3"/>
          <a:stretch>
            <a:fillRect/>
          </a:stretch>
        </p:blipFill>
        <p:spPr>
          <a:xfrm>
            <a:off x="1402381" y="3646681"/>
            <a:ext cx="9180680" cy="1973534"/>
          </a:xfrm>
          <a:prstGeom prst="rect">
            <a:avLst/>
          </a:prstGeom>
        </p:spPr>
      </p:pic>
    </p:spTree>
    <p:extLst>
      <p:ext uri="{BB962C8B-B14F-4D97-AF65-F5344CB8AC3E}">
        <p14:creationId xmlns:p14="http://schemas.microsoft.com/office/powerpoint/2010/main" val="16529595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92483" y="666285"/>
            <a:ext cx="9997469" cy="3481968"/>
          </a:xfrm>
          <a:prstGeom prst="rect">
            <a:avLst/>
          </a:prstGeom>
        </p:spPr>
      </p:pic>
    </p:spTree>
    <p:extLst>
      <p:ext uri="{BB962C8B-B14F-4D97-AF65-F5344CB8AC3E}">
        <p14:creationId xmlns:p14="http://schemas.microsoft.com/office/powerpoint/2010/main" val="3324959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51375" y="1075047"/>
            <a:ext cx="9286527" cy="5129115"/>
          </a:xfrm>
          <a:prstGeom prst="rect">
            <a:avLst/>
          </a:prstGeom>
        </p:spPr>
      </p:pic>
    </p:spTree>
    <p:extLst>
      <p:ext uri="{BB962C8B-B14F-4D97-AF65-F5344CB8AC3E}">
        <p14:creationId xmlns:p14="http://schemas.microsoft.com/office/powerpoint/2010/main" val="42893853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6368" y="141596"/>
            <a:ext cx="9614354" cy="3092257"/>
          </a:xfrm>
          <a:prstGeom prst="rect">
            <a:avLst/>
          </a:prstGeom>
        </p:spPr>
      </p:pic>
      <p:pic>
        <p:nvPicPr>
          <p:cNvPr id="3" name="Picture 2"/>
          <p:cNvPicPr>
            <a:picLocks noChangeAspect="1"/>
          </p:cNvPicPr>
          <p:nvPr/>
        </p:nvPicPr>
        <p:blipFill>
          <a:blip r:embed="rId3"/>
          <a:stretch>
            <a:fillRect/>
          </a:stretch>
        </p:blipFill>
        <p:spPr>
          <a:xfrm>
            <a:off x="2844838" y="3233853"/>
            <a:ext cx="8718977" cy="3624147"/>
          </a:xfrm>
          <a:prstGeom prst="rect">
            <a:avLst/>
          </a:prstGeom>
        </p:spPr>
      </p:pic>
    </p:spTree>
    <p:extLst>
      <p:ext uri="{BB962C8B-B14F-4D97-AF65-F5344CB8AC3E}">
        <p14:creationId xmlns:p14="http://schemas.microsoft.com/office/powerpoint/2010/main" val="195539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4598" y="1090728"/>
            <a:ext cx="10760625" cy="2856803"/>
          </a:xfrm>
          <a:prstGeom prst="rect">
            <a:avLst/>
          </a:prstGeom>
        </p:spPr>
      </p:pic>
    </p:spTree>
    <p:extLst>
      <p:ext uri="{BB962C8B-B14F-4D97-AF65-F5344CB8AC3E}">
        <p14:creationId xmlns:p14="http://schemas.microsoft.com/office/powerpoint/2010/main" val="33453753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9084" y="327203"/>
            <a:ext cx="5059557" cy="3291760"/>
          </a:xfrm>
          <a:prstGeom prst="rect">
            <a:avLst/>
          </a:prstGeom>
        </p:spPr>
      </p:pic>
      <p:sp>
        <p:nvSpPr>
          <p:cNvPr id="3" name="Rectangle 2"/>
          <p:cNvSpPr/>
          <p:nvPr/>
        </p:nvSpPr>
        <p:spPr>
          <a:xfrm>
            <a:off x="5508641" y="1080476"/>
            <a:ext cx="6096000" cy="1477328"/>
          </a:xfrm>
          <a:prstGeom prst="rect">
            <a:avLst/>
          </a:prstGeom>
        </p:spPr>
        <p:txBody>
          <a:bodyPr>
            <a:spAutoFit/>
          </a:bodyPr>
          <a:lstStyle/>
          <a:p>
            <a:r>
              <a:rPr lang="en-US" dirty="0"/>
              <a:t>This table has a composite primary key [Customer ID, Store ID]. The non-key attribute is [Purchase Location]. In this case, [Purchase Location] only depends on [Store ID], which is only part of the primary key. Therefore, this table does not satisfy second normal form.</a:t>
            </a:r>
          </a:p>
        </p:txBody>
      </p:sp>
      <p:pic>
        <p:nvPicPr>
          <p:cNvPr id="4" name="Picture 3"/>
          <p:cNvPicPr>
            <a:picLocks noChangeAspect="1"/>
          </p:cNvPicPr>
          <p:nvPr/>
        </p:nvPicPr>
        <p:blipFill>
          <a:blip r:embed="rId3"/>
          <a:stretch>
            <a:fillRect/>
          </a:stretch>
        </p:blipFill>
        <p:spPr>
          <a:xfrm>
            <a:off x="507279" y="3618962"/>
            <a:ext cx="9854302" cy="2936383"/>
          </a:xfrm>
          <a:prstGeom prst="rect">
            <a:avLst/>
          </a:prstGeom>
        </p:spPr>
      </p:pic>
      <p:sp>
        <p:nvSpPr>
          <p:cNvPr id="5" name="Rectangle 4"/>
          <p:cNvSpPr/>
          <p:nvPr/>
        </p:nvSpPr>
        <p:spPr>
          <a:xfrm>
            <a:off x="5919988" y="5355016"/>
            <a:ext cx="6096000" cy="1200329"/>
          </a:xfrm>
          <a:prstGeom prst="rect">
            <a:avLst/>
          </a:prstGeom>
        </p:spPr>
        <p:txBody>
          <a:bodyPr>
            <a:spAutoFit/>
          </a:bodyPr>
          <a:lstStyle/>
          <a:p>
            <a:r>
              <a:rPr lang="en-US" dirty="0"/>
              <a:t>What we have done is to remove the partial functional dependency that we initially had. Now, in the table [TABLE_STORE], the column [Purchase Location] is fully dependent on the primary key of that table, which is [Store ID].</a:t>
            </a:r>
          </a:p>
        </p:txBody>
      </p:sp>
    </p:spTree>
    <p:extLst>
      <p:ext uri="{BB962C8B-B14F-4D97-AF65-F5344CB8AC3E}">
        <p14:creationId xmlns:p14="http://schemas.microsoft.com/office/powerpoint/2010/main" val="373695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1000"/>
                                        <p:tgtEl>
                                          <p:spTgt spid="5">
                                            <p:txEl>
                                              <p:pRg st="0" end="0"/>
                                            </p:txEl>
                                          </p:spTgt>
                                        </p:tgtEl>
                                      </p:cBhvr>
                                    </p:animEffect>
                                    <p:anim calcmode="lin" valueType="num">
                                      <p:cBhvr>
                                        <p:cTn id="2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97478" y="890819"/>
            <a:ext cx="10555236" cy="2231522"/>
          </a:xfrm>
          <a:prstGeom prst="rect">
            <a:avLst/>
          </a:prstGeom>
        </p:spPr>
      </p:pic>
      <p:sp>
        <p:nvSpPr>
          <p:cNvPr id="3" name="Rectangle 2"/>
          <p:cNvSpPr/>
          <p:nvPr/>
        </p:nvSpPr>
        <p:spPr>
          <a:xfrm>
            <a:off x="2107843" y="3730357"/>
            <a:ext cx="8465712" cy="1569660"/>
          </a:xfrm>
          <a:prstGeom prst="rect">
            <a:avLst/>
          </a:prstGeom>
        </p:spPr>
        <p:txBody>
          <a:bodyPr wrap="square">
            <a:spAutoFit/>
          </a:bodyPr>
          <a:lstStyle/>
          <a:p>
            <a:r>
              <a:rPr lang="en-US" sz="2400" dirty="0"/>
              <a:t>By transitive functional dependency, we mean we have the following relationships in the table: A is functionally dependent on B, and B is functionally dependent on C. In this case, C is transitively dependent on A via B.</a:t>
            </a:r>
          </a:p>
        </p:txBody>
      </p:sp>
    </p:spTree>
    <p:extLst>
      <p:ext uri="{BB962C8B-B14F-4D97-AF65-F5344CB8AC3E}">
        <p14:creationId xmlns:p14="http://schemas.microsoft.com/office/powerpoint/2010/main" val="55175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405147"/>
            <a:ext cx="6536364" cy="3486061"/>
          </a:xfrm>
          <a:prstGeom prst="rect">
            <a:avLst/>
          </a:prstGeom>
        </p:spPr>
      </p:pic>
      <p:sp>
        <p:nvSpPr>
          <p:cNvPr id="3" name="Rectangle 2"/>
          <p:cNvSpPr/>
          <p:nvPr/>
        </p:nvSpPr>
        <p:spPr>
          <a:xfrm>
            <a:off x="5984383" y="1881463"/>
            <a:ext cx="6096000" cy="1477328"/>
          </a:xfrm>
          <a:prstGeom prst="rect">
            <a:avLst/>
          </a:prstGeom>
        </p:spPr>
        <p:txBody>
          <a:bodyPr>
            <a:spAutoFit/>
          </a:bodyPr>
          <a:lstStyle/>
          <a:p>
            <a:r>
              <a:rPr lang="en-US" dirty="0"/>
              <a:t>In the table able, [Book ID] determines [Genre ID], and [Genre ID] determines [Genre Type]. Therefore, [Book ID] determines [Genre Type] via [Genre ID] and we have transitive functional dependency, and this structure does not satisfy third normal form.</a:t>
            </a:r>
          </a:p>
        </p:txBody>
      </p:sp>
      <p:pic>
        <p:nvPicPr>
          <p:cNvPr id="4" name="Picture 3"/>
          <p:cNvPicPr>
            <a:picLocks noChangeAspect="1"/>
          </p:cNvPicPr>
          <p:nvPr/>
        </p:nvPicPr>
        <p:blipFill>
          <a:blip r:embed="rId3"/>
          <a:stretch>
            <a:fillRect/>
          </a:stretch>
        </p:blipFill>
        <p:spPr>
          <a:xfrm>
            <a:off x="802783" y="4049333"/>
            <a:ext cx="6911662" cy="2845978"/>
          </a:xfrm>
          <a:prstGeom prst="rect">
            <a:avLst/>
          </a:prstGeom>
        </p:spPr>
      </p:pic>
      <p:sp>
        <p:nvSpPr>
          <p:cNvPr id="5" name="Rectangle 4"/>
          <p:cNvSpPr/>
          <p:nvPr/>
        </p:nvSpPr>
        <p:spPr>
          <a:xfrm>
            <a:off x="6958885" y="5056882"/>
            <a:ext cx="5233115" cy="1477328"/>
          </a:xfrm>
          <a:prstGeom prst="rect">
            <a:avLst/>
          </a:prstGeom>
        </p:spPr>
        <p:txBody>
          <a:bodyPr wrap="square">
            <a:spAutoFit/>
          </a:bodyPr>
          <a:lstStyle/>
          <a:p>
            <a:r>
              <a:rPr lang="en-US" dirty="0"/>
              <a:t>Now all non-key attributes are fully functional dependent only on the primary key. In [TABLE_BOOK], both [Genre ID] and [Price] are only dependent on [Book ID]. In [TABLE_GENRE], [Genre Type] is only dependent on [Genre ID].</a:t>
            </a:r>
          </a:p>
        </p:txBody>
      </p:sp>
    </p:spTree>
    <p:extLst>
      <p:ext uri="{BB962C8B-B14F-4D97-AF65-F5344CB8AC3E}">
        <p14:creationId xmlns:p14="http://schemas.microsoft.com/office/powerpoint/2010/main" val="167065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59996" y="570339"/>
            <a:ext cx="9513395" cy="1849475"/>
          </a:xfrm>
          <a:prstGeom prst="rect">
            <a:avLst/>
          </a:prstGeom>
        </p:spPr>
      </p:pic>
      <p:pic>
        <p:nvPicPr>
          <p:cNvPr id="3" name="Picture 2"/>
          <p:cNvPicPr>
            <a:picLocks noChangeAspect="1"/>
          </p:cNvPicPr>
          <p:nvPr/>
        </p:nvPicPr>
        <p:blipFill>
          <a:blip r:embed="rId3"/>
          <a:stretch>
            <a:fillRect/>
          </a:stretch>
        </p:blipFill>
        <p:spPr>
          <a:xfrm>
            <a:off x="850164" y="2645510"/>
            <a:ext cx="4655828" cy="3688383"/>
          </a:xfrm>
          <a:prstGeom prst="rect">
            <a:avLst/>
          </a:prstGeom>
        </p:spPr>
      </p:pic>
      <p:pic>
        <p:nvPicPr>
          <p:cNvPr id="4" name="Picture 3"/>
          <p:cNvPicPr>
            <a:picLocks noChangeAspect="1"/>
          </p:cNvPicPr>
          <p:nvPr/>
        </p:nvPicPr>
        <p:blipFill>
          <a:blip r:embed="rId4"/>
          <a:stretch>
            <a:fillRect/>
          </a:stretch>
        </p:blipFill>
        <p:spPr>
          <a:xfrm>
            <a:off x="5505991" y="2928639"/>
            <a:ext cx="6272879" cy="2480488"/>
          </a:xfrm>
          <a:prstGeom prst="rect">
            <a:avLst/>
          </a:prstGeom>
        </p:spPr>
      </p:pic>
    </p:spTree>
    <p:extLst>
      <p:ext uri="{BB962C8B-B14F-4D97-AF65-F5344CB8AC3E}">
        <p14:creationId xmlns:p14="http://schemas.microsoft.com/office/powerpoint/2010/main" val="241995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63753" y="780817"/>
            <a:ext cx="9298767" cy="2029289"/>
          </a:xfrm>
          <a:prstGeom prst="rect">
            <a:avLst/>
          </a:prstGeom>
        </p:spPr>
      </p:pic>
      <p:pic>
        <p:nvPicPr>
          <p:cNvPr id="3" name="Picture 2"/>
          <p:cNvPicPr>
            <a:picLocks noChangeAspect="1"/>
          </p:cNvPicPr>
          <p:nvPr/>
        </p:nvPicPr>
        <p:blipFill>
          <a:blip r:embed="rId3"/>
          <a:stretch>
            <a:fillRect/>
          </a:stretch>
        </p:blipFill>
        <p:spPr>
          <a:xfrm>
            <a:off x="3605909" y="3274858"/>
            <a:ext cx="5816871" cy="2666583"/>
          </a:xfrm>
          <a:prstGeom prst="rect">
            <a:avLst/>
          </a:prstGeom>
        </p:spPr>
      </p:pic>
    </p:spTree>
    <p:extLst>
      <p:ext uri="{BB962C8B-B14F-4D97-AF65-F5344CB8AC3E}">
        <p14:creationId xmlns:p14="http://schemas.microsoft.com/office/powerpoint/2010/main" val="6588858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59922" y="577075"/>
            <a:ext cx="7247016" cy="2067061"/>
          </a:xfrm>
          <a:prstGeom prst="rect">
            <a:avLst/>
          </a:prstGeom>
        </p:spPr>
      </p:pic>
      <p:pic>
        <p:nvPicPr>
          <p:cNvPr id="3" name="Picture 2"/>
          <p:cNvPicPr>
            <a:picLocks noChangeAspect="1"/>
          </p:cNvPicPr>
          <p:nvPr/>
        </p:nvPicPr>
        <p:blipFill>
          <a:blip r:embed="rId3"/>
          <a:stretch>
            <a:fillRect/>
          </a:stretch>
        </p:blipFill>
        <p:spPr>
          <a:xfrm>
            <a:off x="628461" y="2757527"/>
            <a:ext cx="3286716" cy="3697556"/>
          </a:xfrm>
          <a:prstGeom prst="rect">
            <a:avLst/>
          </a:prstGeom>
        </p:spPr>
      </p:pic>
      <p:pic>
        <p:nvPicPr>
          <p:cNvPr id="4" name="Picture 3"/>
          <p:cNvPicPr>
            <a:picLocks noChangeAspect="1"/>
          </p:cNvPicPr>
          <p:nvPr/>
        </p:nvPicPr>
        <p:blipFill>
          <a:blip r:embed="rId4"/>
          <a:stretch>
            <a:fillRect/>
          </a:stretch>
        </p:blipFill>
        <p:spPr>
          <a:xfrm>
            <a:off x="6446375" y="2306766"/>
            <a:ext cx="3045354" cy="3940034"/>
          </a:xfrm>
          <a:prstGeom prst="rect">
            <a:avLst/>
          </a:prstGeom>
        </p:spPr>
      </p:pic>
    </p:spTree>
    <p:extLst>
      <p:ext uri="{BB962C8B-B14F-4D97-AF65-F5344CB8AC3E}">
        <p14:creationId xmlns:p14="http://schemas.microsoft.com/office/powerpoint/2010/main" val="7924434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96572" y="663031"/>
            <a:ext cx="8430008" cy="5661759"/>
          </a:xfrm>
          <a:prstGeom prst="rect">
            <a:avLst/>
          </a:prstGeom>
        </p:spPr>
      </p:pic>
    </p:spTree>
    <p:extLst>
      <p:ext uri="{BB962C8B-B14F-4D97-AF65-F5344CB8AC3E}">
        <p14:creationId xmlns:p14="http://schemas.microsoft.com/office/powerpoint/2010/main" val="2061290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37644" y="679294"/>
            <a:ext cx="9653229" cy="1149505"/>
          </a:xfrm>
          <a:prstGeom prst="rect">
            <a:avLst/>
          </a:prstGeom>
        </p:spPr>
      </p:pic>
      <p:pic>
        <p:nvPicPr>
          <p:cNvPr id="3" name="Picture 2"/>
          <p:cNvPicPr>
            <a:picLocks noChangeAspect="1"/>
          </p:cNvPicPr>
          <p:nvPr/>
        </p:nvPicPr>
        <p:blipFill>
          <a:blip r:embed="rId3"/>
          <a:stretch>
            <a:fillRect/>
          </a:stretch>
        </p:blipFill>
        <p:spPr>
          <a:xfrm>
            <a:off x="1037644" y="2263464"/>
            <a:ext cx="4175776" cy="3493392"/>
          </a:xfrm>
          <a:prstGeom prst="rect">
            <a:avLst/>
          </a:prstGeom>
        </p:spPr>
      </p:pic>
      <p:pic>
        <p:nvPicPr>
          <p:cNvPr id="4" name="Picture 3"/>
          <p:cNvPicPr>
            <a:picLocks noChangeAspect="1"/>
          </p:cNvPicPr>
          <p:nvPr/>
        </p:nvPicPr>
        <p:blipFill>
          <a:blip r:embed="rId4"/>
          <a:stretch>
            <a:fillRect/>
          </a:stretch>
        </p:blipFill>
        <p:spPr>
          <a:xfrm>
            <a:off x="6359448" y="3039414"/>
            <a:ext cx="4189606" cy="3378525"/>
          </a:xfrm>
          <a:prstGeom prst="rect">
            <a:avLst/>
          </a:prstGeom>
        </p:spPr>
      </p:pic>
    </p:spTree>
    <p:extLst>
      <p:ext uri="{BB962C8B-B14F-4D97-AF65-F5344CB8AC3E}">
        <p14:creationId xmlns:p14="http://schemas.microsoft.com/office/powerpoint/2010/main" val="109652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smtClean="0"/>
              <a:t>Data base anomalies</a:t>
            </a:r>
          </a:p>
        </p:txBody>
      </p:sp>
      <p:sp>
        <p:nvSpPr>
          <p:cNvPr id="5123" name="Content Placeholder 2"/>
          <p:cNvSpPr>
            <a:spLocks noGrp="1"/>
          </p:cNvSpPr>
          <p:nvPr>
            <p:ph idx="1"/>
          </p:nvPr>
        </p:nvSpPr>
        <p:spPr/>
        <p:txBody>
          <a:bodyPr/>
          <a:lstStyle/>
          <a:p>
            <a:r>
              <a:rPr lang="en-US" dirty="0"/>
              <a:t>Anomalies are problems that can occur in poorly planned, un-</a:t>
            </a:r>
            <a:r>
              <a:rPr lang="en-US" dirty="0" err="1"/>
              <a:t>normalised</a:t>
            </a:r>
            <a:r>
              <a:rPr lang="en-US" dirty="0"/>
              <a:t> databases where all the data is stored in one table (a flat-file database</a:t>
            </a:r>
            <a:r>
              <a:rPr lang="en-US" dirty="0" smtClean="0"/>
              <a:t>).</a:t>
            </a:r>
          </a:p>
          <a:p>
            <a:r>
              <a:rPr lang="en-US" dirty="0" smtClean="0"/>
              <a:t>Types: </a:t>
            </a:r>
          </a:p>
          <a:p>
            <a:endParaRPr lang="en-US" dirty="0"/>
          </a:p>
          <a:p>
            <a:pPr eaLnBrk="1" hangingPunct="1"/>
            <a:r>
              <a:rPr lang="en-US" dirty="0" smtClean="0"/>
              <a:t>1</a:t>
            </a:r>
            <a:r>
              <a:rPr lang="en-US" dirty="0" smtClean="0"/>
              <a:t>. Update</a:t>
            </a:r>
          </a:p>
          <a:p>
            <a:pPr eaLnBrk="1" hangingPunct="1"/>
            <a:r>
              <a:rPr lang="en-US" dirty="0" smtClean="0"/>
              <a:t>2. Insert </a:t>
            </a:r>
          </a:p>
          <a:p>
            <a:pPr eaLnBrk="1" hangingPunct="1"/>
            <a:r>
              <a:rPr lang="en-US" dirty="0" smtClean="0"/>
              <a:t>3 Delete anomalies </a:t>
            </a:r>
          </a:p>
        </p:txBody>
      </p:sp>
    </p:spTree>
    <p:extLst>
      <p:ext uri="{BB962C8B-B14F-4D97-AF65-F5344CB8AC3E}">
        <p14:creationId xmlns:p14="http://schemas.microsoft.com/office/powerpoint/2010/main" val="12348703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6667" y="1966577"/>
            <a:ext cx="10449468" cy="2431691"/>
          </a:xfrm>
          <a:prstGeom prst="rect">
            <a:avLst/>
          </a:prstGeom>
        </p:spPr>
      </p:pic>
      <p:sp>
        <p:nvSpPr>
          <p:cNvPr id="3" name="Rectangle 2"/>
          <p:cNvSpPr/>
          <p:nvPr/>
        </p:nvSpPr>
        <p:spPr>
          <a:xfrm>
            <a:off x="896666" y="857973"/>
            <a:ext cx="4711546" cy="369332"/>
          </a:xfrm>
          <a:prstGeom prst="rect">
            <a:avLst/>
          </a:prstGeom>
        </p:spPr>
        <p:txBody>
          <a:bodyPr wrap="none">
            <a:spAutoFit/>
          </a:bodyPr>
          <a:lstStyle/>
          <a:p>
            <a:r>
              <a:rPr lang="en-US" b="0" i="0" dirty="0" smtClean="0">
                <a:solidFill>
                  <a:srgbClr val="000000"/>
                </a:solidFill>
                <a:effectLst/>
                <a:latin typeface="Tinos"/>
              </a:rPr>
              <a:t>Draw the dependency diagram for this table.</a:t>
            </a:r>
            <a:endParaRPr lang="en-US" dirty="0"/>
          </a:p>
        </p:txBody>
      </p:sp>
    </p:spTree>
    <p:extLst>
      <p:ext uri="{BB962C8B-B14F-4D97-AF65-F5344CB8AC3E}">
        <p14:creationId xmlns:p14="http://schemas.microsoft.com/office/powerpoint/2010/main" val="338313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6536" y="471242"/>
            <a:ext cx="10478430" cy="923330"/>
          </a:xfrm>
          <a:prstGeom prst="rect">
            <a:avLst/>
          </a:prstGeom>
        </p:spPr>
        <p:txBody>
          <a:bodyPr wrap="square">
            <a:spAutoFit/>
          </a:bodyPr>
          <a:lstStyle/>
          <a:p>
            <a:r>
              <a:rPr lang="en-US" dirty="0" smtClean="0"/>
              <a:t>An agency called Instant Cover supplies part-time/temporary staff to hotels in Scotland. Figure 12.4 lists the time spent by agency staff working at various hotels. The national insurance number (NIN) is unique for every member of staff. Use Figure 12.4 to answer questions (a) and (b).</a:t>
            </a:r>
            <a:endParaRPr lang="en-US" dirty="0"/>
          </a:p>
        </p:txBody>
      </p:sp>
      <p:pic>
        <p:nvPicPr>
          <p:cNvPr id="3" name="Picture 2"/>
          <p:cNvPicPr>
            <a:picLocks noChangeAspect="1"/>
          </p:cNvPicPr>
          <p:nvPr/>
        </p:nvPicPr>
        <p:blipFill>
          <a:blip r:embed="rId2"/>
          <a:stretch>
            <a:fillRect/>
          </a:stretch>
        </p:blipFill>
        <p:spPr>
          <a:xfrm>
            <a:off x="1513893" y="1670708"/>
            <a:ext cx="8829675" cy="2066925"/>
          </a:xfrm>
          <a:prstGeom prst="rect">
            <a:avLst/>
          </a:prstGeom>
        </p:spPr>
      </p:pic>
      <p:sp>
        <p:nvSpPr>
          <p:cNvPr id="4" name="Rectangle 3"/>
          <p:cNvSpPr/>
          <p:nvPr/>
        </p:nvSpPr>
        <p:spPr>
          <a:xfrm>
            <a:off x="1096536" y="4390007"/>
            <a:ext cx="9642088" cy="923330"/>
          </a:xfrm>
          <a:prstGeom prst="rect">
            <a:avLst/>
          </a:prstGeom>
        </p:spPr>
        <p:txBody>
          <a:bodyPr wrap="square">
            <a:spAutoFit/>
          </a:bodyPr>
          <a:lstStyle/>
          <a:p>
            <a:r>
              <a:rPr lang="en-US" dirty="0" smtClean="0"/>
              <a:t>A. This table is susceptible to update anomalies. Provide examples of insertion, deletion and update anomalies.</a:t>
            </a:r>
          </a:p>
          <a:p>
            <a:r>
              <a:rPr lang="en-US" dirty="0" smtClean="0"/>
              <a:t>B. Normalize this table to third normal form. State any assumptions.</a:t>
            </a:r>
            <a:endParaRPr lang="en-US" dirty="0"/>
          </a:p>
        </p:txBody>
      </p:sp>
    </p:spTree>
    <p:extLst>
      <p:ext uri="{BB962C8B-B14F-4D97-AF65-F5344CB8AC3E}">
        <p14:creationId xmlns:p14="http://schemas.microsoft.com/office/powerpoint/2010/main" val="22665021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4</a:t>
            </a:r>
            <a:r>
              <a:rPr lang="en-US" baseline="30000" dirty="0" smtClean="0"/>
              <a:t>th</a:t>
            </a:r>
            <a:r>
              <a:rPr lang="en-US" dirty="0" smtClean="0"/>
              <a:t> </a:t>
            </a:r>
            <a:r>
              <a:rPr lang="en-US" dirty="0" smtClean="0"/>
              <a:t>Normal Form</a:t>
            </a:r>
            <a:endParaRPr lang="en-US" dirty="0" smtClean="0"/>
          </a:p>
        </p:txBody>
      </p:sp>
      <p:sp>
        <p:nvSpPr>
          <p:cNvPr id="35843" name="Content Placeholder 2"/>
          <p:cNvSpPr>
            <a:spLocks noGrp="1"/>
          </p:cNvSpPr>
          <p:nvPr>
            <p:ph idx="1"/>
          </p:nvPr>
        </p:nvSpPr>
        <p:spPr/>
        <p:txBody>
          <a:bodyPr/>
          <a:lstStyle/>
          <a:p>
            <a:pPr eaLnBrk="1" hangingPunct="1"/>
            <a:r>
              <a:rPr lang="en-US" dirty="0" smtClean="0"/>
              <a:t>It is in BCNF</a:t>
            </a:r>
          </a:p>
          <a:p>
            <a:pPr eaLnBrk="1" hangingPunct="1"/>
            <a:r>
              <a:rPr lang="en-US" dirty="0" smtClean="0"/>
              <a:t>There is no multi value dependency in relation </a:t>
            </a:r>
          </a:p>
        </p:txBody>
      </p:sp>
    </p:spTree>
    <p:extLst>
      <p:ext uri="{BB962C8B-B14F-4D97-AF65-F5344CB8AC3E}">
        <p14:creationId xmlns:p14="http://schemas.microsoft.com/office/powerpoint/2010/main" val="17823976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12625370"/>
              </p:ext>
            </p:extLst>
          </p:nvPr>
        </p:nvGraphicFramePr>
        <p:xfrm>
          <a:off x="1210614" y="304801"/>
          <a:ext cx="9697791" cy="2595565"/>
        </p:xfrm>
        <a:graphic>
          <a:graphicData uri="http://schemas.openxmlformats.org/drawingml/2006/table">
            <a:tbl>
              <a:tblPr firstRow="1" bandRow="1">
                <a:tableStyleId>{5C22544A-7EE6-4342-B048-85BDC9FD1C3A}</a:tableStyleId>
              </a:tblPr>
              <a:tblGrid>
                <a:gridCol w="3232597"/>
                <a:gridCol w="3232597"/>
                <a:gridCol w="3232597"/>
              </a:tblGrid>
              <a:tr h="370795">
                <a:tc>
                  <a:txBody>
                    <a:bodyPr/>
                    <a:lstStyle/>
                    <a:p>
                      <a:r>
                        <a:rPr lang="en-US" sz="1800" dirty="0" err="1" smtClean="0"/>
                        <a:t>Emp</a:t>
                      </a:r>
                      <a:r>
                        <a:rPr lang="en-US" sz="1800" dirty="0" smtClean="0"/>
                        <a:t>-id</a:t>
                      </a:r>
                      <a:endParaRPr lang="en-US" sz="1800" dirty="0"/>
                    </a:p>
                  </a:txBody>
                  <a:tcPr marT="45714" marB="45714"/>
                </a:tc>
                <a:tc>
                  <a:txBody>
                    <a:bodyPr/>
                    <a:lstStyle/>
                    <a:p>
                      <a:r>
                        <a:rPr lang="en-US" sz="1800" dirty="0" smtClean="0"/>
                        <a:t>Language</a:t>
                      </a:r>
                      <a:endParaRPr lang="en-US" sz="1800" dirty="0"/>
                    </a:p>
                  </a:txBody>
                  <a:tcPr marT="45714" marB="45714"/>
                </a:tc>
                <a:tc>
                  <a:txBody>
                    <a:bodyPr/>
                    <a:lstStyle/>
                    <a:p>
                      <a:r>
                        <a:rPr lang="en-US" sz="1800" dirty="0" smtClean="0"/>
                        <a:t>skill</a:t>
                      </a:r>
                      <a:endParaRPr lang="en-US" sz="1800" dirty="0"/>
                    </a:p>
                  </a:txBody>
                  <a:tcPr marT="45714" marB="45714"/>
                </a:tc>
              </a:tr>
              <a:tr h="370795">
                <a:tc>
                  <a:txBody>
                    <a:bodyPr/>
                    <a:lstStyle/>
                    <a:p>
                      <a:r>
                        <a:rPr lang="en-US" sz="1800" dirty="0" smtClean="0"/>
                        <a:t>101</a:t>
                      </a:r>
                      <a:endParaRPr lang="en-US" sz="1800" dirty="0"/>
                    </a:p>
                  </a:txBody>
                  <a:tcPr marT="45714" marB="45714"/>
                </a:tc>
                <a:tc>
                  <a:txBody>
                    <a:bodyPr/>
                    <a:lstStyle/>
                    <a:p>
                      <a:r>
                        <a:rPr lang="en-US" sz="1800" dirty="0" smtClean="0"/>
                        <a:t>English</a:t>
                      </a:r>
                      <a:endParaRPr lang="en-US" sz="1800" dirty="0"/>
                    </a:p>
                  </a:txBody>
                  <a:tcPr marT="45714" marB="45714"/>
                </a:tc>
                <a:tc>
                  <a:txBody>
                    <a:bodyPr/>
                    <a:lstStyle/>
                    <a:p>
                      <a:r>
                        <a:rPr lang="en-US" sz="1800" dirty="0" smtClean="0"/>
                        <a:t>Teaching</a:t>
                      </a:r>
                      <a:endParaRPr lang="en-US" sz="1800" dirty="0"/>
                    </a:p>
                  </a:txBody>
                  <a:tcPr marT="45714" marB="45714"/>
                </a:tc>
              </a:tr>
              <a:tr h="370795">
                <a:tc>
                  <a:txBody>
                    <a:bodyPr/>
                    <a:lstStyle/>
                    <a:p>
                      <a:r>
                        <a:rPr lang="en-US" sz="1800" dirty="0" smtClean="0"/>
                        <a:t>101</a:t>
                      </a:r>
                      <a:endParaRPr lang="en-US" sz="1800" dirty="0"/>
                    </a:p>
                  </a:txBody>
                  <a:tcPr marT="45714" marB="45714"/>
                </a:tc>
                <a:tc>
                  <a:txBody>
                    <a:bodyPr/>
                    <a:lstStyle/>
                    <a:p>
                      <a:r>
                        <a:rPr lang="en-US" sz="1800" dirty="0" smtClean="0"/>
                        <a:t>Hindi</a:t>
                      </a:r>
                      <a:endParaRPr lang="en-US" sz="1800" dirty="0"/>
                    </a:p>
                  </a:txBody>
                  <a:tcPr marT="45714" marB="45714"/>
                </a:tc>
                <a:tc>
                  <a:txBody>
                    <a:bodyPr/>
                    <a:lstStyle/>
                    <a:p>
                      <a:r>
                        <a:rPr lang="en-US" sz="1800" dirty="0" smtClean="0"/>
                        <a:t>Conversation</a:t>
                      </a:r>
                      <a:endParaRPr lang="en-US" sz="1800" dirty="0"/>
                    </a:p>
                  </a:txBody>
                  <a:tcPr marT="45714" marB="45714"/>
                </a:tc>
              </a:tr>
              <a:tr h="370795">
                <a:tc>
                  <a:txBody>
                    <a:bodyPr/>
                    <a:lstStyle/>
                    <a:p>
                      <a:r>
                        <a:rPr lang="en-US" sz="1800" dirty="0" smtClean="0"/>
                        <a:t>101</a:t>
                      </a:r>
                      <a:endParaRPr lang="en-US" sz="1800" dirty="0"/>
                    </a:p>
                  </a:txBody>
                  <a:tcPr marT="45714" marB="45714"/>
                </a:tc>
                <a:tc>
                  <a:txBody>
                    <a:bodyPr/>
                    <a:lstStyle/>
                    <a:p>
                      <a:r>
                        <a:rPr lang="en-US" sz="1800" dirty="0" smtClean="0"/>
                        <a:t>English</a:t>
                      </a:r>
                      <a:endParaRPr lang="en-US" sz="1800" dirty="0"/>
                    </a:p>
                  </a:txBody>
                  <a:tcPr marT="45714" marB="45714"/>
                </a:tc>
                <a:tc>
                  <a:txBody>
                    <a:bodyPr/>
                    <a:lstStyle/>
                    <a:p>
                      <a:r>
                        <a:rPr lang="en-US" sz="1800" dirty="0" smtClean="0"/>
                        <a:t>Conversation</a:t>
                      </a:r>
                      <a:endParaRPr lang="en-US" sz="1800" dirty="0"/>
                    </a:p>
                  </a:txBody>
                  <a:tcPr marT="45714" marB="45714"/>
                </a:tc>
              </a:tr>
              <a:tr h="370795">
                <a:tc>
                  <a:txBody>
                    <a:bodyPr/>
                    <a:lstStyle/>
                    <a:p>
                      <a:r>
                        <a:rPr lang="en-US" sz="1800" dirty="0" smtClean="0"/>
                        <a:t>101</a:t>
                      </a:r>
                      <a:endParaRPr lang="en-US" sz="1800" dirty="0"/>
                    </a:p>
                  </a:txBody>
                  <a:tcPr marT="45714" marB="45714"/>
                </a:tc>
                <a:tc>
                  <a:txBody>
                    <a:bodyPr/>
                    <a:lstStyle/>
                    <a:p>
                      <a:r>
                        <a:rPr lang="en-US" sz="1800" dirty="0" err="1" smtClean="0"/>
                        <a:t>hindi</a:t>
                      </a:r>
                      <a:endParaRPr lang="en-US" sz="1800" dirty="0"/>
                    </a:p>
                  </a:txBody>
                  <a:tcPr marT="45714" marB="45714"/>
                </a:tc>
                <a:tc>
                  <a:txBody>
                    <a:bodyPr/>
                    <a:lstStyle/>
                    <a:p>
                      <a:r>
                        <a:rPr lang="en-US" sz="1800" dirty="0" smtClean="0"/>
                        <a:t>Teaching</a:t>
                      </a:r>
                      <a:endParaRPr lang="en-US" sz="1800" dirty="0"/>
                    </a:p>
                  </a:txBody>
                  <a:tcPr marT="45714" marB="45714"/>
                </a:tc>
              </a:tr>
              <a:tr h="370795">
                <a:tc>
                  <a:txBody>
                    <a:bodyPr/>
                    <a:lstStyle/>
                    <a:p>
                      <a:r>
                        <a:rPr lang="en-US" sz="1800" dirty="0" smtClean="0"/>
                        <a:t>202</a:t>
                      </a:r>
                      <a:endParaRPr lang="en-US" sz="1800" dirty="0"/>
                    </a:p>
                  </a:txBody>
                  <a:tcPr marT="45714" marB="45714"/>
                </a:tc>
                <a:tc>
                  <a:txBody>
                    <a:bodyPr/>
                    <a:lstStyle/>
                    <a:p>
                      <a:r>
                        <a:rPr lang="en-US" sz="1800" dirty="0" smtClean="0"/>
                        <a:t>English</a:t>
                      </a:r>
                      <a:endParaRPr lang="en-US" sz="1800" dirty="0"/>
                    </a:p>
                  </a:txBody>
                  <a:tcPr marT="45714" marB="45714"/>
                </a:tc>
                <a:tc>
                  <a:txBody>
                    <a:bodyPr/>
                    <a:lstStyle/>
                    <a:p>
                      <a:r>
                        <a:rPr lang="en-US" sz="1800" dirty="0" smtClean="0"/>
                        <a:t>Singing</a:t>
                      </a:r>
                      <a:endParaRPr lang="en-US" sz="1800" dirty="0"/>
                    </a:p>
                  </a:txBody>
                  <a:tcPr marT="45714" marB="45714"/>
                </a:tc>
              </a:tr>
              <a:tr h="370795">
                <a:tc>
                  <a:txBody>
                    <a:bodyPr/>
                    <a:lstStyle/>
                    <a:p>
                      <a:r>
                        <a:rPr lang="en-US" sz="1800" dirty="0" smtClean="0"/>
                        <a:t>202</a:t>
                      </a:r>
                      <a:endParaRPr lang="en-US" sz="1800" dirty="0"/>
                    </a:p>
                  </a:txBody>
                  <a:tcPr marT="45714" marB="45714"/>
                </a:tc>
                <a:tc>
                  <a:txBody>
                    <a:bodyPr/>
                    <a:lstStyle/>
                    <a:p>
                      <a:r>
                        <a:rPr lang="en-US" sz="1800" dirty="0" smtClean="0"/>
                        <a:t>Hindi</a:t>
                      </a:r>
                    </a:p>
                  </a:txBody>
                  <a:tcPr marT="45714" marB="45714"/>
                </a:tc>
                <a:tc>
                  <a:txBody>
                    <a:bodyPr/>
                    <a:lstStyle/>
                    <a:p>
                      <a:r>
                        <a:rPr lang="en-US" sz="1800" dirty="0" smtClean="0"/>
                        <a:t>Teaching</a:t>
                      </a:r>
                    </a:p>
                  </a:txBody>
                  <a:tcPr marT="45714" marB="45714"/>
                </a:tc>
              </a:tr>
            </a:tbl>
          </a:graphicData>
        </a:graphic>
      </p:graphicFrame>
      <p:sp>
        <p:nvSpPr>
          <p:cNvPr id="36900" name="TextBox 4"/>
          <p:cNvSpPr txBox="1">
            <a:spLocks noChangeArrowheads="1"/>
          </p:cNvSpPr>
          <p:nvPr/>
        </p:nvSpPr>
        <p:spPr bwMode="auto">
          <a:xfrm>
            <a:off x="1866900" y="3537397"/>
            <a:ext cx="6781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dirty="0"/>
              <a:t>Multivalued dependencies exist </a:t>
            </a:r>
          </a:p>
          <a:p>
            <a:pPr eaLnBrk="1" hangingPunct="1">
              <a:spcBef>
                <a:spcPct val="0"/>
              </a:spcBef>
              <a:buFontTx/>
              <a:buNone/>
            </a:pPr>
            <a:endParaRPr lang="en-US" sz="1800" dirty="0"/>
          </a:p>
          <a:p>
            <a:pPr eaLnBrk="1" hangingPunct="1">
              <a:spcBef>
                <a:spcPct val="0"/>
              </a:spcBef>
              <a:buFontTx/>
              <a:buNone/>
            </a:pPr>
            <a:r>
              <a:rPr lang="en-US" sz="1800" dirty="0" err="1"/>
              <a:t>Emp</a:t>
            </a:r>
            <a:r>
              <a:rPr lang="en-US" sz="1800" dirty="0"/>
              <a:t>-id</a:t>
            </a:r>
            <a:r>
              <a:rPr lang="en-US" sz="1800" dirty="0">
                <a:sym typeface="Wingdings" panose="05000000000000000000" pitchFamily="2" charset="2"/>
              </a:rPr>
              <a:t>  language</a:t>
            </a:r>
          </a:p>
          <a:p>
            <a:pPr eaLnBrk="1" hangingPunct="1">
              <a:spcBef>
                <a:spcPct val="0"/>
              </a:spcBef>
              <a:buFontTx/>
              <a:buNone/>
            </a:pPr>
            <a:r>
              <a:rPr lang="en-US" sz="1800" dirty="0" err="1">
                <a:sym typeface="Wingdings" panose="05000000000000000000" pitchFamily="2" charset="2"/>
              </a:rPr>
              <a:t>Emp</a:t>
            </a:r>
            <a:r>
              <a:rPr lang="en-US" sz="1800" dirty="0">
                <a:sym typeface="Wingdings" panose="05000000000000000000" pitchFamily="2" charset="2"/>
              </a:rPr>
              <a:t>-id  skill</a:t>
            </a:r>
            <a:endParaRPr lang="en-US" sz="1800" dirty="0"/>
          </a:p>
        </p:txBody>
      </p:sp>
      <p:sp>
        <p:nvSpPr>
          <p:cNvPr id="36901" name="TextBox 5"/>
          <p:cNvSpPr txBox="1">
            <a:spLocks noChangeArrowheads="1"/>
          </p:cNvSpPr>
          <p:nvPr/>
        </p:nvSpPr>
        <p:spPr bwMode="auto">
          <a:xfrm>
            <a:off x="1866900" y="5178380"/>
            <a:ext cx="7924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dirty="0"/>
              <a:t>Anomalies </a:t>
            </a:r>
          </a:p>
          <a:p>
            <a:pPr eaLnBrk="1" hangingPunct="1">
              <a:spcBef>
                <a:spcPct val="0"/>
              </a:spcBef>
              <a:buFontTx/>
              <a:buNone/>
            </a:pPr>
            <a:r>
              <a:rPr lang="en-US" sz="1800" dirty="0"/>
              <a:t>Delete—if id 101 discontinues teaching skill … then two rows to be delete</a:t>
            </a:r>
          </a:p>
          <a:p>
            <a:pPr eaLnBrk="1" hangingPunct="1">
              <a:spcBef>
                <a:spcPct val="0"/>
              </a:spcBef>
              <a:buFontTx/>
              <a:buNone/>
            </a:pPr>
            <a:r>
              <a:rPr lang="en-US" sz="1800" dirty="0"/>
              <a:t>Update– if id 101 change its skill teaching to singing … then number of changes to be done.</a:t>
            </a:r>
          </a:p>
        </p:txBody>
      </p:sp>
    </p:spTree>
    <p:extLst>
      <p:ext uri="{BB962C8B-B14F-4D97-AF65-F5344CB8AC3E}">
        <p14:creationId xmlns:p14="http://schemas.microsoft.com/office/powerpoint/2010/main" val="97247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900"/>
                                        </p:tgtEl>
                                        <p:attrNameLst>
                                          <p:attrName>style.visibility</p:attrName>
                                        </p:attrNameLst>
                                      </p:cBhvr>
                                      <p:to>
                                        <p:strVal val="visible"/>
                                      </p:to>
                                    </p:set>
                                    <p:animEffect transition="in" filter="fade">
                                      <p:cBhvr>
                                        <p:cTn id="7" dur="1000"/>
                                        <p:tgtEl>
                                          <p:spTgt spid="36900"/>
                                        </p:tgtEl>
                                      </p:cBhvr>
                                    </p:animEffect>
                                    <p:anim calcmode="lin" valueType="num">
                                      <p:cBhvr>
                                        <p:cTn id="8" dur="1000" fill="hold"/>
                                        <p:tgtEl>
                                          <p:spTgt spid="36900"/>
                                        </p:tgtEl>
                                        <p:attrNameLst>
                                          <p:attrName>ppt_x</p:attrName>
                                        </p:attrNameLst>
                                      </p:cBhvr>
                                      <p:tavLst>
                                        <p:tav tm="0">
                                          <p:val>
                                            <p:strVal val="#ppt_x"/>
                                          </p:val>
                                        </p:tav>
                                        <p:tav tm="100000">
                                          <p:val>
                                            <p:strVal val="#ppt_x"/>
                                          </p:val>
                                        </p:tav>
                                      </p:tavLst>
                                    </p:anim>
                                    <p:anim calcmode="lin" valueType="num">
                                      <p:cBhvr>
                                        <p:cTn id="9" dur="1000" fill="hold"/>
                                        <p:tgtEl>
                                          <p:spTgt spid="3690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6901"/>
                                        </p:tgtEl>
                                        <p:attrNameLst>
                                          <p:attrName>style.visibility</p:attrName>
                                        </p:attrNameLst>
                                      </p:cBhvr>
                                      <p:to>
                                        <p:strVal val="visible"/>
                                      </p:to>
                                    </p:set>
                                    <p:animEffect transition="in" filter="wipe(down)">
                                      <p:cBhvr>
                                        <p:cTn id="14" dur="500"/>
                                        <p:tgtEl>
                                          <p:spTgt spid="36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00" grpId="0"/>
      <p:bldP spid="3690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57021780"/>
              </p:ext>
            </p:extLst>
          </p:nvPr>
        </p:nvGraphicFramePr>
        <p:xfrm>
          <a:off x="1605564" y="1590541"/>
          <a:ext cx="7499798" cy="1854200"/>
        </p:xfrm>
        <a:graphic>
          <a:graphicData uri="http://schemas.openxmlformats.org/drawingml/2006/table">
            <a:tbl>
              <a:tblPr firstRow="1" bandRow="1">
                <a:tableStyleId>{5C22544A-7EE6-4342-B048-85BDC9FD1C3A}</a:tableStyleId>
              </a:tblPr>
              <a:tblGrid>
                <a:gridCol w="3749899"/>
                <a:gridCol w="3749899"/>
              </a:tblGrid>
              <a:tr h="370840">
                <a:tc>
                  <a:txBody>
                    <a:bodyPr/>
                    <a:lstStyle/>
                    <a:p>
                      <a:r>
                        <a:rPr lang="en-US" dirty="0" err="1" smtClean="0"/>
                        <a:t>Emp</a:t>
                      </a:r>
                      <a:r>
                        <a:rPr lang="en-US" dirty="0" smtClean="0"/>
                        <a:t>-id</a:t>
                      </a:r>
                      <a:endParaRPr lang="en-US" dirty="0"/>
                    </a:p>
                  </a:txBody>
                  <a:tcPr/>
                </a:tc>
                <a:tc>
                  <a:txBody>
                    <a:bodyPr/>
                    <a:lstStyle/>
                    <a:p>
                      <a:r>
                        <a:rPr lang="en-US" dirty="0" smtClean="0"/>
                        <a:t>Language</a:t>
                      </a:r>
                      <a:endParaRPr lang="en-US" dirty="0"/>
                    </a:p>
                  </a:txBody>
                  <a:tcPr/>
                </a:tc>
              </a:tr>
              <a:tr h="370840">
                <a:tc>
                  <a:txBody>
                    <a:bodyPr/>
                    <a:lstStyle/>
                    <a:p>
                      <a:r>
                        <a:rPr lang="en-US" dirty="0" smtClean="0"/>
                        <a:t>101</a:t>
                      </a:r>
                      <a:endParaRPr lang="en-US" dirty="0"/>
                    </a:p>
                  </a:txBody>
                  <a:tcPr/>
                </a:tc>
                <a:tc>
                  <a:txBody>
                    <a:bodyPr/>
                    <a:lstStyle/>
                    <a:p>
                      <a:r>
                        <a:rPr lang="en-US" dirty="0" smtClean="0"/>
                        <a:t>English</a:t>
                      </a:r>
                      <a:endParaRPr lang="en-US" dirty="0"/>
                    </a:p>
                  </a:txBody>
                  <a:tcPr/>
                </a:tc>
              </a:tr>
              <a:tr h="370840">
                <a:tc>
                  <a:txBody>
                    <a:bodyPr/>
                    <a:lstStyle/>
                    <a:p>
                      <a:r>
                        <a:rPr lang="en-US" dirty="0" smtClean="0"/>
                        <a:t>101</a:t>
                      </a:r>
                      <a:endParaRPr lang="en-US" dirty="0"/>
                    </a:p>
                  </a:txBody>
                  <a:tcPr/>
                </a:tc>
                <a:tc>
                  <a:txBody>
                    <a:bodyPr/>
                    <a:lstStyle/>
                    <a:p>
                      <a:r>
                        <a:rPr lang="en-US" dirty="0" smtClean="0"/>
                        <a:t>Hindi</a:t>
                      </a:r>
                      <a:endParaRPr lang="en-US" dirty="0"/>
                    </a:p>
                  </a:txBody>
                  <a:tcPr/>
                </a:tc>
              </a:tr>
              <a:tr h="370840">
                <a:tc>
                  <a:txBody>
                    <a:bodyPr/>
                    <a:lstStyle/>
                    <a:p>
                      <a:r>
                        <a:rPr lang="en-US" dirty="0" smtClean="0"/>
                        <a:t>202</a:t>
                      </a:r>
                      <a:endParaRPr lang="en-US" dirty="0"/>
                    </a:p>
                  </a:txBody>
                  <a:tcPr/>
                </a:tc>
                <a:tc>
                  <a:txBody>
                    <a:bodyPr/>
                    <a:lstStyle/>
                    <a:p>
                      <a:r>
                        <a:rPr lang="en-US" dirty="0" smtClean="0"/>
                        <a:t>English</a:t>
                      </a:r>
                      <a:endParaRPr lang="en-US" dirty="0"/>
                    </a:p>
                  </a:txBody>
                  <a:tcPr/>
                </a:tc>
              </a:tr>
              <a:tr h="370840">
                <a:tc>
                  <a:txBody>
                    <a:bodyPr/>
                    <a:lstStyle/>
                    <a:p>
                      <a:r>
                        <a:rPr lang="en-US" dirty="0" smtClean="0"/>
                        <a:t>202</a:t>
                      </a:r>
                      <a:endParaRPr lang="en-US" dirty="0"/>
                    </a:p>
                  </a:txBody>
                  <a:tcPr/>
                </a:tc>
                <a:tc>
                  <a:txBody>
                    <a:bodyPr/>
                    <a:lstStyle/>
                    <a:p>
                      <a:r>
                        <a:rPr lang="en-US" dirty="0" err="1" smtClean="0"/>
                        <a:t>hindi</a:t>
                      </a:r>
                      <a:endParaRPr lang="en-US"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891771150"/>
              </p:ext>
            </p:extLst>
          </p:nvPr>
        </p:nvGraphicFramePr>
        <p:xfrm>
          <a:off x="1541172" y="4109434"/>
          <a:ext cx="7667222" cy="1854200"/>
        </p:xfrm>
        <a:graphic>
          <a:graphicData uri="http://schemas.openxmlformats.org/drawingml/2006/table">
            <a:tbl>
              <a:tblPr firstRow="1" bandRow="1">
                <a:tableStyleId>{5C22544A-7EE6-4342-B048-85BDC9FD1C3A}</a:tableStyleId>
              </a:tblPr>
              <a:tblGrid>
                <a:gridCol w="3833611"/>
                <a:gridCol w="3833611"/>
              </a:tblGrid>
              <a:tr h="370840">
                <a:tc>
                  <a:txBody>
                    <a:bodyPr/>
                    <a:lstStyle/>
                    <a:p>
                      <a:r>
                        <a:rPr lang="en-US" dirty="0" err="1" smtClean="0"/>
                        <a:t>Emp</a:t>
                      </a:r>
                      <a:r>
                        <a:rPr lang="en-US" dirty="0" smtClean="0"/>
                        <a:t>-id</a:t>
                      </a:r>
                      <a:endParaRPr lang="en-US" dirty="0"/>
                    </a:p>
                  </a:txBody>
                  <a:tcPr/>
                </a:tc>
                <a:tc>
                  <a:txBody>
                    <a:bodyPr/>
                    <a:lstStyle/>
                    <a:p>
                      <a:r>
                        <a:rPr lang="en-US" dirty="0" smtClean="0"/>
                        <a:t>skills</a:t>
                      </a:r>
                      <a:endParaRPr lang="en-US" dirty="0"/>
                    </a:p>
                  </a:txBody>
                  <a:tcPr/>
                </a:tc>
              </a:tr>
              <a:tr h="370840">
                <a:tc>
                  <a:txBody>
                    <a:bodyPr/>
                    <a:lstStyle/>
                    <a:p>
                      <a:r>
                        <a:rPr lang="en-US" dirty="0" smtClean="0"/>
                        <a:t>101</a:t>
                      </a:r>
                      <a:endParaRPr lang="en-US" dirty="0"/>
                    </a:p>
                  </a:txBody>
                  <a:tcPr/>
                </a:tc>
                <a:tc>
                  <a:txBody>
                    <a:bodyPr/>
                    <a:lstStyle/>
                    <a:p>
                      <a:r>
                        <a:rPr lang="en-US" dirty="0" smtClean="0"/>
                        <a:t>Teaching</a:t>
                      </a:r>
                      <a:endParaRPr lang="en-US" dirty="0"/>
                    </a:p>
                  </a:txBody>
                  <a:tcPr/>
                </a:tc>
              </a:tr>
              <a:tr h="370840">
                <a:tc>
                  <a:txBody>
                    <a:bodyPr/>
                    <a:lstStyle/>
                    <a:p>
                      <a:r>
                        <a:rPr lang="en-US" dirty="0" smtClean="0"/>
                        <a:t>101</a:t>
                      </a:r>
                      <a:endParaRPr lang="en-US" dirty="0"/>
                    </a:p>
                  </a:txBody>
                  <a:tcPr/>
                </a:tc>
                <a:tc>
                  <a:txBody>
                    <a:bodyPr/>
                    <a:lstStyle/>
                    <a:p>
                      <a:r>
                        <a:rPr lang="en-US" dirty="0" smtClean="0"/>
                        <a:t>Conversation</a:t>
                      </a:r>
                      <a:endParaRPr lang="en-US" dirty="0"/>
                    </a:p>
                  </a:txBody>
                  <a:tcPr/>
                </a:tc>
              </a:tr>
              <a:tr h="370840">
                <a:tc>
                  <a:txBody>
                    <a:bodyPr/>
                    <a:lstStyle/>
                    <a:p>
                      <a:r>
                        <a:rPr lang="en-US" dirty="0" smtClean="0"/>
                        <a:t>202</a:t>
                      </a:r>
                      <a:endParaRPr lang="en-US" dirty="0"/>
                    </a:p>
                  </a:txBody>
                  <a:tcPr/>
                </a:tc>
                <a:tc>
                  <a:txBody>
                    <a:bodyPr/>
                    <a:lstStyle/>
                    <a:p>
                      <a:r>
                        <a:rPr lang="en-US" dirty="0" smtClean="0"/>
                        <a:t>Singing</a:t>
                      </a:r>
                      <a:endParaRPr lang="en-US" dirty="0"/>
                    </a:p>
                  </a:txBody>
                  <a:tcPr/>
                </a:tc>
              </a:tr>
              <a:tr h="370840">
                <a:tc>
                  <a:txBody>
                    <a:bodyPr/>
                    <a:lstStyle/>
                    <a:p>
                      <a:r>
                        <a:rPr lang="en-US" dirty="0" smtClean="0"/>
                        <a:t>202</a:t>
                      </a:r>
                      <a:endParaRPr lang="en-US" dirty="0"/>
                    </a:p>
                  </a:txBody>
                  <a:tcPr/>
                </a:tc>
                <a:tc>
                  <a:txBody>
                    <a:bodyPr/>
                    <a:lstStyle/>
                    <a:p>
                      <a:r>
                        <a:rPr lang="en-US" dirty="0" smtClean="0"/>
                        <a:t>Teaching</a:t>
                      </a:r>
                      <a:endParaRPr lang="en-US" dirty="0"/>
                    </a:p>
                  </a:txBody>
                  <a:tcPr/>
                </a:tc>
              </a:tr>
            </a:tbl>
          </a:graphicData>
        </a:graphic>
      </p:graphicFrame>
      <p:sp>
        <p:nvSpPr>
          <p:cNvPr id="4" name="TextBox 3"/>
          <p:cNvSpPr txBox="1"/>
          <p:nvPr/>
        </p:nvSpPr>
        <p:spPr>
          <a:xfrm>
            <a:off x="1403797" y="283335"/>
            <a:ext cx="7418231" cy="461665"/>
          </a:xfrm>
          <a:prstGeom prst="rect">
            <a:avLst/>
          </a:prstGeom>
          <a:noFill/>
        </p:spPr>
        <p:txBody>
          <a:bodyPr wrap="square" rtlCol="0">
            <a:spAutoFit/>
          </a:bodyPr>
          <a:lstStyle/>
          <a:p>
            <a:r>
              <a:rPr lang="en-US" sz="2400" dirty="0" smtClean="0"/>
              <a:t>This table could be divided in following two tables: </a:t>
            </a:r>
            <a:endParaRPr lang="en-US" sz="2400" dirty="0"/>
          </a:p>
        </p:txBody>
      </p:sp>
    </p:spTree>
    <p:extLst>
      <p:ext uri="{BB962C8B-B14F-4D97-AF65-F5344CB8AC3E}">
        <p14:creationId xmlns:p14="http://schemas.microsoft.com/office/powerpoint/2010/main" val="2268418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dirty="0" smtClean="0"/>
              <a:t>5th </a:t>
            </a:r>
            <a:r>
              <a:rPr lang="en-US" dirty="0" smtClean="0"/>
              <a:t>Normal Form</a:t>
            </a:r>
            <a:endParaRPr lang="en-US" dirty="0" smtClean="0"/>
          </a:p>
        </p:txBody>
      </p:sp>
      <p:sp>
        <p:nvSpPr>
          <p:cNvPr id="38915" name="Content Placeholder 2"/>
          <p:cNvSpPr>
            <a:spLocks noGrp="1"/>
          </p:cNvSpPr>
          <p:nvPr>
            <p:ph idx="1"/>
          </p:nvPr>
        </p:nvSpPr>
        <p:spPr/>
        <p:txBody>
          <a:bodyPr/>
          <a:lstStyle/>
          <a:p>
            <a:pPr eaLnBrk="1" hangingPunct="1"/>
            <a:r>
              <a:rPr lang="en-US" sz="2400" dirty="0" smtClean="0"/>
              <a:t>A relation R is in Fifth Normal Form (5NF) if and only if the following conditions are satisfied simultaneously:  </a:t>
            </a:r>
          </a:p>
          <a:p>
            <a:pPr eaLnBrk="1" hangingPunct="1"/>
            <a:r>
              <a:rPr lang="en-US" sz="2400" dirty="0" smtClean="0"/>
              <a:t>1.         R is already in 4NF. </a:t>
            </a:r>
          </a:p>
          <a:p>
            <a:pPr eaLnBrk="1" hangingPunct="1"/>
            <a:r>
              <a:rPr lang="en-US" sz="2400" dirty="0" smtClean="0"/>
              <a:t>2.         It cannot be further non-loss decomposed. </a:t>
            </a:r>
          </a:p>
          <a:p>
            <a:pPr eaLnBrk="1" hangingPunct="1"/>
            <a:endParaRPr lang="en-US" dirty="0" smtClean="0"/>
          </a:p>
        </p:txBody>
      </p:sp>
    </p:spTree>
    <p:extLst>
      <p:ext uri="{BB962C8B-B14F-4D97-AF65-F5344CB8AC3E}">
        <p14:creationId xmlns:p14="http://schemas.microsoft.com/office/powerpoint/2010/main" val="14455204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AGENT_COMPANY_PRODU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739" y="1140270"/>
            <a:ext cx="6974202" cy="2050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9" name="Picture 4" descr="Decomposed AGENT_COMPANY_PRODU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6802" y="4443211"/>
            <a:ext cx="8312032" cy="221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056802" y="218941"/>
            <a:ext cx="4962184" cy="461665"/>
          </a:xfrm>
          <a:prstGeom prst="rect">
            <a:avLst/>
          </a:prstGeom>
          <a:noFill/>
        </p:spPr>
        <p:txBody>
          <a:bodyPr wrap="square" rtlCol="0">
            <a:spAutoFit/>
          </a:bodyPr>
          <a:lstStyle/>
          <a:p>
            <a:r>
              <a:rPr lang="en-US" sz="2400" dirty="0" smtClean="0"/>
              <a:t>Consider Following data base: </a:t>
            </a:r>
            <a:endParaRPr lang="en-US" dirty="0"/>
          </a:p>
        </p:txBody>
      </p:sp>
      <p:sp>
        <p:nvSpPr>
          <p:cNvPr id="3" name="TextBox 2"/>
          <p:cNvSpPr txBox="1"/>
          <p:nvPr/>
        </p:nvSpPr>
        <p:spPr>
          <a:xfrm>
            <a:off x="1403796" y="3400023"/>
            <a:ext cx="7804597" cy="461665"/>
          </a:xfrm>
          <a:prstGeom prst="rect">
            <a:avLst/>
          </a:prstGeom>
          <a:noFill/>
        </p:spPr>
        <p:txBody>
          <a:bodyPr wrap="square" rtlCol="0">
            <a:spAutoFit/>
          </a:bodyPr>
          <a:lstStyle/>
          <a:p>
            <a:r>
              <a:rPr lang="en-US" sz="2400" dirty="0" smtClean="0"/>
              <a:t>Now this data base is decomposed into following two tables: </a:t>
            </a:r>
            <a:endParaRPr lang="en-US" sz="2400" dirty="0"/>
          </a:p>
        </p:txBody>
      </p:sp>
    </p:spTree>
    <p:extLst>
      <p:ext uri="{BB962C8B-B14F-4D97-AF65-F5344CB8AC3E}">
        <p14:creationId xmlns:p14="http://schemas.microsoft.com/office/powerpoint/2010/main" val="3764472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9938"/>
                                        </p:tgtEl>
                                        <p:attrNameLst>
                                          <p:attrName>style.visibility</p:attrName>
                                        </p:attrNameLst>
                                      </p:cBhvr>
                                      <p:to>
                                        <p:strVal val="visible"/>
                                      </p:to>
                                    </p:set>
                                    <p:animEffect transition="in" filter="fade">
                                      <p:cBhvr>
                                        <p:cTn id="10" dur="500"/>
                                        <p:tgtEl>
                                          <p:spTgt spid="3993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par>
                                <p:cTn id="16" presetID="16" presetClass="entr" presetSubtype="21" fill="hold" nodeType="withEffect">
                                  <p:stCondLst>
                                    <p:cond delay="0"/>
                                  </p:stCondLst>
                                  <p:childTnLst>
                                    <p:set>
                                      <p:cBhvr>
                                        <p:cTn id="17" dur="1" fill="hold">
                                          <p:stCondLst>
                                            <p:cond delay="0"/>
                                          </p:stCondLst>
                                        </p:cTn>
                                        <p:tgtEl>
                                          <p:spTgt spid="39939"/>
                                        </p:tgtEl>
                                        <p:attrNameLst>
                                          <p:attrName>style.visibility</p:attrName>
                                        </p:attrNameLst>
                                      </p:cBhvr>
                                      <p:to>
                                        <p:strVal val="visible"/>
                                      </p:to>
                                    </p:set>
                                    <p:animEffect transition="in" filter="barn(inVertical)">
                                      <p:cBhvr>
                                        <p:cTn id="18" dur="500"/>
                                        <p:tgtEl>
                                          <p:spTgt spid="39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natural Join_ag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005" y="2074571"/>
            <a:ext cx="7697273"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584101" y="476518"/>
            <a:ext cx="10161431" cy="523220"/>
          </a:xfrm>
          <a:prstGeom prst="rect">
            <a:avLst/>
          </a:prstGeom>
          <a:noFill/>
        </p:spPr>
        <p:txBody>
          <a:bodyPr wrap="square" rtlCol="0">
            <a:spAutoFit/>
          </a:bodyPr>
          <a:lstStyle/>
          <a:p>
            <a:r>
              <a:rPr lang="en-US" sz="2800" dirty="0" smtClean="0"/>
              <a:t>Now try to Re-Join these tables to re-create original table;;:::?????? </a:t>
            </a:r>
            <a:endParaRPr lang="en-US" sz="2800" dirty="0"/>
          </a:p>
        </p:txBody>
      </p:sp>
      <p:sp>
        <p:nvSpPr>
          <p:cNvPr id="3" name="TextBox 2"/>
          <p:cNvSpPr txBox="1"/>
          <p:nvPr/>
        </p:nvSpPr>
        <p:spPr>
          <a:xfrm>
            <a:off x="1828800" y="5821251"/>
            <a:ext cx="8693239" cy="584775"/>
          </a:xfrm>
          <a:prstGeom prst="rect">
            <a:avLst/>
          </a:prstGeom>
          <a:noFill/>
        </p:spPr>
        <p:txBody>
          <a:bodyPr wrap="square" rtlCol="0">
            <a:spAutoFit/>
          </a:bodyPr>
          <a:lstStyle/>
          <a:p>
            <a:r>
              <a:rPr lang="en-US" sz="3200" dirty="0" smtClean="0"/>
              <a:t>Now try to find out anomalies it has now?</a:t>
            </a:r>
            <a:endParaRPr lang="en-US" sz="3200" dirty="0"/>
          </a:p>
        </p:txBody>
      </p:sp>
    </p:spTree>
    <p:extLst>
      <p:ext uri="{BB962C8B-B14F-4D97-AF65-F5344CB8AC3E}">
        <p14:creationId xmlns:p14="http://schemas.microsoft.com/office/powerpoint/2010/main" val="338710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62"/>
                                        </p:tgtEl>
                                        <p:attrNameLst>
                                          <p:attrName>style.visibility</p:attrName>
                                        </p:attrNameLst>
                                      </p:cBhvr>
                                      <p:to>
                                        <p:strVal val="visible"/>
                                      </p:to>
                                    </p:set>
                                    <p:animEffect transition="in" filter="fade">
                                      <p:cBhvr>
                                        <p:cTn id="12" dur="500"/>
                                        <p:tgtEl>
                                          <p:spTgt spid="4096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636" y="809311"/>
            <a:ext cx="7137042" cy="5397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4"/>
          <p:cNvSpPr>
            <a:spLocks noChangeArrowheads="1"/>
          </p:cNvSpPr>
          <p:nvPr/>
        </p:nvSpPr>
        <p:spPr bwMode="auto">
          <a:xfrm>
            <a:off x="8458200" y="2667000"/>
            <a:ext cx="175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600" b="1">
                <a:latin typeface="Arial" panose="020B0604020202020204" pitchFamily="34" charset="0"/>
              </a:rPr>
              <a:t>transitive dependencies</a:t>
            </a:r>
          </a:p>
        </p:txBody>
      </p:sp>
      <p:sp>
        <p:nvSpPr>
          <p:cNvPr id="2" name="TextBox 1"/>
          <p:cNvSpPr txBox="1"/>
          <p:nvPr/>
        </p:nvSpPr>
        <p:spPr>
          <a:xfrm>
            <a:off x="450761" y="231820"/>
            <a:ext cx="4301543" cy="1754326"/>
          </a:xfrm>
          <a:prstGeom prst="rect">
            <a:avLst/>
          </a:prstGeom>
          <a:noFill/>
        </p:spPr>
        <p:txBody>
          <a:bodyPr wrap="square" rtlCol="0">
            <a:spAutoFit/>
          </a:bodyPr>
          <a:lstStyle/>
          <a:p>
            <a:r>
              <a:rPr lang="en-US" sz="3600" dirty="0" smtClean="0">
                <a:solidFill>
                  <a:srgbClr val="FF0000"/>
                </a:solidFill>
              </a:rPr>
              <a:t>Over all picture of Normalization process: </a:t>
            </a:r>
            <a:endParaRPr lang="en-US" sz="3600" dirty="0">
              <a:solidFill>
                <a:srgbClr val="FF0000"/>
              </a:solidFill>
            </a:endParaRPr>
          </a:p>
        </p:txBody>
      </p:sp>
    </p:spTree>
    <p:extLst>
      <p:ext uri="{BB962C8B-B14F-4D97-AF65-F5344CB8AC3E}">
        <p14:creationId xmlns:p14="http://schemas.microsoft.com/office/powerpoint/2010/main" val="85189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1986"/>
                                        </p:tgtEl>
                                        <p:attrNameLst>
                                          <p:attrName>style.visibility</p:attrName>
                                        </p:attrNameLst>
                                      </p:cBhvr>
                                      <p:to>
                                        <p:strVal val="visible"/>
                                      </p:to>
                                    </p:set>
                                    <p:animEffect transition="in" filter="barn(inVertical)">
                                      <p:cBhvr>
                                        <p:cTn id="12" dur="500"/>
                                        <p:tgtEl>
                                          <p:spTgt spid="41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90850" y="489983"/>
            <a:ext cx="4695901" cy="461665"/>
          </a:xfrm>
          <a:prstGeom prst="rect">
            <a:avLst/>
          </a:prstGeom>
        </p:spPr>
        <p:txBody>
          <a:bodyPr wrap="none">
            <a:spAutoFit/>
          </a:bodyPr>
          <a:lstStyle/>
          <a:p>
            <a:pPr algn="ctr"/>
            <a:r>
              <a:rPr lang="en-US" sz="2400" b="0" i="0" dirty="0" smtClean="0">
                <a:solidFill>
                  <a:srgbClr val="000000"/>
                </a:solidFill>
                <a:effectLst/>
                <a:latin typeface="Droid Serif"/>
              </a:rPr>
              <a:t>E.F. </a:t>
            </a:r>
            <a:r>
              <a:rPr lang="en-US" sz="2400" b="0" i="0" dirty="0" err="1" smtClean="0">
                <a:solidFill>
                  <a:srgbClr val="000000"/>
                </a:solidFill>
                <a:effectLst/>
                <a:latin typeface="Droid Serif"/>
              </a:rPr>
              <a:t>Codd’s</a:t>
            </a:r>
            <a:r>
              <a:rPr lang="en-US" sz="2400" b="0" i="0" dirty="0" smtClean="0">
                <a:solidFill>
                  <a:srgbClr val="000000"/>
                </a:solidFill>
                <a:effectLst/>
                <a:latin typeface="Droid Serif"/>
              </a:rPr>
              <a:t> 12 Rules for RDBMS</a:t>
            </a:r>
            <a:endParaRPr lang="en-US" sz="2400" b="0" i="0" dirty="0">
              <a:solidFill>
                <a:srgbClr val="000000"/>
              </a:solidFill>
              <a:effectLst/>
              <a:latin typeface="Droid Serif"/>
            </a:endParaRPr>
          </a:p>
        </p:txBody>
      </p:sp>
      <p:sp>
        <p:nvSpPr>
          <p:cNvPr id="4" name="Rectangle 3"/>
          <p:cNvSpPr/>
          <p:nvPr/>
        </p:nvSpPr>
        <p:spPr>
          <a:xfrm>
            <a:off x="728547" y="1202540"/>
            <a:ext cx="10540467" cy="3046988"/>
          </a:xfrm>
          <a:prstGeom prst="rect">
            <a:avLst/>
          </a:prstGeom>
        </p:spPr>
        <p:txBody>
          <a:bodyPr wrap="square">
            <a:spAutoFit/>
          </a:bodyPr>
          <a:lstStyle/>
          <a:p>
            <a:r>
              <a:rPr lang="en-US" sz="2400" dirty="0" err="1" smtClean="0"/>
              <a:t>Dr</a:t>
            </a:r>
            <a:r>
              <a:rPr lang="en-US" sz="2400" dirty="0" smtClean="0"/>
              <a:t> </a:t>
            </a:r>
            <a:r>
              <a:rPr lang="en-US" sz="2400" dirty="0" err="1" smtClean="0"/>
              <a:t>E.F.Codd</a:t>
            </a:r>
            <a:r>
              <a:rPr lang="en-US" sz="2400" dirty="0" smtClean="0"/>
              <a:t>, also known to the world as the ‘Father of Database Management Systems’ had propounded 12 rules which are in-fact 13 in number. </a:t>
            </a:r>
            <a:endParaRPr lang="en-US" sz="2400" dirty="0" smtClean="0"/>
          </a:p>
          <a:p>
            <a:endParaRPr lang="en-US" sz="2400" dirty="0"/>
          </a:p>
          <a:p>
            <a:r>
              <a:rPr lang="en-US" sz="2400" dirty="0" smtClean="0"/>
              <a:t>The </a:t>
            </a:r>
            <a:r>
              <a:rPr lang="en-US" sz="2400" dirty="0" smtClean="0"/>
              <a:t>rules are numbered from zero to twelve. </a:t>
            </a:r>
            <a:endParaRPr lang="en-US" sz="2400" dirty="0" smtClean="0"/>
          </a:p>
          <a:p>
            <a:endParaRPr lang="en-US" sz="2400" dirty="0"/>
          </a:p>
          <a:p>
            <a:r>
              <a:rPr lang="en-US" sz="2400" dirty="0" smtClean="0"/>
              <a:t>According </a:t>
            </a:r>
            <a:r>
              <a:rPr lang="en-US" sz="2400" dirty="0" smtClean="0"/>
              <a:t>to him, a DBMS is fully relational if it abides by all his twelve rules</a:t>
            </a:r>
            <a:r>
              <a:rPr lang="en-US" sz="2400" dirty="0" smtClean="0"/>
              <a:t>.</a:t>
            </a:r>
          </a:p>
          <a:p>
            <a:endParaRPr lang="en-US" sz="2400" dirty="0"/>
          </a:p>
          <a:p>
            <a:r>
              <a:rPr lang="en-US" sz="2400" dirty="0" smtClean="0"/>
              <a:t> </a:t>
            </a:r>
            <a:r>
              <a:rPr lang="en-US" sz="2400" dirty="0" smtClean="0"/>
              <a:t>Till now, only few databases abide by all the eleven rules.</a:t>
            </a:r>
            <a:endParaRPr lang="en-US" sz="2400" dirty="0"/>
          </a:p>
        </p:txBody>
      </p:sp>
    </p:spTree>
    <p:extLst>
      <p:ext uri="{BB962C8B-B14F-4D97-AF65-F5344CB8AC3E}">
        <p14:creationId xmlns:p14="http://schemas.microsoft.com/office/powerpoint/2010/main" val="4228828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normAutofit lnSpcReduction="10000"/>
          </a:bodyPr>
          <a:lstStyle/>
          <a:p>
            <a:r>
              <a:rPr lang="en-US" dirty="0">
                <a:solidFill>
                  <a:srgbClr val="FF0000"/>
                </a:solidFill>
              </a:rPr>
              <a:t>Insertion Anomaly - </a:t>
            </a:r>
            <a:r>
              <a:rPr lang="en-US" dirty="0"/>
              <a:t>The nature of a database may be such that it is not possible to add a required piece of data unless another piece of unavailable data is also added. E.g. A library database that cannot store the details of a new member until that member has taken out a book.</a:t>
            </a:r>
          </a:p>
          <a:p>
            <a:endParaRPr lang="en-US" dirty="0"/>
          </a:p>
          <a:p>
            <a:r>
              <a:rPr lang="en-US" dirty="0">
                <a:solidFill>
                  <a:srgbClr val="FF0000"/>
                </a:solidFill>
              </a:rPr>
              <a:t>Deletion Anomaly </a:t>
            </a:r>
            <a:r>
              <a:rPr lang="en-US" dirty="0"/>
              <a:t>- A record of data can legitimately be deleted from a database, and the deletion can result in the deletion of the only instance of other, required data, E.g. Deleting a book loan from a library member can remove all details of the particular book from the database such as the author, book title etc.</a:t>
            </a:r>
          </a:p>
        </p:txBody>
      </p:sp>
    </p:spTree>
    <p:extLst>
      <p:ext uri="{BB962C8B-B14F-4D97-AF65-F5344CB8AC3E}">
        <p14:creationId xmlns:p14="http://schemas.microsoft.com/office/powerpoint/2010/main" val="2108862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3594" y="225696"/>
            <a:ext cx="5754611" cy="2521412"/>
          </a:xfrm>
          <a:prstGeom prst="rect">
            <a:avLst/>
          </a:prstGeom>
        </p:spPr>
      </p:pic>
      <p:pic>
        <p:nvPicPr>
          <p:cNvPr id="3" name="Picture 2"/>
          <p:cNvPicPr>
            <a:picLocks noChangeAspect="1"/>
          </p:cNvPicPr>
          <p:nvPr/>
        </p:nvPicPr>
        <p:blipFill>
          <a:blip r:embed="rId3"/>
          <a:stretch>
            <a:fillRect/>
          </a:stretch>
        </p:blipFill>
        <p:spPr>
          <a:xfrm>
            <a:off x="6258622" y="1251683"/>
            <a:ext cx="5461310" cy="1757020"/>
          </a:xfrm>
          <a:prstGeom prst="rect">
            <a:avLst/>
          </a:prstGeom>
        </p:spPr>
      </p:pic>
      <p:pic>
        <p:nvPicPr>
          <p:cNvPr id="4" name="Picture 3"/>
          <p:cNvPicPr>
            <a:picLocks noChangeAspect="1"/>
          </p:cNvPicPr>
          <p:nvPr/>
        </p:nvPicPr>
        <p:blipFill>
          <a:blip r:embed="rId4"/>
          <a:stretch>
            <a:fillRect/>
          </a:stretch>
        </p:blipFill>
        <p:spPr>
          <a:xfrm>
            <a:off x="357768" y="3157189"/>
            <a:ext cx="8106008" cy="1407886"/>
          </a:xfrm>
          <a:prstGeom prst="rect">
            <a:avLst/>
          </a:prstGeom>
        </p:spPr>
      </p:pic>
      <p:pic>
        <p:nvPicPr>
          <p:cNvPr id="5" name="Picture 4"/>
          <p:cNvPicPr>
            <a:picLocks noChangeAspect="1"/>
          </p:cNvPicPr>
          <p:nvPr/>
        </p:nvPicPr>
        <p:blipFill>
          <a:blip r:embed="rId5"/>
          <a:stretch>
            <a:fillRect/>
          </a:stretch>
        </p:blipFill>
        <p:spPr>
          <a:xfrm>
            <a:off x="3432252" y="4675467"/>
            <a:ext cx="8167040" cy="1480006"/>
          </a:xfrm>
          <a:prstGeom prst="rect">
            <a:avLst/>
          </a:prstGeom>
        </p:spPr>
      </p:pic>
    </p:spTree>
    <p:extLst>
      <p:ext uri="{BB962C8B-B14F-4D97-AF65-F5344CB8AC3E}">
        <p14:creationId xmlns:p14="http://schemas.microsoft.com/office/powerpoint/2010/main" val="149766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2329" y="514581"/>
            <a:ext cx="8387925" cy="1605029"/>
          </a:xfrm>
          <a:prstGeom prst="rect">
            <a:avLst/>
          </a:prstGeom>
        </p:spPr>
      </p:pic>
      <p:pic>
        <p:nvPicPr>
          <p:cNvPr id="3" name="Picture 2"/>
          <p:cNvPicPr>
            <a:picLocks noChangeAspect="1"/>
          </p:cNvPicPr>
          <p:nvPr/>
        </p:nvPicPr>
        <p:blipFill>
          <a:blip r:embed="rId3"/>
          <a:stretch>
            <a:fillRect/>
          </a:stretch>
        </p:blipFill>
        <p:spPr>
          <a:xfrm>
            <a:off x="2632733" y="2323751"/>
            <a:ext cx="8050135" cy="1206995"/>
          </a:xfrm>
          <a:prstGeom prst="rect">
            <a:avLst/>
          </a:prstGeom>
        </p:spPr>
      </p:pic>
      <p:pic>
        <p:nvPicPr>
          <p:cNvPr id="4" name="Picture 3"/>
          <p:cNvPicPr>
            <a:picLocks noChangeAspect="1"/>
          </p:cNvPicPr>
          <p:nvPr/>
        </p:nvPicPr>
        <p:blipFill>
          <a:blip r:embed="rId4"/>
          <a:stretch>
            <a:fillRect/>
          </a:stretch>
        </p:blipFill>
        <p:spPr>
          <a:xfrm>
            <a:off x="190616" y="3856231"/>
            <a:ext cx="7749052" cy="1151750"/>
          </a:xfrm>
          <a:prstGeom prst="rect">
            <a:avLst/>
          </a:prstGeom>
        </p:spPr>
      </p:pic>
      <p:pic>
        <p:nvPicPr>
          <p:cNvPr id="5" name="Picture 4"/>
          <p:cNvPicPr>
            <a:picLocks noChangeAspect="1"/>
          </p:cNvPicPr>
          <p:nvPr/>
        </p:nvPicPr>
        <p:blipFill>
          <a:blip r:embed="rId5"/>
          <a:stretch>
            <a:fillRect/>
          </a:stretch>
        </p:blipFill>
        <p:spPr>
          <a:xfrm>
            <a:off x="4605918" y="5333466"/>
            <a:ext cx="6991350" cy="769049"/>
          </a:xfrm>
          <a:prstGeom prst="rect">
            <a:avLst/>
          </a:prstGeom>
        </p:spPr>
      </p:pic>
    </p:spTree>
    <p:extLst>
      <p:ext uri="{BB962C8B-B14F-4D97-AF65-F5344CB8AC3E}">
        <p14:creationId xmlns:p14="http://schemas.microsoft.com/office/powerpoint/2010/main" val="53104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118508" y="2872749"/>
            <a:ext cx="8201825" cy="1163991"/>
          </a:xfrm>
          <a:prstGeom prst="rect">
            <a:avLst/>
          </a:prstGeom>
        </p:spPr>
      </p:pic>
      <p:pic>
        <p:nvPicPr>
          <p:cNvPr id="4" name="Picture 3"/>
          <p:cNvPicPr>
            <a:picLocks noChangeAspect="1"/>
          </p:cNvPicPr>
          <p:nvPr/>
        </p:nvPicPr>
        <p:blipFill>
          <a:blip r:embed="rId3"/>
          <a:stretch>
            <a:fillRect/>
          </a:stretch>
        </p:blipFill>
        <p:spPr>
          <a:xfrm>
            <a:off x="746550" y="4526698"/>
            <a:ext cx="8703180" cy="1160424"/>
          </a:xfrm>
          <a:prstGeom prst="rect">
            <a:avLst/>
          </a:prstGeom>
        </p:spPr>
      </p:pic>
      <p:pic>
        <p:nvPicPr>
          <p:cNvPr id="5" name="Picture 4"/>
          <p:cNvPicPr>
            <a:picLocks noChangeAspect="1"/>
          </p:cNvPicPr>
          <p:nvPr/>
        </p:nvPicPr>
        <p:blipFill>
          <a:blip r:embed="rId4"/>
          <a:stretch>
            <a:fillRect/>
          </a:stretch>
        </p:blipFill>
        <p:spPr>
          <a:xfrm>
            <a:off x="746551" y="825790"/>
            <a:ext cx="8964120" cy="1557001"/>
          </a:xfrm>
          <a:prstGeom prst="rect">
            <a:avLst/>
          </a:prstGeom>
        </p:spPr>
      </p:pic>
    </p:spTree>
    <p:extLst>
      <p:ext uri="{BB962C8B-B14F-4D97-AF65-F5344CB8AC3E}">
        <p14:creationId xmlns:p14="http://schemas.microsoft.com/office/powerpoint/2010/main" val="135903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0116" y="732263"/>
            <a:ext cx="8977727" cy="1319561"/>
          </a:xfrm>
          <a:prstGeom prst="rect">
            <a:avLst/>
          </a:prstGeom>
        </p:spPr>
      </p:pic>
      <p:pic>
        <p:nvPicPr>
          <p:cNvPr id="3" name="Picture 2"/>
          <p:cNvPicPr>
            <a:picLocks noChangeAspect="1"/>
          </p:cNvPicPr>
          <p:nvPr/>
        </p:nvPicPr>
        <p:blipFill>
          <a:blip r:embed="rId3"/>
          <a:stretch>
            <a:fillRect/>
          </a:stretch>
        </p:blipFill>
        <p:spPr>
          <a:xfrm>
            <a:off x="1839254" y="2970290"/>
            <a:ext cx="10012212" cy="1334081"/>
          </a:xfrm>
          <a:prstGeom prst="rect">
            <a:avLst/>
          </a:prstGeom>
        </p:spPr>
      </p:pic>
    </p:spTree>
    <p:extLst>
      <p:ext uri="{BB962C8B-B14F-4D97-AF65-F5344CB8AC3E}">
        <p14:creationId xmlns:p14="http://schemas.microsoft.com/office/powerpoint/2010/main" val="116768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736909" y="520855"/>
            <a:ext cx="10938418" cy="2247900"/>
          </a:xfrm>
          <a:prstGeom prst="rect">
            <a:avLst/>
          </a:prstGeom>
        </p:spPr>
      </p:pic>
      <p:pic>
        <p:nvPicPr>
          <p:cNvPr id="3" name="Picture 2"/>
          <p:cNvPicPr>
            <a:picLocks noChangeAspect="1"/>
          </p:cNvPicPr>
          <p:nvPr/>
        </p:nvPicPr>
        <p:blipFill>
          <a:blip r:embed="rId4"/>
          <a:stretch>
            <a:fillRect/>
          </a:stretch>
        </p:blipFill>
        <p:spPr>
          <a:xfrm>
            <a:off x="4694353" y="2971451"/>
            <a:ext cx="6747843" cy="1999794"/>
          </a:xfrm>
          <a:prstGeom prst="rect">
            <a:avLst/>
          </a:prstGeom>
        </p:spPr>
      </p:pic>
    </p:spTree>
    <p:extLst>
      <p:ext uri="{BB962C8B-B14F-4D97-AF65-F5344CB8AC3E}">
        <p14:creationId xmlns:p14="http://schemas.microsoft.com/office/powerpoint/2010/main" val="222830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731109" y="1872358"/>
            <a:ext cx="9465275" cy="4037788"/>
          </a:xfrm>
          <a:prstGeom prst="rect">
            <a:avLst/>
          </a:prstGeom>
        </p:spPr>
      </p:pic>
      <p:sp>
        <p:nvSpPr>
          <p:cNvPr id="3" name="Rectangle 2"/>
          <p:cNvSpPr/>
          <p:nvPr/>
        </p:nvSpPr>
        <p:spPr>
          <a:xfrm>
            <a:off x="1442223" y="625579"/>
            <a:ext cx="8571571" cy="646331"/>
          </a:xfrm>
          <a:prstGeom prst="rect">
            <a:avLst/>
          </a:prstGeom>
        </p:spPr>
        <p:txBody>
          <a:bodyPr wrap="square">
            <a:spAutoFit/>
          </a:bodyPr>
          <a:lstStyle/>
          <a:p>
            <a:r>
              <a:rPr lang="en-US" b="1" dirty="0" smtClean="0"/>
              <a:t>To solve this, we normalize tables. We have broken the above table into 2 tables, repeating columns we have moved into a separate table </a:t>
            </a:r>
            <a:endParaRPr lang="en-US" b="1" dirty="0"/>
          </a:p>
        </p:txBody>
      </p:sp>
    </p:spTree>
    <p:extLst>
      <p:ext uri="{BB962C8B-B14F-4D97-AF65-F5344CB8AC3E}">
        <p14:creationId xmlns:p14="http://schemas.microsoft.com/office/powerpoint/2010/main" val="91176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791736" y="538743"/>
            <a:ext cx="10281425" cy="3371850"/>
          </a:xfrm>
          <a:prstGeom prst="rect">
            <a:avLst/>
          </a:prstGeom>
        </p:spPr>
      </p:pic>
      <p:pic>
        <p:nvPicPr>
          <p:cNvPr id="3" name="Picture 2"/>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2966225" y="4092845"/>
            <a:ext cx="8865220" cy="2486025"/>
          </a:xfrm>
          <a:prstGeom prst="rect">
            <a:avLst/>
          </a:prstGeom>
        </p:spPr>
      </p:pic>
    </p:spTree>
    <p:extLst>
      <p:ext uri="{BB962C8B-B14F-4D97-AF65-F5344CB8AC3E}">
        <p14:creationId xmlns:p14="http://schemas.microsoft.com/office/powerpoint/2010/main" val="45253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947854" y="656414"/>
            <a:ext cx="9857677" cy="5678326"/>
          </a:xfrm>
          <a:prstGeom prst="rect">
            <a:avLst/>
          </a:prstGeom>
        </p:spPr>
      </p:pic>
    </p:spTree>
    <p:extLst>
      <p:ext uri="{BB962C8B-B14F-4D97-AF65-F5344CB8AC3E}">
        <p14:creationId xmlns:p14="http://schemas.microsoft.com/office/powerpoint/2010/main" val="13000263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6581" y="304335"/>
            <a:ext cx="7035955" cy="1637298"/>
          </a:xfrm>
          <a:prstGeom prst="rect">
            <a:avLst/>
          </a:prstGeom>
        </p:spPr>
      </p:pic>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725070" y="2237794"/>
            <a:ext cx="10017164" cy="4386030"/>
          </a:xfrm>
          <a:prstGeom prst="rect">
            <a:avLst/>
          </a:prstGeom>
        </p:spPr>
      </p:pic>
    </p:spTree>
    <p:extLst>
      <p:ext uri="{BB962C8B-B14F-4D97-AF65-F5344CB8AC3E}">
        <p14:creationId xmlns:p14="http://schemas.microsoft.com/office/powerpoint/2010/main" val="18299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9226" y="290977"/>
            <a:ext cx="7073242" cy="1057275"/>
          </a:xfrm>
          <a:prstGeom prst="rect">
            <a:avLst/>
          </a:prstGeom>
        </p:spPr>
      </p:pic>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014761" y="2312277"/>
            <a:ext cx="10249132" cy="3872468"/>
          </a:xfrm>
          <a:prstGeom prst="rect">
            <a:avLst/>
          </a:prstGeom>
        </p:spPr>
      </p:pic>
    </p:spTree>
    <p:extLst>
      <p:ext uri="{BB962C8B-B14F-4D97-AF65-F5344CB8AC3E}">
        <p14:creationId xmlns:p14="http://schemas.microsoft.com/office/powerpoint/2010/main" val="377133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FF0000"/>
                </a:solidFill>
              </a:rPr>
              <a:t>Modification Anomaly </a:t>
            </a:r>
            <a:r>
              <a:rPr lang="en-US" dirty="0"/>
              <a:t>- Incorrect data may have to be changed, which could involve many records having to be changed, leading to the possibility of some changes being made incorrectly.</a:t>
            </a:r>
          </a:p>
        </p:txBody>
      </p:sp>
    </p:spTree>
    <p:extLst>
      <p:ext uri="{BB962C8B-B14F-4D97-AF65-F5344CB8AC3E}">
        <p14:creationId xmlns:p14="http://schemas.microsoft.com/office/powerpoint/2010/main" val="39698121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0807" y="637522"/>
            <a:ext cx="6000329" cy="5621610"/>
          </a:xfrm>
          <a:prstGeom prst="rect">
            <a:avLst/>
          </a:prstGeom>
        </p:spPr>
      </p:pic>
      <p:pic>
        <p:nvPicPr>
          <p:cNvPr id="3" name="Picture 2"/>
          <p:cNvPicPr>
            <a:picLocks noChangeAspect="1"/>
          </p:cNvPicPr>
          <p:nvPr/>
        </p:nvPicPr>
        <p:blipFill>
          <a:blip r:embed="rId4"/>
          <a:stretch>
            <a:fillRect/>
          </a:stretch>
        </p:blipFill>
        <p:spPr>
          <a:xfrm>
            <a:off x="7839307" y="4115969"/>
            <a:ext cx="3509265" cy="2484086"/>
          </a:xfrm>
          <a:prstGeom prst="rect">
            <a:avLst/>
          </a:prstGeom>
        </p:spPr>
      </p:pic>
    </p:spTree>
    <p:extLst>
      <p:ext uri="{BB962C8B-B14F-4D97-AF65-F5344CB8AC3E}">
        <p14:creationId xmlns:p14="http://schemas.microsoft.com/office/powerpoint/2010/main" val="2974780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14208866"/>
              </p:ext>
            </p:extLst>
          </p:nvPr>
        </p:nvGraphicFramePr>
        <p:xfrm>
          <a:off x="631065" y="914402"/>
          <a:ext cx="11359166" cy="3535680"/>
        </p:xfrm>
        <a:graphic>
          <a:graphicData uri="http://schemas.openxmlformats.org/drawingml/2006/table">
            <a:tbl>
              <a:tblPr firstRow="1" bandRow="1">
                <a:tableStyleId>{5C22544A-7EE6-4342-B048-85BDC9FD1C3A}</a:tableStyleId>
              </a:tblPr>
              <a:tblGrid>
                <a:gridCol w="2189222"/>
                <a:gridCol w="2292486"/>
                <a:gridCol w="2292486"/>
                <a:gridCol w="2292486"/>
                <a:gridCol w="2292486"/>
              </a:tblGrid>
              <a:tr h="416692">
                <a:tc>
                  <a:txBody>
                    <a:bodyPr/>
                    <a:lstStyle/>
                    <a:p>
                      <a:r>
                        <a:rPr lang="en-US" sz="2800" dirty="0" smtClean="0"/>
                        <a:t>Empno</a:t>
                      </a:r>
                      <a:endParaRPr lang="en-US" sz="2800" dirty="0"/>
                    </a:p>
                  </a:txBody>
                  <a:tcPr/>
                </a:tc>
                <a:tc>
                  <a:txBody>
                    <a:bodyPr/>
                    <a:lstStyle/>
                    <a:p>
                      <a:r>
                        <a:rPr lang="en-US" sz="2800" dirty="0" smtClean="0"/>
                        <a:t>Projno</a:t>
                      </a:r>
                      <a:endParaRPr lang="en-US" sz="2800" dirty="0"/>
                    </a:p>
                  </a:txBody>
                  <a:tcPr/>
                </a:tc>
                <a:tc>
                  <a:txBody>
                    <a:bodyPr/>
                    <a:lstStyle/>
                    <a:p>
                      <a:r>
                        <a:rPr lang="en-US" sz="2800" dirty="0" smtClean="0"/>
                        <a:t>Ename</a:t>
                      </a:r>
                      <a:endParaRPr lang="en-US" sz="2800" dirty="0"/>
                    </a:p>
                  </a:txBody>
                  <a:tcPr/>
                </a:tc>
                <a:tc>
                  <a:txBody>
                    <a:bodyPr/>
                    <a:lstStyle/>
                    <a:p>
                      <a:r>
                        <a:rPr lang="en-US" sz="2800" dirty="0" smtClean="0"/>
                        <a:t>Pname</a:t>
                      </a:r>
                      <a:endParaRPr lang="en-US" sz="2800" dirty="0"/>
                    </a:p>
                  </a:txBody>
                  <a:tcPr/>
                </a:tc>
                <a:tc>
                  <a:txBody>
                    <a:bodyPr/>
                    <a:lstStyle/>
                    <a:p>
                      <a:r>
                        <a:rPr lang="en-US" sz="2800" dirty="0" smtClean="0"/>
                        <a:t>No_hours</a:t>
                      </a:r>
                      <a:endParaRPr lang="en-US" sz="2800" dirty="0"/>
                    </a:p>
                  </a:txBody>
                  <a:tcPr/>
                </a:tc>
              </a:tr>
              <a:tr h="416692">
                <a:tc>
                  <a:txBody>
                    <a:bodyPr/>
                    <a:lstStyle/>
                    <a:p>
                      <a:pPr algn="ctr"/>
                      <a:r>
                        <a:rPr lang="en-US" sz="2800" b="1" dirty="0" smtClean="0"/>
                        <a:t>E1</a:t>
                      </a:r>
                      <a:endParaRPr lang="en-US" sz="2800" b="1" dirty="0"/>
                    </a:p>
                  </a:txBody>
                  <a:tcPr/>
                </a:tc>
                <a:tc>
                  <a:txBody>
                    <a:bodyPr/>
                    <a:lstStyle/>
                    <a:p>
                      <a:pPr algn="ctr"/>
                      <a:r>
                        <a:rPr lang="en-US" sz="2800" b="1" dirty="0" smtClean="0"/>
                        <a:t>P11</a:t>
                      </a:r>
                      <a:endParaRPr lang="en-US" sz="2800" b="1" dirty="0"/>
                    </a:p>
                  </a:txBody>
                  <a:tcPr/>
                </a:tc>
                <a:tc>
                  <a:txBody>
                    <a:bodyPr/>
                    <a:lstStyle/>
                    <a:p>
                      <a:pPr algn="ctr"/>
                      <a:r>
                        <a:rPr lang="en-US" sz="2800" b="1" dirty="0" smtClean="0"/>
                        <a:t>A</a:t>
                      </a:r>
                      <a:endParaRPr lang="en-US" sz="2800" b="1" dirty="0"/>
                    </a:p>
                  </a:txBody>
                  <a:tcPr/>
                </a:tc>
                <a:tc>
                  <a:txBody>
                    <a:bodyPr/>
                    <a:lstStyle/>
                    <a:p>
                      <a:pPr algn="ctr"/>
                      <a:r>
                        <a:rPr lang="en-US" sz="2800" b="1" dirty="0" smtClean="0"/>
                        <a:t>Adv</a:t>
                      </a:r>
                      <a:endParaRPr lang="en-US" sz="2800" b="1" dirty="0"/>
                    </a:p>
                  </a:txBody>
                  <a:tcPr/>
                </a:tc>
                <a:tc>
                  <a:txBody>
                    <a:bodyPr/>
                    <a:lstStyle/>
                    <a:p>
                      <a:pPr algn="ctr"/>
                      <a:r>
                        <a:rPr lang="en-US" sz="2800" b="1" dirty="0" smtClean="0"/>
                        <a:t>11</a:t>
                      </a:r>
                      <a:endParaRPr lang="en-US" sz="2800" b="1" dirty="0"/>
                    </a:p>
                  </a:txBody>
                  <a:tcPr/>
                </a:tc>
              </a:tr>
              <a:tr h="369812">
                <a:tc>
                  <a:txBody>
                    <a:bodyPr/>
                    <a:lstStyle/>
                    <a:p>
                      <a:pPr algn="ctr"/>
                      <a:r>
                        <a:rPr lang="en-US" sz="2800" b="1" dirty="0" smtClean="0"/>
                        <a:t>E2</a:t>
                      </a:r>
                      <a:endParaRPr lang="en-US" sz="2800" b="1" dirty="0"/>
                    </a:p>
                  </a:txBody>
                  <a:tcPr/>
                </a:tc>
                <a:tc>
                  <a:txBody>
                    <a:bodyPr/>
                    <a:lstStyle/>
                    <a:p>
                      <a:pPr algn="ctr"/>
                      <a:r>
                        <a:rPr lang="en-US" sz="2800" b="1" dirty="0" smtClean="0"/>
                        <a:t>P10</a:t>
                      </a:r>
                      <a:endParaRPr lang="en-US" sz="2800" b="1" dirty="0"/>
                    </a:p>
                  </a:txBody>
                  <a:tcPr/>
                </a:tc>
                <a:tc>
                  <a:txBody>
                    <a:bodyPr/>
                    <a:lstStyle/>
                    <a:p>
                      <a:pPr algn="ctr"/>
                      <a:r>
                        <a:rPr lang="en-US" sz="2800" b="1" dirty="0" smtClean="0"/>
                        <a:t>B</a:t>
                      </a:r>
                      <a:endParaRPr lang="en-US" sz="2800" b="1" dirty="0"/>
                    </a:p>
                  </a:txBody>
                  <a:tcPr/>
                </a:tc>
                <a:tc>
                  <a:txBody>
                    <a:bodyPr/>
                    <a:lstStyle/>
                    <a:p>
                      <a:pPr algn="ctr"/>
                      <a:r>
                        <a:rPr lang="en-US" sz="2800" b="1" dirty="0" smtClean="0"/>
                        <a:t>Billing</a:t>
                      </a:r>
                      <a:endParaRPr lang="en-US" sz="2800" b="1" dirty="0"/>
                    </a:p>
                  </a:txBody>
                  <a:tcPr/>
                </a:tc>
                <a:tc>
                  <a:txBody>
                    <a:bodyPr/>
                    <a:lstStyle/>
                    <a:p>
                      <a:pPr algn="ctr"/>
                      <a:r>
                        <a:rPr lang="en-US" sz="2800" b="1" dirty="0" smtClean="0"/>
                        <a:t>12</a:t>
                      </a:r>
                      <a:endParaRPr lang="en-US" sz="2800" b="1" dirty="0"/>
                    </a:p>
                  </a:txBody>
                  <a:tcPr/>
                </a:tc>
              </a:tr>
              <a:tr h="416692">
                <a:tc>
                  <a:txBody>
                    <a:bodyPr/>
                    <a:lstStyle/>
                    <a:p>
                      <a:pPr algn="ctr"/>
                      <a:r>
                        <a:rPr lang="en-US" sz="2800" b="1" dirty="0" smtClean="0"/>
                        <a:t>E6</a:t>
                      </a:r>
                      <a:endParaRPr lang="en-US" sz="2800" b="1" dirty="0"/>
                    </a:p>
                  </a:txBody>
                  <a:tcPr/>
                </a:tc>
                <a:tc>
                  <a:txBody>
                    <a:bodyPr/>
                    <a:lstStyle/>
                    <a:p>
                      <a:pPr algn="ctr"/>
                      <a:r>
                        <a:rPr lang="en-US" sz="2800" b="1" dirty="0" smtClean="0"/>
                        <a:t>P10</a:t>
                      </a:r>
                      <a:endParaRPr lang="en-US" sz="2800" b="1" dirty="0"/>
                    </a:p>
                  </a:txBody>
                  <a:tcPr/>
                </a:tc>
                <a:tc>
                  <a:txBody>
                    <a:bodyPr/>
                    <a:lstStyle/>
                    <a:p>
                      <a:pPr algn="ctr"/>
                      <a:r>
                        <a:rPr lang="en-US" sz="2800" b="1" dirty="0" smtClean="0"/>
                        <a:t>C</a:t>
                      </a:r>
                      <a:endParaRPr lang="en-US" sz="2800" b="1" dirty="0"/>
                    </a:p>
                  </a:txBody>
                  <a:tcPr/>
                </a:tc>
                <a:tc>
                  <a:txBody>
                    <a:bodyPr/>
                    <a:lstStyle/>
                    <a:p>
                      <a:pPr algn="ctr"/>
                      <a:r>
                        <a:rPr lang="en-US" sz="2800" b="1" dirty="0" smtClean="0"/>
                        <a:t>Billing</a:t>
                      </a:r>
                      <a:endParaRPr lang="en-US" sz="2800" b="1" dirty="0"/>
                    </a:p>
                  </a:txBody>
                  <a:tcPr/>
                </a:tc>
                <a:tc>
                  <a:txBody>
                    <a:bodyPr/>
                    <a:lstStyle/>
                    <a:p>
                      <a:pPr algn="ctr"/>
                      <a:r>
                        <a:rPr lang="en-US" sz="2800" b="1" dirty="0" smtClean="0"/>
                        <a:t>15</a:t>
                      </a:r>
                      <a:endParaRPr lang="en-US" sz="2800" b="1" dirty="0"/>
                    </a:p>
                  </a:txBody>
                  <a:tcPr/>
                </a:tc>
              </a:tr>
              <a:tr h="667982">
                <a:tc>
                  <a:txBody>
                    <a:bodyPr/>
                    <a:lstStyle/>
                    <a:p>
                      <a:pPr algn="ctr"/>
                      <a:r>
                        <a:rPr lang="en-US" sz="2800" b="1" dirty="0" smtClean="0"/>
                        <a:t>E3</a:t>
                      </a:r>
                      <a:endParaRPr lang="en-US" sz="2800" b="1" dirty="0"/>
                    </a:p>
                  </a:txBody>
                  <a:tcPr/>
                </a:tc>
                <a:tc>
                  <a:txBody>
                    <a:bodyPr/>
                    <a:lstStyle/>
                    <a:p>
                      <a:pPr algn="ctr"/>
                      <a:r>
                        <a:rPr lang="en-US" sz="2800" b="1" dirty="0" smtClean="0"/>
                        <a:t>P12</a:t>
                      </a:r>
                      <a:endParaRPr lang="en-US" sz="2800" b="1" dirty="0"/>
                    </a:p>
                  </a:txBody>
                  <a:tcPr/>
                </a:tc>
                <a:tc>
                  <a:txBody>
                    <a:bodyPr/>
                    <a:lstStyle/>
                    <a:p>
                      <a:pPr algn="ctr"/>
                      <a:r>
                        <a:rPr lang="en-US" sz="2800" b="1" dirty="0" smtClean="0"/>
                        <a:t>D</a:t>
                      </a:r>
                      <a:endParaRPr lang="en-US" sz="2800" b="1" dirty="0"/>
                    </a:p>
                  </a:txBody>
                  <a:tcPr/>
                </a:tc>
                <a:tc>
                  <a:txBody>
                    <a:bodyPr/>
                    <a:lstStyle/>
                    <a:p>
                      <a:pPr algn="ctr"/>
                      <a:r>
                        <a:rPr lang="en-US" sz="2800" b="1" dirty="0" smtClean="0"/>
                        <a:t>Seals</a:t>
                      </a:r>
                    </a:p>
                    <a:p>
                      <a:pPr algn="ctr"/>
                      <a:endParaRPr lang="en-US" sz="2800" b="1" dirty="0" smtClean="0"/>
                    </a:p>
                  </a:txBody>
                  <a:tcPr/>
                </a:tc>
                <a:tc>
                  <a:txBody>
                    <a:bodyPr/>
                    <a:lstStyle/>
                    <a:p>
                      <a:pPr algn="ctr"/>
                      <a:r>
                        <a:rPr lang="en-US" sz="2800" b="1" dirty="0" smtClean="0"/>
                        <a:t>20</a:t>
                      </a:r>
                      <a:endParaRPr lang="en-US" sz="2800" b="1" dirty="0"/>
                    </a:p>
                  </a:txBody>
                  <a:tcPr/>
                </a:tc>
              </a:tr>
              <a:tr h="416692">
                <a:tc>
                  <a:txBody>
                    <a:bodyPr/>
                    <a:lstStyle/>
                    <a:p>
                      <a:pPr algn="ctr"/>
                      <a:r>
                        <a:rPr lang="en-US" sz="2800" b="1" dirty="0" smtClean="0"/>
                        <a:t>E5</a:t>
                      </a:r>
                      <a:endParaRPr lang="en-US" sz="2800" b="1" dirty="0"/>
                    </a:p>
                  </a:txBody>
                  <a:tcPr/>
                </a:tc>
                <a:tc>
                  <a:txBody>
                    <a:bodyPr/>
                    <a:lstStyle/>
                    <a:p>
                      <a:pPr algn="ctr"/>
                      <a:r>
                        <a:rPr lang="en-US" sz="2800" b="1" dirty="0" smtClean="0"/>
                        <a:t>P10</a:t>
                      </a:r>
                      <a:endParaRPr lang="en-US" sz="2800" b="1" dirty="0"/>
                    </a:p>
                  </a:txBody>
                  <a:tcPr/>
                </a:tc>
                <a:tc>
                  <a:txBody>
                    <a:bodyPr/>
                    <a:lstStyle/>
                    <a:p>
                      <a:pPr algn="ctr"/>
                      <a:r>
                        <a:rPr lang="en-US" sz="2800" b="1" dirty="0" smtClean="0"/>
                        <a:t>E</a:t>
                      </a:r>
                      <a:endParaRPr lang="en-US" sz="2800" b="1" dirty="0"/>
                    </a:p>
                  </a:txBody>
                  <a:tcPr/>
                </a:tc>
                <a:tc>
                  <a:txBody>
                    <a:bodyPr/>
                    <a:lstStyle/>
                    <a:p>
                      <a:pPr algn="ctr"/>
                      <a:r>
                        <a:rPr lang="en-US" sz="2800" b="1" dirty="0" smtClean="0"/>
                        <a:t>Billing</a:t>
                      </a:r>
                      <a:endParaRPr lang="en-US" sz="2800" b="1" dirty="0"/>
                    </a:p>
                  </a:txBody>
                  <a:tcPr/>
                </a:tc>
                <a:tc>
                  <a:txBody>
                    <a:bodyPr/>
                    <a:lstStyle/>
                    <a:p>
                      <a:pPr algn="ctr"/>
                      <a:r>
                        <a:rPr lang="en-US" sz="2800" b="1" dirty="0" smtClean="0"/>
                        <a:t>10</a:t>
                      </a:r>
                      <a:endParaRPr lang="en-US" sz="2800" b="1" dirty="0"/>
                    </a:p>
                  </a:txBody>
                  <a:tcPr/>
                </a:tc>
              </a:tr>
            </a:tbl>
          </a:graphicData>
        </a:graphic>
      </p:graphicFrame>
      <p:sp>
        <p:nvSpPr>
          <p:cNvPr id="2" name="TextBox 1"/>
          <p:cNvSpPr txBox="1">
            <a:spLocks noChangeArrowheads="1"/>
          </p:cNvSpPr>
          <p:nvPr/>
        </p:nvSpPr>
        <p:spPr bwMode="auto">
          <a:xfrm>
            <a:off x="1601274" y="4915438"/>
            <a:ext cx="939728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sz="2400" dirty="0">
                <a:latin typeface="Arial" panose="020B0604020202020204" pitchFamily="34" charset="0"/>
              </a:rPr>
              <a:t>1.Update P10—Billing to accounting </a:t>
            </a:r>
          </a:p>
          <a:p>
            <a:pPr eaLnBrk="1" hangingPunct="1">
              <a:spcBef>
                <a:spcPct val="0"/>
              </a:spcBef>
              <a:buFontTx/>
              <a:buNone/>
            </a:pPr>
            <a:r>
              <a:rPr lang="en-IN" sz="2400" dirty="0">
                <a:latin typeface="Arial" panose="020B0604020202020204" pitchFamily="34" charset="0"/>
              </a:rPr>
              <a:t>2. We can not insert new project without assigning employees </a:t>
            </a:r>
          </a:p>
          <a:p>
            <a:pPr eaLnBrk="1" hangingPunct="1">
              <a:spcBef>
                <a:spcPct val="0"/>
              </a:spcBef>
              <a:buFontTx/>
              <a:buNone/>
            </a:pPr>
            <a:r>
              <a:rPr lang="en-IN" sz="2400" dirty="0">
                <a:latin typeface="Arial" panose="020B0604020202020204" pitchFamily="34" charset="0"/>
              </a:rPr>
              <a:t>3.Deletion P12 – losing detail of employee D</a:t>
            </a:r>
          </a:p>
        </p:txBody>
      </p:sp>
    </p:spTree>
    <p:extLst>
      <p:ext uri="{BB962C8B-B14F-4D97-AF65-F5344CB8AC3E}">
        <p14:creationId xmlns:p14="http://schemas.microsoft.com/office/powerpoint/2010/main" val="57696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1000"/>
                                        <p:tgtEl>
                                          <p:spTgt spid="2">
                                            <p:txEl>
                                              <p:pRg st="1" end="1"/>
                                            </p:txEl>
                                          </p:spTgt>
                                        </p:tgtEl>
                                      </p:cBhvr>
                                    </p:animEffect>
                                    <p:anim calcmode="lin" valueType="num">
                                      <p:cBhvr>
                                        <p:cTn id="1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1000"/>
                                        <p:tgtEl>
                                          <p:spTgt spid="2">
                                            <p:txEl>
                                              <p:pRg st="2" end="2"/>
                                            </p:txEl>
                                          </p:spTgt>
                                        </p:tgtEl>
                                      </p:cBhvr>
                                    </p:animEffect>
                                    <p:anim calcmode="lin" valueType="num">
                                      <p:cBhvr>
                                        <p:cTn id="2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Functional dependency</a:t>
            </a:r>
          </a:p>
        </p:txBody>
      </p:sp>
      <p:sp>
        <p:nvSpPr>
          <p:cNvPr id="8195" name="Content Placeholder 2"/>
          <p:cNvSpPr>
            <a:spLocks noGrp="1"/>
          </p:cNvSpPr>
          <p:nvPr>
            <p:ph idx="1"/>
          </p:nvPr>
        </p:nvSpPr>
        <p:spPr/>
        <p:txBody>
          <a:bodyPr/>
          <a:lstStyle/>
          <a:p>
            <a:pPr eaLnBrk="1" hangingPunct="1"/>
            <a:r>
              <a:rPr lang="en-US" dirty="0" smtClean="0"/>
              <a:t>Full </a:t>
            </a:r>
            <a:r>
              <a:rPr lang="en-US" dirty="0" smtClean="0"/>
              <a:t>functional dependency</a:t>
            </a:r>
          </a:p>
          <a:p>
            <a:pPr eaLnBrk="1" hangingPunct="1"/>
            <a:r>
              <a:rPr lang="en-US" dirty="0" smtClean="0"/>
              <a:t>Partial functional dependency</a:t>
            </a:r>
          </a:p>
          <a:p>
            <a:pPr eaLnBrk="1" hangingPunct="1"/>
            <a:r>
              <a:rPr lang="en-US" dirty="0" smtClean="0"/>
              <a:t>Transitive functional dependency</a:t>
            </a:r>
          </a:p>
          <a:p>
            <a:pPr eaLnBrk="1" hangingPunct="1"/>
            <a:r>
              <a:rPr lang="en-US" dirty="0" smtClean="0"/>
              <a:t>Multi-valued functional dependency</a:t>
            </a:r>
          </a:p>
          <a:p>
            <a:pPr eaLnBrk="1" hangingPunct="1"/>
            <a:r>
              <a:rPr lang="en-US" dirty="0" smtClean="0"/>
              <a:t>Join functional dependency </a:t>
            </a:r>
          </a:p>
        </p:txBody>
      </p:sp>
    </p:spTree>
    <p:extLst>
      <p:ext uri="{BB962C8B-B14F-4D97-AF65-F5344CB8AC3E}">
        <p14:creationId xmlns:p14="http://schemas.microsoft.com/office/powerpoint/2010/main" val="1966186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Functional dependency</a:t>
            </a:r>
          </a:p>
        </p:txBody>
      </p:sp>
      <p:sp>
        <p:nvSpPr>
          <p:cNvPr id="9219" name="Content Placeholder 2"/>
          <p:cNvSpPr>
            <a:spLocks noGrp="1"/>
          </p:cNvSpPr>
          <p:nvPr>
            <p:ph idx="1"/>
          </p:nvPr>
        </p:nvSpPr>
        <p:spPr/>
        <p:txBody>
          <a:bodyPr/>
          <a:lstStyle/>
          <a:p>
            <a:pPr eaLnBrk="1" hangingPunct="1"/>
            <a:r>
              <a:rPr lang="en-US" smtClean="0"/>
              <a:t>A                 B</a:t>
            </a:r>
          </a:p>
          <a:p>
            <a:pPr eaLnBrk="1" hangingPunct="1"/>
            <a:r>
              <a:rPr lang="en-US" smtClean="0"/>
              <a:t>A-determinant</a:t>
            </a:r>
          </a:p>
          <a:p>
            <a:pPr eaLnBrk="1" hangingPunct="1"/>
            <a:r>
              <a:rPr lang="en-US" smtClean="0"/>
              <a:t>B-determined</a:t>
            </a:r>
          </a:p>
          <a:p>
            <a:pPr eaLnBrk="1" hangingPunct="1"/>
            <a:endParaRPr lang="en-US" smtClean="0"/>
          </a:p>
        </p:txBody>
      </p:sp>
      <p:cxnSp>
        <p:nvCxnSpPr>
          <p:cNvPr id="5" name="Straight Arrow Connector 4"/>
          <p:cNvCxnSpPr/>
          <p:nvPr/>
        </p:nvCxnSpPr>
        <p:spPr>
          <a:xfrm>
            <a:off x="1376966" y="2059546"/>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83684329"/>
              </p:ext>
            </p:extLst>
          </p:nvPr>
        </p:nvGraphicFramePr>
        <p:xfrm>
          <a:off x="2897746" y="4001292"/>
          <a:ext cx="7465454" cy="2415384"/>
        </p:xfrm>
        <a:graphic>
          <a:graphicData uri="http://schemas.openxmlformats.org/drawingml/2006/table">
            <a:tbl>
              <a:tblPr firstRow="1" bandRow="1">
                <a:tableStyleId>{9D7B26C5-4107-4FEC-AEDC-1716B250A1EF}</a:tableStyleId>
              </a:tblPr>
              <a:tblGrid>
                <a:gridCol w="3732727"/>
                <a:gridCol w="3732727"/>
              </a:tblGrid>
              <a:tr h="402564">
                <a:tc>
                  <a:txBody>
                    <a:bodyPr/>
                    <a:lstStyle/>
                    <a:p>
                      <a:r>
                        <a:rPr lang="en-US" sz="1800" dirty="0" err="1" smtClean="0"/>
                        <a:t>Part_name</a:t>
                      </a:r>
                      <a:endParaRPr lang="en-US" sz="1800" dirty="0"/>
                    </a:p>
                  </a:txBody>
                  <a:tcPr marT="45733" marB="45733"/>
                </a:tc>
                <a:tc>
                  <a:txBody>
                    <a:bodyPr/>
                    <a:lstStyle/>
                    <a:p>
                      <a:r>
                        <a:rPr lang="en-US" sz="1800" dirty="0" smtClean="0"/>
                        <a:t>Cost</a:t>
                      </a:r>
                      <a:endParaRPr lang="en-US" sz="1800" dirty="0"/>
                    </a:p>
                  </a:txBody>
                  <a:tcPr marT="45733" marB="45733"/>
                </a:tc>
              </a:tr>
              <a:tr h="402564">
                <a:tc>
                  <a:txBody>
                    <a:bodyPr/>
                    <a:lstStyle/>
                    <a:p>
                      <a:r>
                        <a:rPr lang="en-US" sz="1800" dirty="0" smtClean="0"/>
                        <a:t>Hard disk</a:t>
                      </a:r>
                      <a:endParaRPr lang="en-US" sz="1800" dirty="0"/>
                    </a:p>
                  </a:txBody>
                  <a:tcPr marT="45733" marB="45733"/>
                </a:tc>
                <a:tc>
                  <a:txBody>
                    <a:bodyPr/>
                    <a:lstStyle/>
                    <a:p>
                      <a:r>
                        <a:rPr lang="en-US" sz="1800" dirty="0" smtClean="0"/>
                        <a:t>1500</a:t>
                      </a:r>
                      <a:endParaRPr lang="en-US" sz="1800" dirty="0"/>
                    </a:p>
                  </a:txBody>
                  <a:tcPr marT="45733" marB="45733"/>
                </a:tc>
              </a:tr>
              <a:tr h="402564">
                <a:tc>
                  <a:txBody>
                    <a:bodyPr/>
                    <a:lstStyle/>
                    <a:p>
                      <a:r>
                        <a:rPr lang="en-US" sz="1800" dirty="0" smtClean="0"/>
                        <a:t>Pen</a:t>
                      </a:r>
                      <a:r>
                        <a:rPr lang="en-US" sz="1800" baseline="0" dirty="0" smtClean="0"/>
                        <a:t> drive</a:t>
                      </a:r>
                      <a:endParaRPr lang="en-US" sz="1800" dirty="0"/>
                    </a:p>
                  </a:txBody>
                  <a:tcPr marT="45733" marB="45733"/>
                </a:tc>
                <a:tc>
                  <a:txBody>
                    <a:bodyPr/>
                    <a:lstStyle/>
                    <a:p>
                      <a:r>
                        <a:rPr lang="en-US" sz="1800" dirty="0" smtClean="0"/>
                        <a:t>700</a:t>
                      </a:r>
                      <a:endParaRPr lang="en-US" sz="1800" dirty="0"/>
                    </a:p>
                  </a:txBody>
                  <a:tcPr marT="45733" marB="45733"/>
                </a:tc>
              </a:tr>
              <a:tr h="402564">
                <a:tc>
                  <a:txBody>
                    <a:bodyPr/>
                    <a:lstStyle/>
                    <a:p>
                      <a:r>
                        <a:rPr lang="en-US" sz="1800" dirty="0" smtClean="0"/>
                        <a:t>Hard disk</a:t>
                      </a:r>
                      <a:endParaRPr lang="en-US" sz="1800" dirty="0"/>
                    </a:p>
                  </a:txBody>
                  <a:tcPr marT="45733" marB="45733"/>
                </a:tc>
                <a:tc>
                  <a:txBody>
                    <a:bodyPr/>
                    <a:lstStyle/>
                    <a:p>
                      <a:r>
                        <a:rPr lang="en-US" sz="1800" dirty="0" smtClean="0"/>
                        <a:t>1500</a:t>
                      </a:r>
                      <a:endParaRPr lang="en-US" sz="1800" dirty="0"/>
                    </a:p>
                  </a:txBody>
                  <a:tcPr marT="45733" marB="45733"/>
                </a:tc>
              </a:tr>
              <a:tr h="402564">
                <a:tc>
                  <a:txBody>
                    <a:bodyPr/>
                    <a:lstStyle/>
                    <a:p>
                      <a:r>
                        <a:rPr lang="en-US" sz="1800" dirty="0" smtClean="0"/>
                        <a:t>CD</a:t>
                      </a:r>
                    </a:p>
                  </a:txBody>
                  <a:tcPr marT="45733" marB="45733"/>
                </a:tc>
                <a:tc>
                  <a:txBody>
                    <a:bodyPr/>
                    <a:lstStyle/>
                    <a:p>
                      <a:r>
                        <a:rPr lang="en-US" sz="1800" dirty="0" smtClean="0"/>
                        <a:t>10</a:t>
                      </a:r>
                      <a:endParaRPr lang="en-US" sz="1800" dirty="0"/>
                    </a:p>
                  </a:txBody>
                  <a:tcPr marT="45733" marB="45733"/>
                </a:tc>
              </a:tr>
              <a:tr h="402564">
                <a:tc>
                  <a:txBody>
                    <a:bodyPr/>
                    <a:lstStyle/>
                    <a:p>
                      <a:r>
                        <a:rPr lang="en-US" sz="1800" dirty="0" smtClean="0"/>
                        <a:t>Pen</a:t>
                      </a:r>
                      <a:r>
                        <a:rPr lang="en-US" sz="1800" baseline="0" dirty="0" smtClean="0"/>
                        <a:t> drive</a:t>
                      </a:r>
                      <a:endParaRPr lang="en-US" sz="1800" dirty="0"/>
                    </a:p>
                  </a:txBody>
                  <a:tcPr marT="45733" marB="45733"/>
                </a:tc>
                <a:tc>
                  <a:txBody>
                    <a:bodyPr/>
                    <a:lstStyle/>
                    <a:p>
                      <a:r>
                        <a:rPr lang="en-US" sz="1800" dirty="0" smtClean="0"/>
                        <a:t>700</a:t>
                      </a:r>
                      <a:endParaRPr lang="en-US" sz="1800" dirty="0"/>
                    </a:p>
                  </a:txBody>
                  <a:tcPr marT="45733" marB="45733"/>
                </a:tc>
              </a:tr>
            </a:tbl>
          </a:graphicData>
        </a:graphic>
      </p:graphicFrame>
    </p:spTree>
    <p:extLst>
      <p:ext uri="{BB962C8B-B14F-4D97-AF65-F5344CB8AC3E}">
        <p14:creationId xmlns:p14="http://schemas.microsoft.com/office/powerpoint/2010/main" val="246434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1348</Words>
  <Application>Microsoft Office PowerPoint</Application>
  <PresentationFormat>Widescreen</PresentationFormat>
  <Paragraphs>294</Paragraphs>
  <Slides>60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Calibri Light</vt:lpstr>
      <vt:lpstr>Droid Serif</vt:lpstr>
      <vt:lpstr>Tinos</vt:lpstr>
      <vt:lpstr>Wingdings</vt:lpstr>
      <vt:lpstr>Office Theme</vt:lpstr>
      <vt:lpstr>Normalization </vt:lpstr>
      <vt:lpstr>Functional Dependencies</vt:lpstr>
      <vt:lpstr>PowerPoint Presentation</vt:lpstr>
      <vt:lpstr>Data base anomalies</vt:lpstr>
      <vt:lpstr>Types</vt:lpstr>
      <vt:lpstr>PowerPoint Presentation</vt:lpstr>
      <vt:lpstr>PowerPoint Presentation</vt:lpstr>
      <vt:lpstr>Functional dependency</vt:lpstr>
      <vt:lpstr>Functional dependency</vt:lpstr>
      <vt:lpstr>Full functional dependency</vt:lpstr>
      <vt:lpstr>PowerPoint Presentation</vt:lpstr>
      <vt:lpstr>Partial dependency</vt:lpstr>
      <vt:lpstr>Transitive functional dependency </vt:lpstr>
      <vt:lpstr>Multi-valued functional dependency </vt:lpstr>
      <vt:lpstr>Decomposition of tables </vt:lpstr>
      <vt:lpstr>PowerPoint Presentation</vt:lpstr>
      <vt:lpstr>PowerPoint Presentation</vt:lpstr>
      <vt:lpstr>Properties of Decomposition</vt:lpstr>
      <vt:lpstr>PowerPoint Presentation</vt:lpstr>
      <vt:lpstr>PowerPoint Presentation</vt:lpstr>
      <vt:lpstr>PowerPoint Presentation</vt:lpstr>
      <vt:lpstr>PowerPoint Presentation</vt:lpstr>
      <vt:lpstr>Functional dependency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4th Normal Form</vt:lpstr>
      <vt:lpstr>PowerPoint Presentation</vt:lpstr>
      <vt:lpstr>PowerPoint Presentation</vt:lpstr>
      <vt:lpstr>5th Normal 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dc:title>
  <dc:creator>Home</dc:creator>
  <cp:lastModifiedBy>Home</cp:lastModifiedBy>
  <cp:revision>28</cp:revision>
  <dcterms:created xsi:type="dcterms:W3CDTF">2018-09-04T16:42:29Z</dcterms:created>
  <dcterms:modified xsi:type="dcterms:W3CDTF">2018-09-05T04:32:17Z</dcterms:modified>
</cp:coreProperties>
</file>