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8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46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51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7" r:id="rId1"/>
  </p:sldMasterIdLst>
  <p:notesMasterIdLst>
    <p:notesMasterId r:id="rId70"/>
  </p:notesMasterIdLst>
  <p:handoutMasterIdLst>
    <p:handoutMasterId r:id="rId71"/>
  </p:handoutMasterIdLst>
  <p:sldIdLst>
    <p:sldId id="396" r:id="rId2"/>
    <p:sldId id="256" r:id="rId3"/>
    <p:sldId id="257" r:id="rId4"/>
    <p:sldId id="376" r:id="rId5"/>
    <p:sldId id="259" r:id="rId6"/>
    <p:sldId id="345" r:id="rId7"/>
    <p:sldId id="260" r:id="rId8"/>
    <p:sldId id="261" r:id="rId9"/>
    <p:sldId id="262" r:id="rId10"/>
    <p:sldId id="265" r:id="rId11"/>
    <p:sldId id="266" r:id="rId12"/>
    <p:sldId id="267" r:id="rId13"/>
    <p:sldId id="340" r:id="rId14"/>
    <p:sldId id="268" r:id="rId15"/>
    <p:sldId id="269" r:id="rId16"/>
    <p:sldId id="270" r:id="rId17"/>
    <p:sldId id="373" r:id="rId18"/>
    <p:sldId id="271" r:id="rId19"/>
    <p:sldId id="272" r:id="rId20"/>
    <p:sldId id="273" r:id="rId21"/>
    <p:sldId id="377" r:id="rId22"/>
    <p:sldId id="378" r:id="rId23"/>
    <p:sldId id="379" r:id="rId24"/>
    <p:sldId id="380" r:id="rId25"/>
    <p:sldId id="381" r:id="rId26"/>
    <p:sldId id="382" r:id="rId27"/>
    <p:sldId id="325" r:id="rId28"/>
    <p:sldId id="274" r:id="rId29"/>
    <p:sldId id="275" r:id="rId30"/>
    <p:sldId id="385" r:id="rId31"/>
    <p:sldId id="387" r:id="rId32"/>
    <p:sldId id="388" r:id="rId33"/>
    <p:sldId id="326" r:id="rId34"/>
    <p:sldId id="389" r:id="rId35"/>
    <p:sldId id="390" r:id="rId36"/>
    <p:sldId id="391" r:id="rId37"/>
    <p:sldId id="392" r:id="rId38"/>
    <p:sldId id="393" r:id="rId39"/>
    <p:sldId id="394" r:id="rId40"/>
    <p:sldId id="395" r:id="rId41"/>
    <p:sldId id="329" r:id="rId42"/>
    <p:sldId id="330" r:id="rId43"/>
    <p:sldId id="277" r:id="rId44"/>
    <p:sldId id="278" r:id="rId45"/>
    <p:sldId id="279" r:id="rId46"/>
    <p:sldId id="332" r:id="rId47"/>
    <p:sldId id="375" r:id="rId48"/>
    <p:sldId id="334" r:id="rId49"/>
    <p:sldId id="341" r:id="rId50"/>
    <p:sldId id="282" r:id="rId51"/>
    <p:sldId id="281" r:id="rId52"/>
    <p:sldId id="319" r:id="rId53"/>
    <p:sldId id="346" r:id="rId54"/>
    <p:sldId id="347" r:id="rId55"/>
    <p:sldId id="362" r:id="rId56"/>
    <p:sldId id="363" r:id="rId57"/>
    <p:sldId id="374" r:id="rId58"/>
    <p:sldId id="350" r:id="rId59"/>
    <p:sldId id="351" r:id="rId60"/>
    <p:sldId id="369" r:id="rId61"/>
    <p:sldId id="353" r:id="rId62"/>
    <p:sldId id="358" r:id="rId63"/>
    <p:sldId id="366" r:id="rId64"/>
    <p:sldId id="359" r:id="rId65"/>
    <p:sldId id="365" r:id="rId66"/>
    <p:sldId id="364" r:id="rId67"/>
    <p:sldId id="360" r:id="rId68"/>
    <p:sldId id="361" r:id="rId69"/>
  </p:sldIdLst>
  <p:sldSz cx="9144000" cy="6858000" type="screen4x3"/>
  <p:notesSz cx="6997700" cy="9283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itchFamily="34" charset="0"/>
        <a:ea typeface="ＭＳ Ｐゴシック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itchFamily="34" charset="0"/>
        <a:ea typeface="ＭＳ Ｐゴシック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itchFamily="34" charset="0"/>
        <a:ea typeface="ＭＳ Ｐゴシック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itchFamily="34" charset="0"/>
        <a:ea typeface="ＭＳ Ｐゴシック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Helvetica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Helvetica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Helvetica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Helvetica" pitchFamily="34" charset="0"/>
        <a:ea typeface="ＭＳ Ｐゴシック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webPr encoding="windows-1252"/>
  <p:clrMru>
    <a:srgbClr val="00009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-996" y="-144"/>
      </p:cViewPr>
      <p:guideLst>
        <p:guide orient="horz" pos="697"/>
        <p:guide pos="5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3244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t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485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Helvetica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485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b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485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/>
            </a:lvl1pPr>
          </a:lstStyle>
          <a:p>
            <a:pPr>
              <a:defRPr/>
            </a:pPr>
            <a:fld id="{EF34A1AF-461F-4396-B4FC-4C7EE0B358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ctr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ctr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2708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10075"/>
            <a:ext cx="5133975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b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BC6BF71B-4D5F-4FDF-98BC-FA61206821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7BBC91B-B550-4521-8882-F892EFDF19B5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7373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9070228-649E-456D-AAE5-FA6E01556837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8294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FB91AB2-DDBE-4258-8F98-1D38E4F942E8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8397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B0700FD-C01A-4DF2-BA5F-31F34234E85F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8499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3ADF585-B826-41B6-96D7-2E8D4B6053A2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8601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03C4BBD-BFF9-4B1C-8D33-D5AD46E3B19A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8704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AF7341E-ADAD-4C61-BD4D-4276B971390E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8806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0944806-3614-489D-AD40-FF0A9E5267D9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8909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F1D8838-159F-48C8-A000-D4B4B68BCA99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9011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6584DB9-56D3-45A5-8980-F56B10E09F0B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9113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8EDABF-2901-4DE1-9E26-65F80033DCF1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9216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636FF85-E093-4BC7-B030-6E8F46026BB9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7475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8A483FA-D197-4683-9CEC-A1190444EA41}" type="slidenum">
              <a:rPr lang="en-US" smtClean="0"/>
              <a:pPr/>
              <a:t>27</a:t>
            </a:fld>
            <a:endParaRPr lang="en-US" smtClean="0"/>
          </a:p>
        </p:txBody>
      </p:sp>
      <p:sp>
        <p:nvSpPr>
          <p:cNvPr id="9318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387D74C-5AF0-4A3D-A0E1-4A6773B595A5}" type="slidenum">
              <a:rPr lang="en-US" smtClean="0"/>
              <a:pPr/>
              <a:t>28</a:t>
            </a:fld>
            <a:endParaRPr lang="en-US" smtClean="0"/>
          </a:p>
        </p:txBody>
      </p:sp>
      <p:sp>
        <p:nvSpPr>
          <p:cNvPr id="9421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9AC43D-0C53-40EA-AD47-EF4B85648247}" type="slidenum">
              <a:rPr lang="en-US" smtClean="0"/>
              <a:pPr/>
              <a:t>29</a:t>
            </a:fld>
            <a:endParaRPr lang="en-US" smtClean="0"/>
          </a:p>
        </p:txBody>
      </p:sp>
      <p:sp>
        <p:nvSpPr>
          <p:cNvPr id="9523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D25A2EE-1170-4A79-9CE9-E3F8F07F5BF0}" type="slidenum">
              <a:rPr lang="en-US" smtClean="0"/>
              <a:pPr/>
              <a:t>33</a:t>
            </a:fld>
            <a:endParaRPr lang="en-US" smtClean="0"/>
          </a:p>
        </p:txBody>
      </p:sp>
      <p:sp>
        <p:nvSpPr>
          <p:cNvPr id="9625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C1F026C-58DD-49D8-A1AD-8D7945756FBB}" type="slidenum">
              <a:rPr lang="en-US" smtClean="0"/>
              <a:pPr/>
              <a:t>41</a:t>
            </a:fld>
            <a:endParaRPr lang="en-US" smtClean="0"/>
          </a:p>
        </p:txBody>
      </p:sp>
      <p:sp>
        <p:nvSpPr>
          <p:cNvPr id="9728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9E33E93-C174-4AEF-9C8E-9036585E7F40}" type="slidenum">
              <a:rPr lang="en-US" smtClean="0"/>
              <a:pPr/>
              <a:t>42</a:t>
            </a:fld>
            <a:endParaRPr lang="en-US" smtClean="0"/>
          </a:p>
        </p:txBody>
      </p:sp>
      <p:sp>
        <p:nvSpPr>
          <p:cNvPr id="9830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30F8438-F00C-485F-86DD-685D9941EF5C}" type="slidenum">
              <a:rPr lang="en-US" smtClean="0"/>
              <a:pPr/>
              <a:t>43</a:t>
            </a:fld>
            <a:endParaRPr lang="en-US" smtClean="0"/>
          </a:p>
        </p:txBody>
      </p:sp>
      <p:sp>
        <p:nvSpPr>
          <p:cNvPr id="9933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7B4203-7364-478E-9ACD-A01A86391CF7}" type="slidenum">
              <a:rPr lang="en-US" smtClean="0"/>
              <a:pPr/>
              <a:t>44</a:t>
            </a:fld>
            <a:endParaRPr lang="en-US" smtClean="0"/>
          </a:p>
        </p:txBody>
      </p:sp>
      <p:sp>
        <p:nvSpPr>
          <p:cNvPr id="10035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D1B1893-0F42-4413-A900-ADDE15EAB31F}" type="slidenum">
              <a:rPr lang="en-US" smtClean="0"/>
              <a:pPr/>
              <a:t>45</a:t>
            </a:fld>
            <a:endParaRPr lang="en-US" smtClean="0"/>
          </a:p>
        </p:txBody>
      </p:sp>
      <p:sp>
        <p:nvSpPr>
          <p:cNvPr id="10137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39410EB-BC17-4353-88A4-EFC979A68CC2}" type="slidenum">
              <a:rPr lang="en-US" smtClean="0"/>
              <a:pPr/>
              <a:t>46</a:t>
            </a:fld>
            <a:endParaRPr lang="en-US" smtClean="0"/>
          </a:p>
        </p:txBody>
      </p:sp>
      <p:sp>
        <p:nvSpPr>
          <p:cNvPr id="10240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5F8D271-56C7-4E5D-8136-20F463F44398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7577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DA7F205-30CA-4940-89F1-AE0CDD9D59AF}" type="slidenum">
              <a:rPr lang="en-US" smtClean="0"/>
              <a:pPr/>
              <a:t>47</a:t>
            </a:fld>
            <a:endParaRPr lang="en-US" smtClean="0"/>
          </a:p>
        </p:txBody>
      </p:sp>
      <p:sp>
        <p:nvSpPr>
          <p:cNvPr id="10342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E6247F-0243-4C34-A5FA-E27C5C043DEE}" type="slidenum">
              <a:rPr lang="en-US" smtClean="0"/>
              <a:pPr/>
              <a:t>48</a:t>
            </a:fld>
            <a:endParaRPr lang="en-US" smtClean="0"/>
          </a:p>
        </p:txBody>
      </p:sp>
      <p:sp>
        <p:nvSpPr>
          <p:cNvPr id="10445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AB518A5-72AC-4532-A50C-2689BABE0919}" type="slidenum">
              <a:rPr lang="en-US" smtClean="0"/>
              <a:pPr/>
              <a:t>49</a:t>
            </a:fld>
            <a:endParaRPr lang="en-US" smtClean="0"/>
          </a:p>
        </p:txBody>
      </p:sp>
      <p:sp>
        <p:nvSpPr>
          <p:cNvPr id="10547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A73C6B0-4433-44ED-B1B4-7A95EA67C443}" type="slidenum">
              <a:rPr lang="en-US" smtClean="0"/>
              <a:pPr/>
              <a:t>50</a:t>
            </a:fld>
            <a:endParaRPr lang="en-US" smtClean="0"/>
          </a:p>
        </p:txBody>
      </p:sp>
      <p:sp>
        <p:nvSpPr>
          <p:cNvPr id="10649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405472E-C84A-4471-9342-13D82E1B390F}" type="slidenum">
              <a:rPr lang="en-US" smtClean="0"/>
              <a:pPr/>
              <a:t>51</a:t>
            </a:fld>
            <a:endParaRPr lang="en-US" smtClean="0"/>
          </a:p>
        </p:txBody>
      </p:sp>
      <p:sp>
        <p:nvSpPr>
          <p:cNvPr id="10752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E9CB607-F304-43CD-931B-A071425A19E8}" type="slidenum">
              <a:rPr lang="en-US" smtClean="0"/>
              <a:pPr/>
              <a:t>52</a:t>
            </a:fld>
            <a:endParaRPr lang="en-US" smtClean="0"/>
          </a:p>
        </p:txBody>
      </p:sp>
      <p:sp>
        <p:nvSpPr>
          <p:cNvPr id="10854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AFC2D4-3EA9-4E41-A894-68A68756EE62}" type="slidenum">
              <a:rPr lang="en-US" smtClean="0"/>
              <a:pPr/>
              <a:t>53</a:t>
            </a:fld>
            <a:endParaRPr lang="en-US" smtClean="0"/>
          </a:p>
        </p:txBody>
      </p:sp>
      <p:sp>
        <p:nvSpPr>
          <p:cNvPr id="10957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07146CE-6031-4D7D-8861-5470CFC15A0E}" type="slidenum">
              <a:rPr lang="en-US" smtClean="0"/>
              <a:pPr/>
              <a:t>54</a:t>
            </a:fld>
            <a:endParaRPr lang="en-US" smtClean="0"/>
          </a:p>
        </p:txBody>
      </p:sp>
      <p:sp>
        <p:nvSpPr>
          <p:cNvPr id="11059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95AF23B-8569-4DF8-A38C-A72DE6CE6470}" type="slidenum">
              <a:rPr lang="en-US" smtClean="0"/>
              <a:pPr/>
              <a:t>55</a:t>
            </a:fld>
            <a:endParaRPr lang="en-US" smtClean="0"/>
          </a:p>
        </p:txBody>
      </p:sp>
      <p:sp>
        <p:nvSpPr>
          <p:cNvPr id="11161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BA148E2-6281-4432-9CE8-0F812DDED1CE}" type="slidenum">
              <a:rPr lang="en-US" smtClean="0"/>
              <a:pPr/>
              <a:t>56</a:t>
            </a:fld>
            <a:endParaRPr lang="en-US" smtClean="0"/>
          </a:p>
        </p:txBody>
      </p:sp>
      <p:sp>
        <p:nvSpPr>
          <p:cNvPr id="11264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6EFDF75-2872-458B-BEC3-8D8480DC1713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7680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D08413B-9ED4-4A45-BA73-77A7C08BF7DE}" type="slidenum">
              <a:rPr lang="en-US" smtClean="0"/>
              <a:pPr/>
              <a:t>57</a:t>
            </a:fld>
            <a:endParaRPr lang="en-US" smtClean="0"/>
          </a:p>
        </p:txBody>
      </p:sp>
      <p:sp>
        <p:nvSpPr>
          <p:cNvPr id="11366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879D50F-0AD6-480D-BE29-7CE1CD3CD33B}" type="slidenum">
              <a:rPr lang="en-US" smtClean="0"/>
              <a:pPr/>
              <a:t>58</a:t>
            </a:fld>
            <a:endParaRPr lang="en-US" smtClean="0"/>
          </a:p>
        </p:txBody>
      </p:sp>
      <p:sp>
        <p:nvSpPr>
          <p:cNvPr id="11469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43F3EEE-7F4B-4A5B-B6B0-D03D84EDE250}" type="slidenum">
              <a:rPr lang="en-US" smtClean="0"/>
              <a:pPr/>
              <a:t>59</a:t>
            </a:fld>
            <a:endParaRPr lang="en-US" smtClean="0"/>
          </a:p>
        </p:txBody>
      </p:sp>
      <p:sp>
        <p:nvSpPr>
          <p:cNvPr id="11571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787EF4-7524-478C-92C4-41CF35C8C741}" type="slidenum">
              <a:rPr lang="en-US" smtClean="0"/>
              <a:pPr/>
              <a:t>60</a:t>
            </a:fld>
            <a:endParaRPr lang="en-US" smtClean="0"/>
          </a:p>
        </p:txBody>
      </p:sp>
      <p:sp>
        <p:nvSpPr>
          <p:cNvPr id="11673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47C97D0-F0D7-44B2-8B18-197B774027AF}" type="slidenum">
              <a:rPr lang="en-US" smtClean="0"/>
              <a:pPr/>
              <a:t>61</a:t>
            </a:fld>
            <a:endParaRPr lang="en-US" smtClean="0"/>
          </a:p>
        </p:txBody>
      </p:sp>
      <p:sp>
        <p:nvSpPr>
          <p:cNvPr id="11776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23CEA83-25F5-4031-9CFA-A8026DB4B85E}" type="slidenum">
              <a:rPr lang="en-US" smtClean="0"/>
              <a:pPr/>
              <a:t>62</a:t>
            </a:fld>
            <a:endParaRPr lang="en-US" smtClean="0"/>
          </a:p>
        </p:txBody>
      </p:sp>
      <p:sp>
        <p:nvSpPr>
          <p:cNvPr id="11878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86EBEF3-C670-40DA-AD7A-311E5109261D}" type="slidenum">
              <a:rPr lang="en-US" smtClean="0"/>
              <a:pPr/>
              <a:t>63</a:t>
            </a:fld>
            <a:endParaRPr lang="en-US" smtClean="0"/>
          </a:p>
        </p:txBody>
      </p:sp>
      <p:sp>
        <p:nvSpPr>
          <p:cNvPr id="11981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8C1049-02F3-4270-8EFB-F600504294F4}" type="slidenum">
              <a:rPr lang="en-US" smtClean="0"/>
              <a:pPr/>
              <a:t>64</a:t>
            </a:fld>
            <a:endParaRPr lang="en-US" smtClean="0"/>
          </a:p>
        </p:txBody>
      </p:sp>
      <p:sp>
        <p:nvSpPr>
          <p:cNvPr id="12083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8A2A7BA-7427-49FB-9E02-6EF66B6E1595}" type="slidenum">
              <a:rPr lang="en-US" smtClean="0"/>
              <a:pPr/>
              <a:t>65</a:t>
            </a:fld>
            <a:endParaRPr lang="en-US" smtClean="0"/>
          </a:p>
        </p:txBody>
      </p:sp>
      <p:sp>
        <p:nvSpPr>
          <p:cNvPr id="12185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E9825C4-E224-4A27-83CD-3E5CAF5A5B30}" type="slidenum">
              <a:rPr lang="en-US" smtClean="0"/>
              <a:pPr/>
              <a:t>66</a:t>
            </a:fld>
            <a:endParaRPr lang="en-US" smtClean="0"/>
          </a:p>
        </p:txBody>
      </p:sp>
      <p:sp>
        <p:nvSpPr>
          <p:cNvPr id="12288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B7EF4C0-2866-4E7A-9E39-F640F7E54A7C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7782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10FEB97-7528-47BE-B364-14F4830106BE}" type="slidenum">
              <a:rPr lang="en-US" smtClean="0"/>
              <a:pPr/>
              <a:t>67</a:t>
            </a:fld>
            <a:endParaRPr lang="en-US" smtClean="0"/>
          </a:p>
        </p:txBody>
      </p:sp>
      <p:sp>
        <p:nvSpPr>
          <p:cNvPr id="12390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0D78C9D-F5B2-4C40-A646-F17C13ADD73E}" type="slidenum">
              <a:rPr lang="en-US" smtClean="0"/>
              <a:pPr/>
              <a:t>68</a:t>
            </a:fld>
            <a:endParaRPr lang="en-US" smtClean="0"/>
          </a:p>
        </p:txBody>
      </p:sp>
      <p:sp>
        <p:nvSpPr>
          <p:cNvPr id="12493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08A429A-4163-4E78-8267-F2EAC9D41440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7885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2DE302C-7C6C-4AEC-8C12-8D82FB199621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7987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69AE1E5-872A-427E-BEBF-69D612769C97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8089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465CDDA-47EF-41DC-8F8C-BE104AFB7F3B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8192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jpeg"/><Relationship Id="rId4" Type="http://schemas.openxmlformats.org/officeDocument/2006/relationships/hyperlink" Target="http://www.db-book.com/" TargetMode="Externa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Rectangle 2"/>
          <p:cNvGraphicFramePr>
            <a:graphicFrameLocks/>
          </p:cNvGraphicFramePr>
          <p:nvPr/>
        </p:nvGraphicFramePr>
        <p:xfrm>
          <a:off x="1524000" y="1397000"/>
          <a:ext cx="6096000" cy="4064000"/>
        </p:xfrm>
        <a:graphic>
          <a:graphicData uri="http://schemas.openxmlformats.org/presentationml/2006/ole">
            <p:oleObj spid="_x0000_s138242" name="Clip" r:id="rId3" imgW="0" imgH="0" progId="MS_ClipArt_Gallery.2">
              <p:embed/>
            </p:oleObj>
          </a:graphicData>
        </a:graphic>
      </p:graphicFrame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2674938" y="5726113"/>
            <a:ext cx="3694112" cy="79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b="1" smtClean="0">
                <a:solidFill>
                  <a:srgbClr val="CC3300"/>
                </a:solidFill>
              </a:rPr>
              <a:t>Database System Concepts, 6</a:t>
            </a:r>
            <a:r>
              <a:rPr lang="en-US" b="1" baseline="30000" smtClean="0">
                <a:solidFill>
                  <a:srgbClr val="CC3300"/>
                </a:solidFill>
              </a:rPr>
              <a:t>th</a:t>
            </a:r>
            <a:r>
              <a:rPr lang="en-US" b="1" smtClean="0">
                <a:solidFill>
                  <a:srgbClr val="CC3300"/>
                </a:solidFill>
              </a:rPr>
              <a:t> Ed</a:t>
            </a:r>
            <a:r>
              <a:rPr lang="en-US" smtClean="0">
                <a:solidFill>
                  <a:srgbClr val="CC3300"/>
                </a:solidFill>
              </a:rPr>
              <a:t>.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sz="1200" b="1" smtClean="0">
                <a:solidFill>
                  <a:srgbClr val="CC3300"/>
                </a:solidFill>
              </a:rPr>
              <a:t>©Silberschatz, Korth and Sudarshan</a:t>
            </a:r>
            <a:br>
              <a:rPr lang="en-US" sz="1200" b="1" smtClean="0">
                <a:solidFill>
                  <a:srgbClr val="CC3300"/>
                </a:solidFill>
              </a:rPr>
            </a:br>
            <a:r>
              <a:rPr lang="en-US" sz="1200" b="1" smtClean="0">
                <a:solidFill>
                  <a:srgbClr val="CC3300"/>
                </a:solidFill>
              </a:rPr>
              <a:t>See </a:t>
            </a:r>
            <a:r>
              <a:rPr lang="en-US" sz="1200" b="1" smtClean="0">
                <a:solidFill>
                  <a:srgbClr val="CC3300"/>
                </a:solidFill>
                <a:hlinkClick r:id="rId4"/>
              </a:rPr>
              <a:t>www.db-book.com</a:t>
            </a:r>
            <a:r>
              <a:rPr lang="en-US" sz="1200" b="1" smtClean="0">
                <a:solidFill>
                  <a:srgbClr val="CC3300"/>
                </a:solidFill>
              </a:rPr>
              <a:t> for conditions on re-use </a:t>
            </a:r>
          </a:p>
        </p:txBody>
      </p:sp>
      <p:pic>
        <p:nvPicPr>
          <p:cNvPr id="6" name="Picture 8" descr="Cover-6Ed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0"/>
            <a:ext cx="1392238" cy="170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969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CC33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969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2862263" y="5780088"/>
            <a:ext cx="344805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>
                <a:solidFill>
                  <a:srgbClr val="578963"/>
                </a:solidFill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96063" y="6218238"/>
            <a:ext cx="1905000" cy="457200"/>
          </a:xfrm>
        </p:spPr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fld id="{6FD03A32-3B9E-4E27-9EFD-87F3451770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D70302-0432-42EA-8167-3D62F482F4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6250" y="117475"/>
            <a:ext cx="2019300" cy="58801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117475"/>
            <a:ext cx="5905500" cy="58801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010BBA-9E28-4E07-8622-750B577DFB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367223-ECC0-4035-98C9-656B7F6062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92C4CC-EC96-4387-9725-0DE4954613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4388" y="1093788"/>
            <a:ext cx="3754437" cy="4903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1225" y="1093788"/>
            <a:ext cx="3754438" cy="4903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28FE66-E6C2-48C8-B798-750791C2E6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38F75B-B3B6-4021-A64A-9F82828B24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A7B8C6-D17A-4B2B-A91B-ACC87BF364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AB0A1A-08B7-423E-B783-7B791F5D1B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4BF15C-3A0C-41EF-BDC5-5630FD3702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0E0DC0-363C-4B78-948E-8AB036F2C5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4388" y="1093788"/>
            <a:ext cx="7661275" cy="4903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95971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chemeClr val="bg2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CFE9552E-69CD-4059-AEA7-3DBBECF6BA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95972" name="Text Box 4"/>
          <p:cNvSpPr txBox="1">
            <a:spLocks noChangeArrowheads="1"/>
          </p:cNvSpPr>
          <p:nvPr/>
        </p:nvSpPr>
        <p:spPr bwMode="auto">
          <a:xfrm>
            <a:off x="6762750" y="6613525"/>
            <a:ext cx="23812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sz="1000" b="1" smtClean="0">
                <a:solidFill>
                  <a:schemeClr val="tx2"/>
                </a:solidFill>
              </a:rPr>
              <a:t>©Silberschatz, Korth and Sudarshan</a:t>
            </a:r>
          </a:p>
        </p:txBody>
      </p:sp>
      <p:sp>
        <p:nvSpPr>
          <p:cNvPr id="595973" name="Text Box 5"/>
          <p:cNvSpPr txBox="1">
            <a:spLocks noChangeArrowheads="1"/>
          </p:cNvSpPr>
          <p:nvPr/>
        </p:nvSpPr>
        <p:spPr bwMode="auto">
          <a:xfrm>
            <a:off x="4446588" y="6613525"/>
            <a:ext cx="5143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sz="1000" b="1" smtClean="0">
                <a:solidFill>
                  <a:schemeClr val="tx2"/>
                </a:solidFill>
              </a:rPr>
              <a:t>14.</a:t>
            </a:r>
            <a:fld id="{B710D4B2-A4EA-4CDB-BC4C-A23458C141B5}" type="slidenum">
              <a:rPr lang="en-US" sz="1000" b="1" smtClean="0">
                <a:solidFill>
                  <a:schemeClr val="tx2"/>
                </a:solidFill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sz="1000" b="1" smtClean="0">
              <a:solidFill>
                <a:schemeClr val="tx2"/>
              </a:solidFill>
            </a:endParaRPr>
          </a:p>
        </p:txBody>
      </p:sp>
      <p:sp>
        <p:nvSpPr>
          <p:cNvPr id="595974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613525"/>
            <a:ext cx="25717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000" b="1" smtClean="0">
                <a:solidFill>
                  <a:schemeClr val="tx2"/>
                </a:solidFill>
              </a:rPr>
              <a:t>Database System Concepts - 6</a:t>
            </a:r>
            <a:r>
              <a:rPr lang="en-US" sz="1000" b="1" baseline="30000" smtClean="0">
                <a:solidFill>
                  <a:schemeClr val="tx2"/>
                </a:solidFill>
              </a:rPr>
              <a:t>th</a:t>
            </a:r>
            <a:r>
              <a:rPr lang="en-US" sz="1000" b="1" smtClean="0">
                <a:solidFill>
                  <a:schemeClr val="tx2"/>
                </a:solidFill>
              </a:rPr>
              <a:t> Edition</a:t>
            </a:r>
          </a:p>
        </p:txBody>
      </p:sp>
      <p:sp>
        <p:nvSpPr>
          <p:cNvPr id="1032" name="Freeform 8"/>
          <p:cNvSpPr>
            <a:spLocks/>
          </p:cNvSpPr>
          <p:nvPr/>
        </p:nvSpPr>
        <p:spPr bwMode="auto">
          <a:xfrm>
            <a:off x="8916988" y="5445125"/>
            <a:ext cx="227012" cy="47625"/>
          </a:xfrm>
          <a:custGeom>
            <a:avLst/>
            <a:gdLst>
              <a:gd name="T0" fmla="*/ 0 w 285"/>
              <a:gd name="T1" fmla="*/ 2147483647 h 61"/>
              <a:gd name="T2" fmla="*/ 2147483647 w 285"/>
              <a:gd name="T3" fmla="*/ 2147483647 h 61"/>
              <a:gd name="T4" fmla="*/ 2147483647 w 285"/>
              <a:gd name="T5" fmla="*/ 2147483647 h 61"/>
              <a:gd name="T6" fmla="*/ 2147483647 w 285"/>
              <a:gd name="T7" fmla="*/ 2147483647 h 61"/>
              <a:gd name="T8" fmla="*/ 2147483647 w 285"/>
              <a:gd name="T9" fmla="*/ 2147483647 h 61"/>
              <a:gd name="T10" fmla="*/ 2147483647 w 285"/>
              <a:gd name="T11" fmla="*/ 2147483647 h 61"/>
              <a:gd name="T12" fmla="*/ 2147483647 w 285"/>
              <a:gd name="T13" fmla="*/ 2147483647 h 61"/>
              <a:gd name="T14" fmla="*/ 2147483647 w 285"/>
              <a:gd name="T15" fmla="*/ 2147483647 h 61"/>
              <a:gd name="T16" fmla="*/ 2147483647 w 285"/>
              <a:gd name="T17" fmla="*/ 0 h 61"/>
              <a:gd name="T18" fmla="*/ 2147483647 w 285"/>
              <a:gd name="T19" fmla="*/ 0 h 61"/>
              <a:gd name="T20" fmla="*/ 2147483647 w 285"/>
              <a:gd name="T21" fmla="*/ 0 h 61"/>
              <a:gd name="T22" fmla="*/ 2147483647 w 285"/>
              <a:gd name="T23" fmla="*/ 0 h 61"/>
              <a:gd name="T24" fmla="*/ 2147483647 w 285"/>
              <a:gd name="T25" fmla="*/ 2147483647 h 61"/>
              <a:gd name="T26" fmla="*/ 2147483647 w 285"/>
              <a:gd name="T27" fmla="*/ 2147483647 h 61"/>
              <a:gd name="T28" fmla="*/ 2147483647 w 285"/>
              <a:gd name="T29" fmla="*/ 2147483647 h 61"/>
              <a:gd name="T30" fmla="*/ 2147483647 w 285"/>
              <a:gd name="T31" fmla="*/ 2147483647 h 61"/>
              <a:gd name="T32" fmla="*/ 2147483647 w 285"/>
              <a:gd name="T33" fmla="*/ 2147483647 h 61"/>
              <a:gd name="T34" fmla="*/ 2147483647 w 285"/>
              <a:gd name="T35" fmla="*/ 2147483647 h 61"/>
              <a:gd name="T36" fmla="*/ 2147483647 w 285"/>
              <a:gd name="T37" fmla="*/ 2147483647 h 61"/>
              <a:gd name="T38" fmla="*/ 2147483647 w 285"/>
              <a:gd name="T39" fmla="*/ 2147483647 h 61"/>
              <a:gd name="T40" fmla="*/ 2147483647 w 285"/>
              <a:gd name="T41" fmla="*/ 2147483647 h 61"/>
              <a:gd name="T42" fmla="*/ 2147483647 w 285"/>
              <a:gd name="T43" fmla="*/ 2147483647 h 61"/>
              <a:gd name="T44" fmla="*/ 2147483647 w 285"/>
              <a:gd name="T45" fmla="*/ 2147483647 h 61"/>
              <a:gd name="T46" fmla="*/ 2147483647 w 285"/>
              <a:gd name="T47" fmla="*/ 2147483647 h 61"/>
              <a:gd name="T48" fmla="*/ 2147483647 w 285"/>
              <a:gd name="T49" fmla="*/ 2147483647 h 61"/>
              <a:gd name="T50" fmla="*/ 2147483647 w 285"/>
              <a:gd name="T51" fmla="*/ 2147483647 h 61"/>
              <a:gd name="T52" fmla="*/ 2147483647 w 285"/>
              <a:gd name="T53" fmla="*/ 2147483647 h 61"/>
              <a:gd name="T54" fmla="*/ 2147483647 w 285"/>
              <a:gd name="T55" fmla="*/ 2147483647 h 61"/>
              <a:gd name="T56" fmla="*/ 2147483647 w 285"/>
              <a:gd name="T57" fmla="*/ 2147483647 h 61"/>
              <a:gd name="T58" fmla="*/ 2147483647 w 285"/>
              <a:gd name="T59" fmla="*/ 2147483647 h 61"/>
              <a:gd name="T60" fmla="*/ 2147483647 w 285"/>
              <a:gd name="T61" fmla="*/ 2147483647 h 61"/>
              <a:gd name="T62" fmla="*/ 2147483647 w 285"/>
              <a:gd name="T63" fmla="*/ 2147483647 h 61"/>
              <a:gd name="T64" fmla="*/ 2147483647 w 285"/>
              <a:gd name="T65" fmla="*/ 2147483647 h 61"/>
              <a:gd name="T66" fmla="*/ 2147483647 w 285"/>
              <a:gd name="T67" fmla="*/ 2147483647 h 61"/>
              <a:gd name="T68" fmla="*/ 2147483647 w 285"/>
              <a:gd name="T69" fmla="*/ 2147483647 h 61"/>
              <a:gd name="T70" fmla="*/ 2147483647 w 285"/>
              <a:gd name="T71" fmla="*/ 2147483647 h 61"/>
              <a:gd name="T72" fmla="*/ 2147483647 w 285"/>
              <a:gd name="T73" fmla="*/ 2147483647 h 61"/>
              <a:gd name="T74" fmla="*/ 2147483647 w 285"/>
              <a:gd name="T75" fmla="*/ 2147483647 h 61"/>
              <a:gd name="T76" fmla="*/ 2147483647 w 285"/>
              <a:gd name="T77" fmla="*/ 2147483647 h 61"/>
              <a:gd name="T78" fmla="*/ 2147483647 w 285"/>
              <a:gd name="T79" fmla="*/ 2147483647 h 61"/>
              <a:gd name="T80" fmla="*/ 2147483647 w 285"/>
              <a:gd name="T81" fmla="*/ 2147483647 h 61"/>
              <a:gd name="T82" fmla="*/ 2147483647 w 285"/>
              <a:gd name="T83" fmla="*/ 2147483647 h 61"/>
              <a:gd name="T84" fmla="*/ 2147483647 w 285"/>
              <a:gd name="T85" fmla="*/ 2147483647 h 61"/>
              <a:gd name="T86" fmla="*/ 2147483647 w 285"/>
              <a:gd name="T87" fmla="*/ 2147483647 h 61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pic>
        <p:nvPicPr>
          <p:cNvPr id="1033" name="Picture 9" descr="Cover-6Ed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-3175" y="0"/>
            <a:ext cx="668338" cy="81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48" r:id="rId8"/>
    <p:sldLayoutId id="2147483749" r:id="rId9"/>
    <p:sldLayoutId id="2147483750" r:id="rId10"/>
    <p:sldLayoutId id="214748375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ＭＳ Ｐゴシック" panose="020B0600070205080204" pitchFamily="34" charset="-128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ＭＳ Ｐゴシック" panose="020B0600070205080204" pitchFamily="34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ＭＳ Ｐゴシック" panose="020B0600070205080204" pitchFamily="34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ＭＳ Ｐゴシック" panose="020B0600070205080204" pitchFamily="34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ＭＳ Ｐゴシック" panose="020B0600070205080204" pitchFamily="34" charset="-128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90000"/>
        <a:buFont typeface="Monotype Sorts" charset="2"/>
        <a:buChar char="n"/>
        <a:defRPr kumimoji="1">
          <a:solidFill>
            <a:schemeClr val="tx1"/>
          </a:solidFill>
          <a:latin typeface="+mn-lt"/>
          <a:ea typeface="ＭＳ Ｐゴシック" panose="020B0600070205080204" pitchFamily="34" charset="-128"/>
          <a:cs typeface="+mn-cs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chemeClr val="folHlink"/>
        </a:buClr>
        <a:buSzPct val="80000"/>
        <a:buFont typeface="Monotype Sorts" charset="2"/>
        <a:buChar char="l"/>
        <a:defRPr kumimoji="1">
          <a:solidFill>
            <a:schemeClr val="tx1"/>
          </a:solidFill>
          <a:latin typeface="+mn-lt"/>
          <a:ea typeface="ＭＳ Ｐゴシック" charset="-128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33CC33"/>
        </a:buClr>
        <a:buSzPct val="75000"/>
        <a:buFont typeface="Webdings" pitchFamily="18" charset="2"/>
        <a:buChar char="4"/>
        <a:defRPr kumimoji="1">
          <a:solidFill>
            <a:schemeClr val="tx1"/>
          </a:solidFill>
          <a:latin typeface="+mn-lt"/>
          <a:ea typeface="ＭＳ Ｐゴシック" charset="-128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Font typeface="Times New Roman" pitchFamily="18" charset="0"/>
        <a:buChar char="–"/>
        <a:defRPr kumimoji="1">
          <a:solidFill>
            <a:schemeClr val="tx1"/>
          </a:solidFill>
          <a:latin typeface="+mn-lt"/>
          <a:ea typeface="ＭＳ Ｐゴシック" charset="-128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Transactions Processing</a:t>
            </a:r>
            <a:endParaRPr lang="en-IN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Concurrent Executions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106488"/>
            <a:ext cx="7439025" cy="5099050"/>
          </a:xfrm>
        </p:spPr>
        <p:txBody>
          <a:bodyPr/>
          <a:lstStyle/>
          <a:p>
            <a:r>
              <a:rPr lang="en-US" smtClean="0"/>
              <a:t>Multiple transactions are allowed to run concurrently in the system.  Advantages are:</a:t>
            </a:r>
          </a:p>
          <a:p>
            <a:pPr lvl="1"/>
            <a:r>
              <a:rPr lang="en-US" b="1" smtClean="0">
                <a:ea typeface="ＭＳ Ｐゴシック" pitchFamily="34" charset="-128"/>
              </a:rPr>
              <a:t>increased processor and disk utilization</a:t>
            </a:r>
            <a:r>
              <a:rPr lang="en-US" smtClean="0">
                <a:ea typeface="ＭＳ Ｐゴシック" pitchFamily="34" charset="-128"/>
              </a:rPr>
              <a:t>, leading to better transaction </a:t>
            </a:r>
            <a:r>
              <a:rPr lang="en-US" i="1" smtClean="0">
                <a:ea typeface="ＭＳ Ｐゴシック" pitchFamily="34" charset="-128"/>
              </a:rPr>
              <a:t>throughput</a:t>
            </a:r>
          </a:p>
          <a:p>
            <a:pPr lvl="2"/>
            <a:r>
              <a:rPr lang="en-US" smtClean="0">
                <a:ea typeface="ＭＳ Ｐゴシック" pitchFamily="34" charset="-128"/>
              </a:rPr>
              <a:t>E.g. one transaction can be using the CPU while another is reading from or writing to the disk</a:t>
            </a:r>
          </a:p>
          <a:p>
            <a:pPr lvl="1"/>
            <a:r>
              <a:rPr lang="en-US" b="1" smtClean="0">
                <a:ea typeface="ＭＳ Ｐゴシック" pitchFamily="34" charset="-128"/>
              </a:rPr>
              <a:t>reduced average response time</a:t>
            </a:r>
            <a:r>
              <a:rPr lang="en-US" smtClean="0">
                <a:ea typeface="ＭＳ Ｐゴシック" pitchFamily="34" charset="-128"/>
              </a:rPr>
              <a:t> for transactions: short transactions need not wait behind long ones.</a:t>
            </a:r>
          </a:p>
          <a:p>
            <a:r>
              <a:rPr lang="en-US" b="1" smtClean="0">
                <a:solidFill>
                  <a:srgbClr val="000099"/>
                </a:solidFill>
              </a:rPr>
              <a:t>Concurrency control schemes</a:t>
            </a:r>
            <a:r>
              <a:rPr lang="en-US" i="1" smtClean="0"/>
              <a:t> </a:t>
            </a:r>
            <a:r>
              <a:rPr lang="en-US" smtClean="0"/>
              <a:t>– mechanisms  to achieve isolation</a:t>
            </a:r>
          </a:p>
          <a:p>
            <a:pPr lvl="1"/>
            <a:r>
              <a:rPr lang="en-US" smtClean="0">
                <a:ea typeface="ＭＳ Ｐゴシック" pitchFamily="34" charset="-128"/>
              </a:rPr>
              <a:t> that is, to control the interaction among the concurrent transactions in order to prevent them from destroying the consistency of the database</a:t>
            </a:r>
          </a:p>
          <a:p>
            <a:pPr lvl="2"/>
            <a:r>
              <a:rPr lang="en-US" smtClean="0">
                <a:ea typeface="ＭＳ Ｐゴシック" pitchFamily="34" charset="-128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Schedules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106488"/>
            <a:ext cx="7810500" cy="4981575"/>
          </a:xfrm>
        </p:spPr>
        <p:txBody>
          <a:bodyPr/>
          <a:lstStyle/>
          <a:p>
            <a:r>
              <a:rPr lang="en-US" b="1" smtClean="0">
                <a:solidFill>
                  <a:srgbClr val="000099"/>
                </a:solidFill>
              </a:rPr>
              <a:t>Schedule</a:t>
            </a:r>
            <a:r>
              <a:rPr lang="en-US" b="1" smtClean="0">
                <a:solidFill>
                  <a:schemeClr val="tx2"/>
                </a:solidFill>
              </a:rPr>
              <a:t> </a:t>
            </a:r>
            <a:r>
              <a:rPr lang="en-US" smtClean="0"/>
              <a:t>– a sequences of instructions that specify the chronological order in which instructions of concurrent transactions are executed</a:t>
            </a:r>
          </a:p>
          <a:p>
            <a:pPr lvl="1"/>
            <a:r>
              <a:rPr lang="en-US" smtClean="0">
                <a:ea typeface="ＭＳ Ｐゴシック" pitchFamily="34" charset="-128"/>
              </a:rPr>
              <a:t>a schedule for a set of transactions must consist of all instructions of those transactions</a:t>
            </a:r>
          </a:p>
          <a:p>
            <a:pPr lvl="1"/>
            <a:r>
              <a:rPr lang="en-US" smtClean="0">
                <a:ea typeface="ＭＳ Ｐゴシック" pitchFamily="34" charset="-128"/>
              </a:rPr>
              <a:t>must preserve the order in which the instructions appear in each individual transaction.</a:t>
            </a:r>
          </a:p>
          <a:p>
            <a:r>
              <a:rPr lang="en-US" smtClean="0"/>
              <a:t>A transaction that successfully completes its execution will have a commit instructions as the last statement </a:t>
            </a:r>
          </a:p>
          <a:p>
            <a:pPr lvl="1"/>
            <a:r>
              <a:rPr lang="en-US" smtClean="0">
                <a:ea typeface="ＭＳ Ｐゴシック" pitchFamily="34" charset="-128"/>
              </a:rPr>
              <a:t>by default transaction assumed to execute commit instruction as its last step</a:t>
            </a:r>
          </a:p>
          <a:p>
            <a:r>
              <a:rPr lang="en-US" smtClean="0"/>
              <a:t>A transaction that fails to successfully complete its execution will have an abort instruction as the last statement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Schedule 1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4388" y="1093788"/>
            <a:ext cx="7262812" cy="1184275"/>
          </a:xfrm>
        </p:spPr>
        <p:txBody>
          <a:bodyPr/>
          <a:lstStyle/>
          <a:p>
            <a:pPr>
              <a:lnSpc>
                <a:spcPct val="80000"/>
              </a:lnSpc>
              <a:tabLst>
                <a:tab pos="1947863" algn="l"/>
                <a:tab pos="2684463" algn="l"/>
                <a:tab pos="3594100" algn="l"/>
                <a:tab pos="4286250" algn="l"/>
              </a:tabLst>
            </a:pPr>
            <a:r>
              <a:rPr lang="en-US" sz="2000" smtClean="0"/>
              <a:t>Let </a:t>
            </a:r>
            <a:r>
              <a:rPr lang="en-US" sz="2000" i="1" smtClean="0"/>
              <a:t>T</a:t>
            </a:r>
            <a:r>
              <a:rPr lang="en-US" sz="2000" baseline="-25000" smtClean="0"/>
              <a:t>1</a:t>
            </a:r>
            <a:r>
              <a:rPr lang="en-US" sz="2000" smtClean="0"/>
              <a:t> transfer $50 from </a:t>
            </a:r>
            <a:r>
              <a:rPr lang="en-US" sz="2000" i="1" smtClean="0"/>
              <a:t>A </a:t>
            </a:r>
            <a:r>
              <a:rPr lang="en-US" sz="2000" smtClean="0"/>
              <a:t>to </a:t>
            </a:r>
            <a:r>
              <a:rPr lang="en-US" sz="2000" i="1" smtClean="0"/>
              <a:t>B</a:t>
            </a:r>
            <a:r>
              <a:rPr lang="en-US" sz="2000" smtClean="0"/>
              <a:t>, and </a:t>
            </a:r>
            <a:r>
              <a:rPr lang="en-US" sz="2000" i="1" smtClean="0"/>
              <a:t>T</a:t>
            </a:r>
            <a:r>
              <a:rPr lang="en-US" sz="2000" baseline="-25000" smtClean="0"/>
              <a:t>2</a:t>
            </a:r>
            <a:r>
              <a:rPr lang="en-US" sz="2000" smtClean="0"/>
              <a:t> transfer 10% of the balance from </a:t>
            </a:r>
            <a:r>
              <a:rPr lang="en-US" sz="2000" i="1" smtClean="0"/>
              <a:t>A </a:t>
            </a:r>
            <a:r>
              <a:rPr lang="en-US" sz="2000" smtClean="0"/>
              <a:t>to </a:t>
            </a:r>
            <a:r>
              <a:rPr lang="en-US" sz="2000" i="1" smtClean="0"/>
              <a:t>B.</a:t>
            </a:r>
            <a:r>
              <a:rPr lang="en-US" sz="2000" smtClean="0"/>
              <a:t>  </a:t>
            </a:r>
          </a:p>
          <a:p>
            <a:pPr>
              <a:lnSpc>
                <a:spcPct val="80000"/>
              </a:lnSpc>
              <a:tabLst>
                <a:tab pos="1947863" algn="l"/>
                <a:tab pos="2684463" algn="l"/>
                <a:tab pos="3594100" algn="l"/>
                <a:tab pos="4286250" algn="l"/>
              </a:tabLst>
            </a:pPr>
            <a:r>
              <a:rPr lang="en-US" sz="2000" smtClean="0"/>
              <a:t>A </a:t>
            </a:r>
            <a:r>
              <a:rPr lang="en-US" sz="2000" smtClean="0">
                <a:solidFill>
                  <a:srgbClr val="000099"/>
                </a:solidFill>
              </a:rPr>
              <a:t>serial </a:t>
            </a:r>
            <a:r>
              <a:rPr lang="en-US" sz="2000" smtClean="0"/>
              <a:t>schedule in which </a:t>
            </a:r>
            <a:r>
              <a:rPr lang="en-US" sz="2000" i="1" smtClean="0"/>
              <a:t>T</a:t>
            </a:r>
            <a:r>
              <a:rPr lang="en-US" sz="2000" baseline="-25000" smtClean="0"/>
              <a:t>1</a:t>
            </a:r>
            <a:r>
              <a:rPr lang="en-US" sz="2000" smtClean="0"/>
              <a:t> is followed by </a:t>
            </a:r>
            <a:r>
              <a:rPr lang="en-US" sz="2000" i="1" smtClean="0"/>
              <a:t>T</a:t>
            </a:r>
            <a:r>
              <a:rPr lang="en-US" sz="2000" baseline="-25000" smtClean="0"/>
              <a:t>2</a:t>
            </a:r>
            <a:r>
              <a:rPr lang="en-US" smtClean="0"/>
              <a:t> </a:t>
            </a:r>
            <a:r>
              <a:rPr lang="en-US" sz="2000" smtClean="0"/>
              <a:t>:</a:t>
            </a:r>
          </a:p>
          <a:p>
            <a:pPr>
              <a:lnSpc>
                <a:spcPct val="80000"/>
              </a:lnSpc>
              <a:buFont typeface="Monotype Sorts" charset="2"/>
              <a:buNone/>
              <a:tabLst>
                <a:tab pos="1947863" algn="l"/>
                <a:tab pos="2684463" algn="l"/>
                <a:tab pos="3594100" algn="l"/>
                <a:tab pos="4286250" algn="l"/>
              </a:tabLst>
            </a:pPr>
            <a:r>
              <a:rPr lang="en-US" sz="1400" smtClean="0"/>
              <a:t>		</a:t>
            </a:r>
          </a:p>
        </p:txBody>
      </p:sp>
      <p:pic>
        <p:nvPicPr>
          <p:cNvPr id="14340" name="Picture 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36863" y="2074863"/>
            <a:ext cx="3506787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Schedule 2</a:t>
            </a:r>
          </a:p>
        </p:txBody>
      </p:sp>
      <p:sp>
        <p:nvSpPr>
          <p:cNvPr id="15363" name="Text Box 5"/>
          <p:cNvSpPr txBox="1">
            <a:spLocks noChangeArrowheads="1"/>
          </p:cNvSpPr>
          <p:nvPr/>
        </p:nvSpPr>
        <p:spPr bwMode="auto">
          <a:xfrm>
            <a:off x="741363" y="1089025"/>
            <a:ext cx="78803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sz="2000"/>
              <a:t> A serial schedule where </a:t>
            </a:r>
            <a:r>
              <a:rPr lang="en-US" sz="2000" i="1"/>
              <a:t>T</a:t>
            </a:r>
            <a:r>
              <a:rPr lang="en-US" sz="2000" i="1" baseline="-25000"/>
              <a:t>2</a:t>
            </a:r>
            <a:r>
              <a:rPr lang="en-US" sz="2000"/>
              <a:t> is followed by </a:t>
            </a:r>
            <a:r>
              <a:rPr kumimoji="1" lang="en-US" sz="2000" i="1"/>
              <a:t>T</a:t>
            </a:r>
            <a:r>
              <a:rPr kumimoji="1" lang="en-US" sz="2000" baseline="-25000"/>
              <a:t>1</a:t>
            </a:r>
          </a:p>
        </p:txBody>
      </p:sp>
      <p:pic>
        <p:nvPicPr>
          <p:cNvPr id="15364" name="Picture 1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4413" y="1611313"/>
            <a:ext cx="3827462" cy="476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Schedule 3</a:t>
            </a:r>
          </a:p>
        </p:txBody>
      </p:sp>
      <p:sp>
        <p:nvSpPr>
          <p:cNvPr id="16387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814388" y="1093788"/>
            <a:ext cx="6765925" cy="1054100"/>
          </a:xfrm>
          <a:noFill/>
        </p:spPr>
        <p:txBody>
          <a:bodyPr/>
          <a:lstStyle/>
          <a:p>
            <a:pPr>
              <a:lnSpc>
                <a:spcPct val="90000"/>
              </a:lnSpc>
              <a:tabLst>
                <a:tab pos="1947863" algn="l"/>
                <a:tab pos="2684463" algn="l"/>
                <a:tab pos="3594100" algn="l"/>
                <a:tab pos="4286250" algn="l"/>
              </a:tabLst>
            </a:pPr>
            <a:r>
              <a:rPr lang="en-US" smtClean="0"/>
              <a:t>Let </a:t>
            </a:r>
            <a:r>
              <a:rPr lang="en-US" i="1" smtClean="0"/>
              <a:t>T</a:t>
            </a:r>
            <a:r>
              <a:rPr lang="en-US" baseline="-25000" smtClean="0"/>
              <a:t>1</a:t>
            </a:r>
            <a:r>
              <a:rPr lang="en-US" smtClean="0"/>
              <a:t> and </a:t>
            </a:r>
            <a:r>
              <a:rPr lang="en-US" i="1" smtClean="0"/>
              <a:t>T</a:t>
            </a:r>
            <a:r>
              <a:rPr lang="en-US" baseline="-25000" smtClean="0"/>
              <a:t>2</a:t>
            </a:r>
            <a:r>
              <a:rPr lang="en-US" smtClean="0"/>
              <a:t> be the transactions defined previously</a:t>
            </a:r>
            <a:r>
              <a:rPr lang="en-US" i="1" smtClean="0"/>
              <a:t>.</a:t>
            </a:r>
            <a:r>
              <a:rPr lang="en-US" smtClean="0"/>
              <a:t>  The following schedule is not a serial schedule, but it is </a:t>
            </a:r>
            <a:r>
              <a:rPr lang="en-US" i="1" smtClean="0">
                <a:solidFill>
                  <a:srgbClr val="000099"/>
                </a:solidFill>
              </a:rPr>
              <a:t>equivalent</a:t>
            </a:r>
            <a:r>
              <a:rPr lang="en-US" smtClean="0">
                <a:solidFill>
                  <a:srgbClr val="000099"/>
                </a:solidFill>
              </a:rPr>
              <a:t> </a:t>
            </a:r>
            <a:r>
              <a:rPr lang="en-US" smtClean="0"/>
              <a:t>to Schedule 1.</a:t>
            </a:r>
          </a:p>
          <a:p>
            <a:pPr>
              <a:lnSpc>
                <a:spcPct val="90000"/>
              </a:lnSpc>
              <a:buFont typeface="Monotype Sorts" charset="2"/>
              <a:buNone/>
              <a:tabLst>
                <a:tab pos="1947863" algn="l"/>
                <a:tab pos="2684463" algn="l"/>
                <a:tab pos="3594100" algn="l"/>
                <a:tab pos="4286250" algn="l"/>
              </a:tabLst>
            </a:pPr>
            <a:r>
              <a:rPr lang="en-US" smtClean="0"/>
              <a:t>		</a:t>
            </a:r>
            <a:endParaRPr lang="en-US" i="1" smtClean="0"/>
          </a:p>
        </p:txBody>
      </p:sp>
      <p:sp>
        <p:nvSpPr>
          <p:cNvPr id="16388" name="Rectangle 7"/>
          <p:cNvSpPr>
            <a:spLocks noChangeArrowheads="1"/>
          </p:cNvSpPr>
          <p:nvPr/>
        </p:nvSpPr>
        <p:spPr bwMode="auto">
          <a:xfrm>
            <a:off x="1000125" y="6018213"/>
            <a:ext cx="6724650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35000"/>
              </a:spcBef>
              <a:buClr>
                <a:schemeClr val="tx2"/>
              </a:buClr>
              <a:buFont typeface="Monotype Sorts" charset="2"/>
              <a:buNone/>
              <a:tabLst>
                <a:tab pos="1947863" algn="l"/>
                <a:tab pos="2684463" algn="l"/>
                <a:tab pos="3594100" algn="l"/>
                <a:tab pos="4286250" algn="l"/>
              </a:tabLst>
            </a:pPr>
            <a:r>
              <a:rPr kumimoji="1" lang="en-US" sz="1800">
                <a:latin typeface="Arial" charset="0"/>
              </a:rPr>
              <a:t>In Schedules 1, 2 and 3, the sum A + B is preserved.</a:t>
            </a:r>
          </a:p>
        </p:txBody>
      </p:sp>
      <p:pic>
        <p:nvPicPr>
          <p:cNvPr id="16389" name="Picture 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08300" y="1962150"/>
            <a:ext cx="3273425" cy="408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Schedule 4</a:t>
            </a:r>
          </a:p>
        </p:txBody>
      </p:sp>
      <p:sp>
        <p:nvSpPr>
          <p:cNvPr id="17411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814388" y="1093788"/>
            <a:ext cx="6724650" cy="1184275"/>
          </a:xfrm>
          <a:noFill/>
        </p:spPr>
        <p:txBody>
          <a:bodyPr/>
          <a:lstStyle/>
          <a:p>
            <a:pPr>
              <a:tabLst>
                <a:tab pos="1947863" algn="l"/>
                <a:tab pos="2684463" algn="l"/>
                <a:tab pos="3594100" algn="l"/>
                <a:tab pos="4286250" algn="l"/>
              </a:tabLst>
            </a:pPr>
            <a:r>
              <a:rPr lang="en-US" smtClean="0"/>
              <a:t>The following concurrent schedule does not preserve the value of (</a:t>
            </a:r>
            <a:r>
              <a:rPr lang="en-US" i="1" smtClean="0"/>
              <a:t>A </a:t>
            </a:r>
            <a:r>
              <a:rPr lang="en-US" smtClean="0"/>
              <a:t>+ </a:t>
            </a:r>
            <a:r>
              <a:rPr lang="en-US" i="1" smtClean="0"/>
              <a:t>B</a:t>
            </a:r>
            <a:r>
              <a:rPr lang="en-US" smtClean="0"/>
              <a:t> </a:t>
            </a:r>
            <a:r>
              <a:rPr lang="en-US" i="1" smtClean="0"/>
              <a:t>)</a:t>
            </a:r>
            <a:r>
              <a:rPr lang="en-US" smtClean="0"/>
              <a:t>.			</a:t>
            </a:r>
            <a:endParaRPr lang="en-US" i="1" smtClean="0"/>
          </a:p>
        </p:txBody>
      </p:sp>
      <p:pic>
        <p:nvPicPr>
          <p:cNvPr id="17412" name="Picture 1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60663" y="2098675"/>
            <a:ext cx="3419475" cy="427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Serializability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106488"/>
            <a:ext cx="6915150" cy="4927600"/>
          </a:xfrm>
        </p:spPr>
        <p:txBody>
          <a:bodyPr/>
          <a:lstStyle/>
          <a:p>
            <a:r>
              <a:rPr lang="en-US" b="1" smtClean="0"/>
              <a:t>Basic Assumption</a:t>
            </a:r>
            <a:r>
              <a:rPr lang="en-US" smtClean="0"/>
              <a:t> – Each transaction preserves database consistency.</a:t>
            </a:r>
          </a:p>
          <a:p>
            <a:r>
              <a:rPr lang="en-US" smtClean="0"/>
              <a:t>Thus serial execution of a set of transactions preserves database consistency.</a:t>
            </a:r>
          </a:p>
          <a:p>
            <a:r>
              <a:rPr lang="en-US" smtClean="0"/>
              <a:t>A (possibly concurrent) schedule is serializable if it is equivalent to a serial schedule.  Different forms of schedule equivalence give rise to the notions of:</a:t>
            </a:r>
          </a:p>
          <a:p>
            <a:pPr lvl="1">
              <a:buFont typeface="Monotype Sorts" charset="2"/>
              <a:buNone/>
            </a:pPr>
            <a:r>
              <a:rPr lang="en-US" smtClean="0">
                <a:ea typeface="ＭＳ Ｐゴシック" pitchFamily="34" charset="-128"/>
              </a:rPr>
              <a:t>1.	</a:t>
            </a:r>
            <a:r>
              <a:rPr lang="en-US" b="1" smtClean="0">
                <a:solidFill>
                  <a:srgbClr val="000099"/>
                </a:solidFill>
                <a:ea typeface="ＭＳ Ｐゴシック" pitchFamily="34" charset="-128"/>
              </a:rPr>
              <a:t>conflict serializability</a:t>
            </a:r>
          </a:p>
          <a:p>
            <a:pPr lvl="1">
              <a:buFont typeface="Monotype Sorts" charset="2"/>
              <a:buNone/>
            </a:pPr>
            <a:r>
              <a:rPr lang="en-US" smtClean="0">
                <a:ea typeface="ＭＳ Ｐゴシック" pitchFamily="34" charset="-128"/>
              </a:rPr>
              <a:t>2.	</a:t>
            </a:r>
            <a:r>
              <a:rPr lang="en-US" b="1" smtClean="0">
                <a:solidFill>
                  <a:srgbClr val="000099"/>
                </a:solidFill>
                <a:ea typeface="ＭＳ Ｐゴシック" pitchFamily="34" charset="-128"/>
              </a:rPr>
              <a:t>view serializability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i="1">
                <a:ea typeface="+mj-ea"/>
              </a:rPr>
              <a:t>Simplified view of transactions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149350"/>
            <a:ext cx="6761163" cy="4956175"/>
          </a:xfrm>
        </p:spPr>
        <p:txBody>
          <a:bodyPr/>
          <a:lstStyle/>
          <a:p>
            <a:pPr>
              <a:buFont typeface="Monotype Sorts" charset="2"/>
              <a:buNone/>
            </a:pPr>
            <a:endParaRPr lang="en-US" i="1" smtClean="0"/>
          </a:p>
          <a:p>
            <a:pPr lvl="1"/>
            <a:r>
              <a:rPr lang="en-US" smtClean="0">
                <a:ea typeface="ＭＳ Ｐゴシック" pitchFamily="34" charset="-128"/>
              </a:rPr>
              <a:t>We ignore operations other than </a:t>
            </a:r>
            <a:r>
              <a:rPr lang="en-US" b="1" smtClean="0">
                <a:ea typeface="ＭＳ Ｐゴシック" pitchFamily="34" charset="-128"/>
              </a:rPr>
              <a:t>read</a:t>
            </a:r>
            <a:r>
              <a:rPr lang="en-US" smtClean="0">
                <a:ea typeface="ＭＳ Ｐゴシック" pitchFamily="34" charset="-128"/>
              </a:rPr>
              <a:t> and </a:t>
            </a:r>
            <a:r>
              <a:rPr lang="en-US" b="1" smtClean="0">
                <a:ea typeface="ＭＳ Ｐゴシック" pitchFamily="34" charset="-128"/>
              </a:rPr>
              <a:t>write</a:t>
            </a:r>
            <a:r>
              <a:rPr lang="en-US" smtClean="0">
                <a:ea typeface="ＭＳ Ｐゴシック" pitchFamily="34" charset="-128"/>
              </a:rPr>
              <a:t> instructions</a:t>
            </a:r>
          </a:p>
          <a:p>
            <a:pPr lvl="1"/>
            <a:r>
              <a:rPr lang="en-US" smtClean="0">
                <a:ea typeface="ＭＳ Ｐゴシック" pitchFamily="34" charset="-128"/>
              </a:rPr>
              <a:t>We assume that transactions may perform arbitrary computations on data in local buffers in between reads and writes.  </a:t>
            </a:r>
          </a:p>
          <a:p>
            <a:pPr lvl="1"/>
            <a:r>
              <a:rPr lang="en-US" smtClean="0">
                <a:ea typeface="ＭＳ Ｐゴシック" pitchFamily="34" charset="-128"/>
              </a:rPr>
              <a:t>Our simplified schedules consist of only </a:t>
            </a:r>
            <a:r>
              <a:rPr lang="en-US" b="1" smtClean="0">
                <a:ea typeface="ＭＳ Ｐゴシック" pitchFamily="34" charset="-128"/>
              </a:rPr>
              <a:t>read</a:t>
            </a:r>
            <a:r>
              <a:rPr lang="en-US" smtClean="0">
                <a:ea typeface="ＭＳ Ｐゴシック" pitchFamily="34" charset="-128"/>
              </a:rPr>
              <a:t> and </a:t>
            </a:r>
            <a:r>
              <a:rPr lang="en-US" b="1" smtClean="0">
                <a:ea typeface="ＭＳ Ｐゴシック" pitchFamily="34" charset="-128"/>
              </a:rPr>
              <a:t>write </a:t>
            </a:r>
            <a:r>
              <a:rPr lang="en-US" smtClean="0">
                <a:ea typeface="ＭＳ Ｐゴシック" pitchFamily="34" charset="-128"/>
              </a:rPr>
              <a:t>instructions.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Conflicting Instructions 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106488"/>
            <a:ext cx="7146925" cy="5091112"/>
          </a:xfrm>
        </p:spPr>
        <p:txBody>
          <a:bodyPr/>
          <a:lstStyle/>
          <a:p>
            <a:r>
              <a:rPr lang="en-US" smtClean="0"/>
              <a:t>Instructions </a:t>
            </a:r>
            <a:r>
              <a:rPr lang="en-US" i="1" smtClean="0"/>
              <a:t>l</a:t>
            </a:r>
            <a:r>
              <a:rPr lang="en-US" i="1" baseline="-25000" smtClean="0"/>
              <a:t>i</a:t>
            </a:r>
            <a:r>
              <a:rPr lang="en-US" smtClean="0"/>
              <a:t> and </a:t>
            </a:r>
            <a:r>
              <a:rPr lang="en-US" i="1" smtClean="0"/>
              <a:t>l</a:t>
            </a:r>
            <a:r>
              <a:rPr lang="en-US" i="1" baseline="-25000" smtClean="0"/>
              <a:t>j</a:t>
            </a:r>
            <a:r>
              <a:rPr lang="en-US" smtClean="0"/>
              <a:t> of transactions </a:t>
            </a:r>
            <a:r>
              <a:rPr lang="en-US" i="1" smtClean="0"/>
              <a:t>T</a:t>
            </a:r>
            <a:r>
              <a:rPr lang="en-US" i="1" baseline="-25000" smtClean="0"/>
              <a:t>i</a:t>
            </a:r>
            <a:r>
              <a:rPr lang="en-US" smtClean="0"/>
              <a:t> and </a:t>
            </a:r>
            <a:r>
              <a:rPr lang="en-US" i="1" smtClean="0"/>
              <a:t>T</a:t>
            </a:r>
            <a:r>
              <a:rPr lang="en-US" i="1" baseline="-25000" smtClean="0"/>
              <a:t>j</a:t>
            </a:r>
            <a:r>
              <a:rPr lang="en-US" smtClean="0"/>
              <a:t> respectively, </a:t>
            </a:r>
            <a:r>
              <a:rPr lang="en-US" b="1" smtClean="0">
                <a:solidFill>
                  <a:srgbClr val="000099"/>
                </a:solidFill>
              </a:rPr>
              <a:t>conflict</a:t>
            </a:r>
            <a:r>
              <a:rPr lang="en-US" smtClean="0"/>
              <a:t> if and only if there exists some item </a:t>
            </a:r>
            <a:r>
              <a:rPr lang="en-US" i="1" smtClean="0"/>
              <a:t>Q</a:t>
            </a:r>
            <a:r>
              <a:rPr lang="en-US" smtClean="0"/>
              <a:t> accessed by both </a:t>
            </a:r>
            <a:r>
              <a:rPr lang="en-US" i="1" smtClean="0"/>
              <a:t>l</a:t>
            </a:r>
            <a:r>
              <a:rPr lang="en-US" i="1" baseline="-25000" smtClean="0"/>
              <a:t>i</a:t>
            </a:r>
            <a:r>
              <a:rPr lang="en-US" smtClean="0"/>
              <a:t> and </a:t>
            </a:r>
            <a:r>
              <a:rPr lang="en-US" i="1" smtClean="0"/>
              <a:t>l</a:t>
            </a:r>
            <a:r>
              <a:rPr lang="en-US" i="1" baseline="-25000" smtClean="0"/>
              <a:t>j</a:t>
            </a:r>
            <a:r>
              <a:rPr lang="en-US" smtClean="0"/>
              <a:t>, and at least one of these instructions wrote </a:t>
            </a:r>
            <a:r>
              <a:rPr lang="en-US" i="1" smtClean="0"/>
              <a:t>Q.</a:t>
            </a:r>
            <a:endParaRPr lang="en-US" smtClean="0"/>
          </a:p>
          <a:p>
            <a:pPr>
              <a:buFont typeface="Monotype Sorts" charset="2"/>
              <a:buNone/>
            </a:pPr>
            <a:r>
              <a:rPr lang="en-US" smtClean="0"/>
              <a:t>	   1. </a:t>
            </a:r>
            <a:r>
              <a:rPr lang="en-US" i="1" smtClean="0"/>
              <a:t>l</a:t>
            </a:r>
            <a:r>
              <a:rPr lang="en-US" i="1" baseline="-25000" smtClean="0"/>
              <a:t>i</a:t>
            </a:r>
            <a:r>
              <a:rPr lang="en-US" smtClean="0"/>
              <a:t> = </a:t>
            </a:r>
            <a:r>
              <a:rPr lang="en-US" b="1" smtClean="0"/>
              <a:t>read</a:t>
            </a:r>
            <a:r>
              <a:rPr lang="en-US" smtClean="0"/>
              <a:t>(</a:t>
            </a:r>
            <a:r>
              <a:rPr lang="en-US" i="1" smtClean="0"/>
              <a:t>Q), l</a:t>
            </a:r>
            <a:r>
              <a:rPr lang="en-US" i="1" baseline="-25000" smtClean="0"/>
              <a:t>j</a:t>
            </a:r>
            <a:r>
              <a:rPr lang="en-US" i="1" smtClean="0"/>
              <a:t> = </a:t>
            </a:r>
            <a:r>
              <a:rPr lang="en-US" b="1" smtClean="0"/>
              <a:t>read</a:t>
            </a:r>
            <a:r>
              <a:rPr lang="en-US" smtClean="0"/>
              <a:t>(</a:t>
            </a:r>
            <a:r>
              <a:rPr lang="en-US" i="1" smtClean="0"/>
              <a:t>Q</a:t>
            </a:r>
            <a:r>
              <a:rPr lang="en-US" smtClean="0"/>
              <a:t>).   </a:t>
            </a:r>
            <a:r>
              <a:rPr lang="en-US" i="1" smtClean="0"/>
              <a:t>l</a:t>
            </a:r>
            <a:r>
              <a:rPr lang="en-US" i="1" baseline="-25000" smtClean="0"/>
              <a:t>i</a:t>
            </a:r>
            <a:r>
              <a:rPr lang="en-US" smtClean="0"/>
              <a:t> and </a:t>
            </a:r>
            <a:r>
              <a:rPr lang="en-US" i="1" smtClean="0"/>
              <a:t>l</a:t>
            </a:r>
            <a:r>
              <a:rPr lang="en-US" i="1" baseline="-25000" smtClean="0"/>
              <a:t>j</a:t>
            </a:r>
            <a:r>
              <a:rPr lang="en-US" i="1" smtClean="0"/>
              <a:t> </a:t>
            </a:r>
            <a:r>
              <a:rPr lang="en-US" smtClean="0"/>
              <a:t>don’t conflict.</a:t>
            </a:r>
            <a:br>
              <a:rPr lang="en-US" smtClean="0"/>
            </a:br>
            <a:r>
              <a:rPr lang="en-US" smtClean="0"/>
              <a:t>   2. </a:t>
            </a:r>
            <a:r>
              <a:rPr lang="en-US" i="1" smtClean="0"/>
              <a:t>l</a:t>
            </a:r>
            <a:r>
              <a:rPr lang="en-US" i="1" baseline="-25000" smtClean="0"/>
              <a:t>i</a:t>
            </a:r>
            <a:r>
              <a:rPr lang="en-US" smtClean="0"/>
              <a:t> = </a:t>
            </a:r>
            <a:r>
              <a:rPr lang="en-US" b="1" smtClean="0"/>
              <a:t>read</a:t>
            </a:r>
            <a:r>
              <a:rPr lang="en-US" smtClean="0"/>
              <a:t>(</a:t>
            </a:r>
            <a:r>
              <a:rPr lang="en-US" i="1" smtClean="0"/>
              <a:t>Q),  l</a:t>
            </a:r>
            <a:r>
              <a:rPr lang="en-US" i="1" baseline="-25000" smtClean="0"/>
              <a:t>j</a:t>
            </a:r>
            <a:r>
              <a:rPr lang="en-US" i="1" smtClean="0"/>
              <a:t> = </a:t>
            </a:r>
            <a:r>
              <a:rPr lang="en-US" b="1" smtClean="0"/>
              <a:t>write</a:t>
            </a:r>
            <a:r>
              <a:rPr lang="en-US" smtClean="0"/>
              <a:t>(</a:t>
            </a:r>
            <a:r>
              <a:rPr lang="en-US" i="1" smtClean="0"/>
              <a:t>Q</a:t>
            </a:r>
            <a:r>
              <a:rPr lang="en-US" smtClean="0"/>
              <a:t>).  They conflict.</a:t>
            </a:r>
            <a:br>
              <a:rPr lang="en-US" smtClean="0"/>
            </a:br>
            <a:r>
              <a:rPr lang="en-US" smtClean="0"/>
              <a:t>   3. </a:t>
            </a:r>
            <a:r>
              <a:rPr lang="en-US" i="1" smtClean="0"/>
              <a:t>l</a:t>
            </a:r>
            <a:r>
              <a:rPr lang="en-US" i="1" baseline="-25000" smtClean="0"/>
              <a:t>i</a:t>
            </a:r>
            <a:r>
              <a:rPr lang="en-US" smtClean="0"/>
              <a:t> = </a:t>
            </a:r>
            <a:r>
              <a:rPr lang="en-US" b="1" smtClean="0"/>
              <a:t>write</a:t>
            </a:r>
            <a:r>
              <a:rPr lang="en-US" smtClean="0"/>
              <a:t>(</a:t>
            </a:r>
            <a:r>
              <a:rPr lang="en-US" i="1" smtClean="0"/>
              <a:t>Q), l</a:t>
            </a:r>
            <a:r>
              <a:rPr lang="en-US" i="1" baseline="-25000" smtClean="0"/>
              <a:t>j</a:t>
            </a:r>
            <a:r>
              <a:rPr lang="en-US" i="1" smtClean="0"/>
              <a:t> = </a:t>
            </a:r>
            <a:r>
              <a:rPr lang="en-US" b="1" smtClean="0"/>
              <a:t>read</a:t>
            </a:r>
            <a:r>
              <a:rPr lang="en-US" smtClean="0"/>
              <a:t>(</a:t>
            </a:r>
            <a:r>
              <a:rPr lang="en-US" i="1" smtClean="0"/>
              <a:t>Q</a:t>
            </a:r>
            <a:r>
              <a:rPr lang="en-US" smtClean="0"/>
              <a:t>).   They conflict</a:t>
            </a:r>
            <a:br>
              <a:rPr lang="en-US" smtClean="0"/>
            </a:br>
            <a:r>
              <a:rPr lang="en-US" smtClean="0"/>
              <a:t>   4. </a:t>
            </a:r>
            <a:r>
              <a:rPr lang="en-US" i="1" smtClean="0"/>
              <a:t>l</a:t>
            </a:r>
            <a:r>
              <a:rPr lang="en-US" i="1" baseline="-25000" smtClean="0"/>
              <a:t>i</a:t>
            </a:r>
            <a:r>
              <a:rPr lang="en-US" smtClean="0"/>
              <a:t> = </a:t>
            </a:r>
            <a:r>
              <a:rPr lang="en-US" b="1" smtClean="0"/>
              <a:t>write</a:t>
            </a:r>
            <a:r>
              <a:rPr lang="en-US" smtClean="0"/>
              <a:t>(</a:t>
            </a:r>
            <a:r>
              <a:rPr lang="en-US" i="1" smtClean="0"/>
              <a:t>Q), l</a:t>
            </a:r>
            <a:r>
              <a:rPr lang="en-US" i="1" baseline="-25000" smtClean="0"/>
              <a:t>j</a:t>
            </a:r>
            <a:r>
              <a:rPr lang="en-US" i="1" smtClean="0"/>
              <a:t> = </a:t>
            </a:r>
            <a:r>
              <a:rPr lang="en-US" b="1" smtClean="0"/>
              <a:t>write</a:t>
            </a:r>
            <a:r>
              <a:rPr lang="en-US" smtClean="0"/>
              <a:t>(</a:t>
            </a:r>
            <a:r>
              <a:rPr lang="en-US" i="1" smtClean="0"/>
              <a:t>Q</a:t>
            </a:r>
            <a:r>
              <a:rPr lang="en-US" smtClean="0"/>
              <a:t>).  They conflict</a:t>
            </a:r>
          </a:p>
          <a:p>
            <a:r>
              <a:rPr lang="en-US" smtClean="0"/>
              <a:t>Intuitively, a conflict between </a:t>
            </a:r>
            <a:r>
              <a:rPr lang="en-US" i="1" smtClean="0"/>
              <a:t>l</a:t>
            </a:r>
            <a:r>
              <a:rPr lang="en-US" i="1" baseline="-25000" smtClean="0"/>
              <a:t>i</a:t>
            </a:r>
            <a:r>
              <a:rPr lang="en-US" i="1" smtClean="0"/>
              <a:t> </a:t>
            </a:r>
            <a:r>
              <a:rPr lang="en-US" smtClean="0"/>
              <a:t>and </a:t>
            </a:r>
            <a:r>
              <a:rPr lang="en-US" i="1" smtClean="0"/>
              <a:t>l</a:t>
            </a:r>
            <a:r>
              <a:rPr lang="en-US" i="1" baseline="-25000" smtClean="0"/>
              <a:t>j</a:t>
            </a:r>
            <a:r>
              <a:rPr lang="en-US" smtClean="0"/>
              <a:t> forces a (logical) temporal order between them.  </a:t>
            </a:r>
          </a:p>
          <a:p>
            <a:pPr lvl="1"/>
            <a:r>
              <a:rPr lang="en-US" smtClean="0">
                <a:ea typeface="ＭＳ Ｐゴシック" pitchFamily="34" charset="-128"/>
              </a:rPr>
              <a:t> If </a:t>
            </a:r>
            <a:r>
              <a:rPr lang="en-US" i="1" smtClean="0">
                <a:ea typeface="ＭＳ Ｐゴシック" pitchFamily="34" charset="-128"/>
              </a:rPr>
              <a:t>l</a:t>
            </a:r>
            <a:r>
              <a:rPr lang="en-US" i="1" baseline="-25000" smtClean="0">
                <a:ea typeface="ＭＳ Ｐゴシック" pitchFamily="34" charset="-128"/>
              </a:rPr>
              <a:t>i</a:t>
            </a:r>
            <a:r>
              <a:rPr lang="en-US" smtClean="0">
                <a:ea typeface="ＭＳ Ｐゴシック" pitchFamily="34" charset="-128"/>
              </a:rPr>
              <a:t> and </a:t>
            </a:r>
            <a:r>
              <a:rPr lang="en-US" i="1" smtClean="0">
                <a:ea typeface="ＭＳ Ｐゴシック" pitchFamily="34" charset="-128"/>
              </a:rPr>
              <a:t>l</a:t>
            </a:r>
            <a:r>
              <a:rPr lang="en-US" i="1" baseline="-25000" smtClean="0">
                <a:ea typeface="ＭＳ Ｐゴシック" pitchFamily="34" charset="-128"/>
              </a:rPr>
              <a:t>j</a:t>
            </a:r>
            <a:r>
              <a:rPr lang="en-US" smtClean="0">
                <a:ea typeface="ＭＳ Ｐゴシック" pitchFamily="34" charset="-128"/>
              </a:rPr>
              <a:t> are consecutive in a schedule and they do not conflict, their results would remain the same even if they had been interchanged in the schedule.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Conflict Serializability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4388" y="1093788"/>
            <a:ext cx="7623175" cy="4275137"/>
          </a:xfrm>
        </p:spPr>
        <p:txBody>
          <a:bodyPr/>
          <a:lstStyle/>
          <a:p>
            <a:pPr>
              <a:tabLst>
                <a:tab pos="2222500" algn="l"/>
                <a:tab pos="2568575" algn="l"/>
                <a:tab pos="3319463" algn="l"/>
                <a:tab pos="3594100" algn="l"/>
              </a:tabLst>
            </a:pPr>
            <a:r>
              <a:rPr lang="en-US" smtClean="0"/>
              <a:t>If a schedule </a:t>
            </a:r>
            <a:r>
              <a:rPr lang="en-US" i="1" smtClean="0"/>
              <a:t>S</a:t>
            </a:r>
            <a:r>
              <a:rPr lang="en-US" smtClean="0"/>
              <a:t> can be transformed into a schedule </a:t>
            </a:r>
            <a:r>
              <a:rPr lang="en-US" i="1" smtClean="0"/>
              <a:t>S´ </a:t>
            </a:r>
            <a:r>
              <a:rPr lang="en-US" smtClean="0"/>
              <a:t>by a series of swaps of non-conflicting instructions, we say that </a:t>
            </a:r>
            <a:r>
              <a:rPr lang="en-US" i="1" smtClean="0"/>
              <a:t>S</a:t>
            </a:r>
            <a:r>
              <a:rPr lang="en-US" smtClean="0"/>
              <a:t> and </a:t>
            </a:r>
            <a:r>
              <a:rPr lang="en-US" i="1" smtClean="0"/>
              <a:t>S´ </a:t>
            </a:r>
            <a:r>
              <a:rPr lang="en-US" smtClean="0"/>
              <a:t>are </a:t>
            </a:r>
            <a:r>
              <a:rPr lang="en-US" b="1" smtClean="0">
                <a:solidFill>
                  <a:srgbClr val="000099"/>
                </a:solidFill>
              </a:rPr>
              <a:t>conflict equivalent</a:t>
            </a:r>
            <a:r>
              <a:rPr lang="en-US" i="1" smtClean="0"/>
              <a:t>.</a:t>
            </a:r>
            <a:endParaRPr lang="en-US" smtClean="0"/>
          </a:p>
          <a:p>
            <a:pPr>
              <a:tabLst>
                <a:tab pos="2222500" algn="l"/>
                <a:tab pos="2568575" algn="l"/>
                <a:tab pos="3319463" algn="l"/>
                <a:tab pos="3594100" algn="l"/>
              </a:tabLst>
            </a:pPr>
            <a:r>
              <a:rPr lang="en-US" smtClean="0"/>
              <a:t>We say that a schedule </a:t>
            </a:r>
            <a:r>
              <a:rPr lang="en-US" i="1" smtClean="0"/>
              <a:t>S</a:t>
            </a:r>
            <a:r>
              <a:rPr lang="en-US" smtClean="0"/>
              <a:t> is </a:t>
            </a:r>
            <a:r>
              <a:rPr lang="en-US" b="1" smtClean="0">
                <a:solidFill>
                  <a:srgbClr val="000099"/>
                </a:solidFill>
              </a:rPr>
              <a:t>conflict serializable</a:t>
            </a:r>
            <a:r>
              <a:rPr lang="en-US" smtClean="0"/>
              <a:t> if it is conflict equivalent to a serial schedule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Chapter 14:  Transactions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4388" y="1093788"/>
            <a:ext cx="6564312" cy="4137025"/>
          </a:xfrm>
        </p:spPr>
        <p:txBody>
          <a:bodyPr/>
          <a:lstStyle/>
          <a:p>
            <a:r>
              <a:rPr lang="en-US" smtClean="0"/>
              <a:t>Transaction Concept</a:t>
            </a:r>
          </a:p>
          <a:p>
            <a:r>
              <a:rPr lang="en-US" smtClean="0"/>
              <a:t>Transaction State</a:t>
            </a:r>
          </a:p>
          <a:p>
            <a:r>
              <a:rPr lang="en-US" smtClean="0"/>
              <a:t>Concurrent Executions</a:t>
            </a:r>
          </a:p>
          <a:p>
            <a:r>
              <a:rPr lang="en-US" smtClean="0"/>
              <a:t>Serializability</a:t>
            </a:r>
          </a:p>
          <a:p>
            <a:r>
              <a:rPr lang="en-US" smtClean="0"/>
              <a:t>Recoverability</a:t>
            </a:r>
          </a:p>
          <a:p>
            <a:r>
              <a:rPr lang="en-US" smtClean="0"/>
              <a:t>Implementation of Isolation</a:t>
            </a:r>
          </a:p>
          <a:p>
            <a:r>
              <a:rPr lang="en-US" smtClean="0"/>
              <a:t>Transaction Definition in SQL</a:t>
            </a:r>
          </a:p>
          <a:p>
            <a:r>
              <a:rPr lang="en-US" smtClean="0"/>
              <a:t>Testing for Serializability.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Conflict Serializability (Cont.)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4388" y="1093788"/>
            <a:ext cx="7397750" cy="4068762"/>
          </a:xfrm>
        </p:spPr>
        <p:txBody>
          <a:bodyPr/>
          <a:lstStyle/>
          <a:p>
            <a:pPr>
              <a:tabLst>
                <a:tab pos="2063750" algn="l"/>
                <a:tab pos="2511425" algn="l"/>
                <a:tab pos="3262313" algn="l"/>
                <a:tab pos="3881438" algn="l"/>
              </a:tabLst>
            </a:pPr>
            <a:r>
              <a:rPr lang="en-US" sz="2000" smtClean="0"/>
              <a:t>Schedule 3 can be transformed into Schedule 6, a serial schedule where </a:t>
            </a:r>
            <a:r>
              <a:rPr lang="en-US" sz="2000" i="1" smtClean="0"/>
              <a:t>T</a:t>
            </a:r>
            <a:r>
              <a:rPr lang="en-US" sz="2000" baseline="-25000" smtClean="0"/>
              <a:t>2</a:t>
            </a:r>
            <a:r>
              <a:rPr lang="en-US" sz="2000" smtClean="0"/>
              <a:t> follows </a:t>
            </a:r>
            <a:r>
              <a:rPr lang="en-US" sz="2000" i="1" smtClean="0"/>
              <a:t>T</a:t>
            </a:r>
            <a:r>
              <a:rPr lang="en-US" sz="2000" baseline="-25000" smtClean="0"/>
              <a:t>1</a:t>
            </a:r>
            <a:r>
              <a:rPr lang="en-US" sz="2000" smtClean="0"/>
              <a:t>, by series of swaps of non-conflicting instructions.  Therefore Schedule 3 is conflict serializable.</a:t>
            </a:r>
          </a:p>
        </p:txBody>
      </p:sp>
      <p:sp>
        <p:nvSpPr>
          <p:cNvPr id="22532" name="Text Box 11"/>
          <p:cNvSpPr txBox="1">
            <a:spLocks noChangeArrowheads="1"/>
          </p:cNvSpPr>
          <p:nvPr/>
        </p:nvSpPr>
        <p:spPr bwMode="auto">
          <a:xfrm>
            <a:off x="1639888" y="5586413"/>
            <a:ext cx="14557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sz="2000"/>
              <a:t>Schedule 3</a:t>
            </a:r>
          </a:p>
        </p:txBody>
      </p:sp>
      <p:sp>
        <p:nvSpPr>
          <p:cNvPr id="22533" name="Text Box 12"/>
          <p:cNvSpPr txBox="1">
            <a:spLocks noChangeArrowheads="1"/>
          </p:cNvSpPr>
          <p:nvPr/>
        </p:nvSpPr>
        <p:spPr bwMode="auto">
          <a:xfrm>
            <a:off x="5929313" y="5592763"/>
            <a:ext cx="14557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sz="2000"/>
              <a:t>Schedule 6</a:t>
            </a:r>
          </a:p>
        </p:txBody>
      </p:sp>
      <p:pic>
        <p:nvPicPr>
          <p:cNvPr id="22534" name="Picture 1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3575" y="2444750"/>
            <a:ext cx="3849688" cy="311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5" name="Picture 1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918075" y="2447925"/>
            <a:ext cx="4225925" cy="312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endParaRPr lang="en-US" smtClean="0"/>
          </a:p>
        </p:txBody>
      </p:sp>
      <p:sp>
        <p:nvSpPr>
          <p:cNvPr id="23555" name="Footer Placeholder 3"/>
          <p:cNvSpPr>
            <a:spLocks noGrp="1"/>
          </p:cNvSpPr>
          <p:nvPr>
            <p:ph type="ftr" sz="quarter" idx="4294967295"/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Database Systems, 9th Edition</a:t>
            </a:r>
          </a:p>
        </p:txBody>
      </p:sp>
      <p:sp>
        <p:nvSpPr>
          <p:cNvPr id="23556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553200" y="6356350"/>
            <a:ext cx="2133600" cy="365125"/>
          </a:xfrm>
          <a:noFill/>
        </p:spPr>
        <p:txBody>
          <a:bodyPr/>
          <a:lstStyle/>
          <a:p>
            <a:fld id="{E8246960-2550-4C65-AC51-3E82F9C4AE88}" type="slidenum">
              <a:rPr lang="en-US" smtClean="0">
                <a:solidFill>
                  <a:srgbClr val="898989"/>
                </a:solidFill>
                <a:latin typeface="Arial" charset="0"/>
              </a:rPr>
              <a:pPr/>
              <a:t>21</a:t>
            </a:fld>
            <a:endParaRPr lang="en-US" smtClean="0">
              <a:solidFill>
                <a:srgbClr val="898989"/>
              </a:solidFill>
              <a:latin typeface="Arial" charset="0"/>
            </a:endParaRPr>
          </a:p>
        </p:txBody>
      </p:sp>
      <p:sp>
        <p:nvSpPr>
          <p:cNvPr id="23557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graphicFrame>
        <p:nvGraphicFramePr>
          <p:cNvPr id="10" name="Content Placeholder 6"/>
          <p:cNvGraphicFramePr>
            <a:graphicFrameLocks/>
          </p:cNvGraphicFramePr>
          <p:nvPr/>
        </p:nvGraphicFramePr>
        <p:xfrm>
          <a:off x="457200" y="1616075"/>
          <a:ext cx="8229600" cy="333692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114800"/>
                <a:gridCol w="4114800"/>
              </a:tblGrid>
              <a:tr h="37076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T1</a:t>
                      </a:r>
                      <a:endParaRPr lang="en-US" sz="1800" dirty="0"/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T2</a:t>
                      </a:r>
                      <a:endParaRPr lang="en-US" sz="1800" dirty="0"/>
                    </a:p>
                  </a:txBody>
                  <a:tcPr marT="45711" marB="45711"/>
                </a:tc>
              </a:tr>
              <a:tr h="37076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Read(A)</a:t>
                      </a:r>
                      <a:endParaRPr lang="en-US" sz="1800" dirty="0"/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T="45711" marB="45711"/>
                </a:tc>
              </a:tr>
              <a:tr h="37076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Write (A)</a:t>
                      </a:r>
                      <a:endParaRPr lang="en-US" sz="1800" dirty="0"/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T="45711" marB="45711"/>
                </a:tc>
              </a:tr>
              <a:tr h="370769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Read(A)</a:t>
                      </a:r>
                      <a:endParaRPr lang="en-US" sz="1800" dirty="0"/>
                    </a:p>
                  </a:txBody>
                  <a:tcPr marT="45711" marB="45711"/>
                </a:tc>
              </a:tr>
              <a:tr h="37076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 smtClean="0"/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Write (A)</a:t>
                      </a:r>
                    </a:p>
                  </a:txBody>
                  <a:tcPr marT="45711" marB="45711"/>
                </a:tc>
              </a:tr>
              <a:tr h="37076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Read(B)</a:t>
                      </a: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 smtClean="0"/>
                    </a:p>
                  </a:txBody>
                  <a:tcPr marT="45711" marB="45711"/>
                </a:tc>
              </a:tr>
              <a:tr h="37076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Write(B)</a:t>
                      </a:r>
                      <a:endParaRPr lang="en-US" sz="1800" dirty="0"/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711" marB="45711"/>
                </a:tc>
              </a:tr>
              <a:tr h="370769"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Read(B)</a:t>
                      </a:r>
                      <a:endParaRPr lang="en-US" sz="1800" dirty="0"/>
                    </a:p>
                  </a:txBody>
                  <a:tcPr marT="45711" marB="45711"/>
                </a:tc>
              </a:tr>
              <a:tr h="370769"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Write(B)</a:t>
                      </a:r>
                      <a:endParaRPr lang="en-US" sz="1800" dirty="0"/>
                    </a:p>
                  </a:txBody>
                  <a:tcPr marT="45711" marB="45711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endParaRPr lang="en-US" smtClean="0"/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24580" name="Footer Placeholder 3"/>
          <p:cNvSpPr>
            <a:spLocks noGrp="1"/>
          </p:cNvSpPr>
          <p:nvPr>
            <p:ph type="ftr" sz="quarter" idx="4294967295"/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Database Systems, 9th Edition</a:t>
            </a:r>
          </a:p>
        </p:txBody>
      </p:sp>
      <p:sp>
        <p:nvSpPr>
          <p:cNvPr id="24581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553200" y="6356350"/>
            <a:ext cx="2133600" cy="365125"/>
          </a:xfrm>
          <a:noFill/>
        </p:spPr>
        <p:txBody>
          <a:bodyPr/>
          <a:lstStyle/>
          <a:p>
            <a:fld id="{60035053-1B21-4E44-84ED-C2F6243C6EAA}" type="slidenum">
              <a:rPr lang="en-US" smtClean="0">
                <a:solidFill>
                  <a:srgbClr val="898989"/>
                </a:solidFill>
                <a:latin typeface="Arial" charset="0"/>
              </a:rPr>
              <a:pPr/>
              <a:t>22</a:t>
            </a:fld>
            <a:endParaRPr lang="en-US" smtClean="0">
              <a:solidFill>
                <a:srgbClr val="898989"/>
              </a:solidFill>
              <a:latin typeface="Arial" charset="0"/>
            </a:endParaRPr>
          </a:p>
        </p:txBody>
      </p:sp>
      <p:graphicFrame>
        <p:nvGraphicFramePr>
          <p:cNvPr id="7" name="Content Placeholder 6"/>
          <p:cNvGraphicFramePr>
            <a:graphicFrameLocks/>
          </p:cNvGraphicFramePr>
          <p:nvPr/>
        </p:nvGraphicFramePr>
        <p:xfrm>
          <a:off x="457200" y="1600200"/>
          <a:ext cx="8229600" cy="333692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114800"/>
                <a:gridCol w="4114800"/>
              </a:tblGrid>
              <a:tr h="37076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T1</a:t>
                      </a:r>
                      <a:endParaRPr lang="en-US" sz="1800" dirty="0"/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T2</a:t>
                      </a:r>
                      <a:endParaRPr lang="en-US" sz="1800" dirty="0"/>
                    </a:p>
                  </a:txBody>
                  <a:tcPr marT="45711" marB="45711"/>
                </a:tc>
              </a:tr>
              <a:tr h="37076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Read(A)</a:t>
                      </a:r>
                      <a:endParaRPr lang="en-US" sz="1800" dirty="0"/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T="45711" marB="45711"/>
                </a:tc>
              </a:tr>
              <a:tr h="37076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Write (A)</a:t>
                      </a:r>
                      <a:endParaRPr lang="en-US" sz="1800" dirty="0"/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T="45711" marB="45711"/>
                </a:tc>
              </a:tr>
              <a:tr h="370769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Read(A)</a:t>
                      </a:r>
                      <a:endParaRPr lang="en-US" sz="1800" dirty="0"/>
                    </a:p>
                  </a:txBody>
                  <a:tcPr marT="45711" marB="45711"/>
                </a:tc>
              </a:tr>
              <a:tr h="37076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Read(B)</a:t>
                      </a: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711" marB="45711"/>
                </a:tc>
              </a:tr>
              <a:tr h="370769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Write (A)</a:t>
                      </a:r>
                    </a:p>
                  </a:txBody>
                  <a:tcPr marT="45711" marB="45711"/>
                </a:tc>
              </a:tr>
              <a:tr h="37076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Write(B)</a:t>
                      </a:r>
                      <a:endParaRPr lang="en-US" sz="1800" dirty="0"/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711" marB="45711"/>
                </a:tc>
              </a:tr>
              <a:tr h="370769"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Read(B)</a:t>
                      </a:r>
                      <a:endParaRPr lang="en-US" sz="1800" dirty="0"/>
                    </a:p>
                  </a:txBody>
                  <a:tcPr marT="45711" marB="45711"/>
                </a:tc>
              </a:tr>
              <a:tr h="370769"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Write(B)</a:t>
                      </a:r>
                      <a:endParaRPr lang="en-US" sz="1800" dirty="0"/>
                    </a:p>
                  </a:txBody>
                  <a:tcPr marT="45711" marB="45711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endParaRPr lang="en-US" smtClean="0"/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25604" name="Footer Placeholder 3"/>
          <p:cNvSpPr>
            <a:spLocks noGrp="1"/>
          </p:cNvSpPr>
          <p:nvPr>
            <p:ph type="ftr" sz="quarter" idx="4294967295"/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Database Systems, 9th Edition</a:t>
            </a:r>
          </a:p>
        </p:txBody>
      </p:sp>
      <p:sp>
        <p:nvSpPr>
          <p:cNvPr id="2560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553200" y="6356350"/>
            <a:ext cx="2133600" cy="365125"/>
          </a:xfrm>
          <a:noFill/>
        </p:spPr>
        <p:txBody>
          <a:bodyPr/>
          <a:lstStyle/>
          <a:p>
            <a:fld id="{252DA082-B31E-48FF-9776-7E613EE4C7C5}" type="slidenum">
              <a:rPr lang="en-US" smtClean="0">
                <a:solidFill>
                  <a:srgbClr val="898989"/>
                </a:solidFill>
                <a:latin typeface="Arial" charset="0"/>
              </a:rPr>
              <a:pPr/>
              <a:t>23</a:t>
            </a:fld>
            <a:endParaRPr lang="en-US" smtClean="0">
              <a:solidFill>
                <a:srgbClr val="898989"/>
              </a:solidFill>
              <a:latin typeface="Arial" charset="0"/>
            </a:endParaRPr>
          </a:p>
        </p:txBody>
      </p:sp>
      <p:graphicFrame>
        <p:nvGraphicFramePr>
          <p:cNvPr id="6" name="Content Placeholder 6"/>
          <p:cNvGraphicFramePr>
            <a:graphicFrameLocks/>
          </p:cNvGraphicFramePr>
          <p:nvPr/>
        </p:nvGraphicFramePr>
        <p:xfrm>
          <a:off x="457200" y="1600200"/>
          <a:ext cx="8229600" cy="333692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114800"/>
                <a:gridCol w="4114800"/>
              </a:tblGrid>
              <a:tr h="37076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T1</a:t>
                      </a:r>
                      <a:endParaRPr lang="en-US" sz="1800" dirty="0"/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T2</a:t>
                      </a:r>
                      <a:endParaRPr lang="en-US" sz="1800" dirty="0"/>
                    </a:p>
                  </a:txBody>
                  <a:tcPr marT="45711" marB="45711"/>
                </a:tc>
              </a:tr>
              <a:tr h="37076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Read(A)</a:t>
                      </a:r>
                      <a:endParaRPr lang="en-US" sz="1800" dirty="0"/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T="45711" marB="45711"/>
                </a:tc>
              </a:tr>
              <a:tr h="37076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Write (A)</a:t>
                      </a:r>
                      <a:endParaRPr lang="en-US" sz="1800" dirty="0"/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T="45711" marB="45711"/>
                </a:tc>
              </a:tr>
              <a:tr h="37076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Read(B)</a:t>
                      </a: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711" marB="45711"/>
                </a:tc>
              </a:tr>
              <a:tr h="37076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 smtClean="0"/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Read(A)</a:t>
                      </a:r>
                    </a:p>
                  </a:txBody>
                  <a:tcPr marT="45711" marB="45711"/>
                </a:tc>
              </a:tr>
              <a:tr h="370769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Write (A)</a:t>
                      </a:r>
                    </a:p>
                  </a:txBody>
                  <a:tcPr marT="45711" marB="45711"/>
                </a:tc>
              </a:tr>
              <a:tr h="37076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Write(B)</a:t>
                      </a:r>
                      <a:endParaRPr lang="en-US" sz="1800" dirty="0"/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711" marB="45711"/>
                </a:tc>
              </a:tr>
              <a:tr h="370769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Read(B)</a:t>
                      </a:r>
                      <a:endParaRPr lang="en-US" sz="1800" dirty="0"/>
                    </a:p>
                  </a:txBody>
                  <a:tcPr marT="45711" marB="45711"/>
                </a:tc>
              </a:tr>
              <a:tr h="370769"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Write(B)</a:t>
                      </a:r>
                      <a:endParaRPr lang="en-US" sz="1800" dirty="0"/>
                    </a:p>
                  </a:txBody>
                  <a:tcPr marT="45711" marB="45711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endParaRPr lang="en-US" smtClean="0"/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26628" name="Footer Placeholder 3"/>
          <p:cNvSpPr>
            <a:spLocks noGrp="1"/>
          </p:cNvSpPr>
          <p:nvPr>
            <p:ph type="ftr" sz="quarter" idx="4294967295"/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Database Systems, 9th Edition</a:t>
            </a:r>
          </a:p>
        </p:txBody>
      </p:sp>
      <p:sp>
        <p:nvSpPr>
          <p:cNvPr id="26629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553200" y="6356350"/>
            <a:ext cx="2133600" cy="365125"/>
          </a:xfrm>
          <a:noFill/>
        </p:spPr>
        <p:txBody>
          <a:bodyPr/>
          <a:lstStyle/>
          <a:p>
            <a:fld id="{E5F4954E-4EBD-4805-ADC6-73B95DDA1FF8}" type="slidenum">
              <a:rPr lang="en-US" smtClean="0">
                <a:solidFill>
                  <a:srgbClr val="898989"/>
                </a:solidFill>
                <a:latin typeface="Arial" charset="0"/>
              </a:rPr>
              <a:pPr/>
              <a:t>24</a:t>
            </a:fld>
            <a:endParaRPr lang="en-US" smtClean="0">
              <a:solidFill>
                <a:srgbClr val="898989"/>
              </a:solidFill>
              <a:latin typeface="Arial" charset="0"/>
            </a:endParaRPr>
          </a:p>
        </p:txBody>
      </p:sp>
      <p:graphicFrame>
        <p:nvGraphicFramePr>
          <p:cNvPr id="6" name="Content Placeholder 6"/>
          <p:cNvGraphicFramePr>
            <a:graphicFrameLocks/>
          </p:cNvGraphicFramePr>
          <p:nvPr/>
        </p:nvGraphicFramePr>
        <p:xfrm>
          <a:off x="457200" y="1600200"/>
          <a:ext cx="8229600" cy="333692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114800"/>
                <a:gridCol w="4114800"/>
              </a:tblGrid>
              <a:tr h="37076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T1</a:t>
                      </a:r>
                      <a:endParaRPr lang="en-US" sz="1800" dirty="0"/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T2</a:t>
                      </a:r>
                      <a:endParaRPr lang="en-US" sz="1800" dirty="0"/>
                    </a:p>
                  </a:txBody>
                  <a:tcPr marT="45711" marB="45711"/>
                </a:tc>
              </a:tr>
              <a:tr h="37076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Read(A)</a:t>
                      </a:r>
                      <a:endParaRPr lang="en-US" sz="1800" dirty="0"/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T="45711" marB="45711"/>
                </a:tc>
              </a:tr>
              <a:tr h="37076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Write (A)</a:t>
                      </a:r>
                      <a:endParaRPr lang="en-US" sz="1800" dirty="0"/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T="45711" marB="45711"/>
                </a:tc>
              </a:tr>
              <a:tr h="37076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Read(B)</a:t>
                      </a: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711" marB="45711"/>
                </a:tc>
              </a:tr>
              <a:tr h="37076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 smtClean="0"/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Read(A)</a:t>
                      </a:r>
                    </a:p>
                  </a:txBody>
                  <a:tcPr marT="45711" marB="45711"/>
                </a:tc>
              </a:tr>
              <a:tr h="37076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Write(B)</a:t>
                      </a: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 smtClean="0"/>
                    </a:p>
                  </a:txBody>
                  <a:tcPr marT="45711" marB="45711"/>
                </a:tc>
              </a:tr>
              <a:tr h="370769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Write (A)</a:t>
                      </a:r>
                    </a:p>
                  </a:txBody>
                  <a:tcPr marT="45711" marB="45711"/>
                </a:tc>
              </a:tr>
              <a:tr h="370769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Read(B)</a:t>
                      </a:r>
                      <a:endParaRPr lang="en-US" sz="1800" dirty="0"/>
                    </a:p>
                  </a:txBody>
                  <a:tcPr marT="45711" marB="45711"/>
                </a:tc>
              </a:tr>
              <a:tr h="370769"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Write(B)</a:t>
                      </a:r>
                      <a:endParaRPr lang="en-US" sz="1800" dirty="0"/>
                    </a:p>
                  </a:txBody>
                  <a:tcPr marT="45711" marB="45711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endParaRPr lang="en-US" smtClean="0"/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27652" name="Footer Placeholder 3"/>
          <p:cNvSpPr>
            <a:spLocks noGrp="1"/>
          </p:cNvSpPr>
          <p:nvPr>
            <p:ph type="ftr" sz="quarter" idx="4294967295"/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Database Systems, 9th Edition</a:t>
            </a:r>
          </a:p>
        </p:txBody>
      </p:sp>
      <p:sp>
        <p:nvSpPr>
          <p:cNvPr id="27653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553200" y="6356350"/>
            <a:ext cx="2133600" cy="365125"/>
          </a:xfrm>
          <a:noFill/>
        </p:spPr>
        <p:txBody>
          <a:bodyPr/>
          <a:lstStyle/>
          <a:p>
            <a:fld id="{EC6FA649-1F3F-4F9B-B190-2D900A787CF6}" type="slidenum">
              <a:rPr lang="en-US" smtClean="0">
                <a:solidFill>
                  <a:srgbClr val="898989"/>
                </a:solidFill>
                <a:latin typeface="Arial" charset="0"/>
              </a:rPr>
              <a:pPr/>
              <a:t>25</a:t>
            </a:fld>
            <a:endParaRPr lang="en-US" smtClean="0">
              <a:solidFill>
                <a:srgbClr val="898989"/>
              </a:solidFill>
              <a:latin typeface="Arial" charset="0"/>
            </a:endParaRPr>
          </a:p>
        </p:txBody>
      </p:sp>
      <p:graphicFrame>
        <p:nvGraphicFramePr>
          <p:cNvPr id="6" name="Content Placeholder 6"/>
          <p:cNvGraphicFramePr>
            <a:graphicFrameLocks/>
          </p:cNvGraphicFramePr>
          <p:nvPr/>
        </p:nvGraphicFramePr>
        <p:xfrm>
          <a:off x="457200" y="1600200"/>
          <a:ext cx="8229600" cy="333692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114800"/>
                <a:gridCol w="4114800"/>
              </a:tblGrid>
              <a:tr h="37076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T1</a:t>
                      </a:r>
                      <a:endParaRPr lang="en-US" sz="1800" dirty="0"/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T2</a:t>
                      </a:r>
                      <a:endParaRPr lang="en-US" sz="1800" dirty="0"/>
                    </a:p>
                  </a:txBody>
                  <a:tcPr marT="45711" marB="45711"/>
                </a:tc>
              </a:tr>
              <a:tr h="37076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Read(A)</a:t>
                      </a:r>
                      <a:endParaRPr lang="en-US" sz="1800" dirty="0"/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T="45711" marB="45711"/>
                </a:tc>
              </a:tr>
              <a:tr h="37076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Write (A)</a:t>
                      </a:r>
                      <a:endParaRPr lang="en-US" sz="1800" dirty="0"/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T="45711" marB="45711"/>
                </a:tc>
              </a:tr>
              <a:tr h="37076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Read(B)</a:t>
                      </a: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711" marB="45711"/>
                </a:tc>
              </a:tr>
              <a:tr h="37076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Write(B)</a:t>
                      </a: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 smtClean="0"/>
                    </a:p>
                  </a:txBody>
                  <a:tcPr marT="45711" marB="45711"/>
                </a:tc>
              </a:tr>
              <a:tr h="37076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 smtClean="0"/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Read(A)</a:t>
                      </a:r>
                    </a:p>
                  </a:txBody>
                  <a:tcPr marT="45711" marB="45711"/>
                </a:tc>
              </a:tr>
              <a:tr h="370769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Write (A)</a:t>
                      </a:r>
                    </a:p>
                  </a:txBody>
                  <a:tcPr marT="45711" marB="45711"/>
                </a:tc>
              </a:tr>
              <a:tr h="370769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Read(B)</a:t>
                      </a:r>
                      <a:endParaRPr lang="en-US" sz="1800" dirty="0"/>
                    </a:p>
                  </a:txBody>
                  <a:tcPr marT="45711" marB="45711"/>
                </a:tc>
              </a:tr>
              <a:tr h="370769"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Write(B)</a:t>
                      </a:r>
                      <a:endParaRPr lang="en-US" sz="1800" dirty="0"/>
                    </a:p>
                  </a:txBody>
                  <a:tcPr marT="45711" marB="45711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28676" name="Footer Placeholder 3"/>
          <p:cNvSpPr>
            <a:spLocks noGrp="1"/>
          </p:cNvSpPr>
          <p:nvPr>
            <p:ph type="ftr" sz="quarter" idx="4294967295"/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Database Systems, 9th Edition</a:t>
            </a:r>
          </a:p>
        </p:txBody>
      </p:sp>
      <p:sp>
        <p:nvSpPr>
          <p:cNvPr id="28677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553200" y="6356350"/>
            <a:ext cx="2133600" cy="365125"/>
          </a:xfrm>
          <a:noFill/>
        </p:spPr>
        <p:txBody>
          <a:bodyPr/>
          <a:lstStyle/>
          <a:p>
            <a:fld id="{05E44B53-FC91-4D3C-8868-8139722597D5}" type="slidenum">
              <a:rPr lang="en-US" smtClean="0">
                <a:solidFill>
                  <a:srgbClr val="898989"/>
                </a:solidFill>
                <a:latin typeface="Arial" charset="0"/>
              </a:rPr>
              <a:pPr/>
              <a:t>26</a:t>
            </a:fld>
            <a:endParaRPr lang="en-US" smtClean="0">
              <a:solidFill>
                <a:srgbClr val="898989"/>
              </a:solidFill>
              <a:latin typeface="Arial" charset="0"/>
            </a:endParaRPr>
          </a:p>
        </p:txBody>
      </p:sp>
      <p:graphicFrame>
        <p:nvGraphicFramePr>
          <p:cNvPr id="6" name="Content Placeholder 6"/>
          <p:cNvGraphicFramePr>
            <a:graphicFrameLocks/>
          </p:cNvGraphicFramePr>
          <p:nvPr/>
        </p:nvGraphicFramePr>
        <p:xfrm>
          <a:off x="457200" y="1600200"/>
          <a:ext cx="8229600" cy="333692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114800"/>
                <a:gridCol w="4114800"/>
              </a:tblGrid>
              <a:tr h="37076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T5</a:t>
                      </a:r>
                      <a:endParaRPr lang="en-US" sz="1800" dirty="0"/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T6</a:t>
                      </a:r>
                      <a:endParaRPr lang="en-US" sz="1800" dirty="0"/>
                    </a:p>
                  </a:txBody>
                  <a:tcPr marT="45711" marB="45711"/>
                </a:tc>
              </a:tr>
              <a:tr h="370769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Read(A)</a:t>
                      </a:r>
                      <a:endParaRPr lang="en-US" sz="1800" dirty="0"/>
                    </a:p>
                  </a:txBody>
                  <a:tcPr marT="45711" marB="45711"/>
                </a:tc>
              </a:tr>
              <a:tr h="370769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Write (A)</a:t>
                      </a:r>
                    </a:p>
                  </a:txBody>
                  <a:tcPr marT="45711" marB="45711"/>
                </a:tc>
              </a:tr>
              <a:tr h="37076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Read(A)</a:t>
                      </a:r>
                      <a:endParaRPr lang="en-US" sz="1800" dirty="0"/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11" marB="45711"/>
                </a:tc>
              </a:tr>
              <a:tr h="37076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Write (A)</a:t>
                      </a:r>
                      <a:endParaRPr lang="en-US" sz="1800" dirty="0"/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11" marB="45711"/>
                </a:tc>
              </a:tr>
              <a:tr h="370769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Read(B)</a:t>
                      </a:r>
                      <a:endParaRPr lang="en-US" sz="1800" dirty="0"/>
                    </a:p>
                  </a:txBody>
                  <a:tcPr marT="45711" marB="45711"/>
                </a:tc>
              </a:tr>
              <a:tr h="370769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Write(B)</a:t>
                      </a:r>
                      <a:endParaRPr lang="en-US" sz="1800" dirty="0"/>
                    </a:p>
                  </a:txBody>
                  <a:tcPr marT="45711" marB="45711"/>
                </a:tc>
              </a:tr>
              <a:tr h="37076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Read(B)</a:t>
                      </a: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11" marB="45711"/>
                </a:tc>
              </a:tr>
              <a:tr h="37076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Write(B)</a:t>
                      </a:r>
                      <a:endParaRPr lang="en-US" sz="1800" dirty="0"/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11" marB="45711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Conflict Serializability (Cont.)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4388" y="1093788"/>
            <a:ext cx="6997700" cy="4565650"/>
          </a:xfrm>
        </p:spPr>
        <p:txBody>
          <a:bodyPr/>
          <a:lstStyle/>
          <a:p>
            <a:pPr>
              <a:buFont typeface="Monotype Sorts" charset="2"/>
              <a:buNone/>
              <a:tabLst>
                <a:tab pos="2222500" algn="l"/>
                <a:tab pos="2568575" algn="l"/>
                <a:tab pos="3319463" algn="l"/>
                <a:tab pos="3594100" algn="l"/>
              </a:tabLst>
            </a:pPr>
            <a:endParaRPr lang="en-US" smtClean="0"/>
          </a:p>
          <a:p>
            <a:pPr>
              <a:tabLst>
                <a:tab pos="2222500" algn="l"/>
                <a:tab pos="2568575" algn="l"/>
                <a:tab pos="3319463" algn="l"/>
                <a:tab pos="3594100" algn="l"/>
              </a:tabLst>
            </a:pPr>
            <a:r>
              <a:rPr lang="en-US" smtClean="0"/>
              <a:t>Example of a schedule that is not conflict serializable:</a:t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endParaRPr lang="en-US" smtClean="0"/>
          </a:p>
          <a:p>
            <a:pPr>
              <a:tabLst>
                <a:tab pos="2222500" algn="l"/>
                <a:tab pos="2568575" algn="l"/>
                <a:tab pos="3319463" algn="l"/>
                <a:tab pos="3594100" algn="l"/>
              </a:tabLst>
            </a:pPr>
            <a:r>
              <a:rPr lang="en-US" smtClean="0"/>
              <a:t>We are unable to swap instructions in the above schedule to obtain either the serial schedule &lt; </a:t>
            </a:r>
            <a:r>
              <a:rPr lang="en-US" i="1" smtClean="0"/>
              <a:t>T</a:t>
            </a:r>
            <a:r>
              <a:rPr lang="en-US" baseline="-25000" smtClean="0"/>
              <a:t>3</a:t>
            </a:r>
            <a:r>
              <a:rPr lang="en-US" smtClean="0"/>
              <a:t>, </a:t>
            </a:r>
            <a:r>
              <a:rPr lang="en-US" i="1" smtClean="0"/>
              <a:t>T</a:t>
            </a:r>
            <a:r>
              <a:rPr lang="en-US" baseline="-25000" smtClean="0"/>
              <a:t>4</a:t>
            </a:r>
            <a:r>
              <a:rPr lang="en-US" smtClean="0"/>
              <a:t> &gt;, or the serial schedule &lt; </a:t>
            </a:r>
            <a:r>
              <a:rPr lang="en-US" i="1" smtClean="0"/>
              <a:t>T</a:t>
            </a:r>
            <a:r>
              <a:rPr lang="en-US" baseline="-25000" smtClean="0"/>
              <a:t>4</a:t>
            </a:r>
            <a:r>
              <a:rPr lang="en-US" smtClean="0"/>
              <a:t>, </a:t>
            </a:r>
            <a:r>
              <a:rPr lang="en-US" i="1" smtClean="0"/>
              <a:t>T</a:t>
            </a:r>
            <a:r>
              <a:rPr lang="en-US" baseline="-25000" smtClean="0"/>
              <a:t>3</a:t>
            </a:r>
            <a:r>
              <a:rPr lang="en-US" smtClean="0"/>
              <a:t> &gt;.</a:t>
            </a:r>
          </a:p>
        </p:txBody>
      </p:sp>
      <p:pic>
        <p:nvPicPr>
          <p:cNvPr id="29700" name="Picture 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71663" y="1941513"/>
            <a:ext cx="4714875" cy="176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View Serializability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106488"/>
            <a:ext cx="7566025" cy="5106987"/>
          </a:xfrm>
        </p:spPr>
        <p:txBody>
          <a:bodyPr/>
          <a:lstStyle/>
          <a:p>
            <a:r>
              <a:rPr lang="en-US" smtClean="0"/>
              <a:t>Let </a:t>
            </a:r>
            <a:r>
              <a:rPr lang="en-US" i="1" smtClean="0"/>
              <a:t>S</a:t>
            </a:r>
            <a:r>
              <a:rPr lang="en-US" smtClean="0"/>
              <a:t> and </a:t>
            </a:r>
            <a:r>
              <a:rPr lang="en-US" i="1" smtClean="0"/>
              <a:t>S´</a:t>
            </a:r>
            <a:r>
              <a:rPr lang="en-US" smtClean="0"/>
              <a:t> be two schedules with the same set of transactions.  </a:t>
            </a:r>
            <a:r>
              <a:rPr lang="en-US" i="1" smtClean="0"/>
              <a:t>S</a:t>
            </a:r>
            <a:r>
              <a:rPr lang="en-US" smtClean="0"/>
              <a:t> and </a:t>
            </a:r>
            <a:r>
              <a:rPr lang="en-US" i="1" smtClean="0"/>
              <a:t>S´</a:t>
            </a:r>
            <a:r>
              <a:rPr lang="en-US" smtClean="0"/>
              <a:t> are </a:t>
            </a:r>
            <a:r>
              <a:rPr lang="en-US" b="1" smtClean="0">
                <a:solidFill>
                  <a:srgbClr val="000099"/>
                </a:solidFill>
              </a:rPr>
              <a:t>view equivalent</a:t>
            </a:r>
            <a:r>
              <a:rPr lang="en-US" i="1" smtClean="0"/>
              <a:t> </a:t>
            </a:r>
            <a:r>
              <a:rPr lang="en-US" smtClean="0"/>
              <a:t>if the following three conditions are met, for each data item </a:t>
            </a:r>
            <a:r>
              <a:rPr lang="en-US" i="1" smtClean="0"/>
              <a:t>Q,</a:t>
            </a:r>
            <a:r>
              <a:rPr lang="en-US" smtClean="0"/>
              <a:t> </a:t>
            </a:r>
          </a:p>
          <a:p>
            <a:pPr marL="800100" lvl="1" indent="-342900">
              <a:buFont typeface="Monotype Sorts" charset="2"/>
              <a:buAutoNum type="arabicPeriod"/>
            </a:pPr>
            <a:r>
              <a:rPr lang="en-US" smtClean="0">
                <a:ea typeface="ＭＳ Ｐゴシック" pitchFamily="34" charset="-128"/>
              </a:rPr>
              <a:t>If in schedule S, transaction </a:t>
            </a:r>
            <a:r>
              <a:rPr lang="en-US" i="1" smtClean="0">
                <a:ea typeface="ＭＳ Ｐゴシック" pitchFamily="34" charset="-128"/>
              </a:rPr>
              <a:t>T</a:t>
            </a:r>
            <a:r>
              <a:rPr lang="en-US" i="1" baseline="-25000" smtClean="0">
                <a:ea typeface="ＭＳ Ｐゴシック" pitchFamily="34" charset="-128"/>
              </a:rPr>
              <a:t>i</a:t>
            </a:r>
            <a:r>
              <a:rPr lang="en-US" i="1" smtClean="0">
                <a:ea typeface="ＭＳ Ｐゴシック" pitchFamily="34" charset="-128"/>
              </a:rPr>
              <a:t> </a:t>
            </a:r>
            <a:r>
              <a:rPr lang="en-US" smtClean="0">
                <a:ea typeface="ＭＳ Ｐゴシック" pitchFamily="34" charset="-128"/>
              </a:rPr>
              <a:t>reads the initial value of </a:t>
            </a:r>
            <a:r>
              <a:rPr lang="en-US" i="1" smtClean="0">
                <a:ea typeface="ＭＳ Ｐゴシック" pitchFamily="34" charset="-128"/>
              </a:rPr>
              <a:t>Q</a:t>
            </a:r>
            <a:r>
              <a:rPr lang="en-US" smtClean="0">
                <a:ea typeface="ＭＳ Ｐゴシック" pitchFamily="34" charset="-128"/>
              </a:rPr>
              <a:t>, then in schedule </a:t>
            </a:r>
            <a:r>
              <a:rPr lang="en-US" i="1" smtClean="0">
                <a:ea typeface="ＭＳ Ｐゴシック" pitchFamily="34" charset="-128"/>
              </a:rPr>
              <a:t>S’</a:t>
            </a:r>
            <a:r>
              <a:rPr lang="en-US" smtClean="0">
                <a:ea typeface="ＭＳ Ｐゴシック" pitchFamily="34" charset="-128"/>
              </a:rPr>
              <a:t> also transaction </a:t>
            </a:r>
            <a:r>
              <a:rPr lang="en-US" i="1" smtClean="0">
                <a:ea typeface="ＭＳ Ｐゴシック" pitchFamily="34" charset="-128"/>
              </a:rPr>
              <a:t>T</a:t>
            </a:r>
            <a:r>
              <a:rPr lang="en-US" i="1" baseline="-25000" smtClean="0">
                <a:ea typeface="ＭＳ Ｐゴシック" pitchFamily="34" charset="-128"/>
              </a:rPr>
              <a:t>i</a:t>
            </a:r>
            <a:r>
              <a:rPr lang="en-US" i="1" smtClean="0">
                <a:ea typeface="ＭＳ Ｐゴシック" pitchFamily="34" charset="-128"/>
              </a:rPr>
              <a:t> </a:t>
            </a:r>
            <a:r>
              <a:rPr lang="en-US" smtClean="0">
                <a:ea typeface="ＭＳ Ｐゴシック" pitchFamily="34" charset="-128"/>
              </a:rPr>
              <a:t> must read the initial value of </a:t>
            </a:r>
            <a:r>
              <a:rPr lang="en-US" i="1" smtClean="0">
                <a:ea typeface="ＭＳ Ｐゴシック" pitchFamily="34" charset="-128"/>
              </a:rPr>
              <a:t>Q.</a:t>
            </a:r>
          </a:p>
          <a:p>
            <a:pPr marL="800100" lvl="1" indent="-342900">
              <a:buFont typeface="Monotype Sorts" charset="2"/>
              <a:buAutoNum type="arabicPeriod"/>
            </a:pPr>
            <a:r>
              <a:rPr lang="en-US" smtClean="0">
                <a:ea typeface="ＭＳ Ｐゴシック" pitchFamily="34" charset="-128"/>
              </a:rPr>
              <a:t>If in schedule S transaction </a:t>
            </a:r>
            <a:r>
              <a:rPr lang="en-US" i="1" smtClean="0">
                <a:ea typeface="ＭＳ Ｐゴシック" pitchFamily="34" charset="-128"/>
              </a:rPr>
              <a:t>T</a:t>
            </a:r>
            <a:r>
              <a:rPr lang="en-US" i="1" baseline="-25000" smtClean="0">
                <a:ea typeface="ＭＳ Ｐゴシック" pitchFamily="34" charset="-128"/>
              </a:rPr>
              <a:t>i</a:t>
            </a:r>
            <a:r>
              <a:rPr lang="en-US" i="1" smtClean="0">
                <a:ea typeface="ＭＳ Ｐゴシック" pitchFamily="34" charset="-128"/>
              </a:rPr>
              <a:t> </a:t>
            </a:r>
            <a:r>
              <a:rPr lang="en-US" smtClean="0">
                <a:ea typeface="ＭＳ Ｐゴシック" pitchFamily="34" charset="-128"/>
              </a:rPr>
              <a:t>executes </a:t>
            </a:r>
            <a:r>
              <a:rPr lang="en-US" b="1" smtClean="0">
                <a:ea typeface="ＭＳ Ｐゴシック" pitchFamily="34" charset="-128"/>
              </a:rPr>
              <a:t>read</a:t>
            </a:r>
            <a:r>
              <a:rPr lang="en-US" smtClean="0">
                <a:ea typeface="ＭＳ Ｐゴシック" pitchFamily="34" charset="-128"/>
              </a:rPr>
              <a:t>(</a:t>
            </a:r>
            <a:r>
              <a:rPr lang="en-US" i="1" smtClean="0">
                <a:ea typeface="ＭＳ Ｐゴシック" pitchFamily="34" charset="-128"/>
              </a:rPr>
              <a:t>Q)</a:t>
            </a:r>
            <a:r>
              <a:rPr lang="en-US" smtClean="0">
                <a:ea typeface="ＭＳ Ｐゴシック" pitchFamily="34" charset="-128"/>
              </a:rPr>
              <a:t>, and that value was produced by transaction </a:t>
            </a:r>
            <a:r>
              <a:rPr lang="en-US" i="1" smtClean="0">
                <a:ea typeface="ＭＳ Ｐゴシック" pitchFamily="34" charset="-128"/>
              </a:rPr>
              <a:t>T</a:t>
            </a:r>
            <a:r>
              <a:rPr lang="en-US" i="1" baseline="-25000" smtClean="0">
                <a:ea typeface="ＭＳ Ｐゴシック" pitchFamily="34" charset="-128"/>
              </a:rPr>
              <a:t>j</a:t>
            </a:r>
            <a:r>
              <a:rPr lang="en-US" smtClean="0">
                <a:ea typeface="ＭＳ Ｐゴシック" pitchFamily="34" charset="-128"/>
              </a:rPr>
              <a:t> </a:t>
            </a:r>
            <a:r>
              <a:rPr lang="en-US" i="1" smtClean="0">
                <a:ea typeface="ＭＳ Ｐゴシック" pitchFamily="34" charset="-128"/>
              </a:rPr>
              <a:t> </a:t>
            </a:r>
            <a:r>
              <a:rPr lang="en-US" smtClean="0">
                <a:ea typeface="ＭＳ Ｐゴシック" pitchFamily="34" charset="-128"/>
              </a:rPr>
              <a:t>(if any), then in schedule </a:t>
            </a:r>
            <a:r>
              <a:rPr lang="en-US" i="1" smtClean="0">
                <a:ea typeface="ＭＳ Ｐゴシック" pitchFamily="34" charset="-128"/>
              </a:rPr>
              <a:t>S’</a:t>
            </a:r>
            <a:r>
              <a:rPr lang="en-US" smtClean="0">
                <a:ea typeface="ＭＳ Ｐゴシック" pitchFamily="34" charset="-128"/>
              </a:rPr>
              <a:t> also transaction </a:t>
            </a:r>
            <a:r>
              <a:rPr lang="en-US" i="1" smtClean="0">
                <a:ea typeface="ＭＳ Ｐゴシック" pitchFamily="34" charset="-128"/>
              </a:rPr>
              <a:t>T</a:t>
            </a:r>
            <a:r>
              <a:rPr lang="en-US" i="1" baseline="-25000" smtClean="0">
                <a:ea typeface="ＭＳ Ｐゴシック" pitchFamily="34" charset="-128"/>
              </a:rPr>
              <a:t>i</a:t>
            </a:r>
            <a:r>
              <a:rPr lang="en-US" smtClean="0">
                <a:ea typeface="ＭＳ Ｐゴシック" pitchFamily="34" charset="-128"/>
              </a:rPr>
              <a:t> must read the value of </a:t>
            </a:r>
            <a:r>
              <a:rPr lang="en-US" i="1" smtClean="0">
                <a:ea typeface="ＭＳ Ｐゴシック" pitchFamily="34" charset="-128"/>
              </a:rPr>
              <a:t>Q</a:t>
            </a:r>
            <a:r>
              <a:rPr lang="en-US" smtClean="0">
                <a:ea typeface="ＭＳ Ｐゴシック" pitchFamily="34" charset="-128"/>
              </a:rPr>
              <a:t> that was produced by the same </a:t>
            </a:r>
            <a:r>
              <a:rPr lang="en-US" b="1" smtClean="0">
                <a:ea typeface="ＭＳ Ｐゴシック" pitchFamily="34" charset="-128"/>
              </a:rPr>
              <a:t>write</a:t>
            </a:r>
            <a:r>
              <a:rPr lang="en-US" smtClean="0">
                <a:ea typeface="ＭＳ Ｐゴシック" pitchFamily="34" charset="-128"/>
              </a:rPr>
              <a:t>(Q) operation of transaction </a:t>
            </a:r>
            <a:r>
              <a:rPr lang="en-US" i="1" smtClean="0">
                <a:ea typeface="ＭＳ Ｐゴシック" pitchFamily="34" charset="-128"/>
              </a:rPr>
              <a:t>T</a:t>
            </a:r>
            <a:r>
              <a:rPr lang="en-US" i="1" baseline="-25000" smtClean="0">
                <a:ea typeface="ＭＳ Ｐゴシック" pitchFamily="34" charset="-128"/>
              </a:rPr>
              <a:t>j</a:t>
            </a:r>
            <a:r>
              <a:rPr lang="en-US" smtClean="0">
                <a:ea typeface="ＭＳ Ｐゴシック" pitchFamily="34" charset="-128"/>
              </a:rPr>
              <a:t> .</a:t>
            </a:r>
          </a:p>
          <a:p>
            <a:pPr marL="800100" lvl="1" indent="-342900">
              <a:buFont typeface="Monotype Sorts" charset="2"/>
              <a:buAutoNum type="arabicPeriod"/>
            </a:pPr>
            <a:r>
              <a:rPr lang="en-US" smtClean="0">
                <a:ea typeface="ＭＳ Ｐゴシック" pitchFamily="34" charset="-128"/>
              </a:rPr>
              <a:t>The transaction (if any) that performs the final </a:t>
            </a:r>
            <a:r>
              <a:rPr lang="en-US" b="1" smtClean="0">
                <a:ea typeface="ＭＳ Ｐゴシック" pitchFamily="34" charset="-128"/>
              </a:rPr>
              <a:t>write</a:t>
            </a:r>
            <a:r>
              <a:rPr lang="en-US" smtClean="0">
                <a:ea typeface="ＭＳ Ｐゴシック" pitchFamily="34" charset="-128"/>
              </a:rPr>
              <a:t>(</a:t>
            </a:r>
            <a:r>
              <a:rPr lang="en-US" i="1" smtClean="0">
                <a:ea typeface="ＭＳ Ｐゴシック" pitchFamily="34" charset="-128"/>
              </a:rPr>
              <a:t>Q</a:t>
            </a:r>
            <a:r>
              <a:rPr lang="en-US" smtClean="0">
                <a:ea typeface="ＭＳ Ｐゴシック" pitchFamily="34" charset="-128"/>
              </a:rPr>
              <a:t>) operation in schedule </a:t>
            </a:r>
            <a:r>
              <a:rPr lang="en-US" i="1" smtClean="0">
                <a:ea typeface="ＭＳ Ｐゴシック" pitchFamily="34" charset="-128"/>
              </a:rPr>
              <a:t>S </a:t>
            </a:r>
            <a:r>
              <a:rPr lang="en-US" smtClean="0">
                <a:ea typeface="ＭＳ Ｐゴシック" pitchFamily="34" charset="-128"/>
              </a:rPr>
              <a:t>must also perform the final</a:t>
            </a:r>
            <a:r>
              <a:rPr lang="en-US" i="1" smtClean="0">
                <a:ea typeface="ＭＳ Ｐゴシック" pitchFamily="34" charset="-128"/>
              </a:rPr>
              <a:t> </a:t>
            </a:r>
            <a:r>
              <a:rPr lang="en-US" b="1" smtClean="0">
                <a:ea typeface="ＭＳ Ｐゴシック" pitchFamily="34" charset="-128"/>
              </a:rPr>
              <a:t>write</a:t>
            </a:r>
            <a:r>
              <a:rPr lang="en-US" smtClean="0">
                <a:ea typeface="ＭＳ Ｐゴシック" pitchFamily="34" charset="-128"/>
              </a:rPr>
              <a:t>(</a:t>
            </a:r>
            <a:r>
              <a:rPr lang="en-US" i="1" smtClean="0">
                <a:ea typeface="ＭＳ Ｐゴシック" pitchFamily="34" charset="-128"/>
              </a:rPr>
              <a:t>Q</a:t>
            </a:r>
            <a:r>
              <a:rPr lang="en-US" smtClean="0">
                <a:ea typeface="ＭＳ Ｐゴシック" pitchFamily="34" charset="-128"/>
              </a:rPr>
              <a:t>) operation in schedule </a:t>
            </a:r>
            <a:r>
              <a:rPr lang="en-US" i="1" smtClean="0">
                <a:ea typeface="ＭＳ Ｐゴシック" pitchFamily="34" charset="-128"/>
              </a:rPr>
              <a:t>S’.</a:t>
            </a:r>
            <a:endParaRPr lang="en-US" smtClean="0">
              <a:ea typeface="ＭＳ Ｐゴシック" pitchFamily="34" charset="-128"/>
            </a:endParaRPr>
          </a:p>
          <a:p>
            <a:pPr>
              <a:buFont typeface="Monotype Sorts" charset="2"/>
              <a:buNone/>
            </a:pPr>
            <a:r>
              <a:rPr lang="en-US" smtClean="0"/>
              <a:t>As can be seen, view equivalence is also based purely on </a:t>
            </a:r>
            <a:r>
              <a:rPr lang="en-US" b="1" smtClean="0"/>
              <a:t>reads </a:t>
            </a:r>
            <a:r>
              <a:rPr lang="en-US" smtClean="0"/>
              <a:t>and </a:t>
            </a:r>
            <a:r>
              <a:rPr lang="en-US" b="1" smtClean="0"/>
              <a:t>writes</a:t>
            </a:r>
            <a:r>
              <a:rPr lang="en-US" smtClean="0"/>
              <a:t> alone.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View Serializability (Cont.)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106488"/>
            <a:ext cx="7848600" cy="5003800"/>
          </a:xfrm>
        </p:spPr>
        <p:txBody>
          <a:bodyPr/>
          <a:lstStyle/>
          <a:p>
            <a:pPr>
              <a:tabLst>
                <a:tab pos="1890713" algn="l"/>
                <a:tab pos="2338388" algn="l"/>
                <a:tab pos="2914650" algn="l"/>
                <a:tab pos="3203575" algn="l"/>
                <a:tab pos="3881438" algn="l"/>
                <a:tab pos="4286250" algn="l"/>
              </a:tabLst>
            </a:pPr>
            <a:r>
              <a:rPr lang="en-US" smtClean="0"/>
              <a:t>A schedule </a:t>
            </a:r>
            <a:r>
              <a:rPr lang="en-US" i="1" smtClean="0"/>
              <a:t>S</a:t>
            </a:r>
            <a:r>
              <a:rPr lang="en-US" smtClean="0"/>
              <a:t> is </a:t>
            </a:r>
            <a:r>
              <a:rPr lang="en-US" b="1" smtClean="0">
                <a:solidFill>
                  <a:srgbClr val="000099"/>
                </a:solidFill>
              </a:rPr>
              <a:t>view serializable</a:t>
            </a:r>
            <a:r>
              <a:rPr lang="en-US" i="1" smtClean="0"/>
              <a:t> </a:t>
            </a:r>
            <a:r>
              <a:rPr lang="en-US" smtClean="0"/>
              <a:t>if it is view equivalent to a serial schedule.</a:t>
            </a:r>
          </a:p>
          <a:p>
            <a:pPr>
              <a:tabLst>
                <a:tab pos="1890713" algn="l"/>
                <a:tab pos="2338388" algn="l"/>
                <a:tab pos="2914650" algn="l"/>
                <a:tab pos="3203575" algn="l"/>
                <a:tab pos="3881438" algn="l"/>
                <a:tab pos="4286250" algn="l"/>
              </a:tabLst>
            </a:pPr>
            <a:r>
              <a:rPr lang="en-US" smtClean="0"/>
              <a:t>Every conflict serializable schedule is also view serializable.</a:t>
            </a:r>
          </a:p>
          <a:p>
            <a:pPr>
              <a:tabLst>
                <a:tab pos="1890713" algn="l"/>
                <a:tab pos="2338388" algn="l"/>
                <a:tab pos="2914650" algn="l"/>
                <a:tab pos="3203575" algn="l"/>
                <a:tab pos="3881438" algn="l"/>
                <a:tab pos="4286250" algn="l"/>
              </a:tabLst>
            </a:pPr>
            <a:r>
              <a:rPr lang="en-US" smtClean="0"/>
              <a:t>Below is a schedule which is view-serializable but </a:t>
            </a:r>
            <a:r>
              <a:rPr lang="en-US" i="1" smtClean="0"/>
              <a:t>not </a:t>
            </a:r>
            <a:r>
              <a:rPr lang="en-US" smtClean="0"/>
              <a:t>conflict serializable.</a:t>
            </a:r>
            <a:br>
              <a:rPr lang="en-US" smtClean="0"/>
            </a:br>
            <a:endParaRPr lang="en-US" smtClean="0"/>
          </a:p>
          <a:p>
            <a:pPr>
              <a:buFont typeface="Monotype Sorts" charset="2"/>
              <a:buNone/>
              <a:tabLst>
                <a:tab pos="1890713" algn="l"/>
                <a:tab pos="2338388" algn="l"/>
                <a:tab pos="2914650" algn="l"/>
                <a:tab pos="3203575" algn="l"/>
                <a:tab pos="3881438" algn="l"/>
                <a:tab pos="4286250" algn="l"/>
              </a:tabLst>
            </a:pPr>
            <a:r>
              <a:rPr lang="en-US" smtClean="0"/>
              <a:t>		</a:t>
            </a:r>
          </a:p>
          <a:p>
            <a:pPr>
              <a:buFont typeface="Monotype Sorts" charset="2"/>
              <a:buNone/>
              <a:tabLst>
                <a:tab pos="1890713" algn="l"/>
                <a:tab pos="2338388" algn="l"/>
                <a:tab pos="2914650" algn="l"/>
                <a:tab pos="3203575" algn="l"/>
                <a:tab pos="3881438" algn="l"/>
                <a:tab pos="4286250" algn="l"/>
              </a:tabLst>
            </a:pPr>
            <a:endParaRPr lang="en-US" smtClean="0"/>
          </a:p>
          <a:p>
            <a:pPr>
              <a:tabLst>
                <a:tab pos="1890713" algn="l"/>
                <a:tab pos="2338388" algn="l"/>
                <a:tab pos="2914650" algn="l"/>
                <a:tab pos="3203575" algn="l"/>
                <a:tab pos="3881438" algn="l"/>
                <a:tab pos="4286250" algn="l"/>
              </a:tabLst>
            </a:pPr>
            <a:endParaRPr lang="en-US" smtClean="0"/>
          </a:p>
          <a:p>
            <a:pPr>
              <a:tabLst>
                <a:tab pos="1890713" algn="l"/>
                <a:tab pos="2338388" algn="l"/>
                <a:tab pos="2914650" algn="l"/>
                <a:tab pos="3203575" algn="l"/>
                <a:tab pos="3881438" algn="l"/>
                <a:tab pos="4286250" algn="l"/>
              </a:tabLst>
            </a:pPr>
            <a:endParaRPr lang="en-US" smtClean="0"/>
          </a:p>
          <a:p>
            <a:pPr>
              <a:tabLst>
                <a:tab pos="1890713" algn="l"/>
                <a:tab pos="2338388" algn="l"/>
                <a:tab pos="2914650" algn="l"/>
                <a:tab pos="3203575" algn="l"/>
                <a:tab pos="3881438" algn="l"/>
                <a:tab pos="4286250" algn="l"/>
              </a:tabLst>
            </a:pPr>
            <a:endParaRPr lang="en-US" smtClean="0"/>
          </a:p>
          <a:p>
            <a:pPr>
              <a:tabLst>
                <a:tab pos="1890713" algn="l"/>
                <a:tab pos="2338388" algn="l"/>
                <a:tab pos="2914650" algn="l"/>
                <a:tab pos="3203575" algn="l"/>
                <a:tab pos="3881438" algn="l"/>
                <a:tab pos="4286250" algn="l"/>
              </a:tabLst>
            </a:pPr>
            <a:r>
              <a:rPr lang="en-US" smtClean="0"/>
              <a:t>What serial schedule is above equivalent to?</a:t>
            </a:r>
          </a:p>
          <a:p>
            <a:pPr>
              <a:tabLst>
                <a:tab pos="1890713" algn="l"/>
                <a:tab pos="2338388" algn="l"/>
                <a:tab pos="2914650" algn="l"/>
                <a:tab pos="3203575" algn="l"/>
                <a:tab pos="3881438" algn="l"/>
                <a:tab pos="4286250" algn="l"/>
              </a:tabLst>
            </a:pPr>
            <a:r>
              <a:rPr lang="en-US" smtClean="0"/>
              <a:t>Every view serializable schedule that is not conflict serializable has </a:t>
            </a:r>
            <a:r>
              <a:rPr lang="en-US" b="1" smtClean="0">
                <a:solidFill>
                  <a:srgbClr val="000099"/>
                </a:solidFill>
              </a:rPr>
              <a:t>blind writes</a:t>
            </a:r>
            <a:r>
              <a:rPr lang="en-US" b="1" smtClean="0"/>
              <a:t>.</a:t>
            </a:r>
          </a:p>
        </p:txBody>
      </p:sp>
      <p:pic>
        <p:nvPicPr>
          <p:cNvPr id="31748" name="Picture 4" descr="New PDF from Images Output-1.pd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28850" y="2855913"/>
            <a:ext cx="4429125" cy="199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Transaction Concept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4388" y="1093788"/>
            <a:ext cx="7386637" cy="4867275"/>
          </a:xfrm>
        </p:spPr>
        <p:txBody>
          <a:bodyPr/>
          <a:lstStyle/>
          <a:p>
            <a:r>
              <a:rPr lang="en-US" smtClean="0"/>
              <a:t>A </a:t>
            </a:r>
            <a:r>
              <a:rPr lang="en-US" b="1" smtClean="0">
                <a:solidFill>
                  <a:srgbClr val="000099"/>
                </a:solidFill>
              </a:rPr>
              <a:t>transaction</a:t>
            </a:r>
            <a:r>
              <a:rPr lang="en-US" i="1" smtClean="0"/>
              <a:t> </a:t>
            </a:r>
            <a:r>
              <a:rPr lang="en-US" smtClean="0"/>
              <a:t>is a </a:t>
            </a:r>
            <a:r>
              <a:rPr lang="en-US" i="1" smtClean="0"/>
              <a:t>unit </a:t>
            </a:r>
            <a:r>
              <a:rPr lang="en-US" smtClean="0"/>
              <a:t>of program execution that accesses and  possibly updates various data items.</a:t>
            </a:r>
          </a:p>
          <a:p>
            <a:r>
              <a:rPr lang="en-US" smtClean="0"/>
              <a:t>E.g. transaction to transfer $50 from account A to account B:</a:t>
            </a:r>
          </a:p>
          <a:p>
            <a:pPr lvl="1">
              <a:buFont typeface="Monotype Sorts" charset="2"/>
              <a:buNone/>
            </a:pPr>
            <a:r>
              <a:rPr lang="en-US" sz="1600" smtClean="0">
                <a:ea typeface="ＭＳ Ｐゴシック" pitchFamily="34" charset="-128"/>
              </a:rPr>
              <a:t>1.	</a:t>
            </a:r>
            <a:r>
              <a:rPr lang="en-US" sz="1600" b="1" smtClean="0">
                <a:ea typeface="ＭＳ Ｐゴシック" pitchFamily="34" charset="-128"/>
              </a:rPr>
              <a:t>read</a:t>
            </a:r>
            <a:r>
              <a:rPr lang="en-US" sz="1600" smtClean="0">
                <a:ea typeface="ＭＳ Ｐゴシック" pitchFamily="34" charset="-128"/>
              </a:rPr>
              <a:t>(</a:t>
            </a:r>
            <a:r>
              <a:rPr lang="en-US" sz="1600" i="1" smtClean="0">
                <a:ea typeface="ＭＳ Ｐゴシック" pitchFamily="34" charset="-128"/>
              </a:rPr>
              <a:t>A</a:t>
            </a:r>
            <a:r>
              <a:rPr lang="en-US" sz="1600" smtClean="0">
                <a:ea typeface="ＭＳ Ｐゴシック" pitchFamily="34" charset="-128"/>
              </a:rPr>
              <a:t>)</a:t>
            </a:r>
          </a:p>
          <a:p>
            <a:pPr lvl="1">
              <a:buFont typeface="Monotype Sorts" charset="2"/>
              <a:buNone/>
            </a:pPr>
            <a:r>
              <a:rPr lang="en-US" sz="1600" smtClean="0">
                <a:ea typeface="ＭＳ Ｐゴシック" pitchFamily="34" charset="-128"/>
              </a:rPr>
              <a:t>2.	</a:t>
            </a:r>
            <a:r>
              <a:rPr lang="en-US" sz="1600" i="1" smtClean="0">
                <a:ea typeface="ＭＳ Ｐゴシック" pitchFamily="34" charset="-128"/>
              </a:rPr>
              <a:t>A</a:t>
            </a:r>
            <a:r>
              <a:rPr lang="en-US" sz="1600" smtClean="0">
                <a:ea typeface="ＭＳ Ｐゴシック" pitchFamily="34" charset="-128"/>
              </a:rPr>
              <a:t> := </a:t>
            </a:r>
            <a:r>
              <a:rPr lang="en-US" sz="1600" i="1" smtClean="0">
                <a:ea typeface="ＭＳ Ｐゴシック" pitchFamily="34" charset="-128"/>
              </a:rPr>
              <a:t>A – </a:t>
            </a:r>
            <a:r>
              <a:rPr lang="en-US" sz="1600" smtClean="0">
                <a:ea typeface="ＭＳ Ｐゴシック" pitchFamily="34" charset="-128"/>
              </a:rPr>
              <a:t>50</a:t>
            </a:r>
          </a:p>
          <a:p>
            <a:pPr lvl="1">
              <a:buFont typeface="Monotype Sorts" charset="2"/>
              <a:buNone/>
            </a:pPr>
            <a:r>
              <a:rPr lang="en-US" sz="1600" smtClean="0">
                <a:ea typeface="ＭＳ Ｐゴシック" pitchFamily="34" charset="-128"/>
              </a:rPr>
              <a:t>3.	</a:t>
            </a:r>
            <a:r>
              <a:rPr lang="en-US" sz="1600" b="1" smtClean="0">
                <a:ea typeface="ＭＳ Ｐゴシック" pitchFamily="34" charset="-128"/>
              </a:rPr>
              <a:t>write</a:t>
            </a:r>
            <a:r>
              <a:rPr lang="en-US" sz="1600" smtClean="0">
                <a:ea typeface="ＭＳ Ｐゴシック" pitchFamily="34" charset="-128"/>
              </a:rPr>
              <a:t>(</a:t>
            </a:r>
            <a:r>
              <a:rPr lang="en-US" sz="1600" i="1" smtClean="0">
                <a:ea typeface="ＭＳ Ｐゴシック" pitchFamily="34" charset="-128"/>
              </a:rPr>
              <a:t>A</a:t>
            </a:r>
            <a:r>
              <a:rPr lang="en-US" sz="1600" smtClean="0">
                <a:ea typeface="ＭＳ Ｐゴシック" pitchFamily="34" charset="-128"/>
              </a:rPr>
              <a:t>)</a:t>
            </a:r>
          </a:p>
          <a:p>
            <a:pPr lvl="1">
              <a:buFont typeface="Monotype Sorts" charset="2"/>
              <a:buNone/>
            </a:pPr>
            <a:r>
              <a:rPr lang="en-US" sz="1600" smtClean="0">
                <a:ea typeface="ＭＳ Ｐゴシック" pitchFamily="34" charset="-128"/>
              </a:rPr>
              <a:t>4.	</a:t>
            </a:r>
            <a:r>
              <a:rPr lang="en-US" sz="1600" b="1" smtClean="0">
                <a:ea typeface="ＭＳ Ｐゴシック" pitchFamily="34" charset="-128"/>
              </a:rPr>
              <a:t>read</a:t>
            </a:r>
            <a:r>
              <a:rPr lang="en-US" sz="1600" smtClean="0">
                <a:ea typeface="ＭＳ Ｐゴシック" pitchFamily="34" charset="-128"/>
              </a:rPr>
              <a:t>(</a:t>
            </a:r>
            <a:r>
              <a:rPr lang="en-US" sz="1600" i="1" smtClean="0">
                <a:ea typeface="ＭＳ Ｐゴシック" pitchFamily="34" charset="-128"/>
              </a:rPr>
              <a:t>B</a:t>
            </a:r>
            <a:r>
              <a:rPr lang="en-US" sz="1600" smtClean="0">
                <a:ea typeface="ＭＳ Ｐゴシック" pitchFamily="34" charset="-128"/>
              </a:rPr>
              <a:t>)</a:t>
            </a:r>
          </a:p>
          <a:p>
            <a:pPr lvl="1">
              <a:buFont typeface="Monotype Sorts" charset="2"/>
              <a:buNone/>
            </a:pPr>
            <a:r>
              <a:rPr lang="en-US" sz="1600" smtClean="0">
                <a:ea typeface="ＭＳ Ｐゴシック" pitchFamily="34" charset="-128"/>
              </a:rPr>
              <a:t>5.	</a:t>
            </a:r>
            <a:r>
              <a:rPr lang="en-US" sz="1600" i="1" smtClean="0">
                <a:ea typeface="ＭＳ Ｐゴシック" pitchFamily="34" charset="-128"/>
              </a:rPr>
              <a:t>B</a:t>
            </a:r>
            <a:r>
              <a:rPr lang="en-US" sz="1600" smtClean="0">
                <a:ea typeface="ＭＳ Ｐゴシック" pitchFamily="34" charset="-128"/>
              </a:rPr>
              <a:t> := </a:t>
            </a:r>
            <a:r>
              <a:rPr lang="en-US" sz="1600" i="1" smtClean="0">
                <a:ea typeface="ＭＳ Ｐゴシック" pitchFamily="34" charset="-128"/>
              </a:rPr>
              <a:t>B + </a:t>
            </a:r>
            <a:r>
              <a:rPr lang="en-US" sz="1600" smtClean="0">
                <a:ea typeface="ＭＳ Ｐゴシック" pitchFamily="34" charset="-128"/>
              </a:rPr>
              <a:t>50</a:t>
            </a:r>
          </a:p>
          <a:p>
            <a:pPr lvl="1">
              <a:buFont typeface="Monotype Sorts" charset="2"/>
              <a:buNone/>
            </a:pPr>
            <a:r>
              <a:rPr lang="en-US" sz="1600" smtClean="0">
                <a:ea typeface="ＭＳ Ｐゴシック" pitchFamily="34" charset="-128"/>
              </a:rPr>
              <a:t>6.	</a:t>
            </a:r>
            <a:r>
              <a:rPr lang="en-US" sz="1600" b="1" smtClean="0">
                <a:ea typeface="ＭＳ Ｐゴシック" pitchFamily="34" charset="-128"/>
              </a:rPr>
              <a:t>write</a:t>
            </a:r>
            <a:r>
              <a:rPr lang="en-US" sz="1600" smtClean="0">
                <a:ea typeface="ＭＳ Ｐゴシック" pitchFamily="34" charset="-128"/>
              </a:rPr>
              <a:t>(</a:t>
            </a:r>
            <a:r>
              <a:rPr lang="en-US" sz="1600" i="1" smtClean="0">
                <a:ea typeface="ＭＳ Ｐゴシック" pitchFamily="34" charset="-128"/>
              </a:rPr>
              <a:t>B)</a:t>
            </a:r>
            <a:endParaRPr lang="en-US" smtClean="0">
              <a:ea typeface="ＭＳ Ｐゴシック" pitchFamily="34" charset="-128"/>
            </a:endParaRPr>
          </a:p>
          <a:p>
            <a:r>
              <a:rPr lang="en-US" smtClean="0"/>
              <a:t>Two main issues to deal with:</a:t>
            </a:r>
          </a:p>
          <a:p>
            <a:pPr lvl="1"/>
            <a:r>
              <a:rPr lang="en-US" smtClean="0">
                <a:ea typeface="ＭＳ Ｐゴシック" pitchFamily="34" charset="-128"/>
              </a:rPr>
              <a:t>Failures of various kinds, such as hardware failures and system crashes</a:t>
            </a:r>
          </a:p>
          <a:p>
            <a:pPr lvl="1"/>
            <a:r>
              <a:rPr lang="en-US" smtClean="0">
                <a:ea typeface="ＭＳ Ｐゴシック" pitchFamily="34" charset="-128"/>
              </a:rPr>
              <a:t>Concurrent execution of multiple transactions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Recoverability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6275" y="1581150"/>
            <a:ext cx="7848600" cy="4876800"/>
          </a:xfrm>
        </p:spPr>
        <p:txBody>
          <a:bodyPr/>
          <a:lstStyle/>
          <a:p>
            <a:pPr eaLnBrk="1" hangingPunct="1">
              <a:tabLst>
                <a:tab pos="2395538" algn="l"/>
                <a:tab pos="2857500" algn="l"/>
                <a:tab pos="3549650" algn="l"/>
                <a:tab pos="3997325" algn="l"/>
              </a:tabLst>
            </a:pPr>
            <a:r>
              <a:rPr lang="en-US" sz="2000" b="1" smtClean="0">
                <a:solidFill>
                  <a:schemeClr val="tx2"/>
                </a:solidFill>
              </a:rPr>
              <a:t>Recoverable</a:t>
            </a:r>
            <a:r>
              <a:rPr lang="en-US" sz="2000" b="1" i="1" smtClean="0">
                <a:solidFill>
                  <a:schemeClr val="tx2"/>
                </a:solidFill>
              </a:rPr>
              <a:t> </a:t>
            </a:r>
            <a:r>
              <a:rPr lang="en-US" sz="2000" b="1" smtClean="0">
                <a:solidFill>
                  <a:schemeClr val="tx2"/>
                </a:solidFill>
              </a:rPr>
              <a:t>schedule</a:t>
            </a:r>
            <a:r>
              <a:rPr lang="en-US" sz="2000" smtClean="0"/>
              <a:t> — if a transaction </a:t>
            </a:r>
            <a:r>
              <a:rPr lang="en-US" sz="2000" i="1" smtClean="0"/>
              <a:t>T</a:t>
            </a:r>
            <a:r>
              <a:rPr lang="en-US" sz="2000" i="1" baseline="-25000" smtClean="0"/>
              <a:t>j</a:t>
            </a:r>
            <a:r>
              <a:rPr lang="en-US" sz="2000" smtClean="0"/>
              <a:t> reads a data items previously written by a transaction </a:t>
            </a:r>
            <a:r>
              <a:rPr lang="en-US" sz="2000" i="1" smtClean="0"/>
              <a:t>T</a:t>
            </a:r>
            <a:r>
              <a:rPr lang="en-US" sz="2000" i="1" baseline="-25000" smtClean="0"/>
              <a:t>i </a:t>
            </a:r>
            <a:r>
              <a:rPr lang="en-US" sz="2000" smtClean="0"/>
              <a:t>, the commit operation of </a:t>
            </a:r>
            <a:r>
              <a:rPr lang="en-US" sz="2000" i="1" smtClean="0"/>
              <a:t>T</a:t>
            </a:r>
            <a:r>
              <a:rPr lang="en-US" sz="2000" i="1" baseline="-25000" smtClean="0"/>
              <a:t>i</a:t>
            </a:r>
            <a:r>
              <a:rPr lang="en-US" sz="2000" i="1" smtClean="0"/>
              <a:t> </a:t>
            </a:r>
            <a:r>
              <a:rPr lang="en-US" sz="2000" smtClean="0"/>
              <a:t> appears before the commit operation of </a:t>
            </a:r>
            <a:r>
              <a:rPr lang="en-US" sz="2000" i="1" smtClean="0"/>
              <a:t>T</a:t>
            </a:r>
            <a:r>
              <a:rPr lang="en-US" sz="2000" i="1" baseline="-25000" smtClean="0"/>
              <a:t>j</a:t>
            </a:r>
            <a:r>
              <a:rPr lang="en-US" sz="2000" i="1" smtClean="0"/>
              <a:t>.</a:t>
            </a:r>
          </a:p>
          <a:p>
            <a:pPr eaLnBrk="1" hangingPunct="1">
              <a:tabLst>
                <a:tab pos="2395538" algn="l"/>
                <a:tab pos="2857500" algn="l"/>
                <a:tab pos="3549650" algn="l"/>
                <a:tab pos="3997325" algn="l"/>
              </a:tabLst>
            </a:pPr>
            <a:endParaRPr lang="en-US" sz="2000" smtClean="0"/>
          </a:p>
          <a:p>
            <a:pPr eaLnBrk="1" hangingPunct="1">
              <a:tabLst>
                <a:tab pos="2395538" algn="l"/>
                <a:tab pos="2857500" algn="l"/>
                <a:tab pos="3549650" algn="l"/>
                <a:tab pos="3997325" algn="l"/>
              </a:tabLst>
            </a:pPr>
            <a:r>
              <a:rPr lang="en-US" sz="2000" smtClean="0"/>
              <a:t>The following schedule (Schedule 11) is not recoverable if </a:t>
            </a:r>
            <a:r>
              <a:rPr lang="en-US" sz="2000" i="1" smtClean="0"/>
              <a:t>T</a:t>
            </a:r>
            <a:r>
              <a:rPr lang="en-US" sz="2000" i="1" baseline="-25000" smtClean="0"/>
              <a:t>9</a:t>
            </a:r>
            <a:r>
              <a:rPr lang="en-US" sz="2000" i="1" smtClean="0"/>
              <a:t> </a:t>
            </a:r>
            <a:r>
              <a:rPr lang="en-US" sz="2000" smtClean="0"/>
              <a:t>commits immediately after the read</a:t>
            </a:r>
          </a:p>
          <a:p>
            <a:pPr eaLnBrk="1" hangingPunct="1">
              <a:tabLst>
                <a:tab pos="2395538" algn="l"/>
                <a:tab pos="2857500" algn="l"/>
                <a:tab pos="3549650" algn="l"/>
                <a:tab pos="3997325" algn="l"/>
              </a:tabLst>
            </a:pPr>
            <a:r>
              <a:rPr lang="en-US" sz="2000" smtClean="0"/>
              <a:t>If </a:t>
            </a:r>
            <a:r>
              <a:rPr lang="en-US" sz="2000" i="1" smtClean="0"/>
              <a:t>T</a:t>
            </a:r>
            <a:r>
              <a:rPr lang="en-US" sz="2000" baseline="-25000" smtClean="0"/>
              <a:t>8</a:t>
            </a:r>
            <a:r>
              <a:rPr lang="en-US" sz="2000" smtClean="0"/>
              <a:t> should abort, </a:t>
            </a:r>
            <a:r>
              <a:rPr lang="en-US" sz="2000" i="1" smtClean="0"/>
              <a:t>T</a:t>
            </a:r>
            <a:r>
              <a:rPr lang="en-US" sz="2000" baseline="-25000" smtClean="0"/>
              <a:t>9</a:t>
            </a:r>
            <a:r>
              <a:rPr lang="en-US" sz="2000" smtClean="0"/>
              <a:t> would have read an inconsistent database state.  Hence database must ensure that schedules are recoverable.</a:t>
            </a:r>
          </a:p>
        </p:txBody>
      </p:sp>
      <p:sp>
        <p:nvSpPr>
          <p:cNvPr id="32772" name="Text Box 6"/>
          <p:cNvSpPr txBox="1">
            <a:spLocks noChangeArrowheads="1"/>
          </p:cNvSpPr>
          <p:nvPr/>
        </p:nvSpPr>
        <p:spPr bwMode="auto">
          <a:xfrm>
            <a:off x="417513" y="909638"/>
            <a:ext cx="7513637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latin typeface="Arial" charset="0"/>
              </a:rPr>
              <a:t>Need to address the effect of transaction failures on concurrently </a:t>
            </a:r>
            <a:br>
              <a:rPr lang="en-US" sz="2000">
                <a:latin typeface="Arial" charset="0"/>
              </a:rPr>
            </a:br>
            <a:r>
              <a:rPr lang="en-US" sz="2000">
                <a:latin typeface="Arial" charset="0"/>
              </a:rPr>
              <a:t>running transactions.</a:t>
            </a:r>
          </a:p>
        </p:txBody>
      </p:sp>
      <p:pic>
        <p:nvPicPr>
          <p:cNvPr id="32773" name="Picture 7"/>
          <p:cNvPicPr>
            <a:picLocks noChangeAspect="1" noChangeArrowheads="1"/>
          </p:cNvPicPr>
          <p:nvPr/>
        </p:nvPicPr>
        <p:blipFill>
          <a:blip r:embed="rId2"/>
          <a:srcRect l="865" t="7152" r="5536" b="8073"/>
          <a:stretch>
            <a:fillRect/>
          </a:stretch>
        </p:blipFill>
        <p:spPr bwMode="auto">
          <a:xfrm>
            <a:off x="6096000" y="4876800"/>
            <a:ext cx="2489200" cy="1690688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Recoverability (Cont.)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371600"/>
            <a:ext cx="7607300" cy="4643438"/>
          </a:xfrm>
        </p:spPr>
        <p:txBody>
          <a:bodyPr/>
          <a:lstStyle/>
          <a:p>
            <a:pPr eaLnBrk="1" hangingPunct="1">
              <a:lnSpc>
                <a:spcPct val="90000"/>
              </a:lnSpc>
              <a:tabLst>
                <a:tab pos="1658938" algn="l"/>
                <a:tab pos="2120900" algn="l"/>
                <a:tab pos="2684463" algn="l"/>
                <a:tab pos="3030538" algn="l"/>
                <a:tab pos="3767138" algn="l"/>
                <a:tab pos="4056063" algn="l"/>
              </a:tabLst>
            </a:pPr>
            <a:r>
              <a:rPr lang="en-US" sz="2400" b="1" smtClean="0"/>
              <a:t>Cascading rollback</a:t>
            </a:r>
            <a:r>
              <a:rPr lang="en-US" sz="2400" smtClean="0"/>
              <a:t> – a single transaction failure leads to a series of transaction rollbacks.  Consider the following schedule where none of the transactions has yet committed (so the schedule is recoverable)</a:t>
            </a:r>
            <a:br>
              <a:rPr lang="en-US" sz="2400" smtClean="0"/>
            </a:br>
            <a:r>
              <a:rPr lang="en-US" sz="2400" smtClean="0"/>
              <a:t/>
            </a:r>
            <a:br>
              <a:rPr lang="en-US" sz="2400" smtClean="0"/>
            </a:br>
            <a:r>
              <a:rPr lang="en-US" sz="2400" b="1" smtClean="0"/>
              <a:t>If </a:t>
            </a:r>
            <a:r>
              <a:rPr lang="en-US" sz="2400" b="1" i="1" smtClean="0"/>
              <a:t>T</a:t>
            </a:r>
            <a:r>
              <a:rPr lang="en-US" sz="2400" b="1" baseline="-25000" smtClean="0"/>
              <a:t>10</a:t>
            </a:r>
            <a:r>
              <a:rPr lang="en-US" sz="2400" b="1" smtClean="0"/>
              <a:t> fails, </a:t>
            </a:r>
            <a:r>
              <a:rPr lang="en-US" sz="2400" b="1" i="1" smtClean="0"/>
              <a:t>T</a:t>
            </a:r>
            <a:r>
              <a:rPr lang="en-US" sz="2400" b="1" baseline="-25000" smtClean="0"/>
              <a:t>11</a:t>
            </a:r>
            <a:r>
              <a:rPr lang="en-US" sz="2400" b="1" smtClean="0"/>
              <a:t> and </a:t>
            </a:r>
            <a:r>
              <a:rPr lang="en-US" sz="2400" b="1" i="1" smtClean="0"/>
              <a:t>T</a:t>
            </a:r>
            <a:r>
              <a:rPr lang="en-US" sz="2400" b="1" baseline="-25000" smtClean="0"/>
              <a:t>12</a:t>
            </a:r>
            <a:r>
              <a:rPr lang="en-US" sz="2400" b="1" smtClean="0"/>
              <a:t> must also be rolled back.</a:t>
            </a:r>
          </a:p>
          <a:p>
            <a:pPr eaLnBrk="1" hangingPunct="1">
              <a:lnSpc>
                <a:spcPct val="90000"/>
              </a:lnSpc>
              <a:tabLst>
                <a:tab pos="1658938" algn="l"/>
                <a:tab pos="2120900" algn="l"/>
                <a:tab pos="2684463" algn="l"/>
                <a:tab pos="3030538" algn="l"/>
                <a:tab pos="3767138" algn="l"/>
                <a:tab pos="4056063" algn="l"/>
              </a:tabLst>
            </a:pPr>
            <a:r>
              <a:rPr lang="en-US" sz="2400" smtClean="0"/>
              <a:t>Can lead to the undoing of a significant amount of work</a:t>
            </a:r>
          </a:p>
        </p:txBody>
      </p:sp>
      <p:pic>
        <p:nvPicPr>
          <p:cNvPr id="33796" name="Picture 7"/>
          <p:cNvPicPr>
            <a:picLocks noChangeAspect="1" noChangeArrowheads="1"/>
          </p:cNvPicPr>
          <p:nvPr/>
        </p:nvPicPr>
        <p:blipFill>
          <a:blip r:embed="rId2"/>
          <a:srcRect l="771" t="10025" r="3471" b="11053"/>
          <a:stretch>
            <a:fillRect/>
          </a:stretch>
        </p:blipFill>
        <p:spPr bwMode="auto">
          <a:xfrm>
            <a:off x="5638800" y="4572000"/>
            <a:ext cx="3308350" cy="2044700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Recoverability (Cont.)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400" b="1" smtClean="0"/>
              <a:t>Cascadeless</a:t>
            </a:r>
            <a:r>
              <a:rPr lang="en-US" sz="2400" b="1" i="1" smtClean="0"/>
              <a:t> </a:t>
            </a:r>
            <a:r>
              <a:rPr lang="en-US" sz="2400" b="1" smtClean="0"/>
              <a:t>schedules</a:t>
            </a:r>
            <a:r>
              <a:rPr lang="en-US" sz="2400" smtClean="0"/>
              <a:t> — cascading rollbacks cannot occur; for each pair of transactions </a:t>
            </a:r>
            <a:r>
              <a:rPr lang="en-US" sz="2400" i="1" smtClean="0"/>
              <a:t>T</a:t>
            </a:r>
            <a:r>
              <a:rPr lang="en-US" sz="2400" i="1" baseline="-25000" smtClean="0"/>
              <a:t>i</a:t>
            </a:r>
            <a:r>
              <a:rPr lang="en-US" sz="2400" i="1" smtClean="0"/>
              <a:t> </a:t>
            </a:r>
            <a:r>
              <a:rPr lang="en-US" sz="2400" smtClean="0"/>
              <a:t>and </a:t>
            </a:r>
            <a:r>
              <a:rPr lang="en-US" sz="2400" i="1" smtClean="0"/>
              <a:t>T</a:t>
            </a:r>
            <a:r>
              <a:rPr lang="en-US" sz="2400" i="1" baseline="-25000" smtClean="0"/>
              <a:t>j</a:t>
            </a:r>
            <a:r>
              <a:rPr lang="en-US" sz="2400" smtClean="0"/>
              <a:t> such that </a:t>
            </a:r>
            <a:r>
              <a:rPr lang="en-US" sz="2400" i="1" smtClean="0"/>
              <a:t>T</a:t>
            </a:r>
            <a:r>
              <a:rPr lang="en-US" sz="2400" i="1" baseline="-25000" smtClean="0"/>
              <a:t>j</a:t>
            </a:r>
            <a:r>
              <a:rPr lang="en-US" sz="2400" smtClean="0"/>
              <a:t>  reads a data item previously written by </a:t>
            </a:r>
            <a:r>
              <a:rPr lang="en-US" sz="2400" i="1" smtClean="0"/>
              <a:t>T</a:t>
            </a:r>
            <a:r>
              <a:rPr lang="en-US" sz="2400" i="1" baseline="-25000" smtClean="0"/>
              <a:t>i</a:t>
            </a:r>
            <a:r>
              <a:rPr lang="en-US" sz="2400" smtClean="0"/>
              <a:t>, the commit operation of </a:t>
            </a:r>
            <a:r>
              <a:rPr lang="en-US" sz="2400" i="1" smtClean="0"/>
              <a:t>T</a:t>
            </a:r>
            <a:r>
              <a:rPr lang="en-US" sz="2400" i="1" baseline="-25000" smtClean="0"/>
              <a:t>i</a:t>
            </a:r>
            <a:r>
              <a:rPr lang="en-US" sz="2400" i="1" smtClean="0"/>
              <a:t> </a:t>
            </a:r>
            <a:r>
              <a:rPr lang="en-US" sz="2400" smtClean="0"/>
              <a:t> appears before the read operation of </a:t>
            </a:r>
            <a:r>
              <a:rPr lang="en-US" sz="2400" i="1" smtClean="0"/>
              <a:t>T</a:t>
            </a:r>
            <a:r>
              <a:rPr lang="en-US" sz="2400" i="1" baseline="-25000" smtClean="0"/>
              <a:t>j</a:t>
            </a:r>
            <a:r>
              <a:rPr lang="en-US" sz="2400" smtClean="0"/>
              <a:t>.</a:t>
            </a:r>
          </a:p>
          <a:p>
            <a:pPr eaLnBrk="1" hangingPunct="1"/>
            <a:r>
              <a:rPr lang="en-US" sz="2400" smtClean="0"/>
              <a:t>Every cascadeless schedule is also recoverable</a:t>
            </a:r>
          </a:p>
          <a:p>
            <a:pPr eaLnBrk="1" hangingPunct="1"/>
            <a:r>
              <a:rPr lang="en-US" sz="2400" smtClean="0"/>
              <a:t>It is desirable to restrict the schedules to those that are cascadeless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Testing for Serializability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4388" y="1093788"/>
            <a:ext cx="6796087" cy="3219450"/>
          </a:xfrm>
        </p:spPr>
        <p:txBody>
          <a:bodyPr/>
          <a:lstStyle/>
          <a:p>
            <a:r>
              <a:rPr lang="en-US" smtClean="0"/>
              <a:t>Consider some schedule of a set of transactions </a:t>
            </a:r>
            <a:r>
              <a:rPr lang="en-US" i="1" smtClean="0"/>
              <a:t>T</a:t>
            </a:r>
            <a:r>
              <a:rPr lang="en-US" baseline="-25000" smtClean="0"/>
              <a:t>1</a:t>
            </a:r>
            <a:r>
              <a:rPr lang="en-US" smtClean="0"/>
              <a:t>, </a:t>
            </a:r>
            <a:r>
              <a:rPr lang="en-US" i="1" smtClean="0"/>
              <a:t>T</a:t>
            </a:r>
            <a:r>
              <a:rPr lang="en-US" baseline="-25000" smtClean="0"/>
              <a:t>2</a:t>
            </a:r>
            <a:r>
              <a:rPr lang="en-US" smtClean="0"/>
              <a:t>, ..., </a:t>
            </a:r>
            <a:r>
              <a:rPr lang="en-US" i="1" smtClean="0"/>
              <a:t>T</a:t>
            </a:r>
            <a:r>
              <a:rPr lang="en-US" i="1" baseline="-25000" smtClean="0"/>
              <a:t>n</a:t>
            </a:r>
            <a:endParaRPr lang="en-US" smtClean="0"/>
          </a:p>
          <a:p>
            <a:r>
              <a:rPr lang="en-US" b="1" smtClean="0">
                <a:solidFill>
                  <a:srgbClr val="000099"/>
                </a:solidFill>
              </a:rPr>
              <a:t>Precedence graph</a:t>
            </a:r>
            <a:r>
              <a:rPr lang="en-US" i="1" smtClean="0"/>
              <a:t> </a:t>
            </a:r>
            <a:r>
              <a:rPr lang="en-US" smtClean="0"/>
              <a:t>— a directed graph where the vertices are the transactions (names).</a:t>
            </a:r>
          </a:p>
          <a:p>
            <a:r>
              <a:rPr lang="en-US" smtClean="0"/>
              <a:t>We draw an arc from </a:t>
            </a:r>
            <a:r>
              <a:rPr lang="en-US" i="1" smtClean="0"/>
              <a:t>T</a:t>
            </a:r>
            <a:r>
              <a:rPr lang="en-US" i="1" baseline="-25000" smtClean="0"/>
              <a:t>i</a:t>
            </a:r>
            <a:r>
              <a:rPr lang="en-US" i="1" smtClean="0"/>
              <a:t> </a:t>
            </a:r>
            <a:r>
              <a:rPr lang="en-US" smtClean="0"/>
              <a:t>to </a:t>
            </a:r>
            <a:r>
              <a:rPr lang="en-US" i="1" smtClean="0"/>
              <a:t>T</a:t>
            </a:r>
            <a:r>
              <a:rPr lang="en-US" i="1" baseline="-25000" smtClean="0"/>
              <a:t>j</a:t>
            </a:r>
            <a:r>
              <a:rPr lang="en-US" i="1" smtClean="0"/>
              <a:t> </a:t>
            </a:r>
            <a:r>
              <a:rPr lang="en-US" smtClean="0"/>
              <a:t>if the two transaction conflict, and </a:t>
            </a:r>
            <a:r>
              <a:rPr lang="en-US" i="1" smtClean="0"/>
              <a:t>T</a:t>
            </a:r>
            <a:r>
              <a:rPr lang="en-US" i="1" baseline="-25000" smtClean="0"/>
              <a:t>i</a:t>
            </a:r>
            <a:r>
              <a:rPr lang="en-US" i="1" smtClean="0"/>
              <a:t> </a:t>
            </a:r>
            <a:r>
              <a:rPr lang="en-US" smtClean="0"/>
              <a:t>accessed the data item on which the conflict arose earlier.</a:t>
            </a:r>
          </a:p>
          <a:p>
            <a:r>
              <a:rPr lang="en-US" smtClean="0"/>
              <a:t>We may label the arc by the item that was accessed.</a:t>
            </a:r>
          </a:p>
          <a:p>
            <a:r>
              <a:rPr lang="en-US" b="1" smtClean="0"/>
              <a:t>Example 1</a:t>
            </a:r>
            <a:endParaRPr lang="en-US" smtClean="0"/>
          </a:p>
        </p:txBody>
      </p:sp>
      <p:pic>
        <p:nvPicPr>
          <p:cNvPr id="35844" name="Picture 1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59025" y="3748088"/>
            <a:ext cx="3876675" cy="2433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Testing for Serializability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When designing concurrency control schemes, we must show that schedules generated by the scheme are serializable. To do that,</a:t>
            </a:r>
          </a:p>
          <a:p>
            <a:r>
              <a:rPr lang="en-US" smtClean="0"/>
              <a:t>We construct a directed graph, called a </a:t>
            </a:r>
            <a:r>
              <a:rPr lang="en-US" b="1" smtClean="0"/>
              <a:t>precedence graph</a:t>
            </a:r>
            <a:r>
              <a:rPr lang="en-US" smtClean="0"/>
              <a:t>, from </a:t>
            </a:r>
            <a:r>
              <a:rPr lang="en-US" i="1" smtClean="0"/>
              <a:t>S</a:t>
            </a:r>
            <a:r>
              <a:rPr lang="en-US" smtClean="0"/>
              <a:t>.</a:t>
            </a:r>
          </a:p>
        </p:txBody>
      </p:sp>
      <p:sp>
        <p:nvSpPr>
          <p:cNvPr id="36868" name="Footer Placeholder 3"/>
          <p:cNvSpPr>
            <a:spLocks noGrp="1"/>
          </p:cNvSpPr>
          <p:nvPr>
            <p:ph type="ftr" sz="quarter" idx="4294967295"/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Database Systems, 9th Edition</a:t>
            </a:r>
          </a:p>
        </p:txBody>
      </p:sp>
      <p:sp>
        <p:nvSpPr>
          <p:cNvPr id="36869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553200" y="6356350"/>
            <a:ext cx="2133600" cy="365125"/>
          </a:xfrm>
          <a:noFill/>
        </p:spPr>
        <p:txBody>
          <a:bodyPr/>
          <a:lstStyle/>
          <a:p>
            <a:fld id="{DC9C7995-FB80-4DF5-B111-17F610C7D861}" type="slidenum">
              <a:rPr lang="en-US" smtClean="0">
                <a:solidFill>
                  <a:srgbClr val="898989"/>
                </a:solidFill>
                <a:latin typeface="Arial" charset="0"/>
              </a:rPr>
              <a:pPr/>
              <a:t>34</a:t>
            </a:fld>
            <a:endParaRPr lang="en-US" smtClean="0">
              <a:solidFill>
                <a:srgbClr val="898989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Content Placeholder 2"/>
          <p:cNvSpPr>
            <a:spLocks noGrp="1"/>
          </p:cNvSpPr>
          <p:nvPr>
            <p:ph idx="1"/>
          </p:nvPr>
        </p:nvSpPr>
        <p:spPr>
          <a:xfrm>
            <a:off x="457200" y="2452688"/>
            <a:ext cx="8229600" cy="3673475"/>
          </a:xfrm>
        </p:spPr>
        <p:txBody>
          <a:bodyPr/>
          <a:lstStyle/>
          <a:p>
            <a:r>
              <a:rPr lang="en-US" smtClean="0"/>
              <a:t>The set of edges consists of all edges </a:t>
            </a:r>
            <a:r>
              <a:rPr lang="en-US" i="1" smtClean="0"/>
              <a:t>Ti →Tj </a:t>
            </a:r>
            <a:r>
              <a:rPr lang="en-US" smtClean="0"/>
              <a:t>for which</a:t>
            </a:r>
          </a:p>
          <a:p>
            <a:r>
              <a:rPr lang="en-US" smtClean="0"/>
              <a:t>one of three conditions holds:</a:t>
            </a:r>
          </a:p>
          <a:p>
            <a:r>
              <a:rPr lang="en-US" b="1" smtClean="0"/>
              <a:t>1. </a:t>
            </a:r>
            <a:r>
              <a:rPr lang="en-US" i="1" smtClean="0"/>
              <a:t>Ti </a:t>
            </a:r>
            <a:r>
              <a:rPr lang="en-US" smtClean="0"/>
              <a:t>executes write(</a:t>
            </a:r>
            <a:r>
              <a:rPr lang="en-US" i="1" smtClean="0"/>
              <a:t>Q</a:t>
            </a:r>
            <a:r>
              <a:rPr lang="en-US" smtClean="0"/>
              <a:t>) before </a:t>
            </a:r>
            <a:r>
              <a:rPr lang="en-US" i="1" smtClean="0"/>
              <a:t>Tj </a:t>
            </a:r>
            <a:r>
              <a:rPr lang="en-US" smtClean="0"/>
              <a:t>executes read(</a:t>
            </a:r>
            <a:r>
              <a:rPr lang="en-US" i="1" smtClean="0"/>
              <a:t>Q</a:t>
            </a:r>
            <a:r>
              <a:rPr lang="en-US" smtClean="0"/>
              <a:t>).</a:t>
            </a:r>
          </a:p>
          <a:p>
            <a:r>
              <a:rPr lang="en-US" b="1" smtClean="0"/>
              <a:t>2. </a:t>
            </a:r>
            <a:r>
              <a:rPr lang="en-US" i="1" smtClean="0"/>
              <a:t>Ti </a:t>
            </a:r>
            <a:r>
              <a:rPr lang="en-US" smtClean="0"/>
              <a:t>executes read(</a:t>
            </a:r>
            <a:r>
              <a:rPr lang="en-US" i="1" smtClean="0"/>
              <a:t>Q</a:t>
            </a:r>
            <a:r>
              <a:rPr lang="en-US" smtClean="0"/>
              <a:t>) before </a:t>
            </a:r>
            <a:r>
              <a:rPr lang="en-US" i="1" smtClean="0"/>
              <a:t>Tj </a:t>
            </a:r>
            <a:r>
              <a:rPr lang="en-US" smtClean="0"/>
              <a:t>executes write(</a:t>
            </a:r>
            <a:r>
              <a:rPr lang="en-US" i="1" smtClean="0"/>
              <a:t>Q</a:t>
            </a:r>
            <a:r>
              <a:rPr lang="en-US" smtClean="0"/>
              <a:t>).</a:t>
            </a:r>
          </a:p>
          <a:p>
            <a:r>
              <a:rPr lang="en-US" b="1" smtClean="0"/>
              <a:t>3. </a:t>
            </a:r>
            <a:r>
              <a:rPr lang="en-US" i="1" smtClean="0"/>
              <a:t>Ti </a:t>
            </a:r>
            <a:r>
              <a:rPr lang="en-US" smtClean="0"/>
              <a:t>executes write(</a:t>
            </a:r>
            <a:r>
              <a:rPr lang="en-US" i="1" smtClean="0"/>
              <a:t>Q</a:t>
            </a:r>
            <a:r>
              <a:rPr lang="en-US" smtClean="0"/>
              <a:t>) before </a:t>
            </a:r>
            <a:r>
              <a:rPr lang="en-US" i="1" smtClean="0"/>
              <a:t>Tj </a:t>
            </a:r>
            <a:r>
              <a:rPr lang="en-US" smtClean="0"/>
              <a:t>executes write(</a:t>
            </a:r>
            <a:r>
              <a:rPr lang="en-US" i="1" smtClean="0"/>
              <a:t>Q</a:t>
            </a:r>
            <a:r>
              <a:rPr lang="en-US" smtClean="0"/>
              <a:t>).</a:t>
            </a:r>
          </a:p>
        </p:txBody>
      </p:sp>
      <p:sp>
        <p:nvSpPr>
          <p:cNvPr id="37891" name="Footer Placeholder 3"/>
          <p:cNvSpPr>
            <a:spLocks noGrp="1"/>
          </p:cNvSpPr>
          <p:nvPr>
            <p:ph type="ftr" sz="quarter" idx="4294967295"/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Database Systems, 9th Edition</a:t>
            </a:r>
          </a:p>
        </p:txBody>
      </p:sp>
      <p:sp>
        <p:nvSpPr>
          <p:cNvPr id="37892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553200" y="6356350"/>
            <a:ext cx="2133600" cy="365125"/>
          </a:xfrm>
          <a:noFill/>
        </p:spPr>
        <p:txBody>
          <a:bodyPr/>
          <a:lstStyle/>
          <a:p>
            <a:fld id="{F42B9BC9-AC9C-485B-A5BF-60F7CBCCAFF2}" type="slidenum">
              <a:rPr lang="en-US" smtClean="0">
                <a:solidFill>
                  <a:srgbClr val="898989"/>
                </a:solidFill>
                <a:latin typeface="Arial" charset="0"/>
              </a:rPr>
              <a:pPr/>
              <a:t>35</a:t>
            </a:fld>
            <a:endParaRPr lang="en-US" smtClean="0">
              <a:solidFill>
                <a:srgbClr val="898989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Footer Placeholder 3"/>
          <p:cNvSpPr>
            <a:spLocks noGrp="1"/>
          </p:cNvSpPr>
          <p:nvPr>
            <p:ph type="ftr" sz="quarter" idx="4294967295"/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Database Systems, 9th Edition</a:t>
            </a:r>
          </a:p>
        </p:txBody>
      </p:sp>
      <p:sp>
        <p:nvSpPr>
          <p:cNvPr id="3891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553200" y="6356350"/>
            <a:ext cx="2133600" cy="365125"/>
          </a:xfrm>
          <a:noFill/>
        </p:spPr>
        <p:txBody>
          <a:bodyPr/>
          <a:lstStyle/>
          <a:p>
            <a:fld id="{0C665565-BF0B-43DD-A1B0-8ADBCA1C9FD2}" type="slidenum">
              <a:rPr lang="en-US" smtClean="0">
                <a:solidFill>
                  <a:srgbClr val="898989"/>
                </a:solidFill>
                <a:latin typeface="Arial" charset="0"/>
              </a:rPr>
              <a:pPr/>
              <a:t>36</a:t>
            </a:fld>
            <a:endParaRPr lang="en-US" smtClean="0">
              <a:solidFill>
                <a:srgbClr val="898989"/>
              </a:solidFill>
              <a:latin typeface="Arial" charset="0"/>
            </a:endParaRPr>
          </a:p>
        </p:txBody>
      </p:sp>
      <p:pic>
        <p:nvPicPr>
          <p:cNvPr id="3891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330200"/>
            <a:ext cx="4033838" cy="469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91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86300" y="4419600"/>
            <a:ext cx="3552825" cy="145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Footer Placeholder 3"/>
          <p:cNvSpPr>
            <a:spLocks noGrp="1"/>
          </p:cNvSpPr>
          <p:nvPr>
            <p:ph type="ftr" sz="quarter" idx="4294967295"/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Database Systems, 9th Edition</a:t>
            </a:r>
          </a:p>
        </p:txBody>
      </p:sp>
      <p:sp>
        <p:nvSpPr>
          <p:cNvPr id="39939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553200" y="6356350"/>
            <a:ext cx="2133600" cy="365125"/>
          </a:xfrm>
          <a:noFill/>
        </p:spPr>
        <p:txBody>
          <a:bodyPr/>
          <a:lstStyle/>
          <a:p>
            <a:fld id="{11DFD0C5-0E23-4080-B4A5-2C2C8ECD503F}" type="slidenum">
              <a:rPr lang="en-US" smtClean="0">
                <a:solidFill>
                  <a:srgbClr val="898989"/>
                </a:solidFill>
                <a:latin typeface="Arial" charset="0"/>
              </a:rPr>
              <a:pPr/>
              <a:t>37</a:t>
            </a:fld>
            <a:endParaRPr lang="en-US" smtClean="0">
              <a:solidFill>
                <a:srgbClr val="898989"/>
              </a:solidFill>
              <a:latin typeface="Arial" charset="0"/>
            </a:endParaRPr>
          </a:p>
        </p:txBody>
      </p:sp>
      <p:pic>
        <p:nvPicPr>
          <p:cNvPr id="3994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33338"/>
            <a:ext cx="4638675" cy="525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94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19600" y="4594225"/>
            <a:ext cx="4298950" cy="134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Footer Placeholder 3"/>
          <p:cNvSpPr>
            <a:spLocks noGrp="1"/>
          </p:cNvSpPr>
          <p:nvPr>
            <p:ph type="ftr" sz="quarter" idx="4294967295"/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Database Systems, 9th Edition</a:t>
            </a:r>
          </a:p>
        </p:txBody>
      </p:sp>
      <p:sp>
        <p:nvSpPr>
          <p:cNvPr id="40963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553200" y="6356350"/>
            <a:ext cx="2133600" cy="365125"/>
          </a:xfrm>
          <a:noFill/>
        </p:spPr>
        <p:txBody>
          <a:bodyPr/>
          <a:lstStyle/>
          <a:p>
            <a:fld id="{4988D677-51C2-4366-A848-AF650FC5E77B}" type="slidenum">
              <a:rPr lang="en-US" smtClean="0">
                <a:solidFill>
                  <a:srgbClr val="898989"/>
                </a:solidFill>
                <a:latin typeface="Arial" charset="0"/>
              </a:rPr>
              <a:pPr/>
              <a:t>38</a:t>
            </a:fld>
            <a:endParaRPr lang="en-US" smtClean="0">
              <a:solidFill>
                <a:srgbClr val="898989"/>
              </a:solidFill>
              <a:latin typeface="Arial" charset="0"/>
            </a:endParaRPr>
          </a:p>
        </p:txBody>
      </p:sp>
      <p:pic>
        <p:nvPicPr>
          <p:cNvPr id="4096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219075"/>
            <a:ext cx="4700588" cy="471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65" name="Picture 7"/>
          <p:cNvPicPr>
            <a:picLocks noChangeAspect="1" noChangeArrowheads="1"/>
          </p:cNvPicPr>
          <p:nvPr/>
        </p:nvPicPr>
        <p:blipFill>
          <a:blip r:embed="rId3"/>
          <a:srcRect l="3346" t="19948" r="4724" b="19948"/>
          <a:stretch>
            <a:fillRect/>
          </a:stretch>
        </p:blipFill>
        <p:spPr bwMode="auto">
          <a:xfrm>
            <a:off x="5626100" y="4960938"/>
            <a:ext cx="2679700" cy="1314450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60960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Example Schedule (Schedule A)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62063" y="731838"/>
            <a:ext cx="6724650" cy="4114800"/>
          </a:xfrm>
        </p:spPr>
        <p:txBody>
          <a:bodyPr/>
          <a:lstStyle/>
          <a:p>
            <a:pPr marL="346075" indent="0" eaLnBrk="1" hangingPunct="1">
              <a:lnSpc>
                <a:spcPct val="110000"/>
              </a:lnSpc>
              <a:buFont typeface="Monotype Sorts" charset="2"/>
              <a:buNone/>
              <a:tabLst>
                <a:tab pos="635000" algn="l"/>
                <a:tab pos="1485900" algn="l"/>
                <a:tab pos="1717675" algn="l"/>
                <a:tab pos="2684463" algn="l"/>
                <a:tab pos="2973388" algn="l"/>
                <a:tab pos="3767138" algn="l"/>
                <a:tab pos="3940175" algn="l"/>
                <a:tab pos="4805363" algn="l"/>
                <a:tab pos="4978400" algn="l"/>
              </a:tabLst>
            </a:pPr>
            <a:r>
              <a:rPr lang="en-US" sz="2000" smtClean="0"/>
              <a:t>	</a:t>
            </a:r>
            <a:r>
              <a:rPr lang="en-US" sz="2000" i="1" smtClean="0"/>
              <a:t>T</a:t>
            </a:r>
            <a:r>
              <a:rPr lang="en-US" sz="2000" baseline="-25000" smtClean="0"/>
              <a:t>1		 </a:t>
            </a:r>
            <a:r>
              <a:rPr lang="en-US" sz="2000" i="1" smtClean="0"/>
              <a:t>T</a:t>
            </a:r>
            <a:r>
              <a:rPr lang="en-US" sz="2000" baseline="-25000" smtClean="0"/>
              <a:t>2		 </a:t>
            </a:r>
            <a:r>
              <a:rPr lang="en-US" sz="2000" i="1" smtClean="0"/>
              <a:t>T</a:t>
            </a:r>
            <a:r>
              <a:rPr lang="en-US" sz="2000" baseline="-25000" smtClean="0"/>
              <a:t>3		 </a:t>
            </a:r>
            <a:r>
              <a:rPr lang="en-US" sz="2000" i="1" smtClean="0"/>
              <a:t>T</a:t>
            </a:r>
            <a:r>
              <a:rPr lang="en-US" sz="2000" baseline="-25000" smtClean="0"/>
              <a:t>4		 </a:t>
            </a:r>
            <a:r>
              <a:rPr lang="en-US" sz="2000" i="1" smtClean="0"/>
              <a:t>T</a:t>
            </a:r>
            <a:r>
              <a:rPr lang="en-US" sz="2000" baseline="-25000" smtClean="0"/>
              <a:t>5</a:t>
            </a:r>
            <a:r>
              <a:rPr lang="en-US" sz="2000" smtClean="0"/>
              <a:t/>
            </a:r>
            <a:br>
              <a:rPr lang="en-US" sz="2000" smtClean="0"/>
            </a:br>
            <a:r>
              <a:rPr lang="en-US" sz="2000" smtClean="0"/>
              <a:t>		read(X)</a:t>
            </a:r>
            <a:br>
              <a:rPr lang="en-US" sz="2000" smtClean="0"/>
            </a:br>
            <a:r>
              <a:rPr lang="en-US" sz="2000" smtClean="0"/>
              <a:t>read(Y)</a:t>
            </a:r>
            <a:br>
              <a:rPr lang="en-US" sz="2000" smtClean="0"/>
            </a:br>
            <a:r>
              <a:rPr lang="en-US" sz="2000" smtClean="0"/>
              <a:t>read(Z)</a:t>
            </a:r>
            <a:br>
              <a:rPr lang="en-US" sz="2000" smtClean="0"/>
            </a:br>
            <a:r>
              <a:rPr lang="en-US" sz="2000" smtClean="0"/>
              <a:t>								read(V)</a:t>
            </a:r>
            <a:br>
              <a:rPr lang="en-US" sz="2000" smtClean="0"/>
            </a:br>
            <a:r>
              <a:rPr lang="en-US" sz="2000" smtClean="0"/>
              <a:t>								read(W)</a:t>
            </a:r>
            <a:br>
              <a:rPr lang="en-US" sz="2000" smtClean="0"/>
            </a:br>
            <a:r>
              <a:rPr lang="en-US" sz="2000" smtClean="0"/>
              <a:t>								read(W)</a:t>
            </a:r>
            <a:br>
              <a:rPr lang="en-US" sz="2000" smtClean="0"/>
            </a:br>
            <a:r>
              <a:rPr lang="en-US" sz="2000" smtClean="0"/>
              <a:t>		read(Y)</a:t>
            </a:r>
            <a:br>
              <a:rPr lang="en-US" sz="2000" smtClean="0"/>
            </a:br>
            <a:r>
              <a:rPr lang="en-US" sz="2000" smtClean="0"/>
              <a:t>		write(Y)</a:t>
            </a:r>
            <a:br>
              <a:rPr lang="en-US" sz="2000" smtClean="0"/>
            </a:br>
            <a:r>
              <a:rPr lang="en-US" sz="2000" smtClean="0"/>
              <a:t>				write(Z)</a:t>
            </a:r>
            <a:br>
              <a:rPr lang="en-US" sz="2000" smtClean="0"/>
            </a:br>
            <a:r>
              <a:rPr lang="en-US" sz="2000" smtClean="0"/>
              <a:t>read(U)</a:t>
            </a:r>
            <a:br>
              <a:rPr lang="en-US" sz="2000" smtClean="0"/>
            </a:br>
            <a:r>
              <a:rPr lang="en-US" sz="2000" smtClean="0"/>
              <a:t>						read(Y)</a:t>
            </a:r>
            <a:br>
              <a:rPr lang="en-US" sz="2000" smtClean="0"/>
            </a:br>
            <a:r>
              <a:rPr lang="en-US" sz="2000" smtClean="0"/>
              <a:t>						write(Y)</a:t>
            </a:r>
            <a:br>
              <a:rPr lang="en-US" sz="2000" smtClean="0"/>
            </a:br>
            <a:r>
              <a:rPr lang="en-US" sz="2000" smtClean="0"/>
              <a:t>						read(Z)</a:t>
            </a:r>
            <a:br>
              <a:rPr lang="en-US" sz="2000" smtClean="0"/>
            </a:br>
            <a:r>
              <a:rPr lang="en-US" sz="2000" smtClean="0"/>
              <a:t>						write(Z)</a:t>
            </a:r>
          </a:p>
          <a:p>
            <a:pPr marL="346075" indent="0" eaLnBrk="1" hangingPunct="1">
              <a:lnSpc>
                <a:spcPct val="110000"/>
              </a:lnSpc>
              <a:buFont typeface="Monotype Sorts" charset="2"/>
              <a:buNone/>
              <a:tabLst>
                <a:tab pos="635000" algn="l"/>
                <a:tab pos="1485900" algn="l"/>
                <a:tab pos="1717675" algn="l"/>
                <a:tab pos="2684463" algn="l"/>
                <a:tab pos="2973388" algn="l"/>
                <a:tab pos="3767138" algn="l"/>
                <a:tab pos="3940175" algn="l"/>
                <a:tab pos="4805363" algn="l"/>
                <a:tab pos="4978400" algn="l"/>
              </a:tabLst>
            </a:pPr>
            <a:r>
              <a:rPr lang="en-US" sz="2000" smtClean="0"/>
              <a:t>read(U)</a:t>
            </a:r>
            <a:br>
              <a:rPr lang="en-US" sz="2000" smtClean="0"/>
            </a:br>
            <a:r>
              <a:rPr lang="en-US" sz="2000" smtClean="0"/>
              <a:t>write(U)</a:t>
            </a:r>
            <a:endParaRPr lang="en-US" sz="2000" baseline="-25000" smtClean="0"/>
          </a:p>
        </p:txBody>
      </p:sp>
      <p:sp>
        <p:nvSpPr>
          <p:cNvPr id="41988" name="Line 4"/>
          <p:cNvSpPr>
            <a:spLocks noChangeShapeType="1"/>
          </p:cNvSpPr>
          <p:nvPr/>
        </p:nvSpPr>
        <p:spPr bwMode="auto">
          <a:xfrm>
            <a:off x="1616075" y="1135063"/>
            <a:ext cx="54086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41989" name="Line 5"/>
          <p:cNvSpPr>
            <a:spLocks noChangeShapeType="1"/>
          </p:cNvSpPr>
          <p:nvPr/>
        </p:nvSpPr>
        <p:spPr bwMode="auto">
          <a:xfrm>
            <a:off x="1595438" y="769938"/>
            <a:ext cx="0" cy="5810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41990" name="Line 6"/>
          <p:cNvSpPr>
            <a:spLocks noChangeShapeType="1"/>
          </p:cNvSpPr>
          <p:nvPr/>
        </p:nvSpPr>
        <p:spPr bwMode="auto">
          <a:xfrm>
            <a:off x="2732088" y="769938"/>
            <a:ext cx="0" cy="5810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41991" name="Line 7"/>
          <p:cNvSpPr>
            <a:spLocks noChangeShapeType="1"/>
          </p:cNvSpPr>
          <p:nvPr/>
        </p:nvSpPr>
        <p:spPr bwMode="auto">
          <a:xfrm>
            <a:off x="3854450" y="769938"/>
            <a:ext cx="0" cy="5800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41992" name="Line 8"/>
          <p:cNvSpPr>
            <a:spLocks noChangeShapeType="1"/>
          </p:cNvSpPr>
          <p:nvPr/>
        </p:nvSpPr>
        <p:spPr bwMode="auto">
          <a:xfrm>
            <a:off x="4919663" y="769938"/>
            <a:ext cx="0" cy="5829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41993" name="Line 9"/>
          <p:cNvSpPr>
            <a:spLocks noChangeShapeType="1"/>
          </p:cNvSpPr>
          <p:nvPr/>
        </p:nvSpPr>
        <p:spPr bwMode="auto">
          <a:xfrm>
            <a:off x="5970588" y="769938"/>
            <a:ext cx="0" cy="5867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41994" name="Line 10"/>
          <p:cNvSpPr>
            <a:spLocks noChangeShapeType="1"/>
          </p:cNvSpPr>
          <p:nvPr/>
        </p:nvSpPr>
        <p:spPr bwMode="auto">
          <a:xfrm>
            <a:off x="7035800" y="769938"/>
            <a:ext cx="0" cy="5857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ACID Properties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081213"/>
            <a:ext cx="7872413" cy="4776787"/>
          </a:xfrm>
        </p:spPr>
        <p:txBody>
          <a:bodyPr/>
          <a:lstStyle/>
          <a:p>
            <a:r>
              <a:rPr lang="en-US" b="1" smtClean="0">
                <a:solidFill>
                  <a:srgbClr val="000099"/>
                </a:solidFill>
              </a:rPr>
              <a:t>Atomicity</a:t>
            </a:r>
            <a:r>
              <a:rPr lang="en-US" b="1" smtClean="0"/>
              <a:t>. </a:t>
            </a:r>
            <a:r>
              <a:rPr lang="en-US" smtClean="0"/>
              <a:t> Either all operations of the transaction are properly reflected in the database or none are.</a:t>
            </a:r>
          </a:p>
          <a:p>
            <a:r>
              <a:rPr lang="en-US" b="1" smtClean="0">
                <a:solidFill>
                  <a:srgbClr val="000099"/>
                </a:solidFill>
              </a:rPr>
              <a:t>Consistency</a:t>
            </a:r>
            <a:r>
              <a:rPr lang="en-US" b="1" smtClean="0"/>
              <a:t>.</a:t>
            </a:r>
            <a:r>
              <a:rPr lang="en-US" smtClean="0"/>
              <a:t>  Execution of a transaction in isolation preserves the consistency of the database.</a:t>
            </a:r>
          </a:p>
          <a:p>
            <a:r>
              <a:rPr lang="en-US" b="1" smtClean="0">
                <a:solidFill>
                  <a:srgbClr val="000099"/>
                </a:solidFill>
              </a:rPr>
              <a:t>Isolation</a:t>
            </a:r>
            <a:r>
              <a:rPr lang="en-US" b="1" smtClean="0"/>
              <a:t>.</a:t>
            </a:r>
            <a:r>
              <a:rPr lang="en-US" smtClean="0"/>
              <a:t>  Although multiple transactions may execute concurrently, each transaction must be unaware of other concurrently executing transactions.  Intermediate transaction results must be hidden from other concurrently executed transactions.  </a:t>
            </a:r>
          </a:p>
          <a:p>
            <a:pPr lvl="1"/>
            <a:r>
              <a:rPr lang="en-US" smtClean="0">
                <a:ea typeface="ＭＳ Ｐゴシック" pitchFamily="34" charset="-128"/>
              </a:rPr>
              <a:t>That is, for every pair of transactions </a:t>
            </a:r>
            <a:r>
              <a:rPr lang="en-US" i="1" smtClean="0">
                <a:ea typeface="ＭＳ Ｐゴシック" pitchFamily="34" charset="-128"/>
              </a:rPr>
              <a:t>T</a:t>
            </a:r>
            <a:r>
              <a:rPr lang="en-US" i="1" baseline="-25000" smtClean="0">
                <a:ea typeface="ＭＳ Ｐゴシック" pitchFamily="34" charset="-128"/>
              </a:rPr>
              <a:t>i</a:t>
            </a:r>
            <a:r>
              <a:rPr lang="en-US" i="1" smtClean="0">
                <a:ea typeface="ＭＳ Ｐゴシック" pitchFamily="34" charset="-128"/>
              </a:rPr>
              <a:t> </a:t>
            </a:r>
            <a:r>
              <a:rPr lang="en-US" smtClean="0">
                <a:ea typeface="ＭＳ Ｐゴシック" pitchFamily="34" charset="-128"/>
              </a:rPr>
              <a:t>and </a:t>
            </a:r>
            <a:r>
              <a:rPr lang="en-US" i="1" smtClean="0">
                <a:ea typeface="ＭＳ Ｐゴシック" pitchFamily="34" charset="-128"/>
              </a:rPr>
              <a:t>T</a:t>
            </a:r>
            <a:r>
              <a:rPr lang="en-US" i="1" baseline="-25000" smtClean="0">
                <a:ea typeface="ＭＳ Ｐゴシック" pitchFamily="34" charset="-128"/>
              </a:rPr>
              <a:t>j</a:t>
            </a:r>
            <a:r>
              <a:rPr lang="en-US" i="1" smtClean="0">
                <a:ea typeface="ＭＳ Ｐゴシック" pitchFamily="34" charset="-128"/>
              </a:rPr>
              <a:t>, </a:t>
            </a:r>
            <a:r>
              <a:rPr lang="en-US" smtClean="0">
                <a:ea typeface="ＭＳ Ｐゴシック" pitchFamily="34" charset="-128"/>
              </a:rPr>
              <a:t>it appears to </a:t>
            </a:r>
            <a:r>
              <a:rPr lang="en-US" i="1" smtClean="0">
                <a:ea typeface="ＭＳ Ｐゴシック" pitchFamily="34" charset="-128"/>
              </a:rPr>
              <a:t>T</a:t>
            </a:r>
            <a:r>
              <a:rPr lang="en-US" i="1" baseline="-25000" smtClean="0">
                <a:ea typeface="ＭＳ Ｐゴシック" pitchFamily="34" charset="-128"/>
              </a:rPr>
              <a:t>i</a:t>
            </a:r>
            <a:r>
              <a:rPr lang="en-US" i="1" smtClean="0">
                <a:ea typeface="ＭＳ Ｐゴシック" pitchFamily="34" charset="-128"/>
              </a:rPr>
              <a:t> </a:t>
            </a:r>
            <a:r>
              <a:rPr lang="en-US" smtClean="0">
                <a:ea typeface="ＭＳ Ｐゴシック" pitchFamily="34" charset="-128"/>
              </a:rPr>
              <a:t>that either </a:t>
            </a:r>
            <a:r>
              <a:rPr lang="en-US" i="1" smtClean="0">
                <a:ea typeface="ＭＳ Ｐゴシック" pitchFamily="34" charset="-128"/>
              </a:rPr>
              <a:t>T</a:t>
            </a:r>
            <a:r>
              <a:rPr lang="en-US" i="1" baseline="-25000" smtClean="0">
                <a:ea typeface="ＭＳ Ｐゴシック" pitchFamily="34" charset="-128"/>
              </a:rPr>
              <a:t>j</a:t>
            </a:r>
            <a:r>
              <a:rPr lang="en-US" i="1" smtClean="0">
                <a:ea typeface="ＭＳ Ｐゴシック" pitchFamily="34" charset="-128"/>
              </a:rPr>
              <a:t>, </a:t>
            </a:r>
            <a:r>
              <a:rPr lang="en-US" smtClean="0">
                <a:ea typeface="ＭＳ Ｐゴシック" pitchFamily="34" charset="-128"/>
              </a:rPr>
              <a:t>finished execution before </a:t>
            </a:r>
            <a:r>
              <a:rPr lang="en-US" i="1" smtClean="0">
                <a:ea typeface="ＭＳ Ｐゴシック" pitchFamily="34" charset="-128"/>
              </a:rPr>
              <a:t>T</a:t>
            </a:r>
            <a:r>
              <a:rPr lang="en-US" i="1" baseline="-25000" smtClean="0">
                <a:ea typeface="ＭＳ Ｐゴシック" pitchFamily="34" charset="-128"/>
              </a:rPr>
              <a:t>i</a:t>
            </a:r>
            <a:r>
              <a:rPr lang="en-US" smtClean="0">
                <a:ea typeface="ＭＳ Ｐゴシック" pitchFamily="34" charset="-128"/>
              </a:rPr>
              <a:t> started, or </a:t>
            </a:r>
            <a:r>
              <a:rPr lang="en-US" i="1" smtClean="0">
                <a:ea typeface="ＭＳ Ｐゴシック" pitchFamily="34" charset="-128"/>
              </a:rPr>
              <a:t>T</a:t>
            </a:r>
            <a:r>
              <a:rPr lang="en-US" i="1" baseline="-25000" smtClean="0">
                <a:ea typeface="ＭＳ Ｐゴシック" pitchFamily="34" charset="-128"/>
              </a:rPr>
              <a:t>j</a:t>
            </a:r>
            <a:r>
              <a:rPr lang="en-US" smtClean="0">
                <a:ea typeface="ＭＳ Ｐゴシック" pitchFamily="34" charset="-128"/>
              </a:rPr>
              <a:t> started execution after </a:t>
            </a:r>
            <a:r>
              <a:rPr lang="en-US" i="1" smtClean="0">
                <a:ea typeface="ＭＳ Ｐゴシック" pitchFamily="34" charset="-128"/>
              </a:rPr>
              <a:t>T</a:t>
            </a:r>
            <a:r>
              <a:rPr lang="en-US" i="1" baseline="-25000" smtClean="0">
                <a:ea typeface="ＭＳ Ｐゴシック" pitchFamily="34" charset="-128"/>
              </a:rPr>
              <a:t>i</a:t>
            </a:r>
            <a:r>
              <a:rPr lang="en-US" smtClean="0">
                <a:ea typeface="ＭＳ Ｐゴシック" pitchFamily="34" charset="-128"/>
              </a:rPr>
              <a:t> finished.</a:t>
            </a:r>
          </a:p>
          <a:p>
            <a:r>
              <a:rPr lang="en-US" b="1" smtClean="0">
                <a:solidFill>
                  <a:srgbClr val="000099"/>
                </a:solidFill>
              </a:rPr>
              <a:t>Durability</a:t>
            </a:r>
            <a:r>
              <a:rPr lang="en-US" b="1" smtClean="0"/>
              <a:t>.  </a:t>
            </a:r>
            <a:r>
              <a:rPr lang="en-US" smtClean="0"/>
              <a:t>After a transaction completes successfully, the changes it has made to the database persist, even if there are system failures. </a:t>
            </a:r>
            <a:endParaRPr lang="en-US" i="1" smtClean="0"/>
          </a:p>
        </p:txBody>
      </p:sp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901700" y="1106488"/>
            <a:ext cx="8242300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A  </a:t>
            </a:r>
            <a:r>
              <a:rPr kumimoji="1" lang="en-US" sz="1800" b="1">
                <a:solidFill>
                  <a:srgbClr val="000099"/>
                </a:solidFill>
              </a:rPr>
              <a:t>transaction</a:t>
            </a:r>
            <a:r>
              <a:rPr lang="en-US" sz="1800"/>
              <a:t>  is a unit of program execution that accesses and possibly updates various data items.To preserve the integrity of data the database system must ensure: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Precedence Graph for Schedule A</a:t>
            </a:r>
          </a:p>
        </p:txBody>
      </p:sp>
      <p:sp>
        <p:nvSpPr>
          <p:cNvPr id="43011" name="Text Box 5"/>
          <p:cNvSpPr txBox="1">
            <a:spLocks noChangeArrowheads="1"/>
          </p:cNvSpPr>
          <p:nvPr/>
        </p:nvSpPr>
        <p:spPr bwMode="auto">
          <a:xfrm>
            <a:off x="3179763" y="4210050"/>
            <a:ext cx="5524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i="1">
                <a:latin typeface="Arial" charset="0"/>
              </a:rPr>
              <a:t>T</a:t>
            </a:r>
            <a:r>
              <a:rPr lang="en-US" sz="2400" baseline="-25000">
                <a:latin typeface="Arial" charset="0"/>
              </a:rPr>
              <a:t>3</a:t>
            </a:r>
            <a:endParaRPr lang="en-US" sz="2400" i="1">
              <a:latin typeface="Arial" charset="0"/>
            </a:endParaRPr>
          </a:p>
        </p:txBody>
      </p:sp>
      <p:sp>
        <p:nvSpPr>
          <p:cNvPr id="43012" name="Arc 12"/>
          <p:cNvSpPr>
            <a:spLocks/>
          </p:cNvSpPr>
          <p:nvPr/>
        </p:nvSpPr>
        <p:spPr bwMode="auto">
          <a:xfrm rot="10800000">
            <a:off x="3665538" y="4267200"/>
            <a:ext cx="1573212" cy="476250"/>
          </a:xfrm>
          <a:custGeom>
            <a:avLst/>
            <a:gdLst>
              <a:gd name="T0" fmla="*/ 0 w 36403"/>
              <a:gd name="T1" fmla="*/ 2147483647 h 21600"/>
              <a:gd name="T2" fmla="*/ 2147483647 w 36403"/>
              <a:gd name="T3" fmla="*/ 2147483647 h 21600"/>
              <a:gd name="T4" fmla="*/ 2147483647 w 36403"/>
              <a:gd name="T5" fmla="*/ 2147483647 h 21600"/>
              <a:gd name="T6" fmla="*/ 0 60000 65536"/>
              <a:gd name="T7" fmla="*/ 0 60000 65536"/>
              <a:gd name="T8" fmla="*/ 0 60000 65536"/>
              <a:gd name="T9" fmla="*/ 0 w 36403"/>
              <a:gd name="T10" fmla="*/ 0 h 21600"/>
              <a:gd name="T11" fmla="*/ 36403 w 36403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6403" h="21600" fill="none" extrusionOk="0">
                <a:moveTo>
                  <a:pt x="-1" y="14913"/>
                </a:moveTo>
                <a:cubicBezTo>
                  <a:pt x="2895" y="6020"/>
                  <a:pt x="11185" y="-1"/>
                  <a:pt x="20539" y="0"/>
                </a:cubicBezTo>
                <a:cubicBezTo>
                  <a:pt x="26563" y="0"/>
                  <a:pt x="32314" y="2516"/>
                  <a:pt x="36403" y="6940"/>
                </a:cubicBezTo>
              </a:path>
              <a:path w="36403" h="21600" stroke="0" extrusionOk="0">
                <a:moveTo>
                  <a:pt x="-1" y="14913"/>
                </a:moveTo>
                <a:cubicBezTo>
                  <a:pt x="2895" y="6020"/>
                  <a:pt x="11185" y="-1"/>
                  <a:pt x="20539" y="0"/>
                </a:cubicBezTo>
                <a:cubicBezTo>
                  <a:pt x="26563" y="0"/>
                  <a:pt x="32314" y="2516"/>
                  <a:pt x="36403" y="6940"/>
                </a:cubicBezTo>
                <a:lnTo>
                  <a:pt x="20539" y="21600"/>
                </a:lnTo>
                <a:lnTo>
                  <a:pt x="-1" y="14913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 type="arrow" w="med" len="med"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43013" name="Text Box 13"/>
          <p:cNvSpPr txBox="1">
            <a:spLocks noChangeArrowheads="1"/>
          </p:cNvSpPr>
          <p:nvPr/>
        </p:nvSpPr>
        <p:spPr bwMode="auto">
          <a:xfrm>
            <a:off x="5135563" y="4030663"/>
            <a:ext cx="5524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i="1">
                <a:latin typeface="Arial" charset="0"/>
              </a:rPr>
              <a:t>T</a:t>
            </a:r>
            <a:r>
              <a:rPr lang="en-US" sz="2400" baseline="-25000">
                <a:latin typeface="Arial" charset="0"/>
              </a:rPr>
              <a:t>4</a:t>
            </a:r>
            <a:endParaRPr lang="en-US" sz="2400" i="1">
              <a:latin typeface="Arial" charset="0"/>
            </a:endParaRPr>
          </a:p>
        </p:txBody>
      </p:sp>
      <p:sp>
        <p:nvSpPr>
          <p:cNvPr id="43014" name="Text Box 16"/>
          <p:cNvSpPr txBox="1">
            <a:spLocks noChangeArrowheads="1"/>
          </p:cNvSpPr>
          <p:nvPr/>
        </p:nvSpPr>
        <p:spPr bwMode="auto">
          <a:xfrm>
            <a:off x="2909888" y="1984375"/>
            <a:ext cx="5524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i="1">
                <a:latin typeface="Arial" charset="0"/>
              </a:rPr>
              <a:t>T</a:t>
            </a:r>
            <a:r>
              <a:rPr lang="en-US" sz="2400" baseline="-25000">
                <a:latin typeface="Arial" charset="0"/>
              </a:rPr>
              <a:t>1</a:t>
            </a:r>
            <a:endParaRPr lang="en-US" sz="2400" i="1">
              <a:latin typeface="Arial" charset="0"/>
            </a:endParaRPr>
          </a:p>
        </p:txBody>
      </p:sp>
      <p:sp>
        <p:nvSpPr>
          <p:cNvPr id="43015" name="Arc 17"/>
          <p:cNvSpPr>
            <a:spLocks/>
          </p:cNvSpPr>
          <p:nvPr/>
        </p:nvSpPr>
        <p:spPr bwMode="auto">
          <a:xfrm rot="16200000" flipV="1">
            <a:off x="4650582" y="2959894"/>
            <a:ext cx="1465262" cy="558800"/>
          </a:xfrm>
          <a:custGeom>
            <a:avLst/>
            <a:gdLst>
              <a:gd name="T0" fmla="*/ 0 w 33913"/>
              <a:gd name="T1" fmla="*/ 2147483647 h 21600"/>
              <a:gd name="T2" fmla="*/ 2147483647 w 33913"/>
              <a:gd name="T3" fmla="*/ 2147483647 h 21600"/>
              <a:gd name="T4" fmla="*/ 2147483647 w 33913"/>
              <a:gd name="T5" fmla="*/ 2147483647 h 21600"/>
              <a:gd name="T6" fmla="*/ 0 60000 65536"/>
              <a:gd name="T7" fmla="*/ 0 60000 65536"/>
              <a:gd name="T8" fmla="*/ 0 60000 65536"/>
              <a:gd name="T9" fmla="*/ 0 w 33913"/>
              <a:gd name="T10" fmla="*/ 0 h 21600"/>
              <a:gd name="T11" fmla="*/ 33913 w 33913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3913" h="21600" fill="none" extrusionOk="0">
                <a:moveTo>
                  <a:pt x="0" y="8547"/>
                </a:moveTo>
                <a:cubicBezTo>
                  <a:pt x="4083" y="3162"/>
                  <a:pt x="10452" y="-1"/>
                  <a:pt x="17210" y="0"/>
                </a:cubicBezTo>
                <a:cubicBezTo>
                  <a:pt x="23680" y="0"/>
                  <a:pt x="29810" y="2900"/>
                  <a:pt x="33912" y="7904"/>
                </a:cubicBezTo>
              </a:path>
              <a:path w="33913" h="21600" stroke="0" extrusionOk="0">
                <a:moveTo>
                  <a:pt x="0" y="8547"/>
                </a:moveTo>
                <a:cubicBezTo>
                  <a:pt x="4083" y="3162"/>
                  <a:pt x="10452" y="-1"/>
                  <a:pt x="17210" y="0"/>
                </a:cubicBezTo>
                <a:cubicBezTo>
                  <a:pt x="23680" y="0"/>
                  <a:pt x="29810" y="2900"/>
                  <a:pt x="33912" y="7904"/>
                </a:cubicBezTo>
                <a:lnTo>
                  <a:pt x="17210" y="21600"/>
                </a:lnTo>
                <a:lnTo>
                  <a:pt x="0" y="8547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 type="arrow" w="med" len="med"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43016" name="Text Box 19"/>
          <p:cNvSpPr txBox="1">
            <a:spLocks noChangeArrowheads="1"/>
          </p:cNvSpPr>
          <p:nvPr/>
        </p:nvSpPr>
        <p:spPr bwMode="auto">
          <a:xfrm>
            <a:off x="5057775" y="2025650"/>
            <a:ext cx="5524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i="1">
                <a:latin typeface="Arial" charset="0"/>
              </a:rPr>
              <a:t>T</a:t>
            </a:r>
            <a:r>
              <a:rPr lang="en-US" sz="2400" baseline="-25000">
                <a:latin typeface="Arial" charset="0"/>
              </a:rPr>
              <a:t>2</a:t>
            </a:r>
            <a:endParaRPr lang="en-US" sz="2400" i="1">
              <a:latin typeface="Arial" charset="0"/>
            </a:endParaRPr>
          </a:p>
        </p:txBody>
      </p:sp>
      <p:sp>
        <p:nvSpPr>
          <p:cNvPr id="43017" name="Arc 20"/>
          <p:cNvSpPr>
            <a:spLocks/>
          </p:cNvSpPr>
          <p:nvPr/>
        </p:nvSpPr>
        <p:spPr bwMode="auto">
          <a:xfrm rot="10800000" flipV="1">
            <a:off x="3400425" y="1879600"/>
            <a:ext cx="1716088" cy="547688"/>
          </a:xfrm>
          <a:custGeom>
            <a:avLst/>
            <a:gdLst>
              <a:gd name="T0" fmla="*/ 0 w 39702"/>
              <a:gd name="T1" fmla="*/ 2147483647 h 21600"/>
              <a:gd name="T2" fmla="*/ 2147483647 w 39702"/>
              <a:gd name="T3" fmla="*/ 2147483647 h 21600"/>
              <a:gd name="T4" fmla="*/ 2147483647 w 39702"/>
              <a:gd name="T5" fmla="*/ 2147483647 h 21600"/>
              <a:gd name="T6" fmla="*/ 0 60000 65536"/>
              <a:gd name="T7" fmla="*/ 0 60000 65536"/>
              <a:gd name="T8" fmla="*/ 0 60000 65536"/>
              <a:gd name="T9" fmla="*/ 0 w 39702"/>
              <a:gd name="T10" fmla="*/ 0 h 21600"/>
              <a:gd name="T11" fmla="*/ 39702 w 39702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9702" h="21600" fill="none" extrusionOk="0">
                <a:moveTo>
                  <a:pt x="-1" y="14913"/>
                </a:moveTo>
                <a:cubicBezTo>
                  <a:pt x="2895" y="6020"/>
                  <a:pt x="11185" y="-1"/>
                  <a:pt x="20539" y="0"/>
                </a:cubicBezTo>
                <a:cubicBezTo>
                  <a:pt x="28596" y="0"/>
                  <a:pt x="35984" y="4484"/>
                  <a:pt x="39701" y="11633"/>
                </a:cubicBezTo>
              </a:path>
              <a:path w="39702" h="21600" stroke="0" extrusionOk="0">
                <a:moveTo>
                  <a:pt x="-1" y="14913"/>
                </a:moveTo>
                <a:cubicBezTo>
                  <a:pt x="2895" y="6020"/>
                  <a:pt x="11185" y="-1"/>
                  <a:pt x="20539" y="0"/>
                </a:cubicBezTo>
                <a:cubicBezTo>
                  <a:pt x="28596" y="0"/>
                  <a:pt x="35984" y="4484"/>
                  <a:pt x="39701" y="11633"/>
                </a:cubicBezTo>
                <a:lnTo>
                  <a:pt x="20539" y="21600"/>
                </a:lnTo>
                <a:lnTo>
                  <a:pt x="-1" y="14913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 type="arrow" w="med" len="med"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43018" name="Arc 25"/>
          <p:cNvSpPr>
            <a:spLocks/>
          </p:cNvSpPr>
          <p:nvPr/>
        </p:nvSpPr>
        <p:spPr bwMode="auto">
          <a:xfrm rot="-5400000">
            <a:off x="2218531" y="3085307"/>
            <a:ext cx="1827213" cy="444500"/>
          </a:xfrm>
          <a:custGeom>
            <a:avLst/>
            <a:gdLst>
              <a:gd name="T0" fmla="*/ 2147483647 w 42266"/>
              <a:gd name="T1" fmla="*/ 2147483647 h 22982"/>
              <a:gd name="T2" fmla="*/ 2147483647 w 42266"/>
              <a:gd name="T3" fmla="*/ 2147483647 h 22982"/>
              <a:gd name="T4" fmla="*/ 2147483647 w 42266"/>
              <a:gd name="T5" fmla="*/ 2147483647 h 22982"/>
              <a:gd name="T6" fmla="*/ 0 60000 65536"/>
              <a:gd name="T7" fmla="*/ 0 60000 65536"/>
              <a:gd name="T8" fmla="*/ 0 60000 65536"/>
              <a:gd name="T9" fmla="*/ 0 w 42266"/>
              <a:gd name="T10" fmla="*/ 0 h 22982"/>
              <a:gd name="T11" fmla="*/ 42266 w 42266"/>
              <a:gd name="T12" fmla="*/ 22982 h 2298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2266" h="22982" fill="none" extrusionOk="0">
                <a:moveTo>
                  <a:pt x="44" y="22981"/>
                </a:moveTo>
                <a:cubicBezTo>
                  <a:pt x="14" y="22521"/>
                  <a:pt x="0" y="22061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1108" y="-1"/>
                  <a:pt x="39499" y="6218"/>
                  <a:pt x="42265" y="15316"/>
                </a:cubicBezTo>
              </a:path>
              <a:path w="42266" h="22982" stroke="0" extrusionOk="0">
                <a:moveTo>
                  <a:pt x="44" y="22981"/>
                </a:moveTo>
                <a:cubicBezTo>
                  <a:pt x="14" y="22521"/>
                  <a:pt x="0" y="22061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1108" y="-1"/>
                  <a:pt x="39499" y="6218"/>
                  <a:pt x="42265" y="15316"/>
                </a:cubicBezTo>
                <a:lnTo>
                  <a:pt x="21600" y="21600"/>
                </a:lnTo>
                <a:lnTo>
                  <a:pt x="44" y="22981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 type="arrow" w="med" len="med"/>
            <a:tailEnd/>
          </a:ln>
        </p:spPr>
        <p:txBody>
          <a:bodyPr wrap="none" anchor="ctr"/>
          <a:lstStyle/>
          <a:p>
            <a:endParaRPr lang="en-IN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354388" y="2441575"/>
            <a:ext cx="1884362" cy="17684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020" name="Text Box 13"/>
          <p:cNvSpPr txBox="1">
            <a:spLocks noChangeArrowheads="1"/>
          </p:cNvSpPr>
          <p:nvPr/>
        </p:nvSpPr>
        <p:spPr bwMode="auto">
          <a:xfrm>
            <a:off x="6858000" y="2781300"/>
            <a:ext cx="5524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i="1">
                <a:latin typeface="Arial" charset="0"/>
              </a:rPr>
              <a:t>T5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Test for Conflict Serializability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4063" y="1106488"/>
            <a:ext cx="5078412" cy="5248275"/>
          </a:xfrm>
        </p:spPr>
        <p:txBody>
          <a:bodyPr/>
          <a:lstStyle/>
          <a:p>
            <a:r>
              <a:rPr lang="en-US" smtClean="0"/>
              <a:t>A schedule is conflict serializable if and only if its precedence graph is acyclic.</a:t>
            </a:r>
          </a:p>
          <a:p>
            <a:r>
              <a:rPr lang="en-US" smtClean="0"/>
              <a:t>Cycle-detection algorithms exist which take order </a:t>
            </a:r>
            <a:r>
              <a:rPr lang="en-US" i="1" smtClean="0"/>
              <a:t>n</a:t>
            </a:r>
            <a:r>
              <a:rPr lang="en-US" baseline="30000" smtClean="0"/>
              <a:t>2</a:t>
            </a:r>
            <a:r>
              <a:rPr lang="en-US" smtClean="0"/>
              <a:t> time, where </a:t>
            </a:r>
            <a:r>
              <a:rPr lang="en-US" i="1" smtClean="0"/>
              <a:t>n </a:t>
            </a:r>
            <a:r>
              <a:rPr lang="en-US" smtClean="0"/>
              <a:t>is the number of vertices in the graph.  </a:t>
            </a:r>
          </a:p>
          <a:p>
            <a:pPr lvl="1"/>
            <a:r>
              <a:rPr lang="en-US" smtClean="0">
                <a:ea typeface="ＭＳ Ｐゴシック" pitchFamily="34" charset="-128"/>
              </a:rPr>
              <a:t>(Better algorithms take order </a:t>
            </a:r>
            <a:r>
              <a:rPr lang="en-US" i="1" smtClean="0">
                <a:ea typeface="ＭＳ Ｐゴシック" pitchFamily="34" charset="-128"/>
              </a:rPr>
              <a:t>n</a:t>
            </a:r>
            <a:r>
              <a:rPr lang="en-US" smtClean="0">
                <a:ea typeface="ＭＳ Ｐゴシック" pitchFamily="34" charset="-128"/>
              </a:rPr>
              <a:t> + </a:t>
            </a:r>
            <a:r>
              <a:rPr lang="en-US" i="1" smtClean="0">
                <a:ea typeface="ＭＳ Ｐゴシック" pitchFamily="34" charset="-128"/>
              </a:rPr>
              <a:t>e</a:t>
            </a:r>
            <a:r>
              <a:rPr lang="en-US" smtClean="0">
                <a:ea typeface="ＭＳ Ｐゴシック" pitchFamily="34" charset="-128"/>
              </a:rPr>
              <a:t> where </a:t>
            </a:r>
            <a:r>
              <a:rPr lang="en-US" i="1" smtClean="0">
                <a:ea typeface="ＭＳ Ｐゴシック" pitchFamily="34" charset="-128"/>
              </a:rPr>
              <a:t>e</a:t>
            </a:r>
            <a:r>
              <a:rPr lang="en-US" smtClean="0">
                <a:ea typeface="ＭＳ Ｐゴシック" pitchFamily="34" charset="-128"/>
              </a:rPr>
              <a:t> is the number of edges.)</a:t>
            </a:r>
          </a:p>
          <a:p>
            <a:r>
              <a:rPr lang="en-US" smtClean="0"/>
              <a:t>If precedence graph is acyclic, the serializability order can be obtained by a </a:t>
            </a:r>
            <a:r>
              <a:rPr lang="en-US" i="1" smtClean="0">
                <a:solidFill>
                  <a:srgbClr val="000099"/>
                </a:solidFill>
              </a:rPr>
              <a:t>topological sorting</a:t>
            </a:r>
            <a:r>
              <a:rPr lang="en-US" smtClean="0"/>
              <a:t> of the graph. </a:t>
            </a:r>
          </a:p>
          <a:p>
            <a:pPr lvl="1"/>
            <a:r>
              <a:rPr lang="en-US" smtClean="0">
                <a:ea typeface="ＭＳ Ｐゴシック" pitchFamily="34" charset="-128"/>
              </a:rPr>
              <a:t> This is a linear order consistent with the partial order of the graph.</a:t>
            </a:r>
          </a:p>
          <a:p>
            <a:pPr lvl="1"/>
            <a:r>
              <a:rPr lang="en-US" smtClean="0">
                <a:ea typeface="ＭＳ Ｐゴシック" pitchFamily="34" charset="-128"/>
              </a:rPr>
              <a:t>For example, a serializability order for Schedule A would be</a:t>
            </a:r>
            <a:br>
              <a:rPr lang="en-US" smtClean="0">
                <a:ea typeface="ＭＳ Ｐゴシック" pitchFamily="34" charset="-128"/>
              </a:rPr>
            </a:br>
            <a:r>
              <a:rPr lang="en-US" i="1" smtClean="0">
                <a:ea typeface="ＭＳ Ｐゴシック" pitchFamily="34" charset="-128"/>
              </a:rPr>
              <a:t>T</a:t>
            </a:r>
            <a:r>
              <a:rPr lang="en-US" baseline="-25000" smtClean="0">
                <a:ea typeface="ＭＳ Ｐゴシック" pitchFamily="34" charset="-128"/>
              </a:rPr>
              <a:t>5</a:t>
            </a:r>
            <a:r>
              <a:rPr lang="en-US" smtClean="0">
                <a:ea typeface="ＭＳ Ｐゴシック" pitchFamily="34" charset="-128"/>
              </a:rPr>
              <a:t> </a:t>
            </a:r>
            <a:r>
              <a:rPr lang="en-US" smtClean="0">
                <a:ea typeface="ＭＳ Ｐゴシック" pitchFamily="34" charset="-128"/>
                <a:sym typeface="Symbol" pitchFamily="18" charset="2"/>
              </a:rPr>
              <a:t></a:t>
            </a:r>
            <a:r>
              <a:rPr lang="en-US" smtClean="0">
                <a:ea typeface="ＭＳ Ｐゴシック" pitchFamily="34" charset="-128"/>
                <a:sym typeface="Monotype Sorts" charset="2"/>
              </a:rPr>
              <a:t> </a:t>
            </a:r>
            <a:r>
              <a:rPr lang="en-US" i="1" smtClean="0">
                <a:ea typeface="ＭＳ Ｐゴシック" pitchFamily="34" charset="-128"/>
              </a:rPr>
              <a:t>T</a:t>
            </a:r>
            <a:r>
              <a:rPr lang="en-US" baseline="-25000" smtClean="0">
                <a:ea typeface="ＭＳ Ｐゴシック" pitchFamily="34" charset="-128"/>
              </a:rPr>
              <a:t>1</a:t>
            </a:r>
            <a:r>
              <a:rPr lang="en-US" smtClean="0">
                <a:ea typeface="ＭＳ Ｐゴシック" pitchFamily="34" charset="-128"/>
              </a:rPr>
              <a:t> </a:t>
            </a:r>
            <a:r>
              <a:rPr lang="en-US" smtClean="0">
                <a:ea typeface="ＭＳ Ｐゴシック" pitchFamily="34" charset="-128"/>
                <a:sym typeface="Symbol" pitchFamily="18" charset="2"/>
              </a:rPr>
              <a:t></a:t>
            </a:r>
            <a:r>
              <a:rPr lang="en-US" smtClean="0">
                <a:ea typeface="ＭＳ Ｐゴシック" pitchFamily="34" charset="-128"/>
                <a:sym typeface="Monotype Sorts" charset="2"/>
              </a:rPr>
              <a:t> </a:t>
            </a:r>
            <a:r>
              <a:rPr lang="en-US" i="1" smtClean="0">
                <a:ea typeface="ＭＳ Ｐゴシック" pitchFamily="34" charset="-128"/>
              </a:rPr>
              <a:t>T</a:t>
            </a:r>
            <a:r>
              <a:rPr lang="en-US" baseline="-25000" smtClean="0">
                <a:ea typeface="ＭＳ Ｐゴシック" pitchFamily="34" charset="-128"/>
              </a:rPr>
              <a:t>3</a:t>
            </a:r>
            <a:r>
              <a:rPr lang="en-US" smtClean="0">
                <a:ea typeface="ＭＳ Ｐゴシック" pitchFamily="34" charset="-128"/>
              </a:rPr>
              <a:t> </a:t>
            </a:r>
            <a:r>
              <a:rPr lang="en-US" smtClean="0">
                <a:ea typeface="ＭＳ Ｐゴシック" pitchFamily="34" charset="-128"/>
                <a:sym typeface="Symbol" pitchFamily="18" charset="2"/>
              </a:rPr>
              <a:t></a:t>
            </a:r>
            <a:r>
              <a:rPr lang="en-US" smtClean="0">
                <a:ea typeface="ＭＳ Ｐゴシック" pitchFamily="34" charset="-128"/>
                <a:sym typeface="Monotype Sorts" charset="2"/>
              </a:rPr>
              <a:t> </a:t>
            </a:r>
            <a:r>
              <a:rPr lang="en-US" i="1" smtClean="0">
                <a:ea typeface="ＭＳ Ｐゴシック" pitchFamily="34" charset="-128"/>
              </a:rPr>
              <a:t>T</a:t>
            </a:r>
            <a:r>
              <a:rPr lang="en-US" baseline="-25000" smtClean="0">
                <a:ea typeface="ＭＳ Ｐゴシック" pitchFamily="34" charset="-128"/>
              </a:rPr>
              <a:t>2</a:t>
            </a:r>
            <a:r>
              <a:rPr lang="en-US" smtClean="0">
                <a:ea typeface="ＭＳ Ｐゴシック" pitchFamily="34" charset="-128"/>
              </a:rPr>
              <a:t> </a:t>
            </a:r>
            <a:r>
              <a:rPr lang="en-US" smtClean="0">
                <a:ea typeface="ＭＳ Ｐゴシック" pitchFamily="34" charset="-128"/>
                <a:sym typeface="Symbol" pitchFamily="18" charset="2"/>
              </a:rPr>
              <a:t></a:t>
            </a:r>
            <a:r>
              <a:rPr lang="en-US" smtClean="0">
                <a:ea typeface="ＭＳ Ｐゴシック" pitchFamily="34" charset="-128"/>
                <a:sym typeface="Monotype Sorts" charset="2"/>
              </a:rPr>
              <a:t> </a:t>
            </a:r>
            <a:r>
              <a:rPr lang="en-US" i="1" smtClean="0">
                <a:ea typeface="ＭＳ Ｐゴシック" pitchFamily="34" charset="-128"/>
              </a:rPr>
              <a:t>T</a:t>
            </a:r>
            <a:r>
              <a:rPr lang="en-US" baseline="-25000" smtClean="0">
                <a:ea typeface="ＭＳ Ｐゴシック" pitchFamily="34" charset="-128"/>
              </a:rPr>
              <a:t>4</a:t>
            </a:r>
            <a:endParaRPr lang="en-US" smtClean="0">
              <a:ea typeface="ＭＳ Ｐゴシック" pitchFamily="34" charset="-128"/>
            </a:endParaRPr>
          </a:p>
          <a:p>
            <a:pPr lvl="2"/>
            <a:r>
              <a:rPr lang="en-US" smtClean="0">
                <a:ea typeface="ＭＳ Ｐゴシック" pitchFamily="34" charset="-128"/>
                <a:sym typeface="Monotype Sorts" charset="2"/>
              </a:rPr>
              <a:t>Are there others?</a:t>
            </a:r>
          </a:p>
        </p:txBody>
      </p:sp>
      <p:pic>
        <p:nvPicPr>
          <p:cNvPr id="44036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89613" y="1055688"/>
            <a:ext cx="2954337" cy="534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Test for View Serializability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106488"/>
            <a:ext cx="7677150" cy="4114800"/>
          </a:xfrm>
        </p:spPr>
        <p:txBody>
          <a:bodyPr/>
          <a:lstStyle/>
          <a:p>
            <a:r>
              <a:rPr lang="en-US" smtClean="0"/>
              <a:t>The precedence graph test for conflict serializability cannot be used directly to test for view serializability.</a:t>
            </a:r>
          </a:p>
          <a:p>
            <a:pPr lvl="1"/>
            <a:r>
              <a:rPr lang="en-US" smtClean="0">
                <a:ea typeface="ＭＳ Ｐゴシック" pitchFamily="34" charset="-128"/>
              </a:rPr>
              <a:t>Extension to test for view serializability has cost exponential in the size of the precedence graph.</a:t>
            </a:r>
          </a:p>
          <a:p>
            <a:r>
              <a:rPr lang="en-US" smtClean="0"/>
              <a:t>The problem of checking if a schedule is view serializable falls in the class of </a:t>
            </a:r>
            <a:r>
              <a:rPr lang="en-US" i="1" smtClean="0"/>
              <a:t>NP</a:t>
            </a:r>
            <a:r>
              <a:rPr lang="en-US" smtClean="0"/>
              <a:t>-complete problems. </a:t>
            </a:r>
          </a:p>
          <a:p>
            <a:pPr lvl="1"/>
            <a:r>
              <a:rPr lang="en-US" smtClean="0">
                <a:ea typeface="ＭＳ Ｐゴシック" pitchFamily="34" charset="-128"/>
              </a:rPr>
              <a:t> Thus existence of an efficient algorithm is </a:t>
            </a:r>
            <a:r>
              <a:rPr lang="en-US" i="1" smtClean="0">
                <a:ea typeface="ＭＳ Ｐゴシック" pitchFamily="34" charset="-128"/>
              </a:rPr>
              <a:t>extremely</a:t>
            </a:r>
            <a:r>
              <a:rPr lang="en-US" smtClean="0">
                <a:ea typeface="ＭＳ Ｐゴシック" pitchFamily="34" charset="-128"/>
              </a:rPr>
              <a:t> unlikely.</a:t>
            </a:r>
          </a:p>
          <a:p>
            <a:r>
              <a:rPr lang="en-US" smtClean="0"/>
              <a:t>However practical algorithms that just check some </a:t>
            </a:r>
            <a:r>
              <a:rPr lang="en-US" b="1" smtClean="0"/>
              <a:t>sufficient</a:t>
            </a:r>
            <a:r>
              <a:rPr lang="en-US" i="1" smtClean="0"/>
              <a:t> </a:t>
            </a:r>
            <a:r>
              <a:rPr lang="en-US" b="1" smtClean="0"/>
              <a:t>conditions</a:t>
            </a:r>
            <a:r>
              <a:rPr lang="en-US" smtClean="0"/>
              <a:t> for view serializability can still be used.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Recoverable Schedules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747838"/>
            <a:ext cx="7848600" cy="4876800"/>
          </a:xfrm>
        </p:spPr>
        <p:txBody>
          <a:bodyPr/>
          <a:lstStyle/>
          <a:p>
            <a:pPr>
              <a:tabLst>
                <a:tab pos="2395538" algn="l"/>
                <a:tab pos="2857500" algn="l"/>
                <a:tab pos="3549650" algn="l"/>
                <a:tab pos="3997325" algn="l"/>
              </a:tabLst>
            </a:pPr>
            <a:r>
              <a:rPr lang="en-US" b="1" smtClean="0">
                <a:solidFill>
                  <a:srgbClr val="000099"/>
                </a:solidFill>
              </a:rPr>
              <a:t>Recoverable</a:t>
            </a:r>
            <a:r>
              <a:rPr lang="en-US" b="1" i="1" smtClean="0">
                <a:solidFill>
                  <a:srgbClr val="000099"/>
                </a:solidFill>
              </a:rPr>
              <a:t> </a:t>
            </a:r>
            <a:r>
              <a:rPr lang="en-US" b="1" smtClean="0">
                <a:solidFill>
                  <a:srgbClr val="000099"/>
                </a:solidFill>
              </a:rPr>
              <a:t>schedule</a:t>
            </a:r>
            <a:r>
              <a:rPr lang="en-US" smtClean="0"/>
              <a:t> — if a transaction </a:t>
            </a:r>
            <a:r>
              <a:rPr lang="en-US" i="1" smtClean="0"/>
              <a:t>T</a:t>
            </a:r>
            <a:r>
              <a:rPr lang="en-US" i="1" baseline="-25000" smtClean="0"/>
              <a:t>j</a:t>
            </a:r>
            <a:r>
              <a:rPr lang="en-US" smtClean="0"/>
              <a:t> reads a data item previously written by a transaction </a:t>
            </a:r>
            <a:r>
              <a:rPr lang="en-US" i="1" smtClean="0"/>
              <a:t>T</a:t>
            </a:r>
            <a:r>
              <a:rPr lang="en-US" i="1" baseline="-25000" smtClean="0"/>
              <a:t>i </a:t>
            </a:r>
            <a:r>
              <a:rPr lang="en-US" smtClean="0"/>
              <a:t>, then the commit operation of </a:t>
            </a:r>
            <a:r>
              <a:rPr lang="en-US" i="1" smtClean="0"/>
              <a:t>T</a:t>
            </a:r>
            <a:r>
              <a:rPr lang="en-US" i="1" baseline="-25000" smtClean="0"/>
              <a:t>i</a:t>
            </a:r>
            <a:r>
              <a:rPr lang="en-US" i="1" smtClean="0"/>
              <a:t> </a:t>
            </a:r>
            <a:r>
              <a:rPr lang="en-US" smtClean="0"/>
              <a:t> appears before the commit operation of </a:t>
            </a:r>
            <a:r>
              <a:rPr lang="en-US" i="1" smtClean="0"/>
              <a:t>T</a:t>
            </a:r>
            <a:r>
              <a:rPr lang="en-US" i="1" baseline="-25000" smtClean="0"/>
              <a:t>j</a:t>
            </a:r>
            <a:r>
              <a:rPr lang="en-US" i="1" smtClean="0"/>
              <a:t>.</a:t>
            </a:r>
            <a:endParaRPr lang="en-US" smtClean="0"/>
          </a:p>
          <a:p>
            <a:pPr>
              <a:tabLst>
                <a:tab pos="2395538" algn="l"/>
                <a:tab pos="2857500" algn="l"/>
                <a:tab pos="3549650" algn="l"/>
                <a:tab pos="3997325" algn="l"/>
              </a:tabLst>
            </a:pPr>
            <a:r>
              <a:rPr lang="en-US" smtClean="0"/>
              <a:t>The following schedule (Schedule 11) is not recoverable if </a:t>
            </a:r>
            <a:r>
              <a:rPr lang="en-US" i="1" smtClean="0"/>
              <a:t>T</a:t>
            </a:r>
            <a:r>
              <a:rPr lang="en-US" i="1" baseline="-25000" smtClean="0"/>
              <a:t>9</a:t>
            </a:r>
            <a:r>
              <a:rPr lang="en-US" i="1" smtClean="0"/>
              <a:t> </a:t>
            </a:r>
            <a:r>
              <a:rPr lang="en-US" smtClean="0"/>
              <a:t>commits immediately after the read</a:t>
            </a:r>
            <a:br>
              <a:rPr lang="en-US" smtClean="0"/>
            </a:br>
            <a:r>
              <a:rPr lang="en-US" smtClean="0"/>
              <a:t>		</a:t>
            </a:r>
          </a:p>
          <a:p>
            <a:pPr>
              <a:tabLst>
                <a:tab pos="2395538" algn="l"/>
                <a:tab pos="2857500" algn="l"/>
                <a:tab pos="3549650" algn="l"/>
                <a:tab pos="3997325" algn="l"/>
              </a:tabLst>
            </a:pPr>
            <a:endParaRPr lang="en-US" smtClean="0"/>
          </a:p>
          <a:p>
            <a:pPr>
              <a:tabLst>
                <a:tab pos="2395538" algn="l"/>
                <a:tab pos="2857500" algn="l"/>
                <a:tab pos="3549650" algn="l"/>
                <a:tab pos="3997325" algn="l"/>
              </a:tabLst>
            </a:pPr>
            <a:endParaRPr lang="en-US" smtClean="0"/>
          </a:p>
          <a:p>
            <a:pPr>
              <a:tabLst>
                <a:tab pos="2395538" algn="l"/>
                <a:tab pos="2857500" algn="l"/>
                <a:tab pos="3549650" algn="l"/>
                <a:tab pos="3997325" algn="l"/>
              </a:tabLst>
            </a:pPr>
            <a:endParaRPr lang="en-US" smtClean="0"/>
          </a:p>
          <a:p>
            <a:pPr>
              <a:tabLst>
                <a:tab pos="2395538" algn="l"/>
                <a:tab pos="2857500" algn="l"/>
                <a:tab pos="3549650" algn="l"/>
                <a:tab pos="3997325" algn="l"/>
              </a:tabLst>
            </a:pPr>
            <a:endParaRPr lang="en-US" smtClean="0"/>
          </a:p>
          <a:p>
            <a:pPr>
              <a:tabLst>
                <a:tab pos="2395538" algn="l"/>
                <a:tab pos="2857500" algn="l"/>
                <a:tab pos="3549650" algn="l"/>
                <a:tab pos="3997325" algn="l"/>
              </a:tabLst>
            </a:pPr>
            <a:r>
              <a:rPr lang="en-US" smtClean="0"/>
              <a:t>If </a:t>
            </a:r>
            <a:r>
              <a:rPr lang="en-US" i="1" smtClean="0"/>
              <a:t>T</a:t>
            </a:r>
            <a:r>
              <a:rPr lang="en-US" baseline="-25000" smtClean="0"/>
              <a:t>8</a:t>
            </a:r>
            <a:r>
              <a:rPr lang="en-US" sz="1600" smtClean="0"/>
              <a:t> </a:t>
            </a:r>
            <a:r>
              <a:rPr lang="en-US" smtClean="0"/>
              <a:t>should abort, </a:t>
            </a:r>
            <a:r>
              <a:rPr lang="en-US" i="1" smtClean="0"/>
              <a:t>T</a:t>
            </a:r>
            <a:r>
              <a:rPr lang="en-US" baseline="-25000" smtClean="0"/>
              <a:t>9</a:t>
            </a:r>
            <a:r>
              <a:rPr lang="en-US" smtClean="0"/>
              <a:t> would have read (and possibly shown to the user) an inconsistent database state.  Hence, database must ensure that schedules are recoverable.</a:t>
            </a:r>
          </a:p>
        </p:txBody>
      </p:sp>
      <p:sp>
        <p:nvSpPr>
          <p:cNvPr id="46084" name="Text Box 6"/>
          <p:cNvSpPr txBox="1">
            <a:spLocks noChangeArrowheads="1"/>
          </p:cNvSpPr>
          <p:nvPr/>
        </p:nvSpPr>
        <p:spPr bwMode="auto">
          <a:xfrm>
            <a:off x="914400" y="1106488"/>
            <a:ext cx="67913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Need to address the effect of transaction failures on concurrently </a:t>
            </a:r>
            <a:br>
              <a:rPr lang="en-US" sz="1800"/>
            </a:br>
            <a:r>
              <a:rPr lang="en-US" sz="1800"/>
              <a:t>running transactions.</a:t>
            </a:r>
          </a:p>
        </p:txBody>
      </p:sp>
      <p:pic>
        <p:nvPicPr>
          <p:cNvPr id="46085" name="Picture 1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16388" y="3090863"/>
            <a:ext cx="3482975" cy="180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Cascading Rollbacks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4388" y="1093788"/>
            <a:ext cx="7169150" cy="4622800"/>
          </a:xfrm>
        </p:spPr>
        <p:txBody>
          <a:bodyPr/>
          <a:lstStyle/>
          <a:p>
            <a:pPr>
              <a:tabLst>
                <a:tab pos="1658938" algn="l"/>
                <a:tab pos="2120900" algn="l"/>
                <a:tab pos="2684463" algn="l"/>
                <a:tab pos="3030538" algn="l"/>
                <a:tab pos="3767138" algn="l"/>
                <a:tab pos="4056063" algn="l"/>
              </a:tabLst>
            </a:pPr>
            <a:r>
              <a:rPr lang="en-US" b="1" smtClean="0">
                <a:solidFill>
                  <a:srgbClr val="000099"/>
                </a:solidFill>
              </a:rPr>
              <a:t>Cascading rollback</a:t>
            </a:r>
            <a:r>
              <a:rPr lang="en-US" smtClean="0"/>
              <a:t> – a single transaction failure leads to a series of transaction rollbacks.  Consider the following schedule where none of the transactions has yet committed (so the schedule is recoverable)</a:t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If </a:t>
            </a:r>
            <a:r>
              <a:rPr lang="en-US" i="1" smtClean="0"/>
              <a:t>T</a:t>
            </a:r>
            <a:r>
              <a:rPr lang="en-US" baseline="-25000" smtClean="0"/>
              <a:t>10</a:t>
            </a:r>
            <a:r>
              <a:rPr lang="en-US" smtClean="0"/>
              <a:t> fails, </a:t>
            </a:r>
            <a:r>
              <a:rPr lang="en-US" i="1" smtClean="0"/>
              <a:t>T</a:t>
            </a:r>
            <a:r>
              <a:rPr lang="en-US" baseline="-25000" smtClean="0"/>
              <a:t>11</a:t>
            </a:r>
            <a:r>
              <a:rPr lang="en-US" smtClean="0"/>
              <a:t> and </a:t>
            </a:r>
            <a:r>
              <a:rPr lang="en-US" i="1" smtClean="0"/>
              <a:t>T</a:t>
            </a:r>
            <a:r>
              <a:rPr lang="en-US" baseline="-25000" smtClean="0"/>
              <a:t>12</a:t>
            </a:r>
            <a:r>
              <a:rPr lang="en-US" smtClean="0"/>
              <a:t> must also be rolled back.</a:t>
            </a:r>
          </a:p>
          <a:p>
            <a:pPr>
              <a:tabLst>
                <a:tab pos="1658938" algn="l"/>
                <a:tab pos="2120900" algn="l"/>
                <a:tab pos="2684463" algn="l"/>
                <a:tab pos="3030538" algn="l"/>
                <a:tab pos="3767138" algn="l"/>
                <a:tab pos="4056063" algn="l"/>
              </a:tabLst>
            </a:pPr>
            <a:r>
              <a:rPr lang="en-US" smtClean="0"/>
              <a:t>Can lead to the undoing of a significant amount of work</a:t>
            </a:r>
          </a:p>
        </p:txBody>
      </p:sp>
      <p:pic>
        <p:nvPicPr>
          <p:cNvPr id="47108" name="Picture 1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03400" y="2324100"/>
            <a:ext cx="4216400" cy="236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Cascadeless Schedules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smtClean="0">
                <a:solidFill>
                  <a:srgbClr val="000099"/>
                </a:solidFill>
              </a:rPr>
              <a:t>Cascadeless</a:t>
            </a:r>
            <a:r>
              <a:rPr lang="en-US" b="1" i="1" smtClean="0">
                <a:solidFill>
                  <a:srgbClr val="000099"/>
                </a:solidFill>
              </a:rPr>
              <a:t> </a:t>
            </a:r>
            <a:r>
              <a:rPr lang="en-US" b="1" smtClean="0">
                <a:solidFill>
                  <a:srgbClr val="000099"/>
                </a:solidFill>
              </a:rPr>
              <a:t>schedules</a:t>
            </a:r>
            <a:r>
              <a:rPr lang="en-US" smtClean="0"/>
              <a:t> — cascading rollbacks cannot occur; for each pair of transactions </a:t>
            </a:r>
            <a:r>
              <a:rPr lang="en-US" i="1" smtClean="0"/>
              <a:t>T</a:t>
            </a:r>
            <a:r>
              <a:rPr lang="en-US" i="1" baseline="-25000" smtClean="0"/>
              <a:t>i</a:t>
            </a:r>
            <a:r>
              <a:rPr lang="en-US" i="1" smtClean="0"/>
              <a:t> </a:t>
            </a:r>
            <a:r>
              <a:rPr lang="en-US" smtClean="0"/>
              <a:t>and </a:t>
            </a:r>
            <a:r>
              <a:rPr lang="en-US" i="1" smtClean="0"/>
              <a:t>T</a:t>
            </a:r>
            <a:r>
              <a:rPr lang="en-US" i="1" baseline="-25000" smtClean="0"/>
              <a:t>j</a:t>
            </a:r>
            <a:r>
              <a:rPr lang="en-US" smtClean="0"/>
              <a:t> such that </a:t>
            </a:r>
            <a:r>
              <a:rPr lang="en-US" i="1" smtClean="0"/>
              <a:t>T</a:t>
            </a:r>
            <a:r>
              <a:rPr lang="en-US" i="1" baseline="-25000" smtClean="0"/>
              <a:t>j</a:t>
            </a:r>
            <a:r>
              <a:rPr lang="en-US" smtClean="0"/>
              <a:t>  reads a data item previously written by </a:t>
            </a:r>
            <a:r>
              <a:rPr lang="en-US" i="1" smtClean="0"/>
              <a:t>T</a:t>
            </a:r>
            <a:r>
              <a:rPr lang="en-US" i="1" baseline="-25000" smtClean="0"/>
              <a:t>i</a:t>
            </a:r>
            <a:r>
              <a:rPr lang="en-US" smtClean="0"/>
              <a:t>, the commit operation of </a:t>
            </a:r>
            <a:r>
              <a:rPr lang="en-US" i="1" smtClean="0"/>
              <a:t>T</a:t>
            </a:r>
            <a:r>
              <a:rPr lang="en-US" i="1" baseline="-25000" smtClean="0"/>
              <a:t>i</a:t>
            </a:r>
            <a:r>
              <a:rPr lang="en-US" i="1" smtClean="0"/>
              <a:t> </a:t>
            </a:r>
            <a:r>
              <a:rPr lang="en-US" smtClean="0"/>
              <a:t> appears before the read operation of </a:t>
            </a:r>
            <a:r>
              <a:rPr lang="en-US" i="1" smtClean="0"/>
              <a:t>T</a:t>
            </a:r>
            <a:r>
              <a:rPr lang="en-US" i="1" baseline="-25000" smtClean="0"/>
              <a:t>j</a:t>
            </a:r>
            <a:r>
              <a:rPr lang="en-US" smtClean="0"/>
              <a:t>.</a:t>
            </a:r>
          </a:p>
          <a:p>
            <a:r>
              <a:rPr lang="en-US" smtClean="0"/>
              <a:t>Every cascadeless schedule is also recoverable</a:t>
            </a:r>
          </a:p>
          <a:p>
            <a:r>
              <a:rPr lang="en-US" smtClean="0"/>
              <a:t>It is desirable to restrict the schedules to those that are cascadeless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Concurrency Control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106488"/>
            <a:ext cx="7939088" cy="4884737"/>
          </a:xfrm>
        </p:spPr>
        <p:txBody>
          <a:bodyPr/>
          <a:lstStyle/>
          <a:p>
            <a:r>
              <a:rPr lang="en-US" smtClean="0"/>
              <a:t>A database must provide a mechanism that will ensure that all possible schedules are </a:t>
            </a:r>
          </a:p>
          <a:p>
            <a:pPr lvl="1"/>
            <a:r>
              <a:rPr lang="en-US" smtClean="0">
                <a:ea typeface="ＭＳ Ｐゴシック" pitchFamily="34" charset="-128"/>
              </a:rPr>
              <a:t>either conflict or view serializable, and </a:t>
            </a:r>
          </a:p>
          <a:p>
            <a:pPr lvl="1"/>
            <a:r>
              <a:rPr lang="en-US" smtClean="0">
                <a:ea typeface="ＭＳ Ｐゴシック" pitchFamily="34" charset="-128"/>
              </a:rPr>
              <a:t>are recoverable and preferably cascadeless</a:t>
            </a:r>
          </a:p>
          <a:p>
            <a:r>
              <a:rPr lang="en-US" smtClean="0"/>
              <a:t>A policy in which only one transaction can execute at a time generates serial schedules, but provides a poor degree of concurrency</a:t>
            </a:r>
          </a:p>
          <a:p>
            <a:pPr lvl="1"/>
            <a:r>
              <a:rPr lang="en-US" smtClean="0">
                <a:ea typeface="ＭＳ Ｐゴシック" pitchFamily="34" charset="-128"/>
              </a:rPr>
              <a:t>Are serial schedules recoverable/cascadeless?</a:t>
            </a:r>
          </a:p>
          <a:p>
            <a:r>
              <a:rPr lang="en-US" smtClean="0"/>
              <a:t>Testing a schedule for serializability </a:t>
            </a:r>
            <a:r>
              <a:rPr lang="en-US" i="1" smtClean="0"/>
              <a:t>after</a:t>
            </a:r>
            <a:r>
              <a:rPr lang="en-US" smtClean="0"/>
              <a:t> it has executed is a little too late!</a:t>
            </a:r>
          </a:p>
          <a:p>
            <a:r>
              <a:rPr lang="en-US" b="1" smtClean="0">
                <a:solidFill>
                  <a:srgbClr val="000099"/>
                </a:solidFill>
              </a:rPr>
              <a:t>Goal</a:t>
            </a:r>
            <a:r>
              <a:rPr lang="en-US" smtClean="0"/>
              <a:t> – to develop concurrency control protocols that will assure serializability.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Concurrency Control (Cont.)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4388" y="1093788"/>
            <a:ext cx="7315200" cy="4114800"/>
          </a:xfrm>
        </p:spPr>
        <p:txBody>
          <a:bodyPr/>
          <a:lstStyle/>
          <a:p>
            <a:r>
              <a:rPr lang="en-US" smtClean="0"/>
              <a:t>Schedules must be conflict or view serializable, and recoverable, for the sake of database consistency, and preferably cascadeless.</a:t>
            </a:r>
          </a:p>
          <a:p>
            <a:r>
              <a:rPr lang="en-US" smtClean="0"/>
              <a:t>A policy in which only one transaction can execute at a time generates serial schedules, but provides a poor degree of concurrency.</a:t>
            </a:r>
          </a:p>
          <a:p>
            <a:r>
              <a:rPr lang="en-US" smtClean="0"/>
              <a:t>Concurrency-control schemes tradeoff between the amount of concurrency they allow and the amount of overhead that they incur.</a:t>
            </a:r>
          </a:p>
          <a:p>
            <a:r>
              <a:rPr lang="en-US" smtClean="0"/>
              <a:t>Some schemes allow only conflict-serializable schedules to be generated, while others allow  view-serializable schedules that are not conflict-serializable.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970" name="Rectangle 2"/>
          <p:cNvSpPr>
            <a:spLocks noGrp="1" noChangeArrowheads="1"/>
          </p:cNvSpPr>
          <p:nvPr>
            <p:ph type="title"/>
          </p:nvPr>
        </p:nvSpPr>
        <p:spPr>
          <a:xfrm>
            <a:off x="1114425" y="200025"/>
            <a:ext cx="7753350" cy="457200"/>
          </a:xfrm>
        </p:spPr>
        <p:txBody>
          <a:bodyPr/>
          <a:lstStyle/>
          <a:p>
            <a:pPr>
              <a:defRPr/>
            </a:pPr>
            <a:r>
              <a:rPr lang="en-US" sz="2800">
                <a:ea typeface="+mj-ea"/>
              </a:rPr>
              <a:t>Concurrency Control vs. Serializability Tests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mtClean="0"/>
          </a:p>
          <a:p>
            <a:r>
              <a:rPr lang="en-US" smtClean="0"/>
              <a:t>Concurrency-control protocols allow concurrent schedules, but ensure that the schedules are conflict/view serializable, and are recoverable and cascadeless .</a:t>
            </a:r>
          </a:p>
          <a:p>
            <a:r>
              <a:rPr lang="en-US" smtClean="0"/>
              <a:t>Concurrency control protocols generally do not examine the precedence graph as it is being created</a:t>
            </a:r>
          </a:p>
          <a:p>
            <a:pPr lvl="1"/>
            <a:r>
              <a:rPr lang="en-US" smtClean="0">
                <a:ea typeface="ＭＳ Ｐゴシック" pitchFamily="34" charset="-128"/>
              </a:rPr>
              <a:t>Instead a protocol imposes a discipline that avoids nonseralizable schedules.</a:t>
            </a:r>
          </a:p>
          <a:p>
            <a:pPr lvl="1"/>
            <a:r>
              <a:rPr lang="en-US" smtClean="0">
                <a:ea typeface="ＭＳ Ｐゴシック" pitchFamily="34" charset="-128"/>
              </a:rPr>
              <a:t>We study such protocols in Chapter 16.</a:t>
            </a:r>
          </a:p>
          <a:p>
            <a:r>
              <a:rPr lang="en-US" smtClean="0"/>
              <a:t>Different concurrency control protocols provide different tradeoffs between the amount of concurrency they allow and the amount of overhead that they incur.</a:t>
            </a:r>
          </a:p>
          <a:p>
            <a:r>
              <a:rPr lang="en-US" smtClean="0"/>
              <a:t>Tests for serializability help us understand why a concurrency control protocol is correct.   </a:t>
            </a:r>
          </a:p>
          <a:p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Weak Levels of Consistency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Some applications are willing to live with weak levels of consistency, allowing schedules that are not serializable</a:t>
            </a:r>
          </a:p>
          <a:p>
            <a:pPr lvl="1"/>
            <a:r>
              <a:rPr lang="en-US" smtClean="0">
                <a:ea typeface="ＭＳ Ｐゴシック" pitchFamily="34" charset="-128"/>
              </a:rPr>
              <a:t>E.g. a read-only transaction that wants to get an approximate total balance of all accounts </a:t>
            </a:r>
          </a:p>
          <a:p>
            <a:pPr lvl="1"/>
            <a:r>
              <a:rPr lang="en-US" smtClean="0">
                <a:ea typeface="ＭＳ Ｐゴシック" pitchFamily="34" charset="-128"/>
              </a:rPr>
              <a:t>E.g. database statistics computed for query optimization can be approximate (why?)</a:t>
            </a:r>
          </a:p>
          <a:p>
            <a:pPr lvl="1"/>
            <a:r>
              <a:rPr lang="en-US" smtClean="0">
                <a:ea typeface="ＭＳ Ｐゴシック" pitchFamily="34" charset="-128"/>
              </a:rPr>
              <a:t>Such transactions need not be serializable with respect to other transactions</a:t>
            </a:r>
          </a:p>
          <a:p>
            <a:r>
              <a:rPr lang="en-US" smtClean="0"/>
              <a:t>Tradeoff accuracy for performance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Example of Fund Transfer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106488"/>
            <a:ext cx="7653338" cy="5000625"/>
          </a:xfrm>
        </p:spPr>
        <p:txBody>
          <a:bodyPr/>
          <a:lstStyle/>
          <a:p>
            <a:r>
              <a:rPr lang="en-US" sz="1600" smtClean="0"/>
              <a:t>Transaction to transfer $50 from account A to account B:</a:t>
            </a:r>
          </a:p>
          <a:p>
            <a:pPr lvl="1">
              <a:buFont typeface="Monotype Sorts" charset="2"/>
              <a:buNone/>
            </a:pPr>
            <a:r>
              <a:rPr lang="en-US" sz="1400" smtClean="0">
                <a:ea typeface="ＭＳ Ｐゴシック" pitchFamily="34" charset="-128"/>
              </a:rPr>
              <a:t>1.	</a:t>
            </a:r>
            <a:r>
              <a:rPr lang="en-US" sz="1400" b="1" smtClean="0">
                <a:ea typeface="ＭＳ Ｐゴシック" pitchFamily="34" charset="-128"/>
              </a:rPr>
              <a:t>read</a:t>
            </a:r>
            <a:r>
              <a:rPr lang="en-US" sz="1400" smtClean="0">
                <a:ea typeface="ＭＳ Ｐゴシック" pitchFamily="34" charset="-128"/>
              </a:rPr>
              <a:t>(</a:t>
            </a:r>
            <a:r>
              <a:rPr lang="en-US" sz="1400" i="1" smtClean="0">
                <a:ea typeface="ＭＳ Ｐゴシック" pitchFamily="34" charset="-128"/>
              </a:rPr>
              <a:t>A</a:t>
            </a:r>
            <a:r>
              <a:rPr lang="en-US" sz="1400" smtClean="0">
                <a:ea typeface="ＭＳ Ｐゴシック" pitchFamily="34" charset="-128"/>
              </a:rPr>
              <a:t>)</a:t>
            </a:r>
          </a:p>
          <a:p>
            <a:pPr lvl="1">
              <a:buFont typeface="Monotype Sorts" charset="2"/>
              <a:buNone/>
            </a:pPr>
            <a:r>
              <a:rPr lang="en-US" sz="1400" smtClean="0">
                <a:ea typeface="ＭＳ Ｐゴシック" pitchFamily="34" charset="-128"/>
              </a:rPr>
              <a:t>2.	</a:t>
            </a:r>
            <a:r>
              <a:rPr lang="en-US" sz="1400" i="1" smtClean="0">
                <a:ea typeface="ＭＳ Ｐゴシック" pitchFamily="34" charset="-128"/>
              </a:rPr>
              <a:t>A</a:t>
            </a:r>
            <a:r>
              <a:rPr lang="en-US" sz="1400" smtClean="0">
                <a:ea typeface="ＭＳ Ｐゴシック" pitchFamily="34" charset="-128"/>
              </a:rPr>
              <a:t> := </a:t>
            </a:r>
            <a:r>
              <a:rPr lang="en-US" sz="1400" i="1" smtClean="0">
                <a:ea typeface="ＭＳ Ｐゴシック" pitchFamily="34" charset="-128"/>
              </a:rPr>
              <a:t>A – </a:t>
            </a:r>
            <a:r>
              <a:rPr lang="en-US" sz="1400" smtClean="0">
                <a:ea typeface="ＭＳ Ｐゴシック" pitchFamily="34" charset="-128"/>
              </a:rPr>
              <a:t>50</a:t>
            </a:r>
          </a:p>
          <a:p>
            <a:pPr lvl="1">
              <a:buFont typeface="Monotype Sorts" charset="2"/>
              <a:buNone/>
            </a:pPr>
            <a:r>
              <a:rPr lang="en-US" sz="1400" smtClean="0">
                <a:ea typeface="ＭＳ Ｐゴシック" pitchFamily="34" charset="-128"/>
              </a:rPr>
              <a:t>3.	</a:t>
            </a:r>
            <a:r>
              <a:rPr lang="en-US" sz="1400" b="1" smtClean="0">
                <a:ea typeface="ＭＳ Ｐゴシック" pitchFamily="34" charset="-128"/>
              </a:rPr>
              <a:t>write</a:t>
            </a:r>
            <a:r>
              <a:rPr lang="en-US" sz="1400" smtClean="0">
                <a:ea typeface="ＭＳ Ｐゴシック" pitchFamily="34" charset="-128"/>
              </a:rPr>
              <a:t>(</a:t>
            </a:r>
            <a:r>
              <a:rPr lang="en-US" sz="1400" i="1" smtClean="0">
                <a:ea typeface="ＭＳ Ｐゴシック" pitchFamily="34" charset="-128"/>
              </a:rPr>
              <a:t>A</a:t>
            </a:r>
            <a:r>
              <a:rPr lang="en-US" sz="1400" smtClean="0">
                <a:ea typeface="ＭＳ Ｐゴシック" pitchFamily="34" charset="-128"/>
              </a:rPr>
              <a:t>)</a:t>
            </a:r>
          </a:p>
          <a:p>
            <a:pPr lvl="1">
              <a:buFont typeface="Monotype Sorts" charset="2"/>
              <a:buNone/>
            </a:pPr>
            <a:r>
              <a:rPr lang="en-US" sz="1400" smtClean="0">
                <a:ea typeface="ＭＳ Ｐゴシック" pitchFamily="34" charset="-128"/>
              </a:rPr>
              <a:t>4.	</a:t>
            </a:r>
            <a:r>
              <a:rPr lang="en-US" sz="1400" b="1" smtClean="0">
                <a:ea typeface="ＭＳ Ｐゴシック" pitchFamily="34" charset="-128"/>
              </a:rPr>
              <a:t>read</a:t>
            </a:r>
            <a:r>
              <a:rPr lang="en-US" sz="1400" smtClean="0">
                <a:ea typeface="ＭＳ Ｐゴシック" pitchFamily="34" charset="-128"/>
              </a:rPr>
              <a:t>(</a:t>
            </a:r>
            <a:r>
              <a:rPr lang="en-US" sz="1400" i="1" smtClean="0">
                <a:ea typeface="ＭＳ Ｐゴシック" pitchFamily="34" charset="-128"/>
              </a:rPr>
              <a:t>B</a:t>
            </a:r>
            <a:r>
              <a:rPr lang="en-US" sz="1400" smtClean="0">
                <a:ea typeface="ＭＳ Ｐゴシック" pitchFamily="34" charset="-128"/>
              </a:rPr>
              <a:t>)</a:t>
            </a:r>
          </a:p>
          <a:p>
            <a:pPr lvl="1">
              <a:buFont typeface="Monotype Sorts" charset="2"/>
              <a:buNone/>
            </a:pPr>
            <a:r>
              <a:rPr lang="en-US" sz="1400" smtClean="0">
                <a:ea typeface="ＭＳ Ｐゴシック" pitchFamily="34" charset="-128"/>
              </a:rPr>
              <a:t>5.	</a:t>
            </a:r>
            <a:r>
              <a:rPr lang="en-US" sz="1400" i="1" smtClean="0">
                <a:ea typeface="ＭＳ Ｐゴシック" pitchFamily="34" charset="-128"/>
              </a:rPr>
              <a:t>B</a:t>
            </a:r>
            <a:r>
              <a:rPr lang="en-US" sz="1400" smtClean="0">
                <a:ea typeface="ＭＳ Ｐゴシック" pitchFamily="34" charset="-128"/>
              </a:rPr>
              <a:t> := </a:t>
            </a:r>
            <a:r>
              <a:rPr lang="en-US" sz="1400" i="1" smtClean="0">
                <a:ea typeface="ＭＳ Ｐゴシック" pitchFamily="34" charset="-128"/>
              </a:rPr>
              <a:t>B + </a:t>
            </a:r>
            <a:r>
              <a:rPr lang="en-US" sz="1400" smtClean="0">
                <a:ea typeface="ＭＳ Ｐゴシック" pitchFamily="34" charset="-128"/>
              </a:rPr>
              <a:t>50</a:t>
            </a:r>
          </a:p>
          <a:p>
            <a:pPr lvl="1">
              <a:buFont typeface="Monotype Sorts" charset="2"/>
              <a:buNone/>
            </a:pPr>
            <a:r>
              <a:rPr lang="en-US" sz="1400" smtClean="0">
                <a:ea typeface="ＭＳ Ｐゴシック" pitchFamily="34" charset="-128"/>
              </a:rPr>
              <a:t>6.	</a:t>
            </a:r>
            <a:r>
              <a:rPr lang="en-US" sz="1400" b="1" smtClean="0">
                <a:ea typeface="ＭＳ Ｐゴシック" pitchFamily="34" charset="-128"/>
              </a:rPr>
              <a:t>write</a:t>
            </a:r>
            <a:r>
              <a:rPr lang="en-US" sz="1400" smtClean="0">
                <a:ea typeface="ＭＳ Ｐゴシック" pitchFamily="34" charset="-128"/>
              </a:rPr>
              <a:t>(</a:t>
            </a:r>
            <a:r>
              <a:rPr lang="en-US" sz="1400" i="1" smtClean="0">
                <a:ea typeface="ＭＳ Ｐゴシック" pitchFamily="34" charset="-128"/>
              </a:rPr>
              <a:t>B)</a:t>
            </a:r>
          </a:p>
          <a:p>
            <a:r>
              <a:rPr lang="en-US" sz="1600" b="1" smtClean="0">
                <a:solidFill>
                  <a:srgbClr val="000099"/>
                </a:solidFill>
              </a:rPr>
              <a:t>Atomicity requirement</a:t>
            </a:r>
            <a:r>
              <a:rPr lang="en-US" sz="1600" smtClean="0"/>
              <a:t> </a:t>
            </a:r>
          </a:p>
          <a:p>
            <a:pPr lvl="1"/>
            <a:r>
              <a:rPr lang="en-US" sz="1600" smtClean="0">
                <a:ea typeface="ＭＳ Ｐゴシック" pitchFamily="34" charset="-128"/>
              </a:rPr>
              <a:t>if the transaction fails after step 3 and before step 6, money will be “lost” leading to an inconsistent database state</a:t>
            </a:r>
          </a:p>
          <a:p>
            <a:pPr lvl="2"/>
            <a:r>
              <a:rPr lang="en-US" sz="1600" smtClean="0">
                <a:ea typeface="ＭＳ Ｐゴシック" pitchFamily="34" charset="-128"/>
              </a:rPr>
              <a:t>Failure could be due to software or hardware</a:t>
            </a:r>
          </a:p>
          <a:p>
            <a:pPr lvl="1"/>
            <a:r>
              <a:rPr lang="en-US" sz="1600" smtClean="0">
                <a:ea typeface="ＭＳ Ｐゴシック" pitchFamily="34" charset="-128"/>
              </a:rPr>
              <a:t>the system should ensure that updates of a partially executed transaction are not reflected in the database</a:t>
            </a:r>
          </a:p>
          <a:p>
            <a:r>
              <a:rPr lang="en-US" sz="1600" b="1" smtClean="0">
                <a:solidFill>
                  <a:srgbClr val="000099"/>
                </a:solidFill>
              </a:rPr>
              <a:t>Durability requirement</a:t>
            </a:r>
            <a:r>
              <a:rPr lang="en-US" sz="1600" smtClean="0"/>
              <a:t> — once the user has been notified that the transaction has completed (i.e., the transfer of the $50 has taken place), the updates to the database by the transaction must persist even if there are software or hardware failures.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Levels of Consistency in SQL-92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4388" y="1093788"/>
            <a:ext cx="7620000" cy="4114800"/>
          </a:xfrm>
        </p:spPr>
        <p:txBody>
          <a:bodyPr/>
          <a:lstStyle/>
          <a:p>
            <a:r>
              <a:rPr lang="en-US" b="1" smtClean="0">
                <a:solidFill>
                  <a:srgbClr val="000099"/>
                </a:solidFill>
              </a:rPr>
              <a:t>Serializable</a:t>
            </a:r>
            <a:r>
              <a:rPr lang="en-US" b="1" smtClean="0"/>
              <a:t> </a:t>
            </a:r>
            <a:r>
              <a:rPr lang="en-US" smtClean="0"/>
              <a:t>— default</a:t>
            </a:r>
          </a:p>
          <a:p>
            <a:r>
              <a:rPr lang="en-US" b="1" smtClean="0">
                <a:solidFill>
                  <a:srgbClr val="000099"/>
                </a:solidFill>
              </a:rPr>
              <a:t>Repeatable read</a:t>
            </a:r>
            <a:r>
              <a:rPr lang="en-US" b="1" smtClean="0"/>
              <a:t> </a:t>
            </a:r>
            <a:r>
              <a:rPr lang="en-US" smtClean="0"/>
              <a:t>—</a:t>
            </a:r>
            <a:r>
              <a:rPr lang="en-US" b="1" smtClean="0"/>
              <a:t> </a:t>
            </a:r>
            <a:r>
              <a:rPr lang="en-US" smtClean="0"/>
              <a:t>only committed records to be read, repeated reads of same record must return same value.  However, a transaction may not be serializable – it may find some records inserted by a transaction but not find others.</a:t>
            </a:r>
          </a:p>
          <a:p>
            <a:r>
              <a:rPr lang="en-US" b="1" smtClean="0">
                <a:solidFill>
                  <a:srgbClr val="000099"/>
                </a:solidFill>
              </a:rPr>
              <a:t>Read committed</a:t>
            </a:r>
            <a:r>
              <a:rPr lang="en-US" b="1" smtClean="0"/>
              <a:t> </a:t>
            </a:r>
            <a:r>
              <a:rPr lang="en-US" smtClean="0"/>
              <a:t>—</a:t>
            </a:r>
            <a:r>
              <a:rPr lang="en-US" b="1" smtClean="0"/>
              <a:t> </a:t>
            </a:r>
            <a:r>
              <a:rPr lang="en-US" smtClean="0"/>
              <a:t>only committed records can be read, but successive reads of record may return different (but committed) values.</a:t>
            </a:r>
          </a:p>
          <a:p>
            <a:r>
              <a:rPr lang="en-US" b="1" smtClean="0">
                <a:solidFill>
                  <a:srgbClr val="000099"/>
                </a:solidFill>
              </a:rPr>
              <a:t>Read uncommitted</a:t>
            </a:r>
            <a:r>
              <a:rPr lang="en-US" smtClean="0"/>
              <a:t> —</a:t>
            </a:r>
            <a:r>
              <a:rPr lang="en-US" b="1" smtClean="0"/>
              <a:t> </a:t>
            </a:r>
            <a:r>
              <a:rPr lang="en-US" smtClean="0"/>
              <a:t>even uncommitted records may be read. </a:t>
            </a:r>
            <a:endParaRPr lang="en-US" b="1" smtClean="0"/>
          </a:p>
        </p:txBody>
      </p:sp>
      <p:sp>
        <p:nvSpPr>
          <p:cNvPr id="53252" name="Rectangle 5"/>
          <p:cNvSpPr>
            <a:spLocks noChangeArrowheads="1"/>
          </p:cNvSpPr>
          <p:nvPr/>
        </p:nvSpPr>
        <p:spPr bwMode="auto">
          <a:xfrm>
            <a:off x="525463" y="4398963"/>
            <a:ext cx="7527925" cy="147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</a:pPr>
            <a:r>
              <a:rPr lang="en-US" sz="1800"/>
              <a:t>Lower degrees of consistency useful for gathering approximate</a:t>
            </a:r>
            <a:br>
              <a:rPr lang="en-US" sz="1800"/>
            </a:br>
            <a:r>
              <a:rPr lang="en-US" sz="1800"/>
              <a:t>information about the database </a:t>
            </a:r>
          </a:p>
          <a:p>
            <a: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</a:pPr>
            <a:r>
              <a:rPr lang="en-US" sz="1800"/>
              <a:t>Warning: some database systems do not ensure serializable schedules by default</a:t>
            </a:r>
          </a:p>
          <a:p>
            <a:pPr marL="742950" lvl="1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</a:pPr>
            <a:r>
              <a:rPr lang="en-US" sz="1800"/>
              <a:t>E.g. Oracle and PostgreSQL by default support a level of consistency called snapshot isolation (not part of the SQL standard)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Transaction Definition in SQL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4388" y="1093788"/>
            <a:ext cx="7286625" cy="4114800"/>
          </a:xfrm>
        </p:spPr>
        <p:txBody>
          <a:bodyPr/>
          <a:lstStyle/>
          <a:p>
            <a:r>
              <a:rPr lang="en-US" smtClean="0"/>
              <a:t>Data manipulation language must include a construct for specifying the set of actions that comprise a transaction.</a:t>
            </a:r>
          </a:p>
          <a:p>
            <a:r>
              <a:rPr lang="en-US" smtClean="0"/>
              <a:t>In SQL, a transaction begins implicitly.</a:t>
            </a:r>
          </a:p>
          <a:p>
            <a:r>
              <a:rPr lang="en-US" smtClean="0"/>
              <a:t>A transaction in SQL ends by:</a:t>
            </a:r>
          </a:p>
          <a:p>
            <a:pPr lvl="1"/>
            <a:r>
              <a:rPr lang="en-US" b="1" smtClean="0">
                <a:ea typeface="ＭＳ Ｐゴシック" pitchFamily="34" charset="-128"/>
              </a:rPr>
              <a:t>Commit work</a:t>
            </a:r>
            <a:r>
              <a:rPr lang="en-US" smtClean="0">
                <a:ea typeface="ＭＳ Ｐゴシック" pitchFamily="34" charset="-128"/>
              </a:rPr>
              <a:t> commits current transaction and begins a new one.</a:t>
            </a:r>
          </a:p>
          <a:p>
            <a:pPr lvl="1"/>
            <a:r>
              <a:rPr lang="en-US" b="1" smtClean="0">
                <a:ea typeface="ＭＳ Ｐゴシック" pitchFamily="34" charset="-128"/>
              </a:rPr>
              <a:t>Rollback work</a:t>
            </a:r>
            <a:r>
              <a:rPr lang="en-US" smtClean="0">
                <a:ea typeface="ＭＳ Ｐゴシック" pitchFamily="34" charset="-128"/>
              </a:rPr>
              <a:t> causes current transaction to abort.</a:t>
            </a:r>
          </a:p>
          <a:p>
            <a:r>
              <a:rPr lang="en-US" smtClean="0"/>
              <a:t>In almost all database systems, by default, every SQL statement also commits implicitly if it executes successfully</a:t>
            </a:r>
          </a:p>
          <a:p>
            <a:pPr lvl="1"/>
            <a:r>
              <a:rPr lang="en-US" smtClean="0">
                <a:ea typeface="ＭＳ Ｐゴシック" pitchFamily="34" charset="-128"/>
              </a:rPr>
              <a:t>Implicit commit can be turned off by a database directive</a:t>
            </a:r>
          </a:p>
          <a:p>
            <a:pPr lvl="2"/>
            <a:r>
              <a:rPr lang="en-US" smtClean="0">
                <a:ea typeface="ＭＳ Ｐゴシック" pitchFamily="34" charset="-128"/>
              </a:rPr>
              <a:t>E.g. in JDBC,     connection.setAutoCommit(false);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46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End of Chapter 14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Figure 14.01</a:t>
            </a:r>
          </a:p>
        </p:txBody>
      </p:sp>
      <p:pic>
        <p:nvPicPr>
          <p:cNvPr id="56323" name="Picture 1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30338" y="1182688"/>
            <a:ext cx="5843587" cy="4014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Figure 14.02</a:t>
            </a:r>
          </a:p>
        </p:txBody>
      </p:sp>
      <p:pic>
        <p:nvPicPr>
          <p:cNvPr id="57347" name="Picture 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73375" y="1371600"/>
            <a:ext cx="3506788" cy="438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Figure 14.03</a:t>
            </a:r>
          </a:p>
        </p:txBody>
      </p:sp>
      <p:pic>
        <p:nvPicPr>
          <p:cNvPr id="58371" name="Picture 1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74975" y="957263"/>
            <a:ext cx="3827463" cy="4764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Figure 14.04</a:t>
            </a:r>
          </a:p>
        </p:txBody>
      </p:sp>
      <p:pic>
        <p:nvPicPr>
          <p:cNvPr id="59395" name="Picture 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30550" y="1185863"/>
            <a:ext cx="3273425" cy="408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Figure 14.05</a:t>
            </a:r>
          </a:p>
        </p:txBody>
      </p:sp>
      <p:pic>
        <p:nvPicPr>
          <p:cNvPr id="60419" name="Picture 1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33700" y="939800"/>
            <a:ext cx="3419475" cy="427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Figure 14.06</a:t>
            </a:r>
          </a:p>
        </p:txBody>
      </p:sp>
      <p:pic>
        <p:nvPicPr>
          <p:cNvPr id="61443" name="Picture 1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97175" y="1335088"/>
            <a:ext cx="3848100" cy="311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Figure 14.07</a:t>
            </a:r>
          </a:p>
        </p:txBody>
      </p:sp>
      <p:pic>
        <p:nvPicPr>
          <p:cNvPr id="62467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01888" y="1338263"/>
            <a:ext cx="4843462" cy="358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Example of Fund Transfer (Cont.)</a:t>
            </a:r>
          </a:p>
        </p:txBody>
      </p:sp>
      <p:sp>
        <p:nvSpPr>
          <p:cNvPr id="528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4225" y="1106488"/>
            <a:ext cx="7812088" cy="536257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1600" smtClean="0"/>
              <a:t>Transaction to transfer $50 from account A to account B:</a:t>
            </a:r>
          </a:p>
          <a:p>
            <a:pPr lvl="1">
              <a:lnSpc>
                <a:spcPct val="80000"/>
              </a:lnSpc>
              <a:buFont typeface="Monotype Sorts" charset="2"/>
              <a:buNone/>
            </a:pPr>
            <a:r>
              <a:rPr lang="en-US" sz="1400" smtClean="0">
                <a:ea typeface="ＭＳ Ｐゴシック" pitchFamily="34" charset="-128"/>
              </a:rPr>
              <a:t>1.	</a:t>
            </a:r>
            <a:r>
              <a:rPr lang="en-US" sz="1400" b="1" smtClean="0">
                <a:ea typeface="ＭＳ Ｐゴシック" pitchFamily="34" charset="-128"/>
              </a:rPr>
              <a:t>read</a:t>
            </a:r>
            <a:r>
              <a:rPr lang="en-US" sz="1400" smtClean="0">
                <a:ea typeface="ＭＳ Ｐゴシック" pitchFamily="34" charset="-128"/>
              </a:rPr>
              <a:t>(</a:t>
            </a:r>
            <a:r>
              <a:rPr lang="en-US" sz="1400" i="1" smtClean="0">
                <a:ea typeface="ＭＳ Ｐゴシック" pitchFamily="34" charset="-128"/>
              </a:rPr>
              <a:t>A</a:t>
            </a:r>
            <a:r>
              <a:rPr lang="en-US" sz="1400" smtClean="0">
                <a:ea typeface="ＭＳ Ｐゴシック" pitchFamily="34" charset="-128"/>
              </a:rPr>
              <a:t>)</a:t>
            </a:r>
          </a:p>
          <a:p>
            <a:pPr lvl="1">
              <a:lnSpc>
                <a:spcPct val="80000"/>
              </a:lnSpc>
              <a:buFont typeface="Monotype Sorts" charset="2"/>
              <a:buNone/>
            </a:pPr>
            <a:r>
              <a:rPr lang="en-US" sz="1400" smtClean="0">
                <a:ea typeface="ＭＳ Ｐゴシック" pitchFamily="34" charset="-128"/>
              </a:rPr>
              <a:t>2.	</a:t>
            </a:r>
            <a:r>
              <a:rPr lang="en-US" sz="1400" i="1" smtClean="0">
                <a:ea typeface="ＭＳ Ｐゴシック" pitchFamily="34" charset="-128"/>
              </a:rPr>
              <a:t>A</a:t>
            </a:r>
            <a:r>
              <a:rPr lang="en-US" sz="1400" smtClean="0">
                <a:ea typeface="ＭＳ Ｐゴシック" pitchFamily="34" charset="-128"/>
              </a:rPr>
              <a:t> := </a:t>
            </a:r>
            <a:r>
              <a:rPr lang="en-US" sz="1400" i="1" smtClean="0">
                <a:ea typeface="ＭＳ Ｐゴシック" pitchFamily="34" charset="-128"/>
              </a:rPr>
              <a:t>A – </a:t>
            </a:r>
            <a:r>
              <a:rPr lang="en-US" sz="1400" smtClean="0">
                <a:ea typeface="ＭＳ Ｐゴシック" pitchFamily="34" charset="-128"/>
              </a:rPr>
              <a:t>50</a:t>
            </a:r>
          </a:p>
          <a:p>
            <a:pPr lvl="1">
              <a:lnSpc>
                <a:spcPct val="80000"/>
              </a:lnSpc>
              <a:buFont typeface="Monotype Sorts" charset="2"/>
              <a:buNone/>
            </a:pPr>
            <a:r>
              <a:rPr lang="en-US" sz="1400" smtClean="0">
                <a:ea typeface="ＭＳ Ｐゴシック" pitchFamily="34" charset="-128"/>
              </a:rPr>
              <a:t>3.	</a:t>
            </a:r>
            <a:r>
              <a:rPr lang="en-US" sz="1400" b="1" smtClean="0">
                <a:ea typeface="ＭＳ Ｐゴシック" pitchFamily="34" charset="-128"/>
              </a:rPr>
              <a:t>write</a:t>
            </a:r>
            <a:r>
              <a:rPr lang="en-US" sz="1400" smtClean="0">
                <a:ea typeface="ＭＳ Ｐゴシック" pitchFamily="34" charset="-128"/>
              </a:rPr>
              <a:t>(</a:t>
            </a:r>
            <a:r>
              <a:rPr lang="en-US" sz="1400" i="1" smtClean="0">
                <a:ea typeface="ＭＳ Ｐゴシック" pitchFamily="34" charset="-128"/>
              </a:rPr>
              <a:t>A</a:t>
            </a:r>
            <a:r>
              <a:rPr lang="en-US" sz="1400" smtClean="0">
                <a:ea typeface="ＭＳ Ｐゴシック" pitchFamily="34" charset="-128"/>
              </a:rPr>
              <a:t>)</a:t>
            </a:r>
          </a:p>
          <a:p>
            <a:pPr lvl="1">
              <a:lnSpc>
                <a:spcPct val="80000"/>
              </a:lnSpc>
              <a:buFont typeface="Monotype Sorts" charset="2"/>
              <a:buNone/>
            </a:pPr>
            <a:r>
              <a:rPr lang="en-US" sz="1400" smtClean="0">
                <a:ea typeface="ＭＳ Ｐゴシック" pitchFamily="34" charset="-128"/>
              </a:rPr>
              <a:t>4.	</a:t>
            </a:r>
            <a:r>
              <a:rPr lang="en-US" sz="1400" b="1" smtClean="0">
                <a:ea typeface="ＭＳ Ｐゴシック" pitchFamily="34" charset="-128"/>
              </a:rPr>
              <a:t>read</a:t>
            </a:r>
            <a:r>
              <a:rPr lang="en-US" sz="1400" smtClean="0">
                <a:ea typeface="ＭＳ Ｐゴシック" pitchFamily="34" charset="-128"/>
              </a:rPr>
              <a:t>(</a:t>
            </a:r>
            <a:r>
              <a:rPr lang="en-US" sz="1400" i="1" smtClean="0">
                <a:ea typeface="ＭＳ Ｐゴシック" pitchFamily="34" charset="-128"/>
              </a:rPr>
              <a:t>B</a:t>
            </a:r>
            <a:r>
              <a:rPr lang="en-US" sz="1400" smtClean="0">
                <a:ea typeface="ＭＳ Ｐゴシック" pitchFamily="34" charset="-128"/>
              </a:rPr>
              <a:t>)</a:t>
            </a:r>
          </a:p>
          <a:p>
            <a:pPr lvl="1">
              <a:lnSpc>
                <a:spcPct val="80000"/>
              </a:lnSpc>
              <a:buFont typeface="Monotype Sorts" charset="2"/>
              <a:buNone/>
            </a:pPr>
            <a:r>
              <a:rPr lang="en-US" sz="1400" smtClean="0">
                <a:ea typeface="ＭＳ Ｐゴシック" pitchFamily="34" charset="-128"/>
              </a:rPr>
              <a:t>5.	</a:t>
            </a:r>
            <a:r>
              <a:rPr lang="en-US" sz="1400" i="1" smtClean="0">
                <a:ea typeface="ＭＳ Ｐゴシック" pitchFamily="34" charset="-128"/>
              </a:rPr>
              <a:t>B</a:t>
            </a:r>
            <a:r>
              <a:rPr lang="en-US" sz="1400" smtClean="0">
                <a:ea typeface="ＭＳ Ｐゴシック" pitchFamily="34" charset="-128"/>
              </a:rPr>
              <a:t> := </a:t>
            </a:r>
            <a:r>
              <a:rPr lang="en-US" sz="1400" i="1" smtClean="0">
                <a:ea typeface="ＭＳ Ｐゴシック" pitchFamily="34" charset="-128"/>
              </a:rPr>
              <a:t>B + </a:t>
            </a:r>
            <a:r>
              <a:rPr lang="en-US" sz="1400" smtClean="0">
                <a:ea typeface="ＭＳ Ｐゴシック" pitchFamily="34" charset="-128"/>
              </a:rPr>
              <a:t>50</a:t>
            </a:r>
          </a:p>
          <a:p>
            <a:pPr lvl="1">
              <a:lnSpc>
                <a:spcPct val="80000"/>
              </a:lnSpc>
              <a:buFont typeface="Monotype Sorts" charset="2"/>
              <a:buNone/>
            </a:pPr>
            <a:r>
              <a:rPr lang="en-US" sz="1400" smtClean="0">
                <a:ea typeface="ＭＳ Ｐゴシック" pitchFamily="34" charset="-128"/>
              </a:rPr>
              <a:t>6.	</a:t>
            </a:r>
            <a:r>
              <a:rPr lang="en-US" sz="1400" b="1" smtClean="0">
                <a:ea typeface="ＭＳ Ｐゴシック" pitchFamily="34" charset="-128"/>
              </a:rPr>
              <a:t>write</a:t>
            </a:r>
            <a:r>
              <a:rPr lang="en-US" sz="1400" smtClean="0">
                <a:ea typeface="ＭＳ Ｐゴシック" pitchFamily="34" charset="-128"/>
              </a:rPr>
              <a:t>(</a:t>
            </a:r>
            <a:r>
              <a:rPr lang="en-US" sz="1400" i="1" smtClean="0">
                <a:ea typeface="ＭＳ Ｐゴシック" pitchFamily="34" charset="-128"/>
              </a:rPr>
              <a:t>B)</a:t>
            </a:r>
          </a:p>
          <a:p>
            <a:pPr>
              <a:lnSpc>
                <a:spcPct val="80000"/>
              </a:lnSpc>
            </a:pPr>
            <a:r>
              <a:rPr lang="en-US" sz="1600" b="1" smtClean="0">
                <a:solidFill>
                  <a:srgbClr val="000099"/>
                </a:solidFill>
              </a:rPr>
              <a:t>Consistency requirement</a:t>
            </a:r>
            <a:r>
              <a:rPr lang="en-US" sz="1600" smtClean="0"/>
              <a:t> in above example:</a:t>
            </a:r>
          </a:p>
          <a:p>
            <a:pPr lvl="1">
              <a:lnSpc>
                <a:spcPct val="80000"/>
              </a:lnSpc>
            </a:pPr>
            <a:r>
              <a:rPr lang="en-US" sz="1600" smtClean="0">
                <a:ea typeface="ＭＳ Ｐゴシック" pitchFamily="34" charset="-128"/>
              </a:rPr>
              <a:t> the sum of A and B is unchanged by the execution of the transaction</a:t>
            </a:r>
          </a:p>
          <a:p>
            <a:pPr lvl="1">
              <a:lnSpc>
                <a:spcPct val="80000"/>
              </a:lnSpc>
            </a:pPr>
            <a:r>
              <a:rPr lang="en-US" sz="1600" smtClean="0">
                <a:ea typeface="ＭＳ Ｐゴシック" pitchFamily="34" charset="-128"/>
              </a:rPr>
              <a:t>A transaction must see a consistent database.</a:t>
            </a:r>
          </a:p>
          <a:p>
            <a:pPr lvl="1">
              <a:lnSpc>
                <a:spcPct val="80000"/>
              </a:lnSpc>
            </a:pPr>
            <a:r>
              <a:rPr lang="en-US" sz="1600" smtClean="0">
                <a:ea typeface="ＭＳ Ｐゴシック" pitchFamily="34" charset="-128"/>
              </a:rPr>
              <a:t>During transaction execution the database may be temporarily inconsistent.</a:t>
            </a:r>
          </a:p>
          <a:p>
            <a:pPr lvl="1">
              <a:lnSpc>
                <a:spcPct val="80000"/>
              </a:lnSpc>
            </a:pPr>
            <a:r>
              <a:rPr lang="en-US" sz="1600" smtClean="0">
                <a:ea typeface="ＭＳ Ｐゴシック" pitchFamily="34" charset="-128"/>
              </a:rPr>
              <a:t>When the transaction completes successfully the database must be consistent</a:t>
            </a:r>
          </a:p>
          <a:p>
            <a:pPr lvl="2">
              <a:lnSpc>
                <a:spcPct val="80000"/>
              </a:lnSpc>
            </a:pPr>
            <a:r>
              <a:rPr lang="en-US" sz="1600" smtClean="0">
                <a:ea typeface="ＭＳ Ｐゴシック" pitchFamily="34" charset="-128"/>
              </a:rPr>
              <a:t>Incorrect transaction logic can lead to inconsistency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Figure 14.08</a:t>
            </a:r>
          </a:p>
        </p:txBody>
      </p:sp>
      <p:pic>
        <p:nvPicPr>
          <p:cNvPr id="63491" name="Picture 1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57400" y="1362075"/>
            <a:ext cx="4225925" cy="312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Figure 14.09</a:t>
            </a:r>
          </a:p>
        </p:txBody>
      </p:sp>
      <p:pic>
        <p:nvPicPr>
          <p:cNvPr id="64515" name="Picture 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71663" y="1941513"/>
            <a:ext cx="4714875" cy="176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Figure 14.10</a:t>
            </a:r>
          </a:p>
        </p:txBody>
      </p:sp>
      <p:pic>
        <p:nvPicPr>
          <p:cNvPr id="6553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3000" y="2076450"/>
            <a:ext cx="7399338" cy="161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Figure 14.11</a:t>
            </a:r>
          </a:p>
        </p:txBody>
      </p:sp>
      <p:pic>
        <p:nvPicPr>
          <p:cNvPr id="66563" name="Picture 1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00375" y="1789113"/>
            <a:ext cx="3876675" cy="243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Figure 14.12</a:t>
            </a:r>
          </a:p>
        </p:txBody>
      </p:sp>
      <p:pic>
        <p:nvPicPr>
          <p:cNvPr id="67587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11525" y="735013"/>
            <a:ext cx="2954338" cy="534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Figure 14.13</a:t>
            </a:r>
          </a:p>
        </p:txBody>
      </p:sp>
      <p:pic>
        <p:nvPicPr>
          <p:cNvPr id="68611" name="Picture 1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84500" y="1358900"/>
            <a:ext cx="3405188" cy="350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Figure 14.14</a:t>
            </a:r>
          </a:p>
        </p:txBody>
      </p:sp>
      <p:pic>
        <p:nvPicPr>
          <p:cNvPr id="69635" name="Picture 1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66950" y="1585913"/>
            <a:ext cx="4538663" cy="2359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Figure 14.15</a:t>
            </a:r>
          </a:p>
        </p:txBody>
      </p:sp>
      <p:pic>
        <p:nvPicPr>
          <p:cNvPr id="70659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84300" y="1460500"/>
            <a:ext cx="6819900" cy="3830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Figure 14.16</a:t>
            </a:r>
          </a:p>
        </p:txBody>
      </p:sp>
      <p:pic>
        <p:nvPicPr>
          <p:cNvPr id="71683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81225" y="804863"/>
            <a:ext cx="4795838" cy="5038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Example of Fund Transfer (Cont.)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4388" y="1093788"/>
            <a:ext cx="7615237" cy="488473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b="1" smtClean="0">
                <a:solidFill>
                  <a:srgbClr val="000099"/>
                </a:solidFill>
              </a:rPr>
              <a:t>Isolation requirement</a:t>
            </a:r>
            <a:r>
              <a:rPr lang="en-US" smtClean="0"/>
              <a:t> — if between steps 3 and 6, another transaction T2 is allowed to access the partially updated database, it will see an inconsistent database (the sum  </a:t>
            </a:r>
            <a:r>
              <a:rPr lang="en-US" i="1" smtClean="0"/>
              <a:t>A + B</a:t>
            </a:r>
            <a:r>
              <a:rPr lang="en-US" smtClean="0"/>
              <a:t> will be less than it should be).</a:t>
            </a:r>
            <a:br>
              <a:rPr lang="en-US" smtClean="0"/>
            </a:br>
            <a:r>
              <a:rPr lang="en-US" smtClean="0"/>
              <a:t>         </a:t>
            </a:r>
            <a:r>
              <a:rPr lang="en-US" b="1" smtClean="0"/>
              <a:t>T1                                        T2</a:t>
            </a:r>
          </a:p>
          <a:p>
            <a:pPr lvl="1">
              <a:lnSpc>
                <a:spcPct val="90000"/>
              </a:lnSpc>
              <a:buFont typeface="Monotype Sorts" charset="2"/>
              <a:buNone/>
            </a:pPr>
            <a:r>
              <a:rPr lang="en-US" sz="1600" smtClean="0">
                <a:ea typeface="ＭＳ Ｐゴシック" pitchFamily="34" charset="-128"/>
              </a:rPr>
              <a:t>1.	</a:t>
            </a:r>
            <a:r>
              <a:rPr lang="en-US" sz="1600" b="1" smtClean="0">
                <a:ea typeface="ＭＳ Ｐゴシック" pitchFamily="34" charset="-128"/>
              </a:rPr>
              <a:t>read</a:t>
            </a:r>
            <a:r>
              <a:rPr lang="en-US" sz="1600" smtClean="0">
                <a:ea typeface="ＭＳ Ｐゴシック" pitchFamily="34" charset="-128"/>
              </a:rPr>
              <a:t>(</a:t>
            </a:r>
            <a:r>
              <a:rPr lang="en-US" sz="1600" i="1" smtClean="0">
                <a:ea typeface="ＭＳ Ｐゴシック" pitchFamily="34" charset="-128"/>
              </a:rPr>
              <a:t>A</a:t>
            </a:r>
            <a:r>
              <a:rPr lang="en-US" sz="1600" smtClean="0">
                <a:ea typeface="ＭＳ Ｐゴシック" pitchFamily="34" charset="-128"/>
              </a:rPr>
              <a:t>)</a:t>
            </a:r>
          </a:p>
          <a:p>
            <a:pPr lvl="1">
              <a:lnSpc>
                <a:spcPct val="90000"/>
              </a:lnSpc>
              <a:buFont typeface="Monotype Sorts" charset="2"/>
              <a:buNone/>
            </a:pPr>
            <a:r>
              <a:rPr lang="en-US" sz="1600" smtClean="0">
                <a:ea typeface="ＭＳ Ｐゴシック" pitchFamily="34" charset="-128"/>
              </a:rPr>
              <a:t>2.	</a:t>
            </a:r>
            <a:r>
              <a:rPr lang="en-US" sz="1600" i="1" smtClean="0">
                <a:ea typeface="ＭＳ Ｐゴシック" pitchFamily="34" charset="-128"/>
              </a:rPr>
              <a:t>A</a:t>
            </a:r>
            <a:r>
              <a:rPr lang="en-US" sz="1600" smtClean="0">
                <a:ea typeface="ＭＳ Ｐゴシック" pitchFamily="34" charset="-128"/>
              </a:rPr>
              <a:t> := </a:t>
            </a:r>
            <a:r>
              <a:rPr lang="en-US" sz="1600" i="1" smtClean="0">
                <a:ea typeface="ＭＳ Ｐゴシック" pitchFamily="34" charset="-128"/>
              </a:rPr>
              <a:t>A – </a:t>
            </a:r>
            <a:r>
              <a:rPr lang="en-US" sz="1600" smtClean="0">
                <a:ea typeface="ＭＳ Ｐゴシック" pitchFamily="34" charset="-128"/>
              </a:rPr>
              <a:t>50</a:t>
            </a:r>
          </a:p>
          <a:p>
            <a:pPr lvl="1">
              <a:lnSpc>
                <a:spcPct val="90000"/>
              </a:lnSpc>
              <a:buFont typeface="Monotype Sorts" charset="2"/>
              <a:buNone/>
            </a:pPr>
            <a:r>
              <a:rPr lang="en-US" sz="1600" smtClean="0">
                <a:ea typeface="ＭＳ Ｐゴシック" pitchFamily="34" charset="-128"/>
              </a:rPr>
              <a:t>3.	</a:t>
            </a:r>
            <a:r>
              <a:rPr lang="en-US" sz="1600" b="1" smtClean="0">
                <a:ea typeface="ＭＳ Ｐゴシック" pitchFamily="34" charset="-128"/>
              </a:rPr>
              <a:t>write</a:t>
            </a:r>
            <a:r>
              <a:rPr lang="en-US" sz="1600" smtClean="0">
                <a:ea typeface="ＭＳ Ｐゴシック" pitchFamily="34" charset="-128"/>
              </a:rPr>
              <a:t>(</a:t>
            </a:r>
            <a:r>
              <a:rPr lang="en-US" sz="1600" i="1" smtClean="0">
                <a:ea typeface="ＭＳ Ｐゴシック" pitchFamily="34" charset="-128"/>
              </a:rPr>
              <a:t>A</a:t>
            </a:r>
            <a:r>
              <a:rPr lang="en-US" sz="1600" smtClean="0">
                <a:ea typeface="ＭＳ Ｐゴシック" pitchFamily="34" charset="-128"/>
              </a:rPr>
              <a:t>)</a:t>
            </a:r>
            <a:br>
              <a:rPr lang="en-US" sz="1600" smtClean="0">
                <a:ea typeface="ＭＳ Ｐゴシック" pitchFamily="34" charset="-128"/>
              </a:rPr>
            </a:br>
            <a:r>
              <a:rPr lang="en-US" sz="1600" smtClean="0">
                <a:ea typeface="ＭＳ Ｐゴシック" pitchFamily="34" charset="-128"/>
              </a:rPr>
              <a:t>                                      read(A), read(B), print(A+B)</a:t>
            </a:r>
          </a:p>
          <a:p>
            <a:pPr lvl="1">
              <a:lnSpc>
                <a:spcPct val="90000"/>
              </a:lnSpc>
              <a:buFont typeface="Monotype Sorts" charset="2"/>
              <a:buNone/>
            </a:pPr>
            <a:r>
              <a:rPr lang="en-US" sz="1600" smtClean="0">
                <a:ea typeface="ＭＳ Ｐゴシック" pitchFamily="34" charset="-128"/>
              </a:rPr>
              <a:t>4.	</a:t>
            </a:r>
            <a:r>
              <a:rPr lang="en-US" sz="1600" b="1" smtClean="0">
                <a:ea typeface="ＭＳ Ｐゴシック" pitchFamily="34" charset="-128"/>
              </a:rPr>
              <a:t>read</a:t>
            </a:r>
            <a:r>
              <a:rPr lang="en-US" sz="1600" smtClean="0">
                <a:ea typeface="ＭＳ Ｐゴシック" pitchFamily="34" charset="-128"/>
              </a:rPr>
              <a:t>(</a:t>
            </a:r>
            <a:r>
              <a:rPr lang="en-US" sz="1600" i="1" smtClean="0">
                <a:ea typeface="ＭＳ Ｐゴシック" pitchFamily="34" charset="-128"/>
              </a:rPr>
              <a:t>B</a:t>
            </a:r>
            <a:r>
              <a:rPr lang="en-US" sz="1600" smtClean="0">
                <a:ea typeface="ＭＳ Ｐゴシック" pitchFamily="34" charset="-128"/>
              </a:rPr>
              <a:t>)</a:t>
            </a:r>
          </a:p>
          <a:p>
            <a:pPr lvl="1">
              <a:lnSpc>
                <a:spcPct val="90000"/>
              </a:lnSpc>
              <a:buFont typeface="Monotype Sorts" charset="2"/>
              <a:buNone/>
            </a:pPr>
            <a:r>
              <a:rPr lang="en-US" sz="1600" smtClean="0">
                <a:ea typeface="ＭＳ Ｐゴシック" pitchFamily="34" charset="-128"/>
              </a:rPr>
              <a:t>5.	</a:t>
            </a:r>
            <a:r>
              <a:rPr lang="en-US" sz="1600" i="1" smtClean="0">
                <a:ea typeface="ＭＳ Ｐゴシック" pitchFamily="34" charset="-128"/>
              </a:rPr>
              <a:t>B</a:t>
            </a:r>
            <a:r>
              <a:rPr lang="en-US" sz="1600" smtClean="0">
                <a:ea typeface="ＭＳ Ｐゴシック" pitchFamily="34" charset="-128"/>
              </a:rPr>
              <a:t> := </a:t>
            </a:r>
            <a:r>
              <a:rPr lang="en-US" sz="1600" i="1" smtClean="0">
                <a:ea typeface="ＭＳ Ｐゴシック" pitchFamily="34" charset="-128"/>
              </a:rPr>
              <a:t>B + </a:t>
            </a:r>
            <a:r>
              <a:rPr lang="en-US" sz="1600" smtClean="0">
                <a:ea typeface="ＭＳ Ｐゴシック" pitchFamily="34" charset="-128"/>
              </a:rPr>
              <a:t>50</a:t>
            </a:r>
          </a:p>
          <a:p>
            <a:pPr lvl="1">
              <a:lnSpc>
                <a:spcPct val="90000"/>
              </a:lnSpc>
              <a:buFont typeface="Monotype Sorts" charset="2"/>
              <a:buNone/>
            </a:pPr>
            <a:r>
              <a:rPr lang="en-US" sz="1600" smtClean="0">
                <a:ea typeface="ＭＳ Ｐゴシック" pitchFamily="34" charset="-128"/>
              </a:rPr>
              <a:t>6.	</a:t>
            </a:r>
            <a:r>
              <a:rPr lang="en-US" sz="1600" b="1" smtClean="0">
                <a:ea typeface="ＭＳ Ｐゴシック" pitchFamily="34" charset="-128"/>
              </a:rPr>
              <a:t>write</a:t>
            </a:r>
            <a:r>
              <a:rPr lang="en-US" sz="1600" smtClean="0">
                <a:ea typeface="ＭＳ Ｐゴシック" pitchFamily="34" charset="-128"/>
              </a:rPr>
              <a:t>(</a:t>
            </a:r>
            <a:r>
              <a:rPr lang="en-US" sz="1600" i="1" smtClean="0">
                <a:ea typeface="ＭＳ Ｐゴシック" pitchFamily="34" charset="-128"/>
              </a:rPr>
              <a:t>B</a:t>
            </a:r>
            <a:endParaRPr lang="en-US" smtClean="0">
              <a:ea typeface="ＭＳ Ｐゴシック" pitchFamily="34" charset="-128"/>
            </a:endParaRPr>
          </a:p>
          <a:p>
            <a:pPr>
              <a:lnSpc>
                <a:spcPct val="90000"/>
              </a:lnSpc>
            </a:pPr>
            <a:r>
              <a:rPr lang="en-US" smtClean="0"/>
              <a:t>Isolation can be ensured trivially by running transactions </a:t>
            </a:r>
            <a:r>
              <a:rPr lang="en-US" b="1" smtClean="0">
                <a:solidFill>
                  <a:srgbClr val="000099"/>
                </a:solidFill>
              </a:rPr>
              <a:t>serially</a:t>
            </a:r>
          </a:p>
          <a:p>
            <a:pPr lvl="1">
              <a:lnSpc>
                <a:spcPct val="90000"/>
              </a:lnSpc>
            </a:pPr>
            <a:r>
              <a:rPr lang="en-US" smtClean="0">
                <a:ea typeface="ＭＳ Ｐゴシック" pitchFamily="34" charset="-128"/>
              </a:rPr>
              <a:t> that is, one after the other.   </a:t>
            </a:r>
          </a:p>
          <a:p>
            <a:pPr>
              <a:lnSpc>
                <a:spcPct val="90000"/>
              </a:lnSpc>
            </a:pPr>
            <a:r>
              <a:rPr lang="en-US" smtClean="0"/>
              <a:t>However, executing multiple transactions concurrently has significant benefits, as we will see later.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Transaction State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106488"/>
            <a:ext cx="7493000" cy="5072062"/>
          </a:xfrm>
        </p:spPr>
        <p:txBody>
          <a:bodyPr/>
          <a:lstStyle/>
          <a:p>
            <a:r>
              <a:rPr lang="en-US" b="1" smtClean="0">
                <a:solidFill>
                  <a:srgbClr val="000099"/>
                </a:solidFill>
              </a:rPr>
              <a:t>Active</a:t>
            </a:r>
            <a:r>
              <a:rPr lang="en-US" b="1" smtClean="0">
                <a:solidFill>
                  <a:schemeClr val="tx2"/>
                </a:solidFill>
              </a:rPr>
              <a:t> </a:t>
            </a:r>
            <a:r>
              <a:rPr lang="en-US" smtClean="0"/>
              <a:t>–</a:t>
            </a:r>
            <a:r>
              <a:rPr lang="en-US" b="1" smtClean="0">
                <a:solidFill>
                  <a:schemeClr val="tx2"/>
                </a:solidFill>
              </a:rPr>
              <a:t> </a:t>
            </a:r>
            <a:r>
              <a:rPr lang="en-US" smtClean="0"/>
              <a:t>the initial state; the transaction stays in this state while it is executing</a:t>
            </a:r>
          </a:p>
          <a:p>
            <a:r>
              <a:rPr lang="en-US" b="1" smtClean="0">
                <a:solidFill>
                  <a:srgbClr val="000099"/>
                </a:solidFill>
              </a:rPr>
              <a:t>Partially committed</a:t>
            </a:r>
            <a:r>
              <a:rPr lang="en-US" b="1" smtClean="0">
                <a:solidFill>
                  <a:schemeClr val="tx2"/>
                </a:solidFill>
              </a:rPr>
              <a:t> </a:t>
            </a:r>
            <a:r>
              <a:rPr lang="en-US" smtClean="0"/>
              <a:t>–</a:t>
            </a:r>
            <a:r>
              <a:rPr lang="en-US" b="1" smtClean="0">
                <a:solidFill>
                  <a:schemeClr val="tx2"/>
                </a:solidFill>
              </a:rPr>
              <a:t> </a:t>
            </a:r>
            <a:r>
              <a:rPr lang="en-US" smtClean="0"/>
              <a:t>after the final statement has been executed.</a:t>
            </a:r>
          </a:p>
          <a:p>
            <a:r>
              <a:rPr lang="en-US" b="1" smtClean="0">
                <a:solidFill>
                  <a:srgbClr val="000099"/>
                </a:solidFill>
              </a:rPr>
              <a:t>Failed</a:t>
            </a:r>
            <a:r>
              <a:rPr lang="en-US" b="1" smtClean="0">
                <a:solidFill>
                  <a:schemeClr val="tx2"/>
                </a:solidFill>
              </a:rPr>
              <a:t> </a:t>
            </a:r>
            <a:r>
              <a:rPr lang="en-US" sz="1600" b="1" smtClean="0"/>
              <a:t>-- </a:t>
            </a:r>
            <a:r>
              <a:rPr lang="en-US" smtClean="0"/>
              <a:t>after the discovery that normal execution can no longer proceed.</a:t>
            </a:r>
          </a:p>
          <a:p>
            <a:r>
              <a:rPr lang="en-US" b="1" smtClean="0">
                <a:solidFill>
                  <a:srgbClr val="000099"/>
                </a:solidFill>
              </a:rPr>
              <a:t>Aborted</a:t>
            </a:r>
            <a:r>
              <a:rPr lang="en-US" b="1" smtClean="0">
                <a:solidFill>
                  <a:schemeClr val="tx2"/>
                </a:solidFill>
              </a:rPr>
              <a:t> </a:t>
            </a:r>
            <a:r>
              <a:rPr lang="en-US" smtClean="0"/>
              <a:t>– after the transaction has been rolled back and the database restored to its state prior to the start of the transaction.  Two options after it has been aborted:</a:t>
            </a:r>
          </a:p>
          <a:p>
            <a:pPr lvl="1"/>
            <a:r>
              <a:rPr lang="en-US" smtClean="0">
                <a:ea typeface="ＭＳ Ｐゴシック" pitchFamily="34" charset="-128"/>
              </a:rPr>
              <a:t>restart the transaction</a:t>
            </a:r>
          </a:p>
          <a:p>
            <a:pPr lvl="2"/>
            <a:r>
              <a:rPr lang="en-US" smtClean="0">
                <a:ea typeface="ＭＳ Ｐゴシック" pitchFamily="34" charset="-128"/>
              </a:rPr>
              <a:t> can be done only if no internal logical error</a:t>
            </a:r>
          </a:p>
          <a:p>
            <a:pPr lvl="1"/>
            <a:r>
              <a:rPr lang="en-US" smtClean="0">
                <a:ea typeface="ＭＳ Ｐゴシック" pitchFamily="34" charset="-128"/>
              </a:rPr>
              <a:t>kill the transaction</a:t>
            </a:r>
          </a:p>
          <a:p>
            <a:r>
              <a:rPr lang="en-US" b="1" smtClean="0">
                <a:solidFill>
                  <a:srgbClr val="000099"/>
                </a:solidFill>
              </a:rPr>
              <a:t>Committed</a:t>
            </a:r>
            <a:r>
              <a:rPr lang="en-US" b="1" smtClean="0">
                <a:solidFill>
                  <a:schemeClr val="tx2"/>
                </a:solidFill>
              </a:rPr>
              <a:t> </a:t>
            </a:r>
            <a:r>
              <a:rPr lang="en-US" smtClean="0"/>
              <a:t>– after successful completion.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Transaction State (Cont.)</a:t>
            </a:r>
          </a:p>
        </p:txBody>
      </p:sp>
      <p:pic>
        <p:nvPicPr>
          <p:cNvPr id="11267" name="Picture 1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30338" y="1182688"/>
            <a:ext cx="5843587" cy="4014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db-5-grey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2_db-5-grey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lnDef>
  </a:objectDefaults>
  <a:extraClrSchemeLst>
    <a:extraClrScheme>
      <a:clrScheme name="2_db-5-grey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DB6</Template>
  <TotalTime>45936</TotalTime>
  <Words>2663</Words>
  <Application>Microsoft Macintosh PowerPoint</Application>
  <PresentationFormat>On-screen Show (4:3)</PresentationFormat>
  <Paragraphs>408</Paragraphs>
  <Slides>68</Slides>
  <Notes>51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68</vt:i4>
      </vt:variant>
    </vt:vector>
  </HeadingPairs>
  <TitlesOfParts>
    <vt:vector size="77" baseType="lpstr">
      <vt:lpstr>Helvetica</vt:lpstr>
      <vt:lpstr>ＭＳ Ｐゴシック</vt:lpstr>
      <vt:lpstr>Arial</vt:lpstr>
      <vt:lpstr>Monotype Sorts</vt:lpstr>
      <vt:lpstr>Webdings</vt:lpstr>
      <vt:lpstr>Times New Roman</vt:lpstr>
      <vt:lpstr>Symbol</vt:lpstr>
      <vt:lpstr>2_db-5-grey</vt:lpstr>
      <vt:lpstr>Microsoft Clip Gallery</vt:lpstr>
      <vt:lpstr>Transactions Processing</vt:lpstr>
      <vt:lpstr>Chapter 14:  Transactions</vt:lpstr>
      <vt:lpstr>Transaction Concept</vt:lpstr>
      <vt:lpstr>ACID Properties</vt:lpstr>
      <vt:lpstr>Example of Fund Transfer</vt:lpstr>
      <vt:lpstr>Example of Fund Transfer (Cont.)</vt:lpstr>
      <vt:lpstr>Example of Fund Transfer (Cont.)</vt:lpstr>
      <vt:lpstr>Transaction State</vt:lpstr>
      <vt:lpstr>Transaction State (Cont.)</vt:lpstr>
      <vt:lpstr>Concurrent Executions</vt:lpstr>
      <vt:lpstr>Schedules</vt:lpstr>
      <vt:lpstr>Schedule 1</vt:lpstr>
      <vt:lpstr>Schedule 2</vt:lpstr>
      <vt:lpstr>Schedule 3</vt:lpstr>
      <vt:lpstr>Schedule 4</vt:lpstr>
      <vt:lpstr>Serializability</vt:lpstr>
      <vt:lpstr>Simplified view of transactions</vt:lpstr>
      <vt:lpstr>Conflicting Instructions </vt:lpstr>
      <vt:lpstr>Conflict Serializability</vt:lpstr>
      <vt:lpstr>Conflict Serializability (Cont.)</vt:lpstr>
      <vt:lpstr>Slide 21</vt:lpstr>
      <vt:lpstr>Slide 22</vt:lpstr>
      <vt:lpstr>Slide 23</vt:lpstr>
      <vt:lpstr>Slide 24</vt:lpstr>
      <vt:lpstr>Slide 25</vt:lpstr>
      <vt:lpstr>Slide 26</vt:lpstr>
      <vt:lpstr>Conflict Serializability (Cont.)</vt:lpstr>
      <vt:lpstr>View Serializability</vt:lpstr>
      <vt:lpstr>View Serializability (Cont.)</vt:lpstr>
      <vt:lpstr>Recoverability</vt:lpstr>
      <vt:lpstr>Recoverability (Cont.)</vt:lpstr>
      <vt:lpstr>Recoverability (Cont.)</vt:lpstr>
      <vt:lpstr>Testing for Serializability</vt:lpstr>
      <vt:lpstr>Testing for Serializability</vt:lpstr>
      <vt:lpstr>Slide 35</vt:lpstr>
      <vt:lpstr>Slide 36</vt:lpstr>
      <vt:lpstr>Slide 37</vt:lpstr>
      <vt:lpstr>Slide 38</vt:lpstr>
      <vt:lpstr>Example Schedule (Schedule A)</vt:lpstr>
      <vt:lpstr>Precedence Graph for Schedule A</vt:lpstr>
      <vt:lpstr>Test for Conflict Serializability</vt:lpstr>
      <vt:lpstr>Test for View Serializability</vt:lpstr>
      <vt:lpstr>Recoverable Schedules</vt:lpstr>
      <vt:lpstr>Cascading Rollbacks</vt:lpstr>
      <vt:lpstr>Cascadeless Schedules</vt:lpstr>
      <vt:lpstr>Concurrency Control</vt:lpstr>
      <vt:lpstr>Concurrency Control (Cont.)</vt:lpstr>
      <vt:lpstr>Concurrency Control vs. Serializability Tests</vt:lpstr>
      <vt:lpstr>Weak Levels of Consistency</vt:lpstr>
      <vt:lpstr>Levels of Consistency in SQL-92</vt:lpstr>
      <vt:lpstr>Transaction Definition in SQL</vt:lpstr>
      <vt:lpstr>End of Chapter 14</vt:lpstr>
      <vt:lpstr>Figure 14.01</vt:lpstr>
      <vt:lpstr>Figure 14.02</vt:lpstr>
      <vt:lpstr>Figure 14.03</vt:lpstr>
      <vt:lpstr>Figure 14.04</vt:lpstr>
      <vt:lpstr>Figure 14.05</vt:lpstr>
      <vt:lpstr>Figure 14.06</vt:lpstr>
      <vt:lpstr>Figure 14.07</vt:lpstr>
      <vt:lpstr>Figure 14.08</vt:lpstr>
      <vt:lpstr>Figure 14.09</vt:lpstr>
      <vt:lpstr>Figure 14.10</vt:lpstr>
      <vt:lpstr>Figure 14.11</vt:lpstr>
      <vt:lpstr>Figure 14.12</vt:lpstr>
      <vt:lpstr>Figure 14.13</vt:lpstr>
      <vt:lpstr>Figure 14.14</vt:lpstr>
      <vt:lpstr>Figure 14.15</vt:lpstr>
      <vt:lpstr>Figure 14.16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14: Transaction Processing</dc:title>
  <dc:creator>Silberschatz, Korth and Sudarshan</dc:creator>
  <cp:lastModifiedBy>Janpreet Singh</cp:lastModifiedBy>
  <cp:revision>555</cp:revision>
  <cp:lastPrinted>1999-06-28T19:27:31Z</cp:lastPrinted>
  <dcterms:created xsi:type="dcterms:W3CDTF">2009-12-21T15:40:23Z</dcterms:created>
  <dcterms:modified xsi:type="dcterms:W3CDTF">2015-04-23T04:08:42Z</dcterms:modified>
</cp:coreProperties>
</file>