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6858000" cy="9144000"/>
  <p:embeddedFontLst>
    <p:embeddedFont>
      <p:font typeface="Arimo" panose="020B0604020202020204" charset="0"/>
      <p:regular r:id="rId33"/>
    </p:embeddedFont>
    <p:embeddedFont>
      <p:font typeface="Canva Sans" panose="020B0604020202020204" charset="0"/>
      <p:regular r:id="rId34"/>
    </p:embeddedFont>
    <p:embeddedFont>
      <p:font typeface="Canva Sans Bold" panose="020B0604020202020204" charset="0"/>
      <p:regular r:id="rId35"/>
    </p:embeddedFont>
    <p:embeddedFont>
      <p:font typeface="Fredoka" panose="020B0604020202020204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Sniglet" panose="020B0604020202020204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18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17" Type="http://schemas.openxmlformats.org/officeDocument/2006/relationships/image" Target="../media/image28.svg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10" Type="http://schemas.openxmlformats.org/officeDocument/2006/relationships/image" Target="../media/image11.png"/><Relationship Id="rId19" Type="http://schemas.openxmlformats.org/officeDocument/2006/relationships/image" Target="../media/image30.svg"/><Relationship Id="rId4" Type="http://schemas.openxmlformats.org/officeDocument/2006/relationships/image" Target="../media/image8.png"/><Relationship Id="rId9" Type="http://schemas.openxmlformats.org/officeDocument/2006/relationships/image" Target="../media/image20.svg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0.svg"/><Relationship Id="rId5" Type="http://schemas.openxmlformats.org/officeDocument/2006/relationships/image" Target="../media/image14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5.svg"/><Relationship Id="rId7" Type="http://schemas.openxmlformats.org/officeDocument/2006/relationships/image" Target="../media/image77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79.svg"/><Relationship Id="rId5" Type="http://schemas.openxmlformats.org/officeDocument/2006/relationships/image" Target="../media/image18.svg"/><Relationship Id="rId10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4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46.svg"/><Relationship Id="rId5" Type="http://schemas.openxmlformats.org/officeDocument/2006/relationships/image" Target="../media/image16.sv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4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5" Type="http://schemas.openxmlformats.org/officeDocument/2006/relationships/image" Target="../media/image26.png"/><Relationship Id="rId10" Type="http://schemas.openxmlformats.org/officeDocument/2006/relationships/image" Target="../media/image24.svg"/><Relationship Id="rId4" Type="http://schemas.openxmlformats.org/officeDocument/2006/relationships/image" Target="../media/image49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61.svg"/><Relationship Id="rId5" Type="http://schemas.openxmlformats.org/officeDocument/2006/relationships/image" Target="../media/image55.sv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5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18" Type="http://schemas.openxmlformats.org/officeDocument/2006/relationships/image" Target="../media/image15.png"/><Relationship Id="rId26" Type="http://schemas.openxmlformats.org/officeDocument/2006/relationships/image" Target="../media/image66.svg"/><Relationship Id="rId3" Type="http://schemas.openxmlformats.org/officeDocument/2006/relationships/image" Target="../media/image18.svg"/><Relationship Id="rId21" Type="http://schemas.openxmlformats.org/officeDocument/2006/relationships/image" Target="../media/image32.svg"/><Relationship Id="rId7" Type="http://schemas.openxmlformats.org/officeDocument/2006/relationships/image" Target="../media/image16.svg"/><Relationship Id="rId12" Type="http://schemas.openxmlformats.org/officeDocument/2006/relationships/image" Target="../media/image12.png"/><Relationship Id="rId17" Type="http://schemas.openxmlformats.org/officeDocument/2006/relationships/image" Target="../media/image28.svg"/><Relationship Id="rId25" Type="http://schemas.openxmlformats.org/officeDocument/2006/relationships/image" Target="../media/image34.png"/><Relationship Id="rId2" Type="http://schemas.openxmlformats.org/officeDocument/2006/relationships/image" Target="../media/image9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2.svg"/><Relationship Id="rId24" Type="http://schemas.openxmlformats.org/officeDocument/2006/relationships/image" Target="../media/image33.png"/><Relationship Id="rId5" Type="http://schemas.openxmlformats.org/officeDocument/2006/relationships/image" Target="../media/image14.svg"/><Relationship Id="rId15" Type="http://schemas.openxmlformats.org/officeDocument/2006/relationships/image" Target="../media/image26.svg"/><Relationship Id="rId23" Type="http://schemas.openxmlformats.org/officeDocument/2006/relationships/image" Target="../media/image63.svg"/><Relationship Id="rId10" Type="http://schemas.openxmlformats.org/officeDocument/2006/relationships/image" Target="../media/image11.png"/><Relationship Id="rId19" Type="http://schemas.openxmlformats.org/officeDocument/2006/relationships/image" Target="../media/image30.svg"/><Relationship Id="rId4" Type="http://schemas.openxmlformats.org/officeDocument/2006/relationships/image" Target="../media/image7.png"/><Relationship Id="rId9" Type="http://schemas.openxmlformats.org/officeDocument/2006/relationships/image" Target="../media/image20.svg"/><Relationship Id="rId14" Type="http://schemas.openxmlformats.org/officeDocument/2006/relationships/image" Target="../media/image13.png"/><Relationship Id="rId22" Type="http://schemas.openxmlformats.org/officeDocument/2006/relationships/image" Target="../media/image32.png"/><Relationship Id="rId27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18" Type="http://schemas.openxmlformats.org/officeDocument/2006/relationships/image" Target="../media/image15.png"/><Relationship Id="rId26" Type="http://schemas.openxmlformats.org/officeDocument/2006/relationships/image" Target="../media/image38.png"/><Relationship Id="rId3" Type="http://schemas.openxmlformats.org/officeDocument/2006/relationships/image" Target="../media/image18.svg"/><Relationship Id="rId21" Type="http://schemas.openxmlformats.org/officeDocument/2006/relationships/image" Target="../media/image32.svg"/><Relationship Id="rId7" Type="http://schemas.openxmlformats.org/officeDocument/2006/relationships/image" Target="../media/image16.svg"/><Relationship Id="rId12" Type="http://schemas.openxmlformats.org/officeDocument/2006/relationships/image" Target="../media/image12.png"/><Relationship Id="rId17" Type="http://schemas.openxmlformats.org/officeDocument/2006/relationships/image" Target="../media/image28.svg"/><Relationship Id="rId25" Type="http://schemas.openxmlformats.org/officeDocument/2006/relationships/image" Target="../media/image71.svg"/><Relationship Id="rId2" Type="http://schemas.openxmlformats.org/officeDocument/2006/relationships/image" Target="../media/image9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2.svg"/><Relationship Id="rId24" Type="http://schemas.openxmlformats.org/officeDocument/2006/relationships/image" Target="../media/image37.png"/><Relationship Id="rId5" Type="http://schemas.openxmlformats.org/officeDocument/2006/relationships/image" Target="../media/image14.svg"/><Relationship Id="rId15" Type="http://schemas.openxmlformats.org/officeDocument/2006/relationships/image" Target="../media/image26.svg"/><Relationship Id="rId23" Type="http://schemas.openxmlformats.org/officeDocument/2006/relationships/image" Target="../media/image69.svg"/><Relationship Id="rId10" Type="http://schemas.openxmlformats.org/officeDocument/2006/relationships/image" Target="../media/image11.png"/><Relationship Id="rId19" Type="http://schemas.openxmlformats.org/officeDocument/2006/relationships/image" Target="../media/image30.svg"/><Relationship Id="rId4" Type="http://schemas.openxmlformats.org/officeDocument/2006/relationships/image" Target="../media/image7.png"/><Relationship Id="rId9" Type="http://schemas.openxmlformats.org/officeDocument/2006/relationships/image" Target="../media/image20.svg"/><Relationship Id="rId14" Type="http://schemas.openxmlformats.org/officeDocument/2006/relationships/image" Target="../media/image13.png"/><Relationship Id="rId22" Type="http://schemas.openxmlformats.org/officeDocument/2006/relationships/image" Target="../media/image36.png"/><Relationship Id="rId27" Type="http://schemas.openxmlformats.org/officeDocument/2006/relationships/image" Target="../media/image7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4448" y="-240165"/>
            <a:ext cx="4622674" cy="10767330"/>
            <a:chOff x="0" y="0"/>
            <a:chExt cx="1643618" cy="38283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27021" y="924768"/>
            <a:ext cx="12389547" cy="8437464"/>
            <a:chOff x="0" y="0"/>
            <a:chExt cx="808919" cy="55088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399493" y="3086100"/>
            <a:ext cx="11644602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101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SENTENCE COMPLETION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506526" y="2242831"/>
            <a:ext cx="3430537" cy="624194"/>
            <a:chOff x="0" y="0"/>
            <a:chExt cx="596564" cy="1085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6564" cy="108546"/>
            </a:xfrm>
            <a:custGeom>
              <a:avLst/>
              <a:gdLst/>
              <a:ahLst/>
              <a:cxnLst/>
              <a:rect l="l" t="t" r="r" b="b"/>
              <a:pathLst>
                <a:path w="596564" h="108546">
                  <a:moveTo>
                    <a:pt x="54273" y="0"/>
                  </a:moveTo>
                  <a:lnTo>
                    <a:pt x="542291" y="0"/>
                  </a:lnTo>
                  <a:cubicBezTo>
                    <a:pt x="572265" y="0"/>
                    <a:pt x="596564" y="24299"/>
                    <a:pt x="596564" y="54273"/>
                  </a:cubicBezTo>
                  <a:lnTo>
                    <a:pt x="596564" y="54273"/>
                  </a:lnTo>
                  <a:cubicBezTo>
                    <a:pt x="596564" y="84247"/>
                    <a:pt x="572265" y="108546"/>
                    <a:pt x="542291" y="108546"/>
                  </a:cubicBezTo>
                  <a:lnTo>
                    <a:pt x="54273" y="108546"/>
                  </a:lnTo>
                  <a:cubicBezTo>
                    <a:pt x="24299" y="108546"/>
                    <a:pt x="0" y="84247"/>
                    <a:pt x="0" y="54273"/>
                  </a:cubicBezTo>
                  <a:lnTo>
                    <a:pt x="0" y="54273"/>
                  </a:lnTo>
                  <a:cubicBezTo>
                    <a:pt x="0" y="24299"/>
                    <a:pt x="24299" y="0"/>
                    <a:pt x="54273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96564" cy="165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Grammar Handbook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305158" y="7350317"/>
            <a:ext cx="5833272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PEV113 </a:t>
            </a:r>
          </a:p>
        </p:txBody>
      </p:sp>
      <p:sp>
        <p:nvSpPr>
          <p:cNvPr id="13" name="Freeform 13"/>
          <p:cNvSpPr/>
          <p:nvPr/>
        </p:nvSpPr>
        <p:spPr>
          <a:xfrm>
            <a:off x="384514" y="3708582"/>
            <a:ext cx="3004751" cy="3196544"/>
          </a:xfrm>
          <a:custGeom>
            <a:avLst/>
            <a:gdLst/>
            <a:ahLst/>
            <a:cxnLst/>
            <a:rect l="l" t="t" r="r" b="b"/>
            <a:pathLst>
              <a:path w="3004751" h="3196544">
                <a:moveTo>
                  <a:pt x="0" y="0"/>
                </a:moveTo>
                <a:lnTo>
                  <a:pt x="3004751" y="0"/>
                </a:lnTo>
                <a:lnTo>
                  <a:pt x="3004751" y="3196544"/>
                </a:lnTo>
                <a:lnTo>
                  <a:pt x="0" y="3196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96912" y="506444"/>
            <a:ext cx="2967426" cy="2654497"/>
          </a:xfrm>
          <a:custGeom>
            <a:avLst/>
            <a:gdLst/>
            <a:ahLst/>
            <a:cxnLst/>
            <a:rect l="l" t="t" r="r" b="b"/>
            <a:pathLst>
              <a:path w="2967426" h="2654497">
                <a:moveTo>
                  <a:pt x="0" y="0"/>
                </a:moveTo>
                <a:lnTo>
                  <a:pt x="2967426" y="0"/>
                </a:lnTo>
                <a:lnTo>
                  <a:pt x="2967426" y="2654498"/>
                </a:lnTo>
                <a:lnTo>
                  <a:pt x="0" y="2654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9608" y="7552512"/>
            <a:ext cx="4022034" cy="2632604"/>
          </a:xfrm>
          <a:custGeom>
            <a:avLst/>
            <a:gdLst/>
            <a:ahLst/>
            <a:cxnLst/>
            <a:rect l="l" t="t" r="r" b="b"/>
            <a:pathLst>
              <a:path w="4022034" h="2632604">
                <a:moveTo>
                  <a:pt x="0" y="0"/>
                </a:moveTo>
                <a:lnTo>
                  <a:pt x="4022034" y="0"/>
                </a:lnTo>
                <a:lnTo>
                  <a:pt x="4022034" y="2632604"/>
                </a:lnTo>
                <a:lnTo>
                  <a:pt x="0" y="26326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759815" y="7245195"/>
            <a:ext cx="1043024" cy="775048"/>
          </a:xfrm>
          <a:custGeom>
            <a:avLst/>
            <a:gdLst/>
            <a:ahLst/>
            <a:cxnLst/>
            <a:rect l="l" t="t" r="r" b="b"/>
            <a:pathLst>
              <a:path w="1043024" h="775048">
                <a:moveTo>
                  <a:pt x="0" y="0"/>
                </a:moveTo>
                <a:lnTo>
                  <a:pt x="1043024" y="0"/>
                </a:lnTo>
                <a:lnTo>
                  <a:pt x="1043024" y="775047"/>
                </a:lnTo>
                <a:lnTo>
                  <a:pt x="0" y="7750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84514" y="155731"/>
            <a:ext cx="960668" cy="872969"/>
          </a:xfrm>
          <a:custGeom>
            <a:avLst/>
            <a:gdLst/>
            <a:ahLst/>
            <a:cxnLst/>
            <a:rect l="l" t="t" r="r" b="b"/>
            <a:pathLst>
              <a:path w="960668" h="872969">
                <a:moveTo>
                  <a:pt x="0" y="0"/>
                </a:moveTo>
                <a:lnTo>
                  <a:pt x="960668" y="0"/>
                </a:lnTo>
                <a:lnTo>
                  <a:pt x="960668" y="872969"/>
                </a:lnTo>
                <a:lnTo>
                  <a:pt x="0" y="8729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759815" y="3564187"/>
            <a:ext cx="1043024" cy="787130"/>
          </a:xfrm>
          <a:custGeom>
            <a:avLst/>
            <a:gdLst/>
            <a:ahLst/>
            <a:cxnLst/>
            <a:rect l="l" t="t" r="r" b="b"/>
            <a:pathLst>
              <a:path w="1043024" h="787130">
                <a:moveTo>
                  <a:pt x="0" y="0"/>
                </a:moveTo>
                <a:lnTo>
                  <a:pt x="1043024" y="0"/>
                </a:lnTo>
                <a:lnTo>
                  <a:pt x="1043024" y="787130"/>
                </a:lnTo>
                <a:lnTo>
                  <a:pt x="0" y="7871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88657" y="741820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72178" y="381713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verbs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824236" y="3793605"/>
            <a:ext cx="89918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adverbs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0980" y="3009646"/>
            <a:ext cx="10987464" cy="387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6038" lvl="1" indent="-478019" algn="l">
              <a:lnSpc>
                <a:spcPts val="6199"/>
              </a:lnSpc>
              <a:buAutoNum type="arabicPeriod"/>
            </a:pPr>
            <a:r>
              <a:rPr lang="en-US" sz="44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Alike --- Identical options, thus use sentence structure rules and process of elimination to find the right answer</a:t>
            </a:r>
          </a:p>
          <a:p>
            <a:pPr algn="l">
              <a:lnSpc>
                <a:spcPts val="6199"/>
              </a:lnSpc>
            </a:pPr>
            <a:endParaRPr lang="en-US" sz="4428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13611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13611" y="3334859"/>
            <a:ext cx="11945689" cy="5212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My friend has good __________ over English and Hindi.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a. authority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b. command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c. expertise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d. hold</a:t>
            </a: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0780" y="3591717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0980" y="3009646"/>
            <a:ext cx="11235931" cy="309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9"/>
              </a:lnSpc>
            </a:pPr>
            <a:r>
              <a:rPr lang="en-US" sz="44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Command --- Identical options, thus use sentence structure rules and process of elimination to find the right answer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Every week, in the office, one hour is __________ to games and sports.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a. conferred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b. dedicated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c. conceded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d. devoted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0980" y="3009646"/>
            <a:ext cx="10987464" cy="309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9"/>
              </a:lnSpc>
            </a:pPr>
            <a:r>
              <a:rPr lang="en-US" sz="44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Devoted--- Identical options, thus use appropriate meaning, sentence structure rules and process of elimination to find the right answer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 </a:t>
            </a:r>
            <a:r>
              <a:rPr lang="en-US" sz="3299">
                <a:solidFill>
                  <a:srgbClr val="3B2C5A"/>
                </a:solidFill>
                <a:latin typeface="Canva Sans"/>
                <a:ea typeface="Canva Sans"/>
                <a:cs typeface="Canva Sans"/>
                <a:sym typeface="Canva Sans"/>
              </a:rPr>
              <a:t>Suresh’s skin was ______ to burn if he spent too much time in the sun.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(a) Prone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(b) Eminent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(c) Erect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(d) Daunted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20682" y="3306520"/>
            <a:ext cx="10983814" cy="2887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33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Prone is the correct answer which is an adjective. Its meaning is – a tendency or inclination to something.</a:t>
            </a:r>
          </a:p>
          <a:p>
            <a:pPr algn="l">
              <a:lnSpc>
                <a:spcPts val="4632"/>
              </a:lnSpc>
            </a:pPr>
            <a:endParaRPr lang="en-US" sz="3308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632"/>
              </a:lnSpc>
            </a:pPr>
            <a:endParaRPr lang="en-US" sz="3308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The Security officer ______ the crowd to step back from the fire to avoid any mis happening.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(a) Undulated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(b) Enjoined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(c) Stagnated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(d) Delineated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4630" y="3138431"/>
            <a:ext cx="10983814" cy="305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2"/>
              </a:lnSpc>
            </a:pPr>
            <a:endParaRPr/>
          </a:p>
          <a:p>
            <a:pPr algn="l">
              <a:lnSpc>
                <a:spcPts val="5052"/>
              </a:lnSpc>
            </a:pPr>
            <a:r>
              <a:rPr lang="en-US" sz="36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Enjoined is the correct answer which is a verb. Its meaning is to issue an order or command with authority.</a:t>
            </a:r>
          </a:p>
          <a:p>
            <a:pPr algn="l">
              <a:lnSpc>
                <a:spcPts val="4632"/>
              </a:lnSpc>
            </a:pPr>
            <a:endParaRPr lang="en-US" sz="3608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As a result of the _________ storm, some homes were shattered.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(a) Severe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(b) Facile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(c) Temperate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(d) Amenable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973" y="2760807"/>
            <a:ext cx="16559050" cy="6601425"/>
            <a:chOff x="0" y="0"/>
            <a:chExt cx="1081147" cy="431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1147" cy="431010"/>
            </a:xfrm>
            <a:custGeom>
              <a:avLst/>
              <a:gdLst/>
              <a:ahLst/>
              <a:cxnLst/>
              <a:rect l="l" t="t" r="r" b="b"/>
              <a:pathLst>
                <a:path w="1081147" h="431010">
                  <a:moveTo>
                    <a:pt x="0" y="0"/>
                  </a:moveTo>
                  <a:lnTo>
                    <a:pt x="1081147" y="0"/>
                  </a:lnTo>
                  <a:lnTo>
                    <a:pt x="1081147" y="431010"/>
                  </a:lnTo>
                  <a:lnTo>
                    <a:pt x="0" y="4310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81147" cy="4595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4500" y="0"/>
            <a:ext cx="18777091" cy="1836039"/>
            <a:chOff x="0" y="0"/>
            <a:chExt cx="6676299" cy="6528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6299" cy="652814"/>
            </a:xfrm>
            <a:custGeom>
              <a:avLst/>
              <a:gdLst/>
              <a:ahLst/>
              <a:cxnLst/>
              <a:rect l="l" t="t" r="r" b="b"/>
              <a:pathLst>
                <a:path w="6676299" h="652814">
                  <a:moveTo>
                    <a:pt x="0" y="0"/>
                  </a:moveTo>
                  <a:lnTo>
                    <a:pt x="6676299" y="0"/>
                  </a:lnTo>
                  <a:lnTo>
                    <a:pt x="6676299" y="652814"/>
                  </a:lnTo>
                  <a:lnTo>
                    <a:pt x="0" y="65281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76299" cy="690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788699" y="511024"/>
            <a:ext cx="1117024" cy="813991"/>
          </a:xfrm>
          <a:custGeom>
            <a:avLst/>
            <a:gdLst/>
            <a:ahLst/>
            <a:cxnLst/>
            <a:rect l="l" t="t" r="r" b="b"/>
            <a:pathLst>
              <a:path w="1117024" h="813991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4730" y="504361"/>
            <a:ext cx="1003152" cy="827317"/>
          </a:xfrm>
          <a:custGeom>
            <a:avLst/>
            <a:gdLst/>
            <a:ahLst/>
            <a:cxnLst/>
            <a:rect l="l" t="t" r="r" b="b"/>
            <a:pathLst>
              <a:path w="1003152" h="827317">
                <a:moveTo>
                  <a:pt x="0" y="0"/>
                </a:moveTo>
                <a:lnTo>
                  <a:pt x="1003151" y="0"/>
                </a:lnTo>
                <a:lnTo>
                  <a:pt x="1003151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590220" y="488134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3" y="0"/>
                </a:lnTo>
                <a:lnTo>
                  <a:pt x="1157043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476540" y="508596"/>
            <a:ext cx="901110" cy="818848"/>
          </a:xfrm>
          <a:custGeom>
            <a:avLst/>
            <a:gdLst/>
            <a:ahLst/>
            <a:cxnLst/>
            <a:rect l="l" t="t" r="r" b="b"/>
            <a:pathLst>
              <a:path w="901110" h="818848">
                <a:moveTo>
                  <a:pt x="0" y="0"/>
                </a:moveTo>
                <a:lnTo>
                  <a:pt x="901110" y="0"/>
                </a:lnTo>
                <a:lnTo>
                  <a:pt x="901110" y="818847"/>
                </a:lnTo>
                <a:lnTo>
                  <a:pt x="0" y="8188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948467" y="513922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0" y="0"/>
                </a:moveTo>
                <a:lnTo>
                  <a:pt x="1070936" y="0"/>
                </a:lnTo>
                <a:lnTo>
                  <a:pt x="1070936" y="808195"/>
                </a:lnTo>
                <a:lnTo>
                  <a:pt x="0" y="8081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318080" y="488134"/>
            <a:ext cx="1018394" cy="859772"/>
          </a:xfrm>
          <a:custGeom>
            <a:avLst/>
            <a:gdLst/>
            <a:ahLst/>
            <a:cxnLst/>
            <a:rect l="l" t="t" r="r" b="b"/>
            <a:pathLst>
              <a:path w="1018394" h="859772">
                <a:moveTo>
                  <a:pt x="0" y="0"/>
                </a:moveTo>
                <a:lnTo>
                  <a:pt x="1018394" y="0"/>
                </a:lnTo>
                <a:lnTo>
                  <a:pt x="1018394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2524466" y="490217"/>
            <a:ext cx="1148215" cy="855605"/>
          </a:xfrm>
          <a:custGeom>
            <a:avLst/>
            <a:gdLst/>
            <a:ahLst/>
            <a:cxnLst/>
            <a:rect l="l" t="t" r="r" b="b"/>
            <a:pathLst>
              <a:path w="1148215" h="855605">
                <a:moveTo>
                  <a:pt x="1148215" y="0"/>
                </a:moveTo>
                <a:lnTo>
                  <a:pt x="0" y="0"/>
                </a:lnTo>
                <a:lnTo>
                  <a:pt x="0" y="855605"/>
                </a:lnTo>
                <a:lnTo>
                  <a:pt x="1148215" y="855605"/>
                </a:lnTo>
                <a:lnTo>
                  <a:pt x="114821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907291" y="490217"/>
            <a:ext cx="1046358" cy="855605"/>
          </a:xfrm>
          <a:custGeom>
            <a:avLst/>
            <a:gdLst/>
            <a:ahLst/>
            <a:cxnLst/>
            <a:rect l="l" t="t" r="r" b="b"/>
            <a:pathLst>
              <a:path w="1046358" h="855605">
                <a:moveTo>
                  <a:pt x="0" y="0"/>
                </a:moveTo>
                <a:lnTo>
                  <a:pt x="1046358" y="0"/>
                </a:lnTo>
                <a:lnTo>
                  <a:pt x="1046358" y="855605"/>
                </a:lnTo>
                <a:lnTo>
                  <a:pt x="0" y="85560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243498" y="503823"/>
            <a:ext cx="1077229" cy="828393"/>
          </a:xfrm>
          <a:custGeom>
            <a:avLst/>
            <a:gdLst/>
            <a:ahLst/>
            <a:cxnLst/>
            <a:rect l="l" t="t" r="r" b="b"/>
            <a:pathLst>
              <a:path w="1077229" h="828393">
                <a:moveTo>
                  <a:pt x="0" y="0"/>
                </a:moveTo>
                <a:lnTo>
                  <a:pt x="1077229" y="0"/>
                </a:lnTo>
                <a:lnTo>
                  <a:pt x="1077229" y="828393"/>
                </a:lnTo>
                <a:lnTo>
                  <a:pt x="0" y="82839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891544" y="534101"/>
            <a:ext cx="1181726" cy="767836"/>
          </a:xfrm>
          <a:custGeom>
            <a:avLst/>
            <a:gdLst/>
            <a:ahLst/>
            <a:cxnLst/>
            <a:rect l="l" t="t" r="r" b="b"/>
            <a:pathLst>
              <a:path w="1181726" h="767836">
                <a:moveTo>
                  <a:pt x="0" y="0"/>
                </a:moveTo>
                <a:lnTo>
                  <a:pt x="1181726" y="0"/>
                </a:lnTo>
                <a:lnTo>
                  <a:pt x="1181726" y="767837"/>
                </a:lnTo>
                <a:lnTo>
                  <a:pt x="0" y="76783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671738" y="3263672"/>
            <a:ext cx="3426835" cy="5279438"/>
          </a:xfrm>
          <a:custGeom>
            <a:avLst/>
            <a:gdLst/>
            <a:ahLst/>
            <a:cxnLst/>
            <a:rect l="l" t="t" r="r" b="b"/>
            <a:pathLst>
              <a:path w="3426835" h="5279438">
                <a:moveTo>
                  <a:pt x="0" y="0"/>
                </a:moveTo>
                <a:lnTo>
                  <a:pt x="3426836" y="0"/>
                </a:lnTo>
                <a:lnTo>
                  <a:pt x="3426836" y="5279438"/>
                </a:lnTo>
                <a:lnTo>
                  <a:pt x="0" y="527943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0128365" y="7459205"/>
            <a:ext cx="5416508" cy="1083905"/>
            <a:chOff x="0" y="0"/>
            <a:chExt cx="941921" cy="18848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41921" cy="188489"/>
            </a:xfrm>
            <a:custGeom>
              <a:avLst/>
              <a:gdLst/>
              <a:ahLst/>
              <a:cxnLst/>
              <a:rect l="l" t="t" r="r" b="b"/>
              <a:pathLst>
                <a:path w="941921" h="188489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5594"/>
                  </a:lnTo>
                  <a:cubicBezTo>
                    <a:pt x="941921" y="134927"/>
                    <a:pt x="934241" y="153468"/>
                    <a:pt x="920570" y="167139"/>
                  </a:cubicBezTo>
                  <a:cubicBezTo>
                    <a:pt x="906900" y="180809"/>
                    <a:pt x="888359" y="188489"/>
                    <a:pt x="869026" y="188489"/>
                  </a:cubicBezTo>
                  <a:lnTo>
                    <a:pt x="72895" y="188489"/>
                  </a:lnTo>
                  <a:cubicBezTo>
                    <a:pt x="53562" y="188489"/>
                    <a:pt x="35021" y="180809"/>
                    <a:pt x="21351" y="167139"/>
                  </a:cubicBezTo>
                  <a:cubicBezTo>
                    <a:pt x="7680" y="153468"/>
                    <a:pt x="0" y="134927"/>
                    <a:pt x="0" y="115594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AD4D8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41921" cy="245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Cause and Effect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128365" y="6070198"/>
            <a:ext cx="5416508" cy="1131832"/>
            <a:chOff x="0" y="0"/>
            <a:chExt cx="941921" cy="19682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41921" cy="196823"/>
            </a:xfrm>
            <a:custGeom>
              <a:avLst/>
              <a:gdLst/>
              <a:ahLst/>
              <a:cxnLst/>
              <a:rect l="l" t="t" r="r" b="b"/>
              <a:pathLst>
                <a:path w="941921" h="196823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3928"/>
                  </a:lnTo>
                  <a:cubicBezTo>
                    <a:pt x="941921" y="143261"/>
                    <a:pt x="934241" y="161802"/>
                    <a:pt x="920570" y="175473"/>
                  </a:cubicBezTo>
                  <a:cubicBezTo>
                    <a:pt x="906900" y="189143"/>
                    <a:pt x="888359" y="196823"/>
                    <a:pt x="869026" y="196823"/>
                  </a:cubicBezTo>
                  <a:lnTo>
                    <a:pt x="72895" y="196823"/>
                  </a:lnTo>
                  <a:cubicBezTo>
                    <a:pt x="53562" y="196823"/>
                    <a:pt x="35021" y="189143"/>
                    <a:pt x="21351" y="175473"/>
                  </a:cubicBezTo>
                  <a:cubicBezTo>
                    <a:pt x="7680" y="161802"/>
                    <a:pt x="0" y="143261"/>
                    <a:pt x="0" y="123928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F2838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941921" cy="253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Contrast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128365" y="4682065"/>
            <a:ext cx="5416508" cy="1126398"/>
            <a:chOff x="0" y="0"/>
            <a:chExt cx="941921" cy="1958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41921" cy="195878"/>
            </a:xfrm>
            <a:custGeom>
              <a:avLst/>
              <a:gdLst/>
              <a:ahLst/>
              <a:cxnLst/>
              <a:rect l="l" t="t" r="r" b="b"/>
              <a:pathLst>
                <a:path w="941921" h="195878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2983"/>
                  </a:lnTo>
                  <a:cubicBezTo>
                    <a:pt x="941921" y="142316"/>
                    <a:pt x="934241" y="160857"/>
                    <a:pt x="920570" y="174528"/>
                  </a:cubicBezTo>
                  <a:cubicBezTo>
                    <a:pt x="906900" y="188198"/>
                    <a:pt x="888359" y="195878"/>
                    <a:pt x="869026" y="195878"/>
                  </a:cubicBezTo>
                  <a:lnTo>
                    <a:pt x="72895" y="195878"/>
                  </a:lnTo>
                  <a:cubicBezTo>
                    <a:pt x="53562" y="195878"/>
                    <a:pt x="35021" y="188198"/>
                    <a:pt x="21351" y="174528"/>
                  </a:cubicBezTo>
                  <a:cubicBezTo>
                    <a:pt x="7680" y="160857"/>
                    <a:pt x="0" y="142316"/>
                    <a:pt x="0" y="12298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3B2C5A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941921" cy="253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Comparison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128365" y="3148096"/>
            <a:ext cx="5416508" cy="1076770"/>
            <a:chOff x="0" y="0"/>
            <a:chExt cx="941921" cy="18724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41921" cy="187248"/>
            </a:xfrm>
            <a:custGeom>
              <a:avLst/>
              <a:gdLst/>
              <a:ahLst/>
              <a:cxnLst/>
              <a:rect l="l" t="t" r="r" b="b"/>
              <a:pathLst>
                <a:path w="941921" h="187248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4353"/>
                  </a:lnTo>
                  <a:cubicBezTo>
                    <a:pt x="941921" y="133686"/>
                    <a:pt x="934241" y="152227"/>
                    <a:pt x="920570" y="165898"/>
                  </a:cubicBezTo>
                  <a:cubicBezTo>
                    <a:pt x="906900" y="179568"/>
                    <a:pt x="888359" y="187248"/>
                    <a:pt x="869026" y="187248"/>
                  </a:cubicBezTo>
                  <a:lnTo>
                    <a:pt x="72895" y="187248"/>
                  </a:lnTo>
                  <a:cubicBezTo>
                    <a:pt x="53562" y="187248"/>
                    <a:pt x="35021" y="179568"/>
                    <a:pt x="21351" y="165898"/>
                  </a:cubicBezTo>
                  <a:cubicBezTo>
                    <a:pt x="7680" y="152227"/>
                    <a:pt x="0" y="133686"/>
                    <a:pt x="0" y="11435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941921" cy="244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Restatement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898919" y="5793244"/>
            <a:ext cx="5155242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 smtClean="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Verbal hints are included in a sentence or passage that helps the reader to determine the correct option to comple</a:t>
            </a:r>
            <a:r>
              <a:rPr lang="en-US" sz="3000" dirty="0" smtClean="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te a sentence. Hints can be of the following types:</a:t>
            </a:r>
            <a:endParaRPr lang="en-US" sz="3000" dirty="0">
              <a:solidFill>
                <a:srgbClr val="3B2C5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802928" y="3147586"/>
            <a:ext cx="6248334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 dirty="0" smtClean="0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Eliminating options on verbal clues </a:t>
            </a:r>
            <a:endParaRPr lang="en-US" sz="6000" spc="509" dirty="0">
              <a:solidFill>
                <a:srgbClr val="AD4D8B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8747263" y="3564368"/>
            <a:ext cx="630921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4630" y="3138431"/>
            <a:ext cx="10983814" cy="172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2"/>
              </a:lnSpc>
            </a:pPr>
            <a:endParaRPr/>
          </a:p>
          <a:p>
            <a:pPr algn="l">
              <a:lnSpc>
                <a:spcPts val="4632"/>
              </a:lnSpc>
            </a:pPr>
            <a:r>
              <a:rPr lang="en-US" sz="33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Severe is the correct answer which is an adjective. Its meaning is - something that is intense or harsh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06284"/>
            <a:ext cx="12757749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1._________his parents had little money, peter was obliged to his uncle for paying for his college education.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a) Since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b) For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c) Though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d) Even if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parts of speech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4630" y="3138431"/>
            <a:ext cx="10983814" cy="613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9118" lvl="1" indent="-389559" algn="l">
              <a:lnSpc>
                <a:spcPts val="5052"/>
              </a:lnSpc>
              <a:buAutoNum type="arabicPeriod"/>
            </a:pPr>
            <a:r>
              <a:rPr lang="en-US" sz="36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44384"/>
            <a:ext cx="12757749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___________ studying for hours, he still failed the test.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a) Thus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b) Because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c) Despite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d) Although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4630" y="3138431"/>
            <a:ext cx="10983814" cy="62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Despite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45410" y="3344384"/>
            <a:ext cx="12757749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She arrived at the airport __________ in time to catch her flight.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a) before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b) after 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c) just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d) with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4630" y="3138431"/>
            <a:ext cx="10983814" cy="613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2"/>
              </a:lnSpc>
            </a:pPr>
            <a:r>
              <a:rPr lang="en-US" sz="36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Just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13611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22801" y="3087527"/>
            <a:ext cx="12468919" cy="5007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AutoNum type="arabicPeriod"/>
            </a:pPr>
            <a:r>
              <a:rPr lang="en-US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Due to the ______ of new media technology, many people predict newspapers will soon be ______ .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A. rise, obsolete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B. increase, ubiquitous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C. prevalence, commonplace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D. incline, widespread</a:t>
            </a:r>
          </a:p>
          <a:p>
            <a:pPr algn="l">
              <a:lnSpc>
                <a:spcPts val="4340"/>
              </a:lnSpc>
            </a:pPr>
            <a:endParaRPr lang="en-US" sz="34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340"/>
              </a:lnSpc>
            </a:pPr>
            <a:endParaRPr lang="en-US" sz="34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endParaRPr lang="en-US" sz="3499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02717" y="3867192"/>
            <a:ext cx="3446871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- double blank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0980" y="3009646"/>
            <a:ext cx="5423297" cy="153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6038" lvl="1" indent="-478019" algn="l">
              <a:lnSpc>
                <a:spcPts val="6199"/>
              </a:lnSpc>
              <a:buAutoNum type="arabicPeriod"/>
            </a:pPr>
            <a:r>
              <a:rPr lang="en-US" sz="44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4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sz="44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rise, obsolete</a:t>
            </a:r>
          </a:p>
          <a:p>
            <a:pPr algn="l">
              <a:lnSpc>
                <a:spcPts val="6199"/>
              </a:lnSpc>
            </a:pPr>
            <a:endParaRPr lang="en-US" sz="4428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22801" y="1143000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22801" y="2465249"/>
            <a:ext cx="12468919" cy="508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endParaRPr/>
          </a:p>
          <a:p>
            <a:pPr algn="l">
              <a:lnSpc>
                <a:spcPts val="5040"/>
              </a:lnSpc>
            </a:pPr>
            <a:endParaRPr/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The ______ of meat in your refrigerator doesn’t necessarily indicate that you are______.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A. presence, herbivorous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B. absence, vegetarian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C. amount, omnivorous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D. color, carnivorous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2717" y="3730359"/>
            <a:ext cx="3446871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- double blank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973" y="924768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089335" y="-240165"/>
            <a:ext cx="4622674" cy="10767330"/>
            <a:chOff x="0" y="0"/>
            <a:chExt cx="1643618" cy="38283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256556" y="1455555"/>
            <a:ext cx="3742481" cy="3266166"/>
          </a:xfrm>
          <a:custGeom>
            <a:avLst/>
            <a:gdLst/>
            <a:ahLst/>
            <a:cxnLst/>
            <a:rect l="l" t="t" r="r" b="b"/>
            <a:pathLst>
              <a:path w="3742481" h="3266166">
                <a:moveTo>
                  <a:pt x="0" y="0"/>
                </a:moveTo>
                <a:lnTo>
                  <a:pt x="3742482" y="0"/>
                </a:lnTo>
                <a:lnTo>
                  <a:pt x="3742482" y="3266166"/>
                </a:lnTo>
                <a:lnTo>
                  <a:pt x="0" y="3266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646111" y="1001707"/>
            <a:ext cx="1245612" cy="907695"/>
          </a:xfrm>
          <a:custGeom>
            <a:avLst/>
            <a:gdLst/>
            <a:ahLst/>
            <a:cxnLst/>
            <a:rect l="l" t="t" r="r" b="b"/>
            <a:pathLst>
              <a:path w="1245612" h="907695">
                <a:moveTo>
                  <a:pt x="0" y="0"/>
                </a:moveTo>
                <a:lnTo>
                  <a:pt x="1245612" y="0"/>
                </a:lnTo>
                <a:lnTo>
                  <a:pt x="1245612" y="907696"/>
                </a:lnTo>
                <a:lnTo>
                  <a:pt x="0" y="907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343685" y="6371099"/>
            <a:ext cx="3655353" cy="3462616"/>
          </a:xfrm>
          <a:custGeom>
            <a:avLst/>
            <a:gdLst/>
            <a:ahLst/>
            <a:cxnLst/>
            <a:rect l="l" t="t" r="r" b="b"/>
            <a:pathLst>
              <a:path w="3655353" h="3462616">
                <a:moveTo>
                  <a:pt x="0" y="0"/>
                </a:moveTo>
                <a:lnTo>
                  <a:pt x="3655353" y="0"/>
                </a:lnTo>
                <a:lnTo>
                  <a:pt x="3655353" y="3462617"/>
                </a:lnTo>
                <a:lnTo>
                  <a:pt x="0" y="34626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538851" y="6193668"/>
            <a:ext cx="1003152" cy="827317"/>
          </a:xfrm>
          <a:custGeom>
            <a:avLst/>
            <a:gdLst/>
            <a:ahLst/>
            <a:cxnLst/>
            <a:rect l="l" t="t" r="r" b="b"/>
            <a:pathLst>
              <a:path w="1003152" h="827317">
                <a:moveTo>
                  <a:pt x="0" y="0"/>
                </a:moveTo>
                <a:lnTo>
                  <a:pt x="1003152" y="0"/>
                </a:lnTo>
                <a:lnTo>
                  <a:pt x="1003152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663254" y="1104410"/>
            <a:ext cx="2235575" cy="223557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B4B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982791" y="1236703"/>
            <a:ext cx="1596500" cy="1970988"/>
          </a:xfrm>
          <a:custGeom>
            <a:avLst/>
            <a:gdLst/>
            <a:ahLst/>
            <a:cxnLst/>
            <a:rect l="l" t="t" r="r" b="b"/>
            <a:pathLst>
              <a:path w="1596500" h="1970988">
                <a:moveTo>
                  <a:pt x="0" y="0"/>
                </a:moveTo>
                <a:lnTo>
                  <a:pt x="1596500" y="0"/>
                </a:lnTo>
                <a:lnTo>
                  <a:pt x="1596500" y="1970988"/>
                </a:lnTo>
                <a:lnTo>
                  <a:pt x="0" y="19709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598144" y="3432036"/>
            <a:ext cx="6732546" cy="128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words such as namely, in other words, in fact, that is, etc.</a:t>
            </a:r>
          </a:p>
          <a:p>
            <a:pPr algn="l">
              <a:lnSpc>
                <a:spcPts val="1679"/>
              </a:lnSpc>
              <a:spcBef>
                <a:spcPct val="0"/>
              </a:spcBef>
            </a:pPr>
            <a:endParaRPr lang="en-US" sz="3000">
              <a:solidFill>
                <a:srgbClr val="3B2C5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290264" y="5248174"/>
            <a:ext cx="8032268" cy="2694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The pickpocket was a trickster, in other words, a ___________.”</a:t>
            </a:r>
          </a:p>
          <a:p>
            <a:pPr algn="l">
              <a:lnSpc>
                <a:spcPts val="4284"/>
              </a:lnSpc>
              <a:spcBef>
                <a:spcPct val="0"/>
              </a:spcBef>
            </a:pPr>
            <a:r>
              <a:rPr lang="en-US" sz="3060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answer will be knave or scoundrel, which restates “trickster</a:t>
            </a:r>
            <a:r>
              <a:rPr lang="en-US" sz="306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598144" y="1581603"/>
            <a:ext cx="5416508" cy="1076770"/>
            <a:chOff x="0" y="0"/>
            <a:chExt cx="941921" cy="18724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41921" cy="187248"/>
            </a:xfrm>
            <a:custGeom>
              <a:avLst/>
              <a:gdLst/>
              <a:ahLst/>
              <a:cxnLst/>
              <a:rect l="l" t="t" r="r" b="b"/>
              <a:pathLst>
                <a:path w="941921" h="187248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4353"/>
                  </a:lnTo>
                  <a:cubicBezTo>
                    <a:pt x="941921" y="133686"/>
                    <a:pt x="934241" y="152227"/>
                    <a:pt x="920570" y="165898"/>
                  </a:cubicBezTo>
                  <a:cubicBezTo>
                    <a:pt x="906900" y="179568"/>
                    <a:pt x="888359" y="187248"/>
                    <a:pt x="869026" y="187248"/>
                  </a:cubicBezTo>
                  <a:lnTo>
                    <a:pt x="72895" y="187248"/>
                  </a:lnTo>
                  <a:cubicBezTo>
                    <a:pt x="53562" y="187248"/>
                    <a:pt x="35021" y="179568"/>
                    <a:pt x="21351" y="165898"/>
                  </a:cubicBezTo>
                  <a:cubicBezTo>
                    <a:pt x="7680" y="152227"/>
                    <a:pt x="0" y="133686"/>
                    <a:pt x="0" y="11435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941921" cy="244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647700" lvl="1" indent="-323850" algn="ctr">
                <a:lnSpc>
                  <a:spcPts val="4200"/>
                </a:lnSpc>
                <a:spcBef>
                  <a:spcPct val="0"/>
                </a:spcBef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Restatement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7815" y="940450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1163515"/>
            <a:ext cx="3379754" cy="3047923"/>
          </a:xfrm>
          <a:custGeom>
            <a:avLst/>
            <a:gdLst/>
            <a:ahLst/>
            <a:cxnLst/>
            <a:rect l="l" t="t" r="r" b="b"/>
            <a:pathLst>
              <a:path w="3379754" h="3047923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04705" y="1163515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1796" y="6463201"/>
            <a:ext cx="3789814" cy="2914712"/>
          </a:xfrm>
          <a:custGeom>
            <a:avLst/>
            <a:gdLst/>
            <a:ahLst/>
            <a:cxnLst/>
            <a:rect l="l" t="t" r="r" b="b"/>
            <a:pathLst>
              <a:path w="3789814" h="2914712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605219" y="6518487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96450" y="8311328"/>
            <a:ext cx="1931994" cy="690688"/>
          </a:xfrm>
          <a:custGeom>
            <a:avLst/>
            <a:gdLst/>
            <a:ahLst/>
            <a:cxnLst/>
            <a:rect l="l" t="t" r="r" b="b"/>
            <a:pathLst>
              <a:path w="1931994" h="690688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</a:p>
        </p:txBody>
      </p:sp>
      <p:sp>
        <p:nvSpPr>
          <p:cNvPr id="14" name="TextBox 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lang="en-US" sz="6000" spc="509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40980" y="3009646"/>
            <a:ext cx="7493347" cy="75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9"/>
              </a:lnSpc>
            </a:pPr>
            <a:r>
              <a:rPr lang="en-US" sz="44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2. </a:t>
            </a:r>
            <a:r>
              <a:rPr lang="en-US" sz="44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sz="44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presence, herbivorous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4448" y="-240165"/>
            <a:ext cx="4622674" cy="10767330"/>
            <a:chOff x="0" y="0"/>
            <a:chExt cx="1643618" cy="38283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27021" y="924768"/>
            <a:ext cx="12389547" cy="8437464"/>
            <a:chOff x="0" y="0"/>
            <a:chExt cx="808919" cy="55088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38983" y="3550269"/>
            <a:ext cx="10165622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101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506526" y="2242831"/>
            <a:ext cx="3430537" cy="624194"/>
            <a:chOff x="0" y="0"/>
            <a:chExt cx="596564" cy="1085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6564" cy="108546"/>
            </a:xfrm>
            <a:custGeom>
              <a:avLst/>
              <a:gdLst/>
              <a:ahLst/>
              <a:cxnLst/>
              <a:rect l="l" t="t" r="r" b="b"/>
              <a:pathLst>
                <a:path w="596564" h="108546">
                  <a:moveTo>
                    <a:pt x="54273" y="0"/>
                  </a:moveTo>
                  <a:lnTo>
                    <a:pt x="542291" y="0"/>
                  </a:lnTo>
                  <a:cubicBezTo>
                    <a:pt x="572265" y="0"/>
                    <a:pt x="596564" y="24299"/>
                    <a:pt x="596564" y="54273"/>
                  </a:cubicBezTo>
                  <a:lnTo>
                    <a:pt x="596564" y="54273"/>
                  </a:lnTo>
                  <a:cubicBezTo>
                    <a:pt x="596564" y="84247"/>
                    <a:pt x="572265" y="108546"/>
                    <a:pt x="542291" y="108546"/>
                  </a:cubicBezTo>
                  <a:lnTo>
                    <a:pt x="54273" y="108546"/>
                  </a:lnTo>
                  <a:cubicBezTo>
                    <a:pt x="24299" y="108546"/>
                    <a:pt x="0" y="84247"/>
                    <a:pt x="0" y="54273"/>
                  </a:cubicBezTo>
                  <a:lnTo>
                    <a:pt x="0" y="54273"/>
                  </a:lnTo>
                  <a:cubicBezTo>
                    <a:pt x="0" y="24299"/>
                    <a:pt x="24299" y="0"/>
                    <a:pt x="54273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96564" cy="165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Grammar Handbook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384514" y="3708582"/>
            <a:ext cx="3004751" cy="3196544"/>
          </a:xfrm>
          <a:custGeom>
            <a:avLst/>
            <a:gdLst/>
            <a:ahLst/>
            <a:cxnLst/>
            <a:rect l="l" t="t" r="r" b="b"/>
            <a:pathLst>
              <a:path w="3004751" h="3196544">
                <a:moveTo>
                  <a:pt x="0" y="0"/>
                </a:moveTo>
                <a:lnTo>
                  <a:pt x="3004751" y="0"/>
                </a:lnTo>
                <a:lnTo>
                  <a:pt x="3004751" y="3196544"/>
                </a:lnTo>
                <a:lnTo>
                  <a:pt x="0" y="3196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96912" y="506444"/>
            <a:ext cx="2967426" cy="2654497"/>
          </a:xfrm>
          <a:custGeom>
            <a:avLst/>
            <a:gdLst/>
            <a:ahLst/>
            <a:cxnLst/>
            <a:rect l="l" t="t" r="r" b="b"/>
            <a:pathLst>
              <a:path w="2967426" h="2654497">
                <a:moveTo>
                  <a:pt x="0" y="0"/>
                </a:moveTo>
                <a:lnTo>
                  <a:pt x="2967426" y="0"/>
                </a:lnTo>
                <a:lnTo>
                  <a:pt x="2967426" y="2654498"/>
                </a:lnTo>
                <a:lnTo>
                  <a:pt x="0" y="2654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9608" y="7552512"/>
            <a:ext cx="4022034" cy="2632604"/>
          </a:xfrm>
          <a:custGeom>
            <a:avLst/>
            <a:gdLst/>
            <a:ahLst/>
            <a:cxnLst/>
            <a:rect l="l" t="t" r="r" b="b"/>
            <a:pathLst>
              <a:path w="4022034" h="2632604">
                <a:moveTo>
                  <a:pt x="0" y="0"/>
                </a:moveTo>
                <a:lnTo>
                  <a:pt x="4022034" y="0"/>
                </a:lnTo>
                <a:lnTo>
                  <a:pt x="4022034" y="2632604"/>
                </a:lnTo>
                <a:lnTo>
                  <a:pt x="0" y="26326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759815" y="7245195"/>
            <a:ext cx="1043024" cy="775048"/>
          </a:xfrm>
          <a:custGeom>
            <a:avLst/>
            <a:gdLst/>
            <a:ahLst/>
            <a:cxnLst/>
            <a:rect l="l" t="t" r="r" b="b"/>
            <a:pathLst>
              <a:path w="1043024" h="775048">
                <a:moveTo>
                  <a:pt x="0" y="0"/>
                </a:moveTo>
                <a:lnTo>
                  <a:pt x="1043024" y="0"/>
                </a:lnTo>
                <a:lnTo>
                  <a:pt x="1043024" y="775047"/>
                </a:lnTo>
                <a:lnTo>
                  <a:pt x="0" y="7750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84514" y="155731"/>
            <a:ext cx="960668" cy="872969"/>
          </a:xfrm>
          <a:custGeom>
            <a:avLst/>
            <a:gdLst/>
            <a:ahLst/>
            <a:cxnLst/>
            <a:rect l="l" t="t" r="r" b="b"/>
            <a:pathLst>
              <a:path w="960668" h="872969">
                <a:moveTo>
                  <a:pt x="0" y="0"/>
                </a:moveTo>
                <a:lnTo>
                  <a:pt x="960668" y="0"/>
                </a:lnTo>
                <a:lnTo>
                  <a:pt x="960668" y="872969"/>
                </a:lnTo>
                <a:lnTo>
                  <a:pt x="0" y="8729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759815" y="3564187"/>
            <a:ext cx="1043024" cy="787130"/>
          </a:xfrm>
          <a:custGeom>
            <a:avLst/>
            <a:gdLst/>
            <a:ahLst/>
            <a:cxnLst/>
            <a:rect l="l" t="t" r="r" b="b"/>
            <a:pathLst>
              <a:path w="1043024" h="787130">
                <a:moveTo>
                  <a:pt x="0" y="0"/>
                </a:moveTo>
                <a:lnTo>
                  <a:pt x="1043024" y="0"/>
                </a:lnTo>
                <a:lnTo>
                  <a:pt x="1043024" y="787130"/>
                </a:lnTo>
                <a:lnTo>
                  <a:pt x="0" y="7871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888657" y="7418209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blanks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72178" y="381713"/>
            <a:ext cx="78533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clues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24236" y="3793605"/>
            <a:ext cx="899181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tone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973" y="924768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089335" y="-240165"/>
            <a:ext cx="4622674" cy="10767330"/>
            <a:chOff x="0" y="0"/>
            <a:chExt cx="1643618" cy="38283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646111" y="1001707"/>
            <a:ext cx="1245612" cy="907695"/>
          </a:xfrm>
          <a:custGeom>
            <a:avLst/>
            <a:gdLst/>
            <a:ahLst/>
            <a:cxnLst/>
            <a:rect l="l" t="t" r="r" b="b"/>
            <a:pathLst>
              <a:path w="1245612" h="907695">
                <a:moveTo>
                  <a:pt x="0" y="0"/>
                </a:moveTo>
                <a:lnTo>
                  <a:pt x="1245612" y="0"/>
                </a:lnTo>
                <a:lnTo>
                  <a:pt x="1245612" y="907696"/>
                </a:lnTo>
                <a:lnTo>
                  <a:pt x="0" y="90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538851" y="6193668"/>
            <a:ext cx="1003152" cy="827317"/>
          </a:xfrm>
          <a:custGeom>
            <a:avLst/>
            <a:gdLst/>
            <a:ahLst/>
            <a:cxnLst/>
            <a:rect l="l" t="t" r="r" b="b"/>
            <a:pathLst>
              <a:path w="1003152" h="827317">
                <a:moveTo>
                  <a:pt x="0" y="0"/>
                </a:moveTo>
                <a:lnTo>
                  <a:pt x="1003152" y="0"/>
                </a:lnTo>
                <a:lnTo>
                  <a:pt x="1003152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33190" y="1104410"/>
            <a:ext cx="2465638" cy="2394301"/>
            <a:chOff x="0" y="0"/>
            <a:chExt cx="896445" cy="87050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6445" cy="870509"/>
            </a:xfrm>
            <a:custGeom>
              <a:avLst/>
              <a:gdLst/>
              <a:ahLst/>
              <a:cxnLst/>
              <a:rect l="l" t="t" r="r" b="b"/>
              <a:pathLst>
                <a:path w="896445" h="870509">
                  <a:moveTo>
                    <a:pt x="448223" y="0"/>
                  </a:moveTo>
                  <a:cubicBezTo>
                    <a:pt x="200676" y="0"/>
                    <a:pt x="0" y="194870"/>
                    <a:pt x="0" y="435254"/>
                  </a:cubicBezTo>
                  <a:cubicBezTo>
                    <a:pt x="0" y="675639"/>
                    <a:pt x="200676" y="870509"/>
                    <a:pt x="448223" y="870509"/>
                  </a:cubicBezTo>
                  <a:cubicBezTo>
                    <a:pt x="695769" y="870509"/>
                    <a:pt x="896445" y="675639"/>
                    <a:pt x="896445" y="435254"/>
                  </a:cubicBezTo>
                  <a:cubicBezTo>
                    <a:pt x="896445" y="194870"/>
                    <a:pt x="695769" y="0"/>
                    <a:pt x="448223" y="0"/>
                  </a:cubicBezTo>
                  <a:close/>
                </a:path>
              </a:pathLst>
            </a:custGeom>
            <a:solidFill>
              <a:srgbClr val="F1B4B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84042" y="43510"/>
              <a:ext cx="728362" cy="745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598144" y="1581603"/>
            <a:ext cx="5416508" cy="1126398"/>
            <a:chOff x="0" y="0"/>
            <a:chExt cx="941921" cy="1958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41921" cy="195878"/>
            </a:xfrm>
            <a:custGeom>
              <a:avLst/>
              <a:gdLst/>
              <a:ahLst/>
              <a:cxnLst/>
              <a:rect l="l" t="t" r="r" b="b"/>
              <a:pathLst>
                <a:path w="941921" h="195878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2983"/>
                  </a:lnTo>
                  <a:cubicBezTo>
                    <a:pt x="941921" y="142316"/>
                    <a:pt x="934241" y="160857"/>
                    <a:pt x="920570" y="174528"/>
                  </a:cubicBezTo>
                  <a:cubicBezTo>
                    <a:pt x="906900" y="188198"/>
                    <a:pt x="888359" y="195878"/>
                    <a:pt x="869026" y="195878"/>
                  </a:cubicBezTo>
                  <a:lnTo>
                    <a:pt x="72895" y="195878"/>
                  </a:lnTo>
                  <a:cubicBezTo>
                    <a:pt x="53562" y="195878"/>
                    <a:pt x="35021" y="188198"/>
                    <a:pt x="21351" y="174528"/>
                  </a:cubicBezTo>
                  <a:cubicBezTo>
                    <a:pt x="7680" y="160857"/>
                    <a:pt x="0" y="142316"/>
                    <a:pt x="0" y="12298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3B2C5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41921" cy="253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2.  Comparison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717786" y="1581603"/>
            <a:ext cx="1958367" cy="1395782"/>
          </a:xfrm>
          <a:custGeom>
            <a:avLst/>
            <a:gdLst/>
            <a:ahLst/>
            <a:cxnLst/>
            <a:rect l="l" t="t" r="r" b="b"/>
            <a:pathLst>
              <a:path w="1958367" h="1395782">
                <a:moveTo>
                  <a:pt x="0" y="0"/>
                </a:moveTo>
                <a:lnTo>
                  <a:pt x="1958368" y="0"/>
                </a:lnTo>
                <a:lnTo>
                  <a:pt x="1958368" y="1395782"/>
                </a:lnTo>
                <a:lnTo>
                  <a:pt x="0" y="13957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98144" y="3432036"/>
            <a:ext cx="6732546" cy="128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words such as likewise, similarly, just as, etc.</a:t>
            </a:r>
          </a:p>
          <a:p>
            <a:pPr algn="l">
              <a:lnSpc>
                <a:spcPts val="1679"/>
              </a:lnSpc>
              <a:spcBef>
                <a:spcPct val="0"/>
              </a:spcBef>
            </a:pPr>
            <a:endParaRPr lang="en-US" sz="3000">
              <a:solidFill>
                <a:srgbClr val="3B2C5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696970" y="5248174"/>
            <a:ext cx="9085689" cy="313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Jack was cleared of all charges; similarly, Jill was______. “</a:t>
            </a:r>
          </a:p>
          <a:p>
            <a:pPr algn="l">
              <a:lnSpc>
                <a:spcPts val="1679"/>
              </a:lnSpc>
            </a:pPr>
            <a:endParaRPr lang="en-US" sz="3060">
              <a:solidFill>
                <a:srgbClr val="1A1A1A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algn="l">
              <a:lnSpc>
                <a:spcPts val="4284"/>
              </a:lnSpc>
            </a:pPr>
            <a:r>
              <a:rPr lang="en-US" sz="3060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we have to compare ‘cleared of all charges’ with the suitable word, and hence vindicated is the answer</a:t>
            </a:r>
          </a:p>
          <a:p>
            <a:pPr algn="l">
              <a:lnSpc>
                <a:spcPts val="1679"/>
              </a:lnSpc>
              <a:spcBef>
                <a:spcPct val="0"/>
              </a:spcBef>
            </a:pPr>
            <a:endParaRPr lang="en-US" sz="3060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4728968" y="1694066"/>
            <a:ext cx="3512769" cy="3611258"/>
          </a:xfrm>
          <a:custGeom>
            <a:avLst/>
            <a:gdLst/>
            <a:ahLst/>
            <a:cxnLst/>
            <a:rect l="l" t="t" r="r" b="b"/>
            <a:pathLst>
              <a:path w="3512769" h="3611258">
                <a:moveTo>
                  <a:pt x="0" y="0"/>
                </a:moveTo>
                <a:lnTo>
                  <a:pt x="3512769" y="0"/>
                </a:lnTo>
                <a:lnTo>
                  <a:pt x="3512769" y="3611258"/>
                </a:lnTo>
                <a:lnTo>
                  <a:pt x="0" y="36112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476879" y="6677874"/>
            <a:ext cx="3764858" cy="3347301"/>
          </a:xfrm>
          <a:custGeom>
            <a:avLst/>
            <a:gdLst/>
            <a:ahLst/>
            <a:cxnLst/>
            <a:rect l="l" t="t" r="r" b="b"/>
            <a:pathLst>
              <a:path w="3764858" h="3347301">
                <a:moveTo>
                  <a:pt x="0" y="0"/>
                </a:moveTo>
                <a:lnTo>
                  <a:pt x="3764858" y="0"/>
                </a:lnTo>
                <a:lnTo>
                  <a:pt x="3764858" y="3347301"/>
                </a:lnTo>
                <a:lnTo>
                  <a:pt x="0" y="3347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973" y="924768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089335" y="-240165"/>
            <a:ext cx="4622674" cy="10767330"/>
            <a:chOff x="0" y="0"/>
            <a:chExt cx="1643618" cy="38283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3190" y="1104410"/>
            <a:ext cx="2465638" cy="2394301"/>
            <a:chOff x="0" y="0"/>
            <a:chExt cx="896445" cy="8705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96445" cy="870509"/>
            </a:xfrm>
            <a:custGeom>
              <a:avLst/>
              <a:gdLst/>
              <a:ahLst/>
              <a:cxnLst/>
              <a:rect l="l" t="t" r="r" b="b"/>
              <a:pathLst>
                <a:path w="896445" h="870509">
                  <a:moveTo>
                    <a:pt x="448223" y="0"/>
                  </a:moveTo>
                  <a:cubicBezTo>
                    <a:pt x="200676" y="0"/>
                    <a:pt x="0" y="194870"/>
                    <a:pt x="0" y="435254"/>
                  </a:cubicBezTo>
                  <a:cubicBezTo>
                    <a:pt x="0" y="675639"/>
                    <a:pt x="200676" y="870509"/>
                    <a:pt x="448223" y="870509"/>
                  </a:cubicBezTo>
                  <a:cubicBezTo>
                    <a:pt x="695769" y="870509"/>
                    <a:pt x="896445" y="675639"/>
                    <a:pt x="896445" y="435254"/>
                  </a:cubicBezTo>
                  <a:cubicBezTo>
                    <a:pt x="896445" y="194870"/>
                    <a:pt x="695769" y="0"/>
                    <a:pt x="448223" y="0"/>
                  </a:cubicBezTo>
                  <a:close/>
                </a:path>
              </a:pathLst>
            </a:custGeom>
            <a:solidFill>
              <a:srgbClr val="F1B4B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84042" y="43510"/>
              <a:ext cx="728362" cy="745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8144" y="1455555"/>
            <a:ext cx="5416508" cy="1131832"/>
            <a:chOff x="0" y="0"/>
            <a:chExt cx="941921" cy="19682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41921" cy="196823"/>
            </a:xfrm>
            <a:custGeom>
              <a:avLst/>
              <a:gdLst/>
              <a:ahLst/>
              <a:cxnLst/>
              <a:rect l="l" t="t" r="r" b="b"/>
              <a:pathLst>
                <a:path w="941921" h="196823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3928"/>
                  </a:lnTo>
                  <a:cubicBezTo>
                    <a:pt x="941921" y="143261"/>
                    <a:pt x="934241" y="161802"/>
                    <a:pt x="920570" y="175473"/>
                  </a:cubicBezTo>
                  <a:cubicBezTo>
                    <a:pt x="906900" y="189143"/>
                    <a:pt x="888359" y="196823"/>
                    <a:pt x="869026" y="196823"/>
                  </a:cubicBezTo>
                  <a:lnTo>
                    <a:pt x="72895" y="196823"/>
                  </a:lnTo>
                  <a:cubicBezTo>
                    <a:pt x="53562" y="196823"/>
                    <a:pt x="35021" y="189143"/>
                    <a:pt x="21351" y="175473"/>
                  </a:cubicBezTo>
                  <a:cubicBezTo>
                    <a:pt x="7680" y="161802"/>
                    <a:pt x="0" y="143261"/>
                    <a:pt x="0" y="123928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F2838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941921" cy="2539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3. Contrast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878022" y="1104410"/>
            <a:ext cx="1510241" cy="2169884"/>
          </a:xfrm>
          <a:custGeom>
            <a:avLst/>
            <a:gdLst/>
            <a:ahLst/>
            <a:cxnLst/>
            <a:rect l="l" t="t" r="r" b="b"/>
            <a:pathLst>
              <a:path w="1510241" h="2169884">
                <a:moveTo>
                  <a:pt x="0" y="0"/>
                </a:moveTo>
                <a:lnTo>
                  <a:pt x="1510242" y="0"/>
                </a:lnTo>
                <a:lnTo>
                  <a:pt x="1510242" y="2169884"/>
                </a:lnTo>
                <a:lnTo>
                  <a:pt x="0" y="2169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27" r="-4527" b="-2224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696970" y="3432036"/>
            <a:ext cx="9882637" cy="1823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the words such as though, although, however, despite, but, yet, on the other hand, but, however, despite, or, on the contrary, etc.</a:t>
            </a:r>
          </a:p>
          <a:p>
            <a:pPr algn="l">
              <a:lnSpc>
                <a:spcPts val="1679"/>
              </a:lnSpc>
              <a:spcBef>
                <a:spcPct val="0"/>
              </a:spcBef>
            </a:pPr>
            <a:endParaRPr lang="en-US" sz="3000">
              <a:solidFill>
                <a:srgbClr val="3B2C5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55606" y="6102846"/>
            <a:ext cx="10701584" cy="2639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5"/>
              </a:lnSpc>
            </a:pPr>
            <a:r>
              <a:rPr lang="en-US" sz="3104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Although the tiger is a solitary beast, its cousin the lion is a wild ___________ animal. “</a:t>
            </a:r>
          </a:p>
          <a:p>
            <a:pPr algn="l">
              <a:lnSpc>
                <a:spcPts val="1704"/>
              </a:lnSpc>
            </a:pPr>
            <a:endParaRPr lang="en-US" sz="3104">
              <a:solidFill>
                <a:srgbClr val="1A1A1A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algn="l">
              <a:lnSpc>
                <a:spcPts val="4345"/>
              </a:lnSpc>
            </a:pPr>
            <a:r>
              <a:rPr lang="en-US" sz="3104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answer should be in contrast with “solitary”. Therefore, gregarious or sociable are possible answers.</a:t>
            </a:r>
          </a:p>
          <a:p>
            <a:pPr algn="l">
              <a:lnSpc>
                <a:spcPts val="1704"/>
              </a:lnSpc>
              <a:spcBef>
                <a:spcPct val="0"/>
              </a:spcBef>
            </a:pPr>
            <a:endParaRPr lang="en-US" sz="3104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4481195" y="1028700"/>
            <a:ext cx="3490405" cy="2386167"/>
          </a:xfrm>
          <a:custGeom>
            <a:avLst/>
            <a:gdLst/>
            <a:ahLst/>
            <a:cxnLst/>
            <a:rect l="l" t="t" r="r" b="b"/>
            <a:pathLst>
              <a:path w="3490405" h="2386167">
                <a:moveTo>
                  <a:pt x="0" y="0"/>
                </a:moveTo>
                <a:lnTo>
                  <a:pt x="3490404" y="0"/>
                </a:lnTo>
                <a:lnTo>
                  <a:pt x="3490404" y="2386167"/>
                </a:lnTo>
                <a:lnTo>
                  <a:pt x="0" y="238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761760" y="6480365"/>
            <a:ext cx="2825706" cy="3335061"/>
          </a:xfrm>
          <a:custGeom>
            <a:avLst/>
            <a:gdLst/>
            <a:ahLst/>
            <a:cxnLst/>
            <a:rect l="l" t="t" r="r" b="b"/>
            <a:pathLst>
              <a:path w="2825706" h="3335061">
                <a:moveTo>
                  <a:pt x="0" y="0"/>
                </a:moveTo>
                <a:lnTo>
                  <a:pt x="2825707" y="0"/>
                </a:lnTo>
                <a:lnTo>
                  <a:pt x="2825707" y="3335060"/>
                </a:lnTo>
                <a:lnTo>
                  <a:pt x="0" y="33350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481195" y="6073369"/>
            <a:ext cx="1117024" cy="813991"/>
          </a:xfrm>
          <a:custGeom>
            <a:avLst/>
            <a:gdLst/>
            <a:ahLst/>
            <a:cxnLst/>
            <a:rect l="l" t="t" r="r" b="b"/>
            <a:pathLst>
              <a:path w="1117024" h="813991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H="1">
            <a:off x="16400672" y="333256"/>
            <a:ext cx="1329356" cy="1122300"/>
          </a:xfrm>
          <a:custGeom>
            <a:avLst/>
            <a:gdLst/>
            <a:ahLst/>
            <a:cxnLst/>
            <a:rect l="l" t="t" r="r" b="b"/>
            <a:pathLst>
              <a:path w="1329356" h="1122300">
                <a:moveTo>
                  <a:pt x="1329356" y="0"/>
                </a:moveTo>
                <a:lnTo>
                  <a:pt x="0" y="0"/>
                </a:lnTo>
                <a:lnTo>
                  <a:pt x="0" y="1122299"/>
                </a:lnTo>
                <a:lnTo>
                  <a:pt x="1329356" y="1122299"/>
                </a:lnTo>
                <a:lnTo>
                  <a:pt x="132935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973" y="924768"/>
            <a:ext cx="12389547" cy="8437464"/>
            <a:chOff x="0" y="0"/>
            <a:chExt cx="808919" cy="5508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8919" cy="550885"/>
            </a:xfrm>
            <a:custGeom>
              <a:avLst/>
              <a:gdLst/>
              <a:ahLst/>
              <a:cxnLst/>
              <a:rect l="l" t="t" r="r" b="b"/>
              <a:pathLst>
                <a:path w="808919" h="550885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089335" y="-240165"/>
            <a:ext cx="4622674" cy="10767330"/>
            <a:chOff x="0" y="0"/>
            <a:chExt cx="1643618" cy="38283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43618" cy="3828384"/>
            </a:xfrm>
            <a:custGeom>
              <a:avLst/>
              <a:gdLst/>
              <a:ahLst/>
              <a:cxnLst/>
              <a:rect l="l" t="t" r="r" b="b"/>
              <a:pathLst>
                <a:path w="1643618" h="3828384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3190" y="1104410"/>
            <a:ext cx="2465638" cy="2394301"/>
            <a:chOff x="0" y="0"/>
            <a:chExt cx="896445" cy="8705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96445" cy="870509"/>
            </a:xfrm>
            <a:custGeom>
              <a:avLst/>
              <a:gdLst/>
              <a:ahLst/>
              <a:cxnLst/>
              <a:rect l="l" t="t" r="r" b="b"/>
              <a:pathLst>
                <a:path w="896445" h="870509">
                  <a:moveTo>
                    <a:pt x="448223" y="0"/>
                  </a:moveTo>
                  <a:cubicBezTo>
                    <a:pt x="200676" y="0"/>
                    <a:pt x="0" y="194870"/>
                    <a:pt x="0" y="435254"/>
                  </a:cubicBezTo>
                  <a:cubicBezTo>
                    <a:pt x="0" y="675639"/>
                    <a:pt x="200676" y="870509"/>
                    <a:pt x="448223" y="870509"/>
                  </a:cubicBezTo>
                  <a:cubicBezTo>
                    <a:pt x="695769" y="870509"/>
                    <a:pt x="896445" y="675639"/>
                    <a:pt x="896445" y="435254"/>
                  </a:cubicBezTo>
                  <a:cubicBezTo>
                    <a:pt x="896445" y="194870"/>
                    <a:pt x="695769" y="0"/>
                    <a:pt x="448223" y="0"/>
                  </a:cubicBezTo>
                  <a:close/>
                </a:path>
              </a:pathLst>
            </a:custGeom>
            <a:solidFill>
              <a:srgbClr val="F1B4B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84042" y="43510"/>
              <a:ext cx="728362" cy="745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930034" y="1455555"/>
            <a:ext cx="5416508" cy="1083905"/>
            <a:chOff x="0" y="0"/>
            <a:chExt cx="941921" cy="18848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41921" cy="188489"/>
            </a:xfrm>
            <a:custGeom>
              <a:avLst/>
              <a:gdLst/>
              <a:ahLst/>
              <a:cxnLst/>
              <a:rect l="l" t="t" r="r" b="b"/>
              <a:pathLst>
                <a:path w="941921" h="188489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5594"/>
                  </a:lnTo>
                  <a:cubicBezTo>
                    <a:pt x="941921" y="134927"/>
                    <a:pt x="934241" y="153468"/>
                    <a:pt x="920570" y="167139"/>
                  </a:cubicBezTo>
                  <a:cubicBezTo>
                    <a:pt x="906900" y="180809"/>
                    <a:pt x="888359" y="188489"/>
                    <a:pt x="869026" y="188489"/>
                  </a:cubicBezTo>
                  <a:lnTo>
                    <a:pt x="72895" y="188489"/>
                  </a:lnTo>
                  <a:cubicBezTo>
                    <a:pt x="53562" y="188489"/>
                    <a:pt x="35021" y="180809"/>
                    <a:pt x="21351" y="167139"/>
                  </a:cubicBezTo>
                  <a:cubicBezTo>
                    <a:pt x="7680" y="153468"/>
                    <a:pt x="0" y="134927"/>
                    <a:pt x="0" y="115594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AD4D8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941921" cy="245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4. Cause and Effect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819195" y="1397196"/>
            <a:ext cx="1693629" cy="1808730"/>
          </a:xfrm>
          <a:custGeom>
            <a:avLst/>
            <a:gdLst/>
            <a:ahLst/>
            <a:cxnLst/>
            <a:rect l="l" t="t" r="r" b="b"/>
            <a:pathLst>
              <a:path w="1693629" h="1808730">
                <a:moveTo>
                  <a:pt x="0" y="0"/>
                </a:moveTo>
                <a:lnTo>
                  <a:pt x="1693628" y="0"/>
                </a:lnTo>
                <a:lnTo>
                  <a:pt x="1693628" y="1808729"/>
                </a:lnTo>
                <a:lnTo>
                  <a:pt x="0" y="1808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696970" y="3432036"/>
            <a:ext cx="9882637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words such as this, therefore, consequently, because of, etc. Also contains phrases such as due to, as a result, leads to, etc.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55606" y="6102846"/>
            <a:ext cx="10701584" cy="3403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5"/>
              </a:lnSpc>
            </a:pPr>
            <a:r>
              <a:rPr lang="en-US" sz="3104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A truck stole her parking spot; consequently, Rocky’s ___________ look showed her displeasure.</a:t>
            </a:r>
          </a:p>
          <a:p>
            <a:pPr algn="l">
              <a:lnSpc>
                <a:spcPts val="1704"/>
              </a:lnSpc>
            </a:pPr>
            <a:endParaRPr lang="en-US" sz="3104">
              <a:solidFill>
                <a:srgbClr val="1A1A1A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algn="l">
              <a:lnSpc>
                <a:spcPts val="4345"/>
              </a:lnSpc>
            </a:pPr>
            <a:r>
              <a:rPr lang="en-US" sz="3104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answer should be to find the cause for someone to steal. Therefore answer may be scowling or sullen.</a:t>
            </a:r>
          </a:p>
          <a:p>
            <a:pPr algn="l">
              <a:lnSpc>
                <a:spcPts val="1704"/>
              </a:lnSpc>
            </a:pPr>
            <a:endParaRPr lang="en-US" sz="3104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algn="l">
              <a:lnSpc>
                <a:spcPts val="1704"/>
              </a:lnSpc>
              <a:spcBef>
                <a:spcPct val="0"/>
              </a:spcBef>
            </a:pPr>
            <a:endParaRPr lang="en-US" sz="3104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4300220" y="1104410"/>
            <a:ext cx="3891742" cy="3417657"/>
          </a:xfrm>
          <a:custGeom>
            <a:avLst/>
            <a:gdLst/>
            <a:ahLst/>
            <a:cxnLst/>
            <a:rect l="l" t="t" r="r" b="b"/>
            <a:pathLst>
              <a:path w="3891742" h="3417657">
                <a:moveTo>
                  <a:pt x="0" y="0"/>
                </a:moveTo>
                <a:lnTo>
                  <a:pt x="3891741" y="0"/>
                </a:lnTo>
                <a:lnTo>
                  <a:pt x="3891741" y="3417656"/>
                </a:lnTo>
                <a:lnTo>
                  <a:pt x="0" y="3417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601399" y="5938966"/>
            <a:ext cx="3376314" cy="3797490"/>
          </a:xfrm>
          <a:custGeom>
            <a:avLst/>
            <a:gdLst/>
            <a:ahLst/>
            <a:cxnLst/>
            <a:rect l="l" t="t" r="r" b="b"/>
            <a:pathLst>
              <a:path w="3376314" h="3797490">
                <a:moveTo>
                  <a:pt x="0" y="0"/>
                </a:moveTo>
                <a:lnTo>
                  <a:pt x="3376314" y="0"/>
                </a:lnTo>
                <a:lnTo>
                  <a:pt x="3376314" y="3797490"/>
                </a:lnTo>
                <a:lnTo>
                  <a:pt x="0" y="3797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400672" y="186325"/>
            <a:ext cx="1177784" cy="918085"/>
          </a:xfrm>
          <a:custGeom>
            <a:avLst/>
            <a:gdLst/>
            <a:ahLst/>
            <a:cxnLst/>
            <a:rect l="l" t="t" r="r" b="b"/>
            <a:pathLst>
              <a:path w="1177784" h="918085">
                <a:moveTo>
                  <a:pt x="0" y="0"/>
                </a:moveTo>
                <a:lnTo>
                  <a:pt x="1177784" y="0"/>
                </a:lnTo>
                <a:lnTo>
                  <a:pt x="1177784" y="918085"/>
                </a:lnTo>
                <a:lnTo>
                  <a:pt x="0" y="9180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601399" y="5469914"/>
            <a:ext cx="1258928" cy="938105"/>
          </a:xfrm>
          <a:custGeom>
            <a:avLst/>
            <a:gdLst/>
            <a:ahLst/>
            <a:cxnLst/>
            <a:rect l="l" t="t" r="r" b="b"/>
            <a:pathLst>
              <a:path w="1258928" h="938105">
                <a:moveTo>
                  <a:pt x="0" y="0"/>
                </a:moveTo>
                <a:lnTo>
                  <a:pt x="1258928" y="0"/>
                </a:lnTo>
                <a:lnTo>
                  <a:pt x="1258928" y="938104"/>
                </a:lnTo>
                <a:lnTo>
                  <a:pt x="0" y="9381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4475" y="865579"/>
            <a:ext cx="16559050" cy="6919334"/>
            <a:chOff x="0" y="0"/>
            <a:chExt cx="1081147" cy="4517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1147" cy="451766"/>
            </a:xfrm>
            <a:custGeom>
              <a:avLst/>
              <a:gdLst/>
              <a:ahLst/>
              <a:cxnLst/>
              <a:rect l="l" t="t" r="r" b="b"/>
              <a:pathLst>
                <a:path w="1081147" h="451766">
                  <a:moveTo>
                    <a:pt x="0" y="0"/>
                  </a:moveTo>
                  <a:lnTo>
                    <a:pt x="1081147" y="0"/>
                  </a:lnTo>
                  <a:lnTo>
                    <a:pt x="1081147" y="451766"/>
                  </a:lnTo>
                  <a:lnTo>
                    <a:pt x="0" y="4517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81147" cy="48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4546" y="8450961"/>
            <a:ext cx="18777091" cy="1836039"/>
            <a:chOff x="0" y="0"/>
            <a:chExt cx="6676299" cy="6528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6299" cy="652814"/>
            </a:xfrm>
            <a:custGeom>
              <a:avLst/>
              <a:gdLst/>
              <a:ahLst/>
              <a:cxnLst/>
              <a:rect l="l" t="t" r="r" b="b"/>
              <a:pathLst>
                <a:path w="6676299" h="652814">
                  <a:moveTo>
                    <a:pt x="0" y="0"/>
                  </a:moveTo>
                  <a:lnTo>
                    <a:pt x="6676299" y="0"/>
                  </a:lnTo>
                  <a:lnTo>
                    <a:pt x="6676299" y="652814"/>
                  </a:lnTo>
                  <a:lnTo>
                    <a:pt x="0" y="65281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76299" cy="690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276185" y="8942469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3" y="0"/>
                </a:lnTo>
                <a:lnTo>
                  <a:pt x="1157043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68093" y="8965360"/>
            <a:ext cx="1117024" cy="813991"/>
          </a:xfrm>
          <a:custGeom>
            <a:avLst/>
            <a:gdLst/>
            <a:ahLst/>
            <a:cxnLst/>
            <a:rect l="l" t="t" r="r" b="b"/>
            <a:pathLst>
              <a:path w="1117024" h="813991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356756" y="8958697"/>
            <a:ext cx="1003152" cy="827317"/>
          </a:xfrm>
          <a:custGeom>
            <a:avLst/>
            <a:gdLst/>
            <a:ahLst/>
            <a:cxnLst/>
            <a:rect l="l" t="t" r="r" b="b"/>
            <a:pathLst>
              <a:path w="1003152" h="827317">
                <a:moveTo>
                  <a:pt x="0" y="0"/>
                </a:moveTo>
                <a:lnTo>
                  <a:pt x="1003151" y="0"/>
                </a:lnTo>
                <a:lnTo>
                  <a:pt x="1003151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65751" y="8962931"/>
            <a:ext cx="901110" cy="818848"/>
          </a:xfrm>
          <a:custGeom>
            <a:avLst/>
            <a:gdLst/>
            <a:ahLst/>
            <a:cxnLst/>
            <a:rect l="l" t="t" r="r" b="b"/>
            <a:pathLst>
              <a:path w="901110" h="818848">
                <a:moveTo>
                  <a:pt x="0" y="0"/>
                </a:moveTo>
                <a:lnTo>
                  <a:pt x="901110" y="0"/>
                </a:lnTo>
                <a:lnTo>
                  <a:pt x="901110" y="818848"/>
                </a:lnTo>
                <a:lnTo>
                  <a:pt x="0" y="8188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732009" y="8968258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0" y="0"/>
                </a:moveTo>
                <a:lnTo>
                  <a:pt x="1070936" y="0"/>
                </a:lnTo>
                <a:lnTo>
                  <a:pt x="1070936" y="808195"/>
                </a:lnTo>
                <a:lnTo>
                  <a:pt x="0" y="8081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050266" y="8942469"/>
            <a:ext cx="1018394" cy="859772"/>
          </a:xfrm>
          <a:custGeom>
            <a:avLst/>
            <a:gdLst/>
            <a:ahLst/>
            <a:cxnLst/>
            <a:rect l="l" t="t" r="r" b="b"/>
            <a:pathLst>
              <a:path w="1018394" h="859772">
                <a:moveTo>
                  <a:pt x="0" y="0"/>
                </a:moveTo>
                <a:lnTo>
                  <a:pt x="1018394" y="0"/>
                </a:lnTo>
                <a:lnTo>
                  <a:pt x="1018394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5925055" y="8944553"/>
            <a:ext cx="1148215" cy="855605"/>
          </a:xfrm>
          <a:custGeom>
            <a:avLst/>
            <a:gdLst/>
            <a:ahLst/>
            <a:cxnLst/>
            <a:rect l="l" t="t" r="r" b="b"/>
            <a:pathLst>
              <a:path w="1148215" h="855605">
                <a:moveTo>
                  <a:pt x="1148215" y="0"/>
                </a:moveTo>
                <a:lnTo>
                  <a:pt x="0" y="0"/>
                </a:lnTo>
                <a:lnTo>
                  <a:pt x="0" y="855605"/>
                </a:lnTo>
                <a:lnTo>
                  <a:pt x="1148215" y="855605"/>
                </a:lnTo>
                <a:lnTo>
                  <a:pt x="114821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0998376" y="8944553"/>
            <a:ext cx="1046358" cy="855605"/>
          </a:xfrm>
          <a:custGeom>
            <a:avLst/>
            <a:gdLst/>
            <a:ahLst/>
            <a:cxnLst/>
            <a:rect l="l" t="t" r="r" b="b"/>
            <a:pathLst>
              <a:path w="1046358" h="855605">
                <a:moveTo>
                  <a:pt x="1046358" y="0"/>
                </a:moveTo>
                <a:lnTo>
                  <a:pt x="0" y="0"/>
                </a:lnTo>
                <a:lnTo>
                  <a:pt x="0" y="855605"/>
                </a:lnTo>
                <a:lnTo>
                  <a:pt x="1046358" y="855605"/>
                </a:lnTo>
                <a:lnTo>
                  <a:pt x="1046358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633808" y="8958159"/>
            <a:ext cx="1077229" cy="828393"/>
          </a:xfrm>
          <a:custGeom>
            <a:avLst/>
            <a:gdLst/>
            <a:ahLst/>
            <a:cxnLst/>
            <a:rect l="l" t="t" r="r" b="b"/>
            <a:pathLst>
              <a:path w="1077229" h="828393">
                <a:moveTo>
                  <a:pt x="0" y="0"/>
                </a:moveTo>
                <a:lnTo>
                  <a:pt x="1077229" y="0"/>
                </a:lnTo>
                <a:lnTo>
                  <a:pt x="1077229" y="828393"/>
                </a:lnTo>
                <a:lnTo>
                  <a:pt x="0" y="82839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2609882" y="8988437"/>
            <a:ext cx="1181726" cy="767836"/>
          </a:xfrm>
          <a:custGeom>
            <a:avLst/>
            <a:gdLst/>
            <a:ahLst/>
            <a:cxnLst/>
            <a:rect l="l" t="t" r="r" b="b"/>
            <a:pathLst>
              <a:path w="1181726" h="767836">
                <a:moveTo>
                  <a:pt x="0" y="0"/>
                </a:moveTo>
                <a:lnTo>
                  <a:pt x="1181726" y="0"/>
                </a:lnTo>
                <a:lnTo>
                  <a:pt x="1181726" y="767836"/>
                </a:lnTo>
                <a:lnTo>
                  <a:pt x="0" y="7678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2245429" y="4947355"/>
            <a:ext cx="2681176" cy="1962262"/>
            <a:chOff x="0" y="0"/>
            <a:chExt cx="466252" cy="3412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66252" cy="341234"/>
            </a:xfrm>
            <a:custGeom>
              <a:avLst/>
              <a:gdLst/>
              <a:ahLst/>
              <a:cxnLst/>
              <a:rect l="l" t="t" r="r" b="b"/>
              <a:pathLst>
                <a:path w="466252" h="341234">
                  <a:moveTo>
                    <a:pt x="147263" y="0"/>
                  </a:moveTo>
                  <a:lnTo>
                    <a:pt x="318989" y="0"/>
                  </a:lnTo>
                  <a:cubicBezTo>
                    <a:pt x="400320" y="0"/>
                    <a:pt x="466252" y="65932"/>
                    <a:pt x="466252" y="147263"/>
                  </a:cubicBezTo>
                  <a:lnTo>
                    <a:pt x="466252" y="193971"/>
                  </a:lnTo>
                  <a:cubicBezTo>
                    <a:pt x="466252" y="275302"/>
                    <a:pt x="400320" y="341234"/>
                    <a:pt x="318989" y="341234"/>
                  </a:cubicBezTo>
                  <a:lnTo>
                    <a:pt x="147263" y="341234"/>
                  </a:lnTo>
                  <a:cubicBezTo>
                    <a:pt x="65932" y="341234"/>
                    <a:pt x="0" y="275302"/>
                    <a:pt x="0" y="193971"/>
                  </a:cubicBezTo>
                  <a:lnTo>
                    <a:pt x="0" y="147263"/>
                  </a:lnTo>
                  <a:cubicBezTo>
                    <a:pt x="0" y="65932"/>
                    <a:pt x="65932" y="0"/>
                    <a:pt x="147263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466252" cy="3983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Read the sentence properly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618638" y="2635836"/>
            <a:ext cx="1689410" cy="168941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977814" y="4999343"/>
            <a:ext cx="2604211" cy="1910274"/>
            <a:chOff x="0" y="0"/>
            <a:chExt cx="452867" cy="33219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52868" cy="332193"/>
            </a:xfrm>
            <a:custGeom>
              <a:avLst/>
              <a:gdLst/>
              <a:ahLst/>
              <a:cxnLst/>
              <a:rect l="l" t="t" r="r" b="b"/>
              <a:pathLst>
                <a:path w="452868" h="332193">
                  <a:moveTo>
                    <a:pt x="151615" y="0"/>
                  </a:moveTo>
                  <a:lnTo>
                    <a:pt x="301252" y="0"/>
                  </a:lnTo>
                  <a:cubicBezTo>
                    <a:pt x="384987" y="0"/>
                    <a:pt x="452868" y="67880"/>
                    <a:pt x="452868" y="151615"/>
                  </a:cubicBezTo>
                  <a:lnTo>
                    <a:pt x="452868" y="180578"/>
                  </a:lnTo>
                  <a:cubicBezTo>
                    <a:pt x="452868" y="264313"/>
                    <a:pt x="384987" y="332193"/>
                    <a:pt x="301252" y="332193"/>
                  </a:cubicBezTo>
                  <a:lnTo>
                    <a:pt x="151615" y="332193"/>
                  </a:lnTo>
                  <a:cubicBezTo>
                    <a:pt x="67880" y="332193"/>
                    <a:pt x="0" y="264313"/>
                    <a:pt x="0" y="180578"/>
                  </a:cubicBezTo>
                  <a:lnTo>
                    <a:pt x="0" y="151615"/>
                  </a:lnTo>
                  <a:cubicBezTo>
                    <a:pt x="0" y="67880"/>
                    <a:pt x="67880" y="0"/>
                    <a:pt x="151615" y="0"/>
                  </a:cubicBezTo>
                  <a:close/>
                </a:path>
              </a:pathLst>
            </a:custGeom>
            <a:solidFill>
              <a:srgbClr val="F2838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452867" cy="389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Look for Hints and context clues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483012" y="2635836"/>
            <a:ext cx="1689410" cy="168941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B4B4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710200" y="4999343"/>
            <a:ext cx="2604211" cy="1910274"/>
            <a:chOff x="0" y="0"/>
            <a:chExt cx="452867" cy="33219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52868" cy="332193"/>
            </a:xfrm>
            <a:custGeom>
              <a:avLst/>
              <a:gdLst/>
              <a:ahLst/>
              <a:cxnLst/>
              <a:rect l="l" t="t" r="r" b="b"/>
              <a:pathLst>
                <a:path w="452868" h="332193">
                  <a:moveTo>
                    <a:pt x="151615" y="0"/>
                  </a:moveTo>
                  <a:lnTo>
                    <a:pt x="301252" y="0"/>
                  </a:lnTo>
                  <a:cubicBezTo>
                    <a:pt x="384987" y="0"/>
                    <a:pt x="452868" y="67880"/>
                    <a:pt x="452868" y="151615"/>
                  </a:cubicBezTo>
                  <a:lnTo>
                    <a:pt x="452868" y="180578"/>
                  </a:lnTo>
                  <a:cubicBezTo>
                    <a:pt x="452868" y="264313"/>
                    <a:pt x="384987" y="332193"/>
                    <a:pt x="301252" y="332193"/>
                  </a:cubicBezTo>
                  <a:lnTo>
                    <a:pt x="151615" y="332193"/>
                  </a:lnTo>
                  <a:cubicBezTo>
                    <a:pt x="67880" y="332193"/>
                    <a:pt x="0" y="264313"/>
                    <a:pt x="0" y="180578"/>
                  </a:cubicBezTo>
                  <a:lnTo>
                    <a:pt x="0" y="151615"/>
                  </a:lnTo>
                  <a:cubicBezTo>
                    <a:pt x="0" y="67880"/>
                    <a:pt x="67880" y="0"/>
                    <a:pt x="151615" y="0"/>
                  </a:cubicBezTo>
                  <a:close/>
                </a:path>
              </a:pathLst>
            </a:custGeom>
            <a:solidFill>
              <a:srgbClr val="3B2C5A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452867" cy="389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Pluses and Minuses of word clues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167600" y="2635836"/>
            <a:ext cx="1689410" cy="1689410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3438360" y="4999343"/>
            <a:ext cx="2604211" cy="1910274"/>
            <a:chOff x="0" y="0"/>
            <a:chExt cx="452867" cy="33219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52868" cy="332193"/>
            </a:xfrm>
            <a:custGeom>
              <a:avLst/>
              <a:gdLst/>
              <a:ahLst/>
              <a:cxnLst/>
              <a:rect l="l" t="t" r="r" b="b"/>
              <a:pathLst>
                <a:path w="452868" h="332193">
                  <a:moveTo>
                    <a:pt x="151615" y="0"/>
                  </a:moveTo>
                  <a:lnTo>
                    <a:pt x="301252" y="0"/>
                  </a:lnTo>
                  <a:cubicBezTo>
                    <a:pt x="384987" y="0"/>
                    <a:pt x="452868" y="67880"/>
                    <a:pt x="452868" y="151615"/>
                  </a:cubicBezTo>
                  <a:lnTo>
                    <a:pt x="452868" y="180578"/>
                  </a:lnTo>
                  <a:cubicBezTo>
                    <a:pt x="452868" y="264313"/>
                    <a:pt x="384987" y="332193"/>
                    <a:pt x="301252" y="332193"/>
                  </a:cubicBezTo>
                  <a:lnTo>
                    <a:pt x="151615" y="332193"/>
                  </a:lnTo>
                  <a:cubicBezTo>
                    <a:pt x="67880" y="332193"/>
                    <a:pt x="0" y="264313"/>
                    <a:pt x="0" y="180578"/>
                  </a:cubicBezTo>
                  <a:lnTo>
                    <a:pt x="0" y="151615"/>
                  </a:lnTo>
                  <a:cubicBezTo>
                    <a:pt x="0" y="67880"/>
                    <a:pt x="67880" y="0"/>
                    <a:pt x="151615" y="0"/>
                  </a:cubicBezTo>
                  <a:close/>
                </a:path>
              </a:pathLst>
            </a:custGeom>
            <a:solidFill>
              <a:srgbClr val="AD4D8B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57150"/>
              <a:ext cx="452867" cy="389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Check for structure words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898829" y="2635836"/>
            <a:ext cx="1689410" cy="1689410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2C5A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2743601" y="2978520"/>
            <a:ext cx="1439485" cy="1004041"/>
          </a:xfrm>
          <a:custGeom>
            <a:avLst/>
            <a:gdLst/>
            <a:ahLst/>
            <a:cxnLst/>
            <a:rect l="l" t="t" r="r" b="b"/>
            <a:pathLst>
              <a:path w="1439485" h="1004041">
                <a:moveTo>
                  <a:pt x="0" y="0"/>
                </a:moveTo>
                <a:lnTo>
                  <a:pt x="1439485" y="0"/>
                </a:lnTo>
                <a:lnTo>
                  <a:pt x="1439485" y="1004041"/>
                </a:lnTo>
                <a:lnTo>
                  <a:pt x="0" y="10040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6561408" y="3155587"/>
            <a:ext cx="1532619" cy="649908"/>
          </a:xfrm>
          <a:custGeom>
            <a:avLst/>
            <a:gdLst/>
            <a:ahLst/>
            <a:cxnLst/>
            <a:rect l="l" t="t" r="r" b="b"/>
            <a:pathLst>
              <a:path w="1532619" h="649908">
                <a:moveTo>
                  <a:pt x="0" y="0"/>
                </a:moveTo>
                <a:lnTo>
                  <a:pt x="1532619" y="0"/>
                </a:lnTo>
                <a:lnTo>
                  <a:pt x="1532619" y="649908"/>
                </a:lnTo>
                <a:lnTo>
                  <a:pt x="0" y="649908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10535512" y="2799815"/>
            <a:ext cx="953586" cy="1361452"/>
          </a:xfrm>
          <a:custGeom>
            <a:avLst/>
            <a:gdLst/>
            <a:ahLst/>
            <a:cxnLst/>
            <a:rect l="l" t="t" r="r" b="b"/>
            <a:pathLst>
              <a:path w="953586" h="1361452">
                <a:moveTo>
                  <a:pt x="0" y="0"/>
                </a:moveTo>
                <a:lnTo>
                  <a:pt x="953586" y="0"/>
                </a:lnTo>
                <a:lnTo>
                  <a:pt x="953586" y="1361452"/>
                </a:lnTo>
                <a:lnTo>
                  <a:pt x="0" y="136145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14238260" y="2886366"/>
            <a:ext cx="1048719" cy="1188350"/>
          </a:xfrm>
          <a:custGeom>
            <a:avLst/>
            <a:gdLst/>
            <a:ahLst/>
            <a:cxnLst/>
            <a:rect l="l" t="t" r="r" b="b"/>
            <a:pathLst>
              <a:path w="1048719" h="1188350">
                <a:moveTo>
                  <a:pt x="0" y="0"/>
                </a:moveTo>
                <a:lnTo>
                  <a:pt x="1048719" y="0"/>
                </a:lnTo>
                <a:lnTo>
                  <a:pt x="1048719" y="1188350"/>
                </a:lnTo>
                <a:lnTo>
                  <a:pt x="0" y="1188350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/>
            </a:stretch>
          </a:blipFill>
        </p:spPr>
      </p:sp>
      <p:sp>
        <p:nvSpPr>
          <p:cNvPr id="46" name="TextBox 46"/>
          <p:cNvSpPr txBox="1"/>
          <p:nvPr/>
        </p:nvSpPr>
        <p:spPr>
          <a:xfrm>
            <a:off x="5639124" y="1393842"/>
            <a:ext cx="7009753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4475" y="865579"/>
            <a:ext cx="16559050" cy="6919334"/>
            <a:chOff x="0" y="0"/>
            <a:chExt cx="1081147" cy="4517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1147" cy="451766"/>
            </a:xfrm>
            <a:custGeom>
              <a:avLst/>
              <a:gdLst/>
              <a:ahLst/>
              <a:cxnLst/>
              <a:rect l="l" t="t" r="r" b="b"/>
              <a:pathLst>
                <a:path w="1081147" h="451766">
                  <a:moveTo>
                    <a:pt x="0" y="0"/>
                  </a:moveTo>
                  <a:lnTo>
                    <a:pt x="1081147" y="0"/>
                  </a:lnTo>
                  <a:lnTo>
                    <a:pt x="1081147" y="451766"/>
                  </a:lnTo>
                  <a:lnTo>
                    <a:pt x="0" y="45176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081147" cy="480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4546" y="8450961"/>
            <a:ext cx="18777091" cy="1836039"/>
            <a:chOff x="0" y="0"/>
            <a:chExt cx="6676299" cy="6528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6299" cy="652814"/>
            </a:xfrm>
            <a:custGeom>
              <a:avLst/>
              <a:gdLst/>
              <a:ahLst/>
              <a:cxnLst/>
              <a:rect l="l" t="t" r="r" b="b"/>
              <a:pathLst>
                <a:path w="6676299" h="652814">
                  <a:moveTo>
                    <a:pt x="0" y="0"/>
                  </a:moveTo>
                  <a:lnTo>
                    <a:pt x="6676299" y="0"/>
                  </a:lnTo>
                  <a:lnTo>
                    <a:pt x="6676299" y="652814"/>
                  </a:lnTo>
                  <a:lnTo>
                    <a:pt x="0" y="652814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76299" cy="6909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276185" y="8942469"/>
            <a:ext cx="1157042" cy="859772"/>
          </a:xfrm>
          <a:custGeom>
            <a:avLst/>
            <a:gdLst/>
            <a:ahLst/>
            <a:cxnLst/>
            <a:rect l="l" t="t" r="r" b="b"/>
            <a:pathLst>
              <a:path w="1157042" h="859772">
                <a:moveTo>
                  <a:pt x="0" y="0"/>
                </a:moveTo>
                <a:lnTo>
                  <a:pt x="1157043" y="0"/>
                </a:lnTo>
                <a:lnTo>
                  <a:pt x="1157043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68093" y="8965360"/>
            <a:ext cx="1117024" cy="813991"/>
          </a:xfrm>
          <a:custGeom>
            <a:avLst/>
            <a:gdLst/>
            <a:ahLst/>
            <a:cxnLst/>
            <a:rect l="l" t="t" r="r" b="b"/>
            <a:pathLst>
              <a:path w="1117024" h="813991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356756" y="8958697"/>
            <a:ext cx="1003152" cy="827317"/>
          </a:xfrm>
          <a:custGeom>
            <a:avLst/>
            <a:gdLst/>
            <a:ahLst/>
            <a:cxnLst/>
            <a:rect l="l" t="t" r="r" b="b"/>
            <a:pathLst>
              <a:path w="1003152" h="827317">
                <a:moveTo>
                  <a:pt x="0" y="0"/>
                </a:moveTo>
                <a:lnTo>
                  <a:pt x="1003151" y="0"/>
                </a:lnTo>
                <a:lnTo>
                  <a:pt x="1003151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65751" y="8962931"/>
            <a:ext cx="901110" cy="818848"/>
          </a:xfrm>
          <a:custGeom>
            <a:avLst/>
            <a:gdLst/>
            <a:ahLst/>
            <a:cxnLst/>
            <a:rect l="l" t="t" r="r" b="b"/>
            <a:pathLst>
              <a:path w="901110" h="818848">
                <a:moveTo>
                  <a:pt x="0" y="0"/>
                </a:moveTo>
                <a:lnTo>
                  <a:pt x="901110" y="0"/>
                </a:lnTo>
                <a:lnTo>
                  <a:pt x="901110" y="818848"/>
                </a:lnTo>
                <a:lnTo>
                  <a:pt x="0" y="8188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732009" y="8968258"/>
            <a:ext cx="1070937" cy="808195"/>
          </a:xfrm>
          <a:custGeom>
            <a:avLst/>
            <a:gdLst/>
            <a:ahLst/>
            <a:cxnLst/>
            <a:rect l="l" t="t" r="r" b="b"/>
            <a:pathLst>
              <a:path w="1070937" h="808195">
                <a:moveTo>
                  <a:pt x="0" y="0"/>
                </a:moveTo>
                <a:lnTo>
                  <a:pt x="1070936" y="0"/>
                </a:lnTo>
                <a:lnTo>
                  <a:pt x="1070936" y="808195"/>
                </a:lnTo>
                <a:lnTo>
                  <a:pt x="0" y="8081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050266" y="8942469"/>
            <a:ext cx="1018394" cy="859772"/>
          </a:xfrm>
          <a:custGeom>
            <a:avLst/>
            <a:gdLst/>
            <a:ahLst/>
            <a:cxnLst/>
            <a:rect l="l" t="t" r="r" b="b"/>
            <a:pathLst>
              <a:path w="1018394" h="859772">
                <a:moveTo>
                  <a:pt x="0" y="0"/>
                </a:moveTo>
                <a:lnTo>
                  <a:pt x="1018394" y="0"/>
                </a:lnTo>
                <a:lnTo>
                  <a:pt x="1018394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5925055" y="8944553"/>
            <a:ext cx="1148215" cy="855605"/>
          </a:xfrm>
          <a:custGeom>
            <a:avLst/>
            <a:gdLst/>
            <a:ahLst/>
            <a:cxnLst/>
            <a:rect l="l" t="t" r="r" b="b"/>
            <a:pathLst>
              <a:path w="1148215" h="855605">
                <a:moveTo>
                  <a:pt x="1148215" y="0"/>
                </a:moveTo>
                <a:lnTo>
                  <a:pt x="0" y="0"/>
                </a:lnTo>
                <a:lnTo>
                  <a:pt x="0" y="855605"/>
                </a:lnTo>
                <a:lnTo>
                  <a:pt x="1148215" y="855605"/>
                </a:lnTo>
                <a:lnTo>
                  <a:pt x="114821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0998376" y="8944553"/>
            <a:ext cx="1046358" cy="855605"/>
          </a:xfrm>
          <a:custGeom>
            <a:avLst/>
            <a:gdLst/>
            <a:ahLst/>
            <a:cxnLst/>
            <a:rect l="l" t="t" r="r" b="b"/>
            <a:pathLst>
              <a:path w="1046358" h="855605">
                <a:moveTo>
                  <a:pt x="1046358" y="0"/>
                </a:moveTo>
                <a:lnTo>
                  <a:pt x="0" y="0"/>
                </a:lnTo>
                <a:lnTo>
                  <a:pt x="0" y="855605"/>
                </a:lnTo>
                <a:lnTo>
                  <a:pt x="1046358" y="855605"/>
                </a:lnTo>
                <a:lnTo>
                  <a:pt x="1046358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633808" y="8958159"/>
            <a:ext cx="1077229" cy="828393"/>
          </a:xfrm>
          <a:custGeom>
            <a:avLst/>
            <a:gdLst/>
            <a:ahLst/>
            <a:cxnLst/>
            <a:rect l="l" t="t" r="r" b="b"/>
            <a:pathLst>
              <a:path w="1077229" h="828393">
                <a:moveTo>
                  <a:pt x="0" y="0"/>
                </a:moveTo>
                <a:lnTo>
                  <a:pt x="1077229" y="0"/>
                </a:lnTo>
                <a:lnTo>
                  <a:pt x="1077229" y="828393"/>
                </a:lnTo>
                <a:lnTo>
                  <a:pt x="0" y="82839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2609882" y="8988437"/>
            <a:ext cx="1181726" cy="767836"/>
          </a:xfrm>
          <a:custGeom>
            <a:avLst/>
            <a:gdLst/>
            <a:ahLst/>
            <a:cxnLst/>
            <a:rect l="l" t="t" r="r" b="b"/>
            <a:pathLst>
              <a:path w="1181726" h="767836">
                <a:moveTo>
                  <a:pt x="0" y="0"/>
                </a:moveTo>
                <a:lnTo>
                  <a:pt x="1181726" y="0"/>
                </a:lnTo>
                <a:lnTo>
                  <a:pt x="1181726" y="767836"/>
                </a:lnTo>
                <a:lnTo>
                  <a:pt x="0" y="7678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2469079" y="4947355"/>
            <a:ext cx="3170045" cy="1680210"/>
            <a:chOff x="0" y="0"/>
            <a:chExt cx="551265" cy="29218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51265" cy="292185"/>
            </a:xfrm>
            <a:custGeom>
              <a:avLst/>
              <a:gdLst/>
              <a:ahLst/>
              <a:cxnLst/>
              <a:rect l="l" t="t" r="r" b="b"/>
              <a:pathLst>
                <a:path w="551265" h="292185">
                  <a:moveTo>
                    <a:pt x="124553" y="0"/>
                  </a:moveTo>
                  <a:lnTo>
                    <a:pt x="426712" y="0"/>
                  </a:lnTo>
                  <a:cubicBezTo>
                    <a:pt x="459746" y="0"/>
                    <a:pt x="491426" y="13122"/>
                    <a:pt x="514784" y="36481"/>
                  </a:cubicBezTo>
                  <a:cubicBezTo>
                    <a:pt x="538143" y="59839"/>
                    <a:pt x="551265" y="91519"/>
                    <a:pt x="551265" y="124553"/>
                  </a:cubicBezTo>
                  <a:lnTo>
                    <a:pt x="551265" y="167633"/>
                  </a:lnTo>
                  <a:cubicBezTo>
                    <a:pt x="551265" y="236421"/>
                    <a:pt x="495501" y="292185"/>
                    <a:pt x="426712" y="292185"/>
                  </a:cubicBezTo>
                  <a:lnTo>
                    <a:pt x="124553" y="292185"/>
                  </a:lnTo>
                  <a:cubicBezTo>
                    <a:pt x="91519" y="292185"/>
                    <a:pt x="59839" y="279063"/>
                    <a:pt x="36481" y="255705"/>
                  </a:cubicBezTo>
                  <a:cubicBezTo>
                    <a:pt x="13122" y="232347"/>
                    <a:pt x="0" y="200666"/>
                    <a:pt x="0" y="167633"/>
                  </a:cubicBezTo>
                  <a:lnTo>
                    <a:pt x="0" y="124553"/>
                  </a:lnTo>
                  <a:cubicBezTo>
                    <a:pt x="0" y="91519"/>
                    <a:pt x="13122" y="59839"/>
                    <a:pt x="36481" y="36481"/>
                  </a:cubicBezTo>
                  <a:cubicBezTo>
                    <a:pt x="59839" y="13122"/>
                    <a:pt x="91519" y="0"/>
                    <a:pt x="124553" y="0"/>
                  </a:cubicBezTo>
                  <a:close/>
                </a:path>
              </a:pathLst>
            </a:custGeom>
            <a:solidFill>
              <a:srgbClr val="D272A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551265" cy="349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Visualize the context 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237195" y="2635836"/>
            <a:ext cx="1689410" cy="168941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436610" y="4947355"/>
            <a:ext cx="3193814" cy="1680210"/>
            <a:chOff x="0" y="0"/>
            <a:chExt cx="555399" cy="29218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5399" cy="292185"/>
            </a:xfrm>
            <a:custGeom>
              <a:avLst/>
              <a:gdLst/>
              <a:ahLst/>
              <a:cxnLst/>
              <a:rect l="l" t="t" r="r" b="b"/>
              <a:pathLst>
                <a:path w="555399" h="292185">
                  <a:moveTo>
                    <a:pt x="123626" y="0"/>
                  </a:moveTo>
                  <a:lnTo>
                    <a:pt x="431773" y="0"/>
                  </a:lnTo>
                  <a:cubicBezTo>
                    <a:pt x="500049" y="0"/>
                    <a:pt x="555399" y="55349"/>
                    <a:pt x="555399" y="123626"/>
                  </a:cubicBezTo>
                  <a:lnTo>
                    <a:pt x="555399" y="168560"/>
                  </a:lnTo>
                  <a:cubicBezTo>
                    <a:pt x="555399" y="236836"/>
                    <a:pt x="500049" y="292185"/>
                    <a:pt x="431773" y="292185"/>
                  </a:cubicBezTo>
                  <a:lnTo>
                    <a:pt x="123626" y="292185"/>
                  </a:lnTo>
                  <a:cubicBezTo>
                    <a:pt x="90838" y="292185"/>
                    <a:pt x="59393" y="279161"/>
                    <a:pt x="36209" y="255976"/>
                  </a:cubicBezTo>
                  <a:cubicBezTo>
                    <a:pt x="13025" y="232792"/>
                    <a:pt x="0" y="201347"/>
                    <a:pt x="0" y="168560"/>
                  </a:cubicBezTo>
                  <a:lnTo>
                    <a:pt x="0" y="123626"/>
                  </a:lnTo>
                  <a:cubicBezTo>
                    <a:pt x="0" y="55349"/>
                    <a:pt x="55349" y="0"/>
                    <a:pt x="123626" y="0"/>
                  </a:cubicBezTo>
                  <a:close/>
                </a:path>
              </a:pathLst>
            </a:custGeom>
            <a:solidFill>
              <a:srgbClr val="F2838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555399" cy="349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Use the process of elimination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172422" y="2635836"/>
            <a:ext cx="1689410" cy="168941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2281219" y="4947355"/>
            <a:ext cx="3175569" cy="1680210"/>
            <a:chOff x="0" y="0"/>
            <a:chExt cx="552226" cy="29218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52226" cy="292185"/>
            </a:xfrm>
            <a:custGeom>
              <a:avLst/>
              <a:gdLst/>
              <a:ahLst/>
              <a:cxnLst/>
              <a:rect l="l" t="t" r="r" b="b"/>
              <a:pathLst>
                <a:path w="552226" h="292185">
                  <a:moveTo>
                    <a:pt x="124336" y="0"/>
                  </a:moveTo>
                  <a:lnTo>
                    <a:pt x="427890" y="0"/>
                  </a:lnTo>
                  <a:cubicBezTo>
                    <a:pt x="460866" y="0"/>
                    <a:pt x="492491" y="13100"/>
                    <a:pt x="515808" y="36417"/>
                  </a:cubicBezTo>
                  <a:cubicBezTo>
                    <a:pt x="539126" y="59735"/>
                    <a:pt x="552226" y="91360"/>
                    <a:pt x="552226" y="124336"/>
                  </a:cubicBezTo>
                  <a:lnTo>
                    <a:pt x="552226" y="167849"/>
                  </a:lnTo>
                  <a:cubicBezTo>
                    <a:pt x="552226" y="236518"/>
                    <a:pt x="496558" y="292185"/>
                    <a:pt x="427890" y="292185"/>
                  </a:cubicBezTo>
                  <a:lnTo>
                    <a:pt x="124336" y="292185"/>
                  </a:lnTo>
                  <a:cubicBezTo>
                    <a:pt x="91360" y="292185"/>
                    <a:pt x="59735" y="279086"/>
                    <a:pt x="36417" y="255768"/>
                  </a:cubicBezTo>
                  <a:cubicBezTo>
                    <a:pt x="13100" y="232451"/>
                    <a:pt x="0" y="200825"/>
                    <a:pt x="0" y="167849"/>
                  </a:cubicBezTo>
                  <a:lnTo>
                    <a:pt x="0" y="124336"/>
                  </a:lnTo>
                  <a:cubicBezTo>
                    <a:pt x="0" y="91360"/>
                    <a:pt x="13100" y="59735"/>
                    <a:pt x="36417" y="36417"/>
                  </a:cubicBezTo>
                  <a:cubicBezTo>
                    <a:pt x="59735" y="13100"/>
                    <a:pt x="91360" y="0"/>
                    <a:pt x="124336" y="0"/>
                  </a:cubicBezTo>
                  <a:close/>
                </a:path>
              </a:pathLst>
            </a:custGeom>
            <a:solidFill>
              <a:srgbClr val="3B2C5A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552226" cy="349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Work backwards for double blanks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3200745" y="2635836"/>
            <a:ext cx="1689410" cy="1689410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3446107" y="2907171"/>
            <a:ext cx="1271586" cy="1146740"/>
          </a:xfrm>
          <a:custGeom>
            <a:avLst/>
            <a:gdLst/>
            <a:ahLst/>
            <a:cxnLst/>
            <a:rect l="l" t="t" r="r" b="b"/>
            <a:pathLst>
              <a:path w="1271586" h="1146740">
                <a:moveTo>
                  <a:pt x="0" y="0"/>
                </a:moveTo>
                <a:lnTo>
                  <a:pt x="1271586" y="0"/>
                </a:lnTo>
                <a:lnTo>
                  <a:pt x="1271586" y="1146740"/>
                </a:lnTo>
                <a:lnTo>
                  <a:pt x="0" y="114674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8545490" y="2797908"/>
            <a:ext cx="943274" cy="1365265"/>
          </a:xfrm>
          <a:custGeom>
            <a:avLst/>
            <a:gdLst/>
            <a:ahLst/>
            <a:cxnLst/>
            <a:rect l="l" t="t" r="r" b="b"/>
            <a:pathLst>
              <a:path w="943274" h="1365265">
                <a:moveTo>
                  <a:pt x="0" y="0"/>
                </a:moveTo>
                <a:lnTo>
                  <a:pt x="943275" y="0"/>
                </a:lnTo>
                <a:lnTo>
                  <a:pt x="943275" y="1365265"/>
                </a:lnTo>
                <a:lnTo>
                  <a:pt x="0" y="136526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3502538" y="2937629"/>
            <a:ext cx="1085822" cy="1085822"/>
          </a:xfrm>
          <a:custGeom>
            <a:avLst/>
            <a:gdLst/>
            <a:ahLst/>
            <a:cxnLst/>
            <a:rect l="l" t="t" r="r" b="b"/>
            <a:pathLst>
              <a:path w="1085822" h="1085822">
                <a:moveTo>
                  <a:pt x="0" y="0"/>
                </a:moveTo>
                <a:lnTo>
                  <a:pt x="1085823" y="0"/>
                </a:lnTo>
                <a:lnTo>
                  <a:pt x="1085823" y="1085823"/>
                </a:lnTo>
                <a:lnTo>
                  <a:pt x="0" y="1085823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5639124" y="1393842"/>
            <a:ext cx="7009753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509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Strategies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2C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6815" y="340644"/>
            <a:ext cx="13440891" cy="9576927"/>
            <a:chOff x="0" y="0"/>
            <a:chExt cx="877561" cy="625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7561" cy="625281"/>
            </a:xfrm>
            <a:custGeom>
              <a:avLst/>
              <a:gdLst/>
              <a:ahLst/>
              <a:cxnLst/>
              <a:rect l="l" t="t" r="r" b="b"/>
              <a:pathLst>
                <a:path w="877561" h="62528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6360" y="-83634"/>
            <a:ext cx="4345026" cy="10485632"/>
            <a:chOff x="0" y="0"/>
            <a:chExt cx="1544898" cy="3728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4898" cy="3728225"/>
            </a:xfrm>
            <a:custGeom>
              <a:avLst/>
              <a:gdLst/>
              <a:ahLst/>
              <a:cxnLst/>
              <a:rect l="l" t="t" r="r" b="b"/>
              <a:pathLst>
                <a:path w="1544898" h="3728225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01621" y="924768"/>
            <a:ext cx="1524531" cy="1110948"/>
          </a:xfrm>
          <a:custGeom>
            <a:avLst/>
            <a:gdLst/>
            <a:ahLst/>
            <a:cxnLst/>
            <a:rect l="l" t="t" r="r" b="b"/>
            <a:pathLst>
              <a:path w="1524531" h="1110948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25057" y="7272218"/>
            <a:ext cx="1350839" cy="1114060"/>
          </a:xfrm>
          <a:custGeom>
            <a:avLst/>
            <a:gdLst/>
            <a:ahLst/>
            <a:cxnLst/>
            <a:rect l="l" t="t" r="r" b="b"/>
            <a:pathLst>
              <a:path w="1350839" h="1114060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</a:p>
        </p:txBody>
      </p:sp>
      <p:sp>
        <p:nvSpPr>
          <p:cNvPr id="11" name="TextBox 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6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75213" y="942327"/>
            <a:ext cx="3446871" cy="145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5680" spc="482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75213" y="3155041"/>
            <a:ext cx="12727945" cy="5793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The two brothers look so _________ that it is difficult differentiate them.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a. same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b. similar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c. identical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d. alike</a:t>
            </a: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0780" y="3334859"/>
            <a:ext cx="3670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 Completion based on Vocabuary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972</Words>
  <Application>Microsoft Office PowerPoint</Application>
  <PresentationFormat>Custom</PresentationFormat>
  <Paragraphs>209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Arimo</vt:lpstr>
      <vt:lpstr>Canva Sans</vt:lpstr>
      <vt:lpstr>Canva Sans Bold</vt:lpstr>
      <vt:lpstr>Fredoka</vt:lpstr>
      <vt:lpstr>Arial</vt:lpstr>
      <vt:lpstr>Calibri</vt:lpstr>
      <vt:lpstr>Sniglet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Language Arts Parts of Speech Presentation in Purple White Minimalist Style </dc:title>
  <cp:lastModifiedBy>User</cp:lastModifiedBy>
  <cp:revision>2</cp:revision>
  <dcterms:created xsi:type="dcterms:W3CDTF">2006-08-16T00:00:00Z</dcterms:created>
  <dcterms:modified xsi:type="dcterms:W3CDTF">2024-08-02T11:19:56Z</dcterms:modified>
  <dc:identifier>DAGLXfcuUTA</dc:identifier>
</cp:coreProperties>
</file>