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61" r:id="rId8"/>
    <p:sldId id="276" r:id="rId9"/>
    <p:sldId id="277" r:id="rId10"/>
    <p:sldId id="278" r:id="rId11"/>
    <p:sldId id="279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8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No. of 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22-4B09-9BE1-B2B115DAEE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22-4B09-9BE1-B2B115DAEE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22-4B09-9BE1-B2B115DAEE2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22-4B09-9BE1-B2B115DAEE22}"/>
              </c:ext>
            </c:extLst>
          </c:dPt>
          <c:cat>
            <c:strRef>
              <c:f>Sheet1!$A$2:$A$5</c:f>
              <c:strCache>
                <c:ptCount val="4"/>
                <c:pt idx="0">
                  <c:v>PKG1</c:v>
                </c:pt>
                <c:pt idx="1">
                  <c:v>PKG2</c:v>
                </c:pt>
                <c:pt idx="2">
                  <c:v>PKG3</c:v>
                </c:pt>
                <c:pt idx="3">
                  <c:v>PKG4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359</c:v>
                </c:pt>
                <c:pt idx="1">
                  <c:v>358</c:v>
                </c:pt>
                <c:pt idx="2">
                  <c:v>353</c:v>
                </c:pt>
                <c:pt idx="3">
                  <c:v>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22-4B09-9BE1-B2B115DAE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2C38249-9526-48DD-9CEF-C01A7CC52C2A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CAPSTONE PROJECT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80F81A2-4130-4836-AA90-BED33EC89645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CAPSTONE PROJECT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790D7C0-3723-4A18-AE09-A978B53B78AD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CAPSTONE PROJECT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B516D426-AA3B-4824-9B71-1805A7C4D4B5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CAPSTONE PROJECT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A69AB233-3D68-4407-916E-DB787640921C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CAPSTONE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5E54413-EE8B-40CD-9DB6-D1FAA6959922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CAPSTONE PROJECT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811949-5056-4D91-A851-19D2EF756336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CAPSTONE PROJECT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FD69E4C-E529-4F18-9D6C-31D6F838F8A6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CAPSTONE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AB521C8A-15FA-4040-81FD-DE9EEF7BF7BF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CAPSTONE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8C55BC56-1862-421A-A63D-B84953C7CA64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CAPSTONE PROJECT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ED0A5AF4-1988-4D91-8FA7-DDDD1F641D29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CAPSTONE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Predicting Best Insurance Plan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E868871-18B9-AF78-578B-C52690D2D68F}"/>
              </a:ext>
            </a:extLst>
          </p:cNvPr>
          <p:cNvSpPr txBox="1">
            <a:spLocks/>
          </p:cNvSpPr>
          <p:nvPr/>
        </p:nvSpPr>
        <p:spPr>
          <a:xfrm>
            <a:off x="8469046" y="4707507"/>
            <a:ext cx="4892112" cy="806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Shashen Wijesinghe</a:t>
            </a:r>
          </a:p>
          <a:p>
            <a:r>
              <a:rPr lang="en-US" sz="2400" dirty="0"/>
              <a:t>Batch 04</a:t>
            </a:r>
          </a:p>
          <a:p>
            <a:r>
              <a:rPr lang="en-US" sz="2400" dirty="0"/>
              <a:t>Reg. No-203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Future Works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05" y="2378827"/>
            <a:ext cx="6083821" cy="34364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Climax Insurance (Pvt) Ltd experienced lack of interest when purchasing new insurance plans of employees in IT-sector, Kaluthara.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to emphasize the best insurance plan for their customers.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CAPSTONE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C265CF-E0EC-E1D2-725D-DCDE54FC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44" y="2815823"/>
            <a:ext cx="4178510" cy="25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CAPSTONE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1DD5324-732A-1767-C122-BB72DECB8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782399"/>
              </p:ext>
            </p:extLst>
          </p:nvPr>
        </p:nvGraphicFramePr>
        <p:xfrm>
          <a:off x="182094" y="2196443"/>
          <a:ext cx="4797425" cy="2512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486372546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41208108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18912599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Field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8508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 of the Customer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299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 of the Customer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538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bmi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Body Mass Index calculated from the wight and height of the employee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1286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children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 of children for the Customer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7788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smoker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Whether customer is smoking or not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9842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Region in the district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Object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1446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charges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Requested plan by the Customer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Float64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816755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AD8FC95-64E3-C015-BB0D-8837AC559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124713"/>
              </p:ext>
            </p:extLst>
          </p:nvPr>
        </p:nvGraphicFramePr>
        <p:xfrm>
          <a:off x="6096000" y="168797"/>
          <a:ext cx="4057274" cy="2053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6494">
                  <a:extLst>
                    <a:ext uri="{9D8B030D-6E8A-4147-A177-3AD203B41FA5}">
                      <a16:colId xmlns:a16="http://schemas.microsoft.com/office/drawing/2014/main" val="1131934717"/>
                    </a:ext>
                  </a:extLst>
                </a:gridCol>
                <a:gridCol w="760784">
                  <a:extLst>
                    <a:ext uri="{9D8B030D-6E8A-4147-A177-3AD203B41FA5}">
                      <a16:colId xmlns:a16="http://schemas.microsoft.com/office/drawing/2014/main" val="3755318533"/>
                    </a:ext>
                  </a:extLst>
                </a:gridCol>
                <a:gridCol w="760784">
                  <a:extLst>
                    <a:ext uri="{9D8B030D-6E8A-4147-A177-3AD203B41FA5}">
                      <a16:colId xmlns:a16="http://schemas.microsoft.com/office/drawing/2014/main" val="2031113121"/>
                    </a:ext>
                  </a:extLst>
                </a:gridCol>
                <a:gridCol w="760784">
                  <a:extLst>
                    <a:ext uri="{9D8B030D-6E8A-4147-A177-3AD203B41FA5}">
                      <a16:colId xmlns:a16="http://schemas.microsoft.com/office/drawing/2014/main" val="3899558457"/>
                    </a:ext>
                  </a:extLst>
                </a:gridCol>
                <a:gridCol w="1068428">
                  <a:extLst>
                    <a:ext uri="{9D8B030D-6E8A-4147-A177-3AD203B41FA5}">
                      <a16:colId xmlns:a16="http://schemas.microsoft.com/office/drawing/2014/main" val="3020866609"/>
                    </a:ext>
                  </a:extLst>
                </a:gridCol>
              </a:tblGrid>
              <a:tr h="218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bmi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children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charges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4632175"/>
                  </a:ext>
                </a:extLst>
              </a:tr>
              <a:tr h="229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count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7204836"/>
                  </a:ext>
                </a:extLst>
              </a:tr>
              <a:tr h="229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39.20703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30.6634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1.094918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13270.42227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5057330"/>
                  </a:ext>
                </a:extLst>
              </a:tr>
              <a:tr h="229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14.04996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6.098187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1.205493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12110.01124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5318466"/>
                  </a:ext>
                </a:extLst>
              </a:tr>
              <a:tr h="229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15.96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1121.8739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0282204"/>
                  </a:ext>
                </a:extLst>
              </a:tr>
              <a:tr h="229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26.29625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4740.28715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9886582"/>
                  </a:ext>
                </a:extLst>
              </a:tr>
              <a:tr h="229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30.4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9382.033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8214145"/>
                  </a:ext>
                </a:extLst>
              </a:tr>
              <a:tr h="229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34.69375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16639.91252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5839680"/>
                  </a:ext>
                </a:extLst>
              </a:tr>
              <a:tr h="229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53.13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63770.42801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869824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6F0AF65E-9D69-3F65-C1B5-53DF694566E9}"/>
              </a:ext>
            </a:extLst>
          </p:cNvPr>
          <p:cNvSpPr/>
          <p:nvPr/>
        </p:nvSpPr>
        <p:spPr>
          <a:xfrm>
            <a:off x="5008098" y="1181686"/>
            <a:ext cx="576776" cy="524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004857-1C9F-1340-015D-0D5D6B2AFF89}"/>
              </a:ext>
            </a:extLst>
          </p:cNvPr>
          <p:cNvSpPr txBox="1"/>
          <p:nvPr/>
        </p:nvSpPr>
        <p:spPr>
          <a:xfrm>
            <a:off x="493916" y="4743708"/>
            <a:ext cx="12235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Segregated Customers in to 4 PLANs based on charges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2913A0-64D8-21C9-15F0-8DD5AB480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908" y="3517209"/>
            <a:ext cx="4057274" cy="3021704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2D8291-FBEA-1CE6-3691-927C2D00F4F2}"/>
              </a:ext>
            </a:extLst>
          </p:cNvPr>
          <p:cNvSpPr txBox="1"/>
          <p:nvPr/>
        </p:nvSpPr>
        <p:spPr>
          <a:xfrm>
            <a:off x="8636034" y="3080978"/>
            <a:ext cx="2809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Correlation of variables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0F5538F-FF70-9C2C-23BE-EF96F779C1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717148"/>
              </p:ext>
            </p:extLst>
          </p:nvPr>
        </p:nvGraphicFramePr>
        <p:xfrm>
          <a:off x="2309444" y="4976191"/>
          <a:ext cx="3413168" cy="187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443D148-ACDB-E570-7E8C-56522AC8CFE7}"/>
              </a:ext>
            </a:extLst>
          </p:cNvPr>
          <p:cNvCxnSpPr>
            <a:cxnSpLocks/>
          </p:cNvCxnSpPr>
          <p:nvPr/>
        </p:nvCxnSpPr>
        <p:spPr>
          <a:xfrm>
            <a:off x="770619" y="4634573"/>
            <a:ext cx="1893760" cy="1028090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A757BBF-461B-9620-8F7E-3D29660B1403}"/>
              </a:ext>
            </a:extLst>
          </p:cNvPr>
          <p:cNvSpPr/>
          <p:nvPr/>
        </p:nvSpPr>
        <p:spPr>
          <a:xfrm>
            <a:off x="5055448" y="3209433"/>
            <a:ext cx="387845" cy="307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778096-795D-73BD-7A3C-6EF2A381E14C}"/>
              </a:ext>
            </a:extLst>
          </p:cNvPr>
          <p:cNvSpPr txBox="1"/>
          <p:nvPr/>
        </p:nvSpPr>
        <p:spPr>
          <a:xfrm>
            <a:off x="5519222" y="3119310"/>
            <a:ext cx="280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Bmi</a:t>
            </a:r>
            <a:r>
              <a:rPr lang="en-US" sz="1400" dirty="0"/>
              <a:t> variable removed after preprocessing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253A5AA-9B02-1A6D-ECB5-8131D8D5DA42}"/>
              </a:ext>
            </a:extLst>
          </p:cNvPr>
          <p:cNvSpPr/>
          <p:nvPr/>
        </p:nvSpPr>
        <p:spPr>
          <a:xfrm>
            <a:off x="5055448" y="2417282"/>
            <a:ext cx="387845" cy="307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76F199-9992-FDAC-234B-54B220BD2AEC}"/>
              </a:ext>
            </a:extLst>
          </p:cNvPr>
          <p:cNvSpPr txBox="1"/>
          <p:nvPr/>
        </p:nvSpPr>
        <p:spPr>
          <a:xfrm>
            <a:off x="5519222" y="2327159"/>
            <a:ext cx="2809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age variable scaled due to high range compared to other variables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CAPSTONE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Logistic Regression — Detailed Overview | by Saishruthi Swaminathan |  Towards Data Science">
            <a:extLst>
              <a:ext uri="{FF2B5EF4-FFF2-40B4-BE49-F238E27FC236}">
                <a16:creationId xmlns:a16="http://schemas.microsoft.com/office/drawing/2014/main" id="{6A26F953-1338-DE2B-5F38-F4BBC60B0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08" y="2406719"/>
            <a:ext cx="3028950" cy="174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8E981D-8CC5-1462-385F-357FD4A8F51B}"/>
              </a:ext>
            </a:extLst>
          </p:cNvPr>
          <p:cNvSpPr txBox="1"/>
          <p:nvPr/>
        </p:nvSpPr>
        <p:spPr>
          <a:xfrm>
            <a:off x="3507443" y="1748863"/>
            <a:ext cx="4801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 Machine Learning Algorithms are used after preprocessing</a:t>
            </a:r>
          </a:p>
        </p:txBody>
      </p:sp>
      <p:pic>
        <p:nvPicPr>
          <p:cNvPr id="2052" name="Picture 4" descr="What is a Support Vector Machine? - Datatron">
            <a:extLst>
              <a:ext uri="{FF2B5EF4-FFF2-40B4-BE49-F238E27FC236}">
                <a16:creationId xmlns:a16="http://schemas.microsoft.com/office/drawing/2014/main" id="{8163EB27-64FE-03AD-CEB6-FFE0A411C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645" y="2427667"/>
            <a:ext cx="3190875" cy="172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l-Life Applications of Neural Networks | Smartsheet">
            <a:extLst>
              <a:ext uri="{FF2B5EF4-FFF2-40B4-BE49-F238E27FC236}">
                <a16:creationId xmlns:a16="http://schemas.microsoft.com/office/drawing/2014/main" id="{40E03359-DEDF-3E02-3D63-187E73F09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162" y="2406718"/>
            <a:ext cx="2722681" cy="174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w Decision Tree Algorithm works">
            <a:extLst>
              <a:ext uri="{FF2B5EF4-FFF2-40B4-BE49-F238E27FC236}">
                <a16:creationId xmlns:a16="http://schemas.microsoft.com/office/drawing/2014/main" id="{C7B7629A-71FA-85F9-F110-EC7FD2363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43" y="4487770"/>
            <a:ext cx="3379108" cy="186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16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97" y="-130313"/>
            <a:ext cx="9779183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CAPSTONE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C1E1DB-AA71-82AD-BB60-F39A1C6BD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59" y="1458095"/>
            <a:ext cx="6049219" cy="362953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1128CB3-DF17-5D94-15DF-9A682E067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12" y="494679"/>
            <a:ext cx="4200525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F06061F-06BC-A3FD-0179-F52B07301BD4}"/>
              </a:ext>
            </a:extLst>
          </p:cNvPr>
          <p:cNvSpPr/>
          <p:nvPr/>
        </p:nvSpPr>
        <p:spPr>
          <a:xfrm>
            <a:off x="6705600" y="2463973"/>
            <a:ext cx="423112" cy="365125"/>
          </a:xfrm>
          <a:prstGeom prst="rightArrow">
            <a:avLst>
              <a:gd name="adj1" fmla="val 32669"/>
              <a:gd name="adj2" fmla="val 26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6AC167-B471-8B1E-572A-4ABEA28E01B1}"/>
              </a:ext>
            </a:extLst>
          </p:cNvPr>
          <p:cNvSpPr txBox="1"/>
          <p:nvPr/>
        </p:nvSpPr>
        <p:spPr>
          <a:xfrm>
            <a:off x="7738199" y="3732696"/>
            <a:ext cx="371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Confusion Matrix of Decision Tree Classifier</a:t>
            </a:r>
          </a:p>
        </p:txBody>
      </p:sp>
      <p:pic>
        <p:nvPicPr>
          <p:cNvPr id="14" name="Picture 13" descr="Calendar&#10;&#10;Description automatically generated">
            <a:extLst>
              <a:ext uri="{FF2B5EF4-FFF2-40B4-BE49-F238E27FC236}">
                <a16:creationId xmlns:a16="http://schemas.microsoft.com/office/drawing/2014/main" id="{D147CB92-D0F2-DFA9-6485-7F472A20B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064" y="4116121"/>
            <a:ext cx="4686935" cy="2000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C27943-6DEC-057B-98AD-286B141B1498}"/>
              </a:ext>
            </a:extLst>
          </p:cNvPr>
          <p:cNvSpPr txBox="1"/>
          <p:nvPr/>
        </p:nvSpPr>
        <p:spPr>
          <a:xfrm>
            <a:off x="7857469" y="6202461"/>
            <a:ext cx="371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Classification Report of Decision Tree Classifier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6BB2028-B06E-DCB6-6586-5F2C423816DC}"/>
              </a:ext>
            </a:extLst>
          </p:cNvPr>
          <p:cNvSpPr/>
          <p:nvPr/>
        </p:nvSpPr>
        <p:spPr>
          <a:xfrm>
            <a:off x="6666841" y="4167101"/>
            <a:ext cx="423112" cy="365125"/>
          </a:xfrm>
          <a:prstGeom prst="rightArrow">
            <a:avLst>
              <a:gd name="adj1" fmla="val 32669"/>
              <a:gd name="adj2" fmla="val 26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97" y="-130313"/>
            <a:ext cx="9779183" cy="1325563"/>
          </a:xfrm>
        </p:spPr>
        <p:txBody>
          <a:bodyPr/>
          <a:lstStyle/>
          <a:p>
            <a:r>
              <a:rPr lang="en-US"/>
              <a:t>Discussion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CAPSTONE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E85B-36E2-36BA-F4C5-BBDF1462DECF}"/>
              </a:ext>
            </a:extLst>
          </p:cNvPr>
          <p:cNvSpPr txBox="1">
            <a:spLocks/>
          </p:cNvSpPr>
          <p:nvPr/>
        </p:nvSpPr>
        <p:spPr>
          <a:xfrm>
            <a:off x="996689" y="1371662"/>
            <a:ext cx="7829259" cy="3436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Based on the Accuracy and F1-score, Decision Tree Classifier is the best model to predict the insurance plan.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SVM has less accuracy compared to all the ML algorithms</a:t>
            </a:r>
          </a:p>
          <a:p>
            <a:endParaRPr lang="en-US" dirty="0"/>
          </a:p>
        </p:txBody>
      </p:sp>
      <p:pic>
        <p:nvPicPr>
          <p:cNvPr id="4" name="Picture 10" descr="Diagram&#10;&#10;Description automatically generated">
            <a:extLst>
              <a:ext uri="{FF2B5EF4-FFF2-40B4-BE49-F238E27FC236}">
                <a16:creationId xmlns:a16="http://schemas.microsoft.com/office/drawing/2014/main" id="{60CD880D-C1F0-C116-D46B-BDB20A40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938" y="3429000"/>
            <a:ext cx="4366499" cy="241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04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97" y="-130313"/>
            <a:ext cx="9779183" cy="1325563"/>
          </a:xfrm>
        </p:spPr>
        <p:txBody>
          <a:bodyPr/>
          <a:lstStyle/>
          <a:p>
            <a:r>
              <a:rPr lang="en-US" dirty="0"/>
              <a:t>Future Works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CAPSTONE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E85B-36E2-36BA-F4C5-BBDF1462DECF}"/>
              </a:ext>
            </a:extLst>
          </p:cNvPr>
          <p:cNvSpPr txBox="1">
            <a:spLocks/>
          </p:cNvSpPr>
          <p:nvPr/>
        </p:nvSpPr>
        <p:spPr>
          <a:xfrm>
            <a:off x="996689" y="1371662"/>
            <a:ext cx="7829259" cy="3436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074" name="Picture 2" descr="A guide to ML model serving | Ubuntu">
            <a:extLst>
              <a:ext uri="{FF2B5EF4-FFF2-40B4-BE49-F238E27FC236}">
                <a16:creationId xmlns:a16="http://schemas.microsoft.com/office/drawing/2014/main" id="{8A30CA1E-CE6B-8EAF-B048-162AE782E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22" y="1304235"/>
            <a:ext cx="7563678" cy="388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12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275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Office Theme</vt:lpstr>
      <vt:lpstr>Capstone Project</vt:lpstr>
      <vt:lpstr>Contents</vt:lpstr>
      <vt:lpstr>Introduction</vt:lpstr>
      <vt:lpstr>Data</vt:lpstr>
      <vt:lpstr>Methodology</vt:lpstr>
      <vt:lpstr>Results</vt:lpstr>
      <vt:lpstr>Discussion </vt:lpstr>
      <vt:lpstr>Future Works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Shashen WIjesinghe</dc:creator>
  <cp:lastModifiedBy>Shashen WIjesinghe</cp:lastModifiedBy>
  <cp:revision>10</cp:revision>
  <dcterms:created xsi:type="dcterms:W3CDTF">2022-11-21T05:10:41Z</dcterms:created>
  <dcterms:modified xsi:type="dcterms:W3CDTF">2022-11-21T08:00:20Z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