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1116828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05000" y="4124160"/>
            <a:ext cx="1116828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5450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127920" y="1855080"/>
            <a:ext cx="5450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05000" y="4124160"/>
            <a:ext cx="5450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127920" y="4124160"/>
            <a:ext cx="5450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3596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181400" y="1855080"/>
            <a:ext cx="3596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7957440" y="1855080"/>
            <a:ext cx="3596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05000" y="4124160"/>
            <a:ext cx="3596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181400" y="4124160"/>
            <a:ext cx="3596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7957440" y="4124160"/>
            <a:ext cx="3596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05000" y="1855080"/>
            <a:ext cx="11168280" cy="434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11168280" cy="434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5450040" cy="434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127920" y="1855080"/>
            <a:ext cx="5450040" cy="434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1136520" y="640080"/>
            <a:ext cx="9313560" cy="39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5450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27920" y="1855080"/>
            <a:ext cx="5450040" cy="434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05000" y="4124160"/>
            <a:ext cx="5450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05000" y="1855080"/>
            <a:ext cx="11168280" cy="434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5450040" cy="434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127920" y="1855080"/>
            <a:ext cx="5450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127920" y="4124160"/>
            <a:ext cx="5450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5450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127920" y="1855080"/>
            <a:ext cx="5450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05000" y="4124160"/>
            <a:ext cx="1116828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1116828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05000" y="4124160"/>
            <a:ext cx="1116828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5450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127920" y="1855080"/>
            <a:ext cx="5450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05000" y="4124160"/>
            <a:ext cx="5450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127920" y="4124160"/>
            <a:ext cx="5450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3596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181400" y="1855080"/>
            <a:ext cx="3596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7957440" y="1855080"/>
            <a:ext cx="3596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05000" y="4124160"/>
            <a:ext cx="3596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4181400" y="4124160"/>
            <a:ext cx="3596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7957440" y="4124160"/>
            <a:ext cx="3596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11168280" cy="434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5450040" cy="434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127920" y="1855080"/>
            <a:ext cx="5450040" cy="434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136520" y="640080"/>
            <a:ext cx="9313560" cy="39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5450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127920" y="1855080"/>
            <a:ext cx="5450040" cy="434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05000" y="4124160"/>
            <a:ext cx="5450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5450040" cy="434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127920" y="1855080"/>
            <a:ext cx="5450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127920" y="4124160"/>
            <a:ext cx="5450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5450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127920" y="1855080"/>
            <a:ext cx="5450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05000" y="4124160"/>
            <a:ext cx="1116828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2"/>
          <a:stretch/>
        </p:blipFill>
        <p:spPr>
          <a:xfrm>
            <a:off x="10449360" y="325800"/>
            <a:ext cx="1446480" cy="379440"/>
          </a:xfrm>
          <a:prstGeom prst="rect">
            <a:avLst/>
          </a:prstGeom>
          <a:ln>
            <a:noFill/>
          </a:ln>
        </p:spPr>
      </p:pic>
      <p:pic>
        <p:nvPicPr>
          <p:cNvPr id="1" name="Picture 7" descr=""/>
          <p:cNvPicPr/>
          <p:nvPr/>
        </p:nvPicPr>
        <p:blipFill>
          <a:blip r:embed="rId3"/>
          <a:stretch/>
        </p:blipFill>
        <p:spPr>
          <a:xfrm>
            <a:off x="0" y="177840"/>
            <a:ext cx="1267920" cy="81468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Times New Roman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34CD1FFB-A3F3-44EF-9E69-E950024EF8C6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06/01/19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BEEE6F7-7A74-4CEA-9CE2-76EA5FF7B2D5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6" descr=""/>
          <p:cNvPicPr/>
          <p:nvPr/>
        </p:nvPicPr>
        <p:blipFill>
          <a:blip r:embed="rId2"/>
          <a:stretch/>
        </p:blipFill>
        <p:spPr>
          <a:xfrm>
            <a:off x="10449360" y="325800"/>
            <a:ext cx="1446480" cy="379440"/>
          </a:xfrm>
          <a:prstGeom prst="rect">
            <a:avLst/>
          </a:prstGeom>
          <a:ln>
            <a:noFill/>
          </a:ln>
        </p:spPr>
      </p:pic>
      <p:pic>
        <p:nvPicPr>
          <p:cNvPr id="44" name="Picture 7" descr=""/>
          <p:cNvPicPr/>
          <p:nvPr/>
        </p:nvPicPr>
        <p:blipFill>
          <a:blip r:embed="rId3"/>
          <a:stretch/>
        </p:blipFill>
        <p:spPr>
          <a:xfrm>
            <a:off x="0" y="177840"/>
            <a:ext cx="1267920" cy="814680"/>
          </a:xfrm>
          <a:prstGeom prst="rect">
            <a:avLst/>
          </a:prstGeom>
          <a:ln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Times New Roman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11168280" cy="43437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09-06-2016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Investment Case Study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r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391400" y="344520"/>
            <a:ext cx="9143640" cy="3193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INVESTMENT CASE STUDY </a:t>
            </a:r>
            <a:br/>
            <a:br/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SUBMISSION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388440" y="4793760"/>
            <a:ext cx="6138360" cy="1531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12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IN" sz="1200" spc="-1" strike="noStrike">
              <a:latin typeface="Arial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Shashi Bhushan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05000" y="1855080"/>
            <a:ext cx="11168280" cy="4343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Only Venture Fund Type suits Spark Funds constraint of 5 to 15 million USD investments.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Top English Speaking countries for Spark Funds to invest in are USA, Great Britain and India.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Top Sectors to invest in individual countries will be presented in next slides.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136520" y="640080"/>
            <a:ext cx="9313560" cy="855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Top Companies by Sector and Country to Invest in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2698560" y="1855080"/>
            <a:ext cx="6580440" cy="4343760"/>
          </a:xfrm>
          <a:prstGeom prst="rect">
            <a:avLst/>
          </a:prstGeom>
          <a:ln>
            <a:noFill/>
          </a:ln>
        </p:spPr>
      </p:pic>
      <p:sp>
        <p:nvSpPr>
          <p:cNvPr id="91" name="TextShape 1"/>
          <p:cNvSpPr txBox="1"/>
          <p:nvPr/>
        </p:nvSpPr>
        <p:spPr>
          <a:xfrm>
            <a:off x="1136520" y="640080"/>
            <a:ext cx="9313560" cy="855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Raised Amount in Funding across Different Funding Types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630360" y="1512000"/>
            <a:ext cx="973764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latin typeface="Arial"/>
              </a:rPr>
              <a:t>Venture is the preferred Fund type as it falls between 5 to 15 million USD range.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05000" y="1855080"/>
            <a:ext cx="11168280" cy="4343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USA is on top followed by GBR and IND. CHN is excluded being non english speaking country.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1136520" y="640080"/>
            <a:ext cx="9313560" cy="855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Raised Amount in funding across Top 9 Countries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1728000" y="2213640"/>
            <a:ext cx="9072000" cy="3391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05000" y="1855080"/>
            <a:ext cx="11168280" cy="4343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1136520" y="640080"/>
            <a:ext cx="9313560" cy="855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Raised Amount in Top 3 Countries across Top 3 Sections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3403440" y="2213640"/>
            <a:ext cx="5436360" cy="3391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05000" y="1855080"/>
            <a:ext cx="11168280" cy="4343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Only Venture Fund Type suits Spark Funds constraint of 5 to 15 million USD investments.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Top English Speaking countries for Spark Funds to invest in are USA, Great Britain and India.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1136520" y="640080"/>
            <a:ext cx="9313560" cy="855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Results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240</TotalTime>
  <Application>LibreOffice/6.0.7.3$Linux_X86_64 LibreOffice_project/00m0$Build-3</Application>
  <Words>66</Words>
  <Paragraphs>19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2016-06-09T08:16:28Z</dcterms:created>
  <dc:creator>Chiranjeev</dc:creator>
  <dc:description/>
  <dc:language>en-IN</dc:language>
  <cp:lastModifiedBy/>
  <dcterms:modified xsi:type="dcterms:W3CDTF">2019-01-06T21:18:05Z</dcterms:modified>
  <cp:revision>32</cp:revision>
  <dc:subject/>
  <dc:title>Investment Case Study  Submission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