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embeddedFontLst>
    <p:embeddedFont>
      <p:font typeface="Average"/>
      <p:regular r:id="rId15"/>
    </p:embeddedFont>
    <p:embeddedFont>
      <p:font typeface="Oswald"/>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Average-regular.fntdata"/><Relationship Id="rId14" Type="http://schemas.openxmlformats.org/officeDocument/2006/relationships/slide" Target="slides/slide9.xml"/><Relationship Id="rId17" Type="http://schemas.openxmlformats.org/officeDocument/2006/relationships/font" Target="fonts/Oswald-bold.fntdata"/><Relationship Id="rId16" Type="http://schemas.openxmlformats.org/officeDocument/2006/relationships/font" Target="fonts/Oswa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b8eab7204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b8eab7204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92514d727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92514d727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b8eab7204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b8eab720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b8eab7204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b8eab7204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b8b43ce92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b8b43ce92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8eab7204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b8eab7204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b8eab7204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b8eab7204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94446863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94446863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84165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Gainesboro</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Group #6</a:t>
            </a:r>
            <a:endParaRPr/>
          </a:p>
          <a:p>
            <a:pPr indent="0" lvl="0" marL="0" rtl="0" algn="ctr">
              <a:spcBef>
                <a:spcPts val="0"/>
              </a:spcBef>
              <a:spcAft>
                <a:spcPts val="0"/>
              </a:spcAft>
              <a:buNone/>
            </a:pPr>
            <a:r>
              <a:t/>
            </a:r>
            <a:endParaRPr/>
          </a:p>
          <a:p>
            <a:pPr indent="0" lvl="0" marL="0" rtl="0" algn="ctr">
              <a:spcBef>
                <a:spcPts val="0"/>
              </a:spcBef>
              <a:spcAft>
                <a:spcPts val="0"/>
              </a:spcAft>
              <a:buNone/>
            </a:pPr>
            <a:r>
              <a:rPr lang="en" sz="1500"/>
              <a:t>Jack Bell, Sadam Hashi, </a:t>
            </a:r>
            <a:r>
              <a:rPr lang="en" sz="1500"/>
              <a:t>Andrew Trias</a:t>
            </a:r>
            <a:r>
              <a:rPr lang="en" sz="1500"/>
              <a:t>, &amp; </a:t>
            </a:r>
            <a:r>
              <a:rPr lang="en" sz="1500"/>
              <a:t>Jackson Stewart</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73050" y="572700"/>
            <a:ext cx="3517500" cy="31242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Financial Position:</a:t>
            </a:r>
            <a:endParaRPr/>
          </a:p>
          <a:p>
            <a:pPr indent="-304800" lvl="0" marL="457200" rtl="0" algn="l">
              <a:lnSpc>
                <a:spcPct val="150000"/>
              </a:lnSpc>
              <a:spcBef>
                <a:spcPts val="1200"/>
              </a:spcBef>
              <a:spcAft>
                <a:spcPts val="0"/>
              </a:spcAft>
              <a:buSzPts val="1200"/>
              <a:buChar char="●"/>
            </a:pPr>
            <a:r>
              <a:rPr lang="en" sz="1200"/>
              <a:t>Recent years have seen a net loss</a:t>
            </a:r>
            <a:endParaRPr sz="1200"/>
          </a:p>
          <a:p>
            <a:pPr indent="-304800" lvl="0" marL="457200" rtl="0" algn="l">
              <a:lnSpc>
                <a:spcPct val="150000"/>
              </a:lnSpc>
              <a:spcBef>
                <a:spcPts val="0"/>
              </a:spcBef>
              <a:spcAft>
                <a:spcPts val="0"/>
              </a:spcAft>
              <a:buSzPts val="1200"/>
              <a:buChar char="●"/>
            </a:pPr>
            <a:r>
              <a:rPr lang="en" sz="1200"/>
              <a:t>Increased competition</a:t>
            </a:r>
            <a:endParaRPr sz="1200"/>
          </a:p>
          <a:p>
            <a:pPr indent="-304800" lvl="1" marL="914400" rtl="0" algn="l">
              <a:lnSpc>
                <a:spcPct val="150000"/>
              </a:lnSpc>
              <a:spcBef>
                <a:spcPts val="0"/>
              </a:spcBef>
              <a:spcAft>
                <a:spcPts val="0"/>
              </a:spcAft>
              <a:buSzPts val="1200"/>
              <a:buChar char="○"/>
            </a:pPr>
            <a:r>
              <a:rPr lang="en" sz="1200"/>
              <a:t>Specialized industry entrants</a:t>
            </a:r>
            <a:endParaRPr sz="1200"/>
          </a:p>
          <a:p>
            <a:pPr indent="-304800" lvl="0" marL="457200" rtl="0" algn="l">
              <a:lnSpc>
                <a:spcPct val="150000"/>
              </a:lnSpc>
              <a:spcBef>
                <a:spcPts val="0"/>
              </a:spcBef>
              <a:spcAft>
                <a:spcPts val="0"/>
              </a:spcAft>
              <a:buSzPts val="1200"/>
              <a:buChar char="●"/>
            </a:pPr>
            <a:r>
              <a:rPr lang="en" sz="1200"/>
              <a:t>Cash outflows for restructuring</a:t>
            </a:r>
            <a:endParaRPr sz="1200"/>
          </a:p>
          <a:p>
            <a:pPr indent="0" lvl="0" marL="0" rtl="0" algn="l">
              <a:lnSpc>
                <a:spcPct val="150000"/>
              </a:lnSpc>
              <a:spcBef>
                <a:spcPts val="1200"/>
              </a:spcBef>
              <a:spcAft>
                <a:spcPts val="0"/>
              </a:spcAft>
              <a:buNone/>
            </a:pPr>
            <a:r>
              <a:rPr lang="en" sz="1400"/>
              <a:t>Management is optimistic:</a:t>
            </a:r>
            <a:endParaRPr sz="1400"/>
          </a:p>
          <a:p>
            <a:pPr indent="-304800" lvl="0" marL="457200" rtl="0" algn="l">
              <a:lnSpc>
                <a:spcPct val="150000"/>
              </a:lnSpc>
              <a:spcBef>
                <a:spcPts val="1200"/>
              </a:spcBef>
              <a:spcAft>
                <a:spcPts val="0"/>
              </a:spcAft>
              <a:buSzPts val="1200"/>
              <a:buChar char="●"/>
            </a:pPr>
            <a:r>
              <a:rPr lang="en" sz="1200"/>
              <a:t>15% growth from 2005-11</a:t>
            </a:r>
            <a:endParaRPr sz="1200"/>
          </a:p>
          <a:p>
            <a:pPr indent="-304800" lvl="0" marL="457200" rtl="0" algn="l">
              <a:lnSpc>
                <a:spcPct val="150000"/>
              </a:lnSpc>
              <a:spcBef>
                <a:spcPts val="0"/>
              </a:spcBef>
              <a:spcAft>
                <a:spcPts val="0"/>
              </a:spcAft>
              <a:buSzPts val="1200"/>
              <a:buChar char="●"/>
            </a:pPr>
            <a:r>
              <a:rPr lang="en" sz="1200"/>
              <a:t>Potential to be considered a growth stock</a:t>
            </a:r>
            <a:endParaRPr sz="1200"/>
          </a:p>
        </p:txBody>
      </p:sp>
      <p:pic>
        <p:nvPicPr>
          <p:cNvPr id="67" name="Google Shape;67;p14"/>
          <p:cNvPicPr preferRelativeResize="0"/>
          <p:nvPr/>
        </p:nvPicPr>
        <p:blipFill>
          <a:blip r:embed="rId3">
            <a:alphaModFix/>
          </a:blip>
          <a:stretch>
            <a:fillRect/>
          </a:stretch>
        </p:blipFill>
        <p:spPr>
          <a:xfrm>
            <a:off x="3924750" y="165650"/>
            <a:ext cx="4843900" cy="1901150"/>
          </a:xfrm>
          <a:prstGeom prst="rect">
            <a:avLst/>
          </a:prstGeom>
          <a:noFill/>
          <a:ln>
            <a:noFill/>
          </a:ln>
        </p:spPr>
      </p:pic>
      <p:pic>
        <p:nvPicPr>
          <p:cNvPr id="68" name="Google Shape;68;p14"/>
          <p:cNvPicPr preferRelativeResize="0"/>
          <p:nvPr/>
        </p:nvPicPr>
        <p:blipFill rotWithShape="1">
          <a:blip r:embed="rId4">
            <a:alphaModFix/>
          </a:blip>
          <a:srcRect b="0" l="21470" r="0" t="0"/>
          <a:stretch/>
        </p:blipFill>
        <p:spPr>
          <a:xfrm>
            <a:off x="444550" y="4803150"/>
            <a:ext cx="6104400" cy="180975"/>
          </a:xfrm>
          <a:prstGeom prst="rect">
            <a:avLst/>
          </a:prstGeom>
          <a:noFill/>
          <a:ln>
            <a:noFill/>
          </a:ln>
        </p:spPr>
      </p:pic>
      <p:pic>
        <p:nvPicPr>
          <p:cNvPr id="69" name="Google Shape;69;p14"/>
          <p:cNvPicPr preferRelativeResize="0"/>
          <p:nvPr/>
        </p:nvPicPr>
        <p:blipFill>
          <a:blip r:embed="rId5">
            <a:alphaModFix/>
          </a:blip>
          <a:stretch>
            <a:fillRect/>
          </a:stretch>
        </p:blipFill>
        <p:spPr>
          <a:xfrm>
            <a:off x="444550" y="4622163"/>
            <a:ext cx="6104399" cy="180975"/>
          </a:xfrm>
          <a:prstGeom prst="rect">
            <a:avLst/>
          </a:prstGeom>
          <a:noFill/>
          <a:ln>
            <a:noFill/>
          </a:ln>
        </p:spPr>
      </p:pic>
      <p:sp>
        <p:nvSpPr>
          <p:cNvPr id="70" name="Google Shape;70;p14"/>
          <p:cNvSpPr txBox="1"/>
          <p:nvPr/>
        </p:nvSpPr>
        <p:spPr>
          <a:xfrm>
            <a:off x="3924750" y="2718125"/>
            <a:ext cx="4791300" cy="16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accent3"/>
                </a:solidFill>
                <a:latin typeface="Average"/>
                <a:ea typeface="Average"/>
                <a:cs typeface="Average"/>
                <a:sym typeface="Average"/>
              </a:rPr>
              <a:t>Goals:</a:t>
            </a:r>
            <a:endParaRPr sz="1200">
              <a:solidFill>
                <a:schemeClr val="accent3"/>
              </a:solidFill>
              <a:latin typeface="Average"/>
              <a:ea typeface="Average"/>
              <a:cs typeface="Average"/>
              <a:sym typeface="Average"/>
            </a:endParaRPr>
          </a:p>
          <a:p>
            <a:pPr indent="-304800" lvl="0" marL="457200" rtl="0" algn="l">
              <a:lnSpc>
                <a:spcPct val="150000"/>
              </a:lnSpc>
              <a:spcBef>
                <a:spcPts val="120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Penetrate international markets</a:t>
            </a:r>
            <a:endParaRPr sz="1200">
              <a:solidFill>
                <a:schemeClr val="accent3"/>
              </a:solidFill>
              <a:latin typeface="Average"/>
              <a:ea typeface="Average"/>
              <a:cs typeface="Average"/>
              <a:sym typeface="Average"/>
            </a:endParaRPr>
          </a:p>
          <a:p>
            <a:pPr indent="-304800" lvl="0" marL="457200" rtl="0" algn="l">
              <a:lnSpc>
                <a:spcPct val="150000"/>
              </a:lnSpc>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Expand on computer-aided manufacturing</a:t>
            </a:r>
            <a:endParaRPr sz="1200">
              <a:solidFill>
                <a:schemeClr val="accent3"/>
              </a:solidFill>
              <a:latin typeface="Average"/>
              <a:ea typeface="Average"/>
              <a:cs typeface="Average"/>
              <a:sym typeface="Average"/>
            </a:endParaRPr>
          </a:p>
          <a:p>
            <a:pPr indent="-304800" lvl="0" marL="457200" rtl="0" algn="l">
              <a:lnSpc>
                <a:spcPct val="150000"/>
              </a:lnSpc>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Minimize debt obligations</a:t>
            </a:r>
            <a:endParaRPr sz="1200">
              <a:solidFill>
                <a:schemeClr val="accent3"/>
              </a:solidFill>
              <a:latin typeface="Average"/>
              <a:ea typeface="Average"/>
              <a:cs typeface="Average"/>
              <a:sym typeface="Average"/>
            </a:endParaRPr>
          </a:p>
          <a:p>
            <a:pPr indent="-304800" lvl="1" marL="914400" rtl="0" algn="l">
              <a:lnSpc>
                <a:spcPct val="150000"/>
              </a:lnSpc>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Maintain 40% or less D/E ratio</a:t>
            </a:r>
            <a:endParaRPr sz="1200">
              <a:solidFill>
                <a:schemeClr val="accent3"/>
              </a:solidFill>
              <a:latin typeface="Average"/>
              <a:ea typeface="Average"/>
              <a:cs typeface="Average"/>
              <a:sym typeface="Average"/>
            </a:endParaRPr>
          </a:p>
        </p:txBody>
      </p:sp>
      <p:pic>
        <p:nvPicPr>
          <p:cNvPr id="71" name="Google Shape;71;p14"/>
          <p:cNvPicPr preferRelativeResize="0"/>
          <p:nvPr/>
        </p:nvPicPr>
        <p:blipFill rotWithShape="1">
          <a:blip r:embed="rId4">
            <a:alphaModFix/>
          </a:blip>
          <a:srcRect b="4997" l="0" r="78477" t="0"/>
          <a:stretch/>
        </p:blipFill>
        <p:spPr>
          <a:xfrm>
            <a:off x="444550" y="4431675"/>
            <a:ext cx="1761025" cy="1809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00" y="248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Zero-dividend Payout Policy</a:t>
            </a:r>
            <a:endParaRPr/>
          </a:p>
        </p:txBody>
      </p:sp>
      <p:pic>
        <p:nvPicPr>
          <p:cNvPr id="77" name="Google Shape;77;p15"/>
          <p:cNvPicPr preferRelativeResize="0"/>
          <p:nvPr/>
        </p:nvPicPr>
        <p:blipFill>
          <a:blip r:embed="rId3">
            <a:alphaModFix/>
          </a:blip>
          <a:stretch>
            <a:fillRect/>
          </a:stretch>
        </p:blipFill>
        <p:spPr>
          <a:xfrm>
            <a:off x="1277225" y="1017725"/>
            <a:ext cx="6170925" cy="39001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Zero-Dividend Payout Policy - Pros and Cons</a:t>
            </a:r>
            <a:endParaRPr/>
          </a:p>
        </p:txBody>
      </p:sp>
      <p:sp>
        <p:nvSpPr>
          <p:cNvPr id="83" name="Google Shape;8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t/>
            </a:r>
            <a:endParaRPr/>
          </a:p>
          <a:p>
            <a:pPr indent="0" lvl="0" marL="0" rtl="0" algn="l">
              <a:spcBef>
                <a:spcPts val="0"/>
              </a:spcBef>
              <a:spcAft>
                <a:spcPts val="1200"/>
              </a:spcAft>
              <a:buNone/>
            </a:pPr>
            <a:r>
              <a:t/>
            </a:r>
            <a:endParaRPr/>
          </a:p>
        </p:txBody>
      </p:sp>
      <p:sp>
        <p:nvSpPr>
          <p:cNvPr id="84" name="Google Shape;84;p16"/>
          <p:cNvSpPr txBox="1"/>
          <p:nvPr/>
        </p:nvSpPr>
        <p:spPr>
          <a:xfrm>
            <a:off x="311700" y="1775275"/>
            <a:ext cx="3864900" cy="27936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A study found percentage of firms paying cash dividends dropped from 66.5% to 20.8% from 1978-1999</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The company achieves a positive cashflow by 2007</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Not overly exceed the company’s debt capacity, and hit lower than the minimum requirement of debt-to-equity ratio by 2011</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Use retained earnings to rebranding the company or begin(invest) new projects that yield high NPVs</a:t>
            </a:r>
            <a:endParaRPr sz="1200">
              <a:solidFill>
                <a:schemeClr val="accent3"/>
              </a:solidFill>
              <a:latin typeface="Average"/>
              <a:ea typeface="Average"/>
              <a:cs typeface="Average"/>
              <a:sym typeface="Average"/>
            </a:endParaRPr>
          </a:p>
        </p:txBody>
      </p:sp>
      <p:sp>
        <p:nvSpPr>
          <p:cNvPr id="85" name="Google Shape;85;p16"/>
          <p:cNvSpPr txBox="1"/>
          <p:nvPr/>
        </p:nvSpPr>
        <p:spPr>
          <a:xfrm>
            <a:off x="4967400" y="1771675"/>
            <a:ext cx="3864900" cy="28008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Board shows no commitment to shareholders</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Board had assured that a dividend would be paid out sometime in 2005</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Analysts can raise concerns on the company’s commitment to shareholders returns</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Lack of dividends will hinder the company’s ability to attract future investors and funding </a:t>
            </a:r>
            <a:endParaRPr sz="1200">
              <a:solidFill>
                <a:schemeClr val="accent3"/>
              </a:solidFill>
              <a:latin typeface="Average"/>
              <a:ea typeface="Average"/>
              <a:cs typeface="Average"/>
              <a:sym typeface="Average"/>
            </a:endParaRPr>
          </a:p>
          <a:p>
            <a:pPr indent="-304800" lvl="0" marL="457200" rtl="0" algn="l">
              <a:spcBef>
                <a:spcPts val="0"/>
              </a:spcBef>
              <a:spcAft>
                <a:spcPts val="0"/>
              </a:spcAft>
              <a:buClr>
                <a:schemeClr val="accent3"/>
              </a:buClr>
              <a:buSzPts val="1200"/>
              <a:buFont typeface="Average"/>
              <a:buChar char="●"/>
            </a:pPr>
            <a:r>
              <a:rPr lang="en" sz="1200">
                <a:solidFill>
                  <a:schemeClr val="accent3"/>
                </a:solidFill>
                <a:latin typeface="Average"/>
                <a:ea typeface="Average"/>
                <a:cs typeface="Average"/>
                <a:sym typeface="Average"/>
              </a:rPr>
              <a:t>Institutional and individual investors such as value-oriented</a:t>
            </a:r>
            <a:r>
              <a:rPr lang="en" sz="1200">
                <a:solidFill>
                  <a:schemeClr val="accent3"/>
                </a:solidFill>
                <a:latin typeface="Average"/>
                <a:ea typeface="Average"/>
                <a:cs typeface="Average"/>
                <a:sym typeface="Average"/>
              </a:rPr>
              <a:t> and long term(retirement) need </a:t>
            </a:r>
            <a:r>
              <a:rPr lang="en" sz="1200">
                <a:solidFill>
                  <a:schemeClr val="accent3"/>
                </a:solidFill>
                <a:latin typeface="Average"/>
                <a:ea typeface="Average"/>
                <a:cs typeface="Average"/>
                <a:sym typeface="Average"/>
              </a:rPr>
              <a:t>dividend</a:t>
            </a:r>
            <a:r>
              <a:rPr lang="en" sz="1200">
                <a:solidFill>
                  <a:schemeClr val="accent3"/>
                </a:solidFill>
                <a:latin typeface="Average"/>
                <a:ea typeface="Average"/>
                <a:cs typeface="Average"/>
                <a:sym typeface="Average"/>
              </a:rPr>
              <a:t> payments</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t/>
            </a:r>
            <a:endParaRPr sz="1200">
              <a:solidFill>
                <a:schemeClr val="accent3"/>
              </a:solidFill>
              <a:latin typeface="Average"/>
              <a:ea typeface="Average"/>
              <a:cs typeface="Average"/>
              <a:sym typeface="Average"/>
            </a:endParaRPr>
          </a:p>
        </p:txBody>
      </p:sp>
      <p:sp>
        <p:nvSpPr>
          <p:cNvPr id="86" name="Google Shape;86;p16"/>
          <p:cNvSpPr txBox="1"/>
          <p:nvPr/>
        </p:nvSpPr>
        <p:spPr>
          <a:xfrm>
            <a:off x="5041300" y="1529850"/>
            <a:ext cx="8709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Cons</a:t>
            </a:r>
            <a:endParaRPr sz="1800">
              <a:solidFill>
                <a:schemeClr val="accent3"/>
              </a:solidFill>
              <a:latin typeface="Average"/>
              <a:ea typeface="Average"/>
              <a:cs typeface="Average"/>
              <a:sym typeface="Average"/>
            </a:endParaRPr>
          </a:p>
        </p:txBody>
      </p:sp>
      <p:sp>
        <p:nvSpPr>
          <p:cNvPr id="87" name="Google Shape;87;p16"/>
          <p:cNvSpPr txBox="1"/>
          <p:nvPr/>
        </p:nvSpPr>
        <p:spPr>
          <a:xfrm>
            <a:off x="554250" y="1529850"/>
            <a:ext cx="827700" cy="31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Pros</a:t>
            </a:r>
            <a:endParaRPr sz="1800">
              <a:solidFill>
                <a:schemeClr val="accent3"/>
              </a:solidFill>
              <a:latin typeface="Average"/>
              <a:ea typeface="Average"/>
              <a:cs typeface="Average"/>
              <a:sym typeface="Average"/>
            </a:endParaRPr>
          </a:p>
        </p:txBody>
      </p:sp>
      <p:pic>
        <p:nvPicPr>
          <p:cNvPr id="88" name="Google Shape;88;p16"/>
          <p:cNvPicPr preferRelativeResize="0"/>
          <p:nvPr/>
        </p:nvPicPr>
        <p:blipFill>
          <a:blip r:embed="rId3">
            <a:alphaModFix/>
          </a:blip>
          <a:stretch>
            <a:fillRect/>
          </a:stretch>
        </p:blipFill>
        <p:spPr>
          <a:xfrm>
            <a:off x="311700" y="3875950"/>
            <a:ext cx="8520600" cy="7641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7"/>
          <p:cNvSpPr txBox="1"/>
          <p:nvPr>
            <p:ph type="title"/>
          </p:nvPr>
        </p:nvSpPr>
        <p:spPr>
          <a:xfrm>
            <a:off x="311700" y="2951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40% Dividend Payout Policy</a:t>
            </a:r>
            <a:endParaRPr/>
          </a:p>
        </p:txBody>
      </p:sp>
      <p:pic>
        <p:nvPicPr>
          <p:cNvPr id="94" name="Google Shape;94;p17"/>
          <p:cNvPicPr preferRelativeResize="0"/>
          <p:nvPr/>
        </p:nvPicPr>
        <p:blipFill>
          <a:blip r:embed="rId3">
            <a:alphaModFix/>
          </a:blip>
          <a:stretch>
            <a:fillRect/>
          </a:stretch>
        </p:blipFill>
        <p:spPr>
          <a:xfrm>
            <a:off x="1852150" y="1087250"/>
            <a:ext cx="6980150" cy="37912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40% Dividend Payout Policy</a:t>
            </a:r>
            <a:r>
              <a:rPr lang="en"/>
              <a:t> - Pros and Cons</a:t>
            </a:r>
            <a:endParaRPr/>
          </a:p>
        </p:txBody>
      </p:sp>
      <p:sp>
        <p:nvSpPr>
          <p:cNvPr id="100" name="Google Shape;100;p18"/>
          <p:cNvSpPr txBox="1"/>
          <p:nvPr>
            <p:ph idx="1" type="body"/>
          </p:nvPr>
        </p:nvSpPr>
        <p:spPr>
          <a:xfrm>
            <a:off x="311700" y="1152475"/>
            <a:ext cx="4260300" cy="1862100"/>
          </a:xfrm>
          <a:prstGeom prst="rect">
            <a:avLst/>
          </a:prstGeom>
        </p:spPr>
        <p:txBody>
          <a:bodyPr anchorCtr="0" anchor="t" bIns="91425" lIns="91425" spcFirstLastPara="1" rIns="91425" wrap="square" tIns="91425">
            <a:normAutofit lnSpcReduction="10000"/>
          </a:bodyPr>
          <a:lstStyle/>
          <a:p>
            <a:pPr indent="0" lvl="0" marL="0" marR="164465" rtl="0" algn="l">
              <a:lnSpc>
                <a:spcPct val="105000"/>
              </a:lnSpc>
              <a:spcBef>
                <a:spcPts val="0"/>
              </a:spcBef>
              <a:spcAft>
                <a:spcPts val="0"/>
              </a:spcAft>
              <a:buNone/>
            </a:pPr>
            <a:r>
              <a:rPr lang="en" sz="1150">
                <a:solidFill>
                  <a:schemeClr val="dk1"/>
                </a:solidFill>
                <a:latin typeface="Times New Roman"/>
                <a:ea typeface="Times New Roman"/>
                <a:cs typeface="Times New Roman"/>
                <a:sym typeface="Times New Roman"/>
              </a:rPr>
              <a:t>Pro:</a:t>
            </a:r>
            <a:endParaRPr sz="115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Shows potential growth and confidence to shareholders</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Would be above industry average for dividend payouts (36% electrical, 26% machine-tool)</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Older managers believe company with growth rate of 10-20% should have a dividend payout of 30-50%</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Would be highest dividend payout for company since 2001</a:t>
            </a:r>
            <a:endParaRPr sz="1200">
              <a:solidFill>
                <a:schemeClr val="dk1"/>
              </a:solidFill>
              <a:latin typeface="Times New Roman"/>
              <a:ea typeface="Times New Roman"/>
              <a:cs typeface="Times New Roman"/>
              <a:sym typeface="Times New Roman"/>
            </a:endParaRPr>
          </a:p>
          <a:p>
            <a:pPr indent="-304800" lvl="0" marL="457200" rtl="0" algn="l">
              <a:lnSpc>
                <a:spcPct val="100000"/>
              </a:lnSpc>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Potential growth in stock price</a:t>
            </a:r>
            <a:endParaRPr sz="1200">
              <a:solidFill>
                <a:schemeClr val="dk1"/>
              </a:solidFill>
              <a:latin typeface="Times New Roman"/>
              <a:ea typeface="Times New Roman"/>
              <a:cs typeface="Times New Roman"/>
              <a:sym typeface="Times New Roman"/>
            </a:endParaRPr>
          </a:p>
          <a:p>
            <a:pPr indent="0" lvl="0" marL="0" rtl="0" algn="l">
              <a:lnSpc>
                <a:spcPct val="100000"/>
              </a:lnSpc>
              <a:spcBef>
                <a:spcPts val="0"/>
              </a:spcBef>
              <a:spcAft>
                <a:spcPts val="0"/>
              </a:spcAft>
              <a:buNone/>
            </a:pPr>
            <a:r>
              <a:t/>
            </a:r>
            <a:endParaRPr>
              <a:solidFill>
                <a:schemeClr val="dk1"/>
              </a:solidFill>
            </a:endParaRPr>
          </a:p>
        </p:txBody>
      </p:sp>
      <p:sp>
        <p:nvSpPr>
          <p:cNvPr id="101" name="Google Shape;101;p18"/>
          <p:cNvSpPr txBox="1"/>
          <p:nvPr/>
        </p:nvSpPr>
        <p:spPr>
          <a:xfrm>
            <a:off x="4880550" y="1169400"/>
            <a:ext cx="4071000" cy="186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Times New Roman"/>
                <a:ea typeface="Times New Roman"/>
                <a:cs typeface="Times New Roman"/>
                <a:sym typeface="Times New Roman"/>
              </a:rPr>
              <a:t>Con:</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Company would be borrowing cash until 2011</a:t>
            </a:r>
            <a:endParaRPr sz="1200">
              <a:solidFill>
                <a:schemeClr val="dk1"/>
              </a:solidFill>
              <a:latin typeface="Times New Roman"/>
              <a:ea typeface="Times New Roman"/>
              <a:cs typeface="Times New Roman"/>
              <a:sym typeface="Times New Roman"/>
            </a:endParaRPr>
          </a:p>
          <a:p>
            <a:pPr indent="-304800" lvl="0" marL="457200" rtl="0" algn="l">
              <a:spcBef>
                <a:spcPts val="0"/>
              </a:spcBef>
              <a:spcAft>
                <a:spcPts val="0"/>
              </a:spcAft>
              <a:buClr>
                <a:schemeClr val="dk1"/>
              </a:buClr>
              <a:buSzPts val="1200"/>
              <a:buFont typeface="Times New Roman"/>
              <a:buChar char="●"/>
            </a:pPr>
            <a:r>
              <a:rPr lang="en" sz="1200">
                <a:solidFill>
                  <a:schemeClr val="dk1"/>
                </a:solidFill>
                <a:latin typeface="Times New Roman"/>
                <a:ea typeface="Times New Roman"/>
                <a:cs typeface="Times New Roman"/>
                <a:sym typeface="Times New Roman"/>
              </a:rPr>
              <a:t>Would not be able to rebrand, pursue new projects, and explore international markets</a:t>
            </a:r>
            <a:endParaRPr sz="1200">
              <a:solidFill>
                <a:schemeClr val="dk1"/>
              </a:solidFill>
              <a:latin typeface="Times New Roman"/>
              <a:ea typeface="Times New Roman"/>
              <a:cs typeface="Times New Roman"/>
              <a:sym typeface="Times New Roman"/>
            </a:endParaRPr>
          </a:p>
        </p:txBody>
      </p:sp>
      <p:pic>
        <p:nvPicPr>
          <p:cNvPr id="102" name="Google Shape;102;p18"/>
          <p:cNvPicPr preferRelativeResize="0"/>
          <p:nvPr/>
        </p:nvPicPr>
        <p:blipFill>
          <a:blip r:embed="rId3">
            <a:alphaModFix/>
          </a:blip>
          <a:stretch>
            <a:fillRect/>
          </a:stretch>
        </p:blipFill>
        <p:spPr>
          <a:xfrm>
            <a:off x="311700" y="3014580"/>
            <a:ext cx="8395524" cy="95559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9"/>
          <p:cNvSpPr txBox="1"/>
          <p:nvPr>
            <p:ph type="title"/>
          </p:nvPr>
        </p:nvSpPr>
        <p:spPr>
          <a:xfrm>
            <a:off x="311700" y="260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Dividend Payout Policy</a:t>
            </a:r>
            <a:endParaRPr/>
          </a:p>
        </p:txBody>
      </p:sp>
      <p:pic>
        <p:nvPicPr>
          <p:cNvPr id="108" name="Google Shape;108;p19"/>
          <p:cNvPicPr preferRelativeResize="0"/>
          <p:nvPr/>
        </p:nvPicPr>
        <p:blipFill>
          <a:blip r:embed="rId3">
            <a:alphaModFix/>
          </a:blip>
          <a:stretch>
            <a:fillRect/>
          </a:stretch>
        </p:blipFill>
        <p:spPr>
          <a:xfrm>
            <a:off x="1717850" y="1017725"/>
            <a:ext cx="5708308" cy="1236800"/>
          </a:xfrm>
          <a:prstGeom prst="rect">
            <a:avLst/>
          </a:prstGeom>
          <a:noFill/>
          <a:ln>
            <a:noFill/>
          </a:ln>
        </p:spPr>
      </p:pic>
      <p:pic>
        <p:nvPicPr>
          <p:cNvPr id="109" name="Google Shape;109;p19"/>
          <p:cNvPicPr preferRelativeResize="0"/>
          <p:nvPr/>
        </p:nvPicPr>
        <p:blipFill>
          <a:blip r:embed="rId4">
            <a:alphaModFix/>
          </a:blip>
          <a:stretch>
            <a:fillRect/>
          </a:stretch>
        </p:blipFill>
        <p:spPr>
          <a:xfrm>
            <a:off x="1717850" y="2342300"/>
            <a:ext cx="5708299" cy="26669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Residual Dividend Payout Policy</a:t>
            </a:r>
            <a:r>
              <a:rPr lang="en"/>
              <a:t> - Pros and Cons</a:t>
            </a:r>
            <a:endParaRPr/>
          </a:p>
        </p:txBody>
      </p:sp>
      <p:sp>
        <p:nvSpPr>
          <p:cNvPr id="115" name="Google Shape;115;p20"/>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a:t>
            </a:r>
            <a:endParaRPr sz="1200">
              <a:latin typeface="Times New Roman"/>
              <a:ea typeface="Times New Roman"/>
              <a:cs typeface="Times New Roman"/>
              <a:sym typeface="Times New Roman"/>
            </a:endParaRPr>
          </a:p>
          <a:p>
            <a:pPr indent="-304800" lvl="0" marL="457200" rtl="0" algn="l">
              <a:lnSpc>
                <a:spcPct val="100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In a growing firm (which Gainsboro management hopes to be) this policy is irrelevant. Earlier lack of dividends is made up by dilution at some future point. (dividends rise over time and rarely fall)</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Company needs are prioritized</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Could build trust with investors with funded projects to increase value of firm</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Debt/Equity ratio consistently improving</a:t>
            </a:r>
            <a:endParaRPr sz="1200">
              <a:latin typeface="Times New Roman"/>
              <a:ea typeface="Times New Roman"/>
              <a:cs typeface="Times New Roman"/>
              <a:sym typeface="Times New Roman"/>
            </a:endParaRPr>
          </a:p>
        </p:txBody>
      </p:sp>
      <p:sp>
        <p:nvSpPr>
          <p:cNvPr id="116" name="Google Shape;116;p20"/>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a:t>
            </a:r>
            <a:endParaRPr/>
          </a:p>
          <a:p>
            <a:pPr indent="-304800" lvl="0" marL="457200" rtl="0" algn="l">
              <a:lnSpc>
                <a:spcPct val="100000"/>
              </a:lnSpc>
              <a:spcBef>
                <a:spcPts val="1200"/>
              </a:spcBef>
              <a:spcAft>
                <a:spcPts val="0"/>
              </a:spcAft>
              <a:buSzPts val="1200"/>
              <a:buFont typeface="Times New Roman"/>
              <a:buChar char="●"/>
            </a:pPr>
            <a:r>
              <a:rPr lang="en" sz="1200">
                <a:latin typeface="Times New Roman"/>
                <a:ea typeface="Times New Roman"/>
                <a:cs typeface="Times New Roman"/>
                <a:sym typeface="Times New Roman"/>
              </a:rPr>
              <a:t>Ashley Swenson (CFO) -”main disadvantage is dividend payout is unpredictable”</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 later years (with international growth) the dividend becomes a ridiculous payment based on outstanding shares and stock price.</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Conflict of Interest </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Misinterpretation to shareholders</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Does not account for </a:t>
            </a:r>
            <a:r>
              <a:rPr lang="en" sz="1200">
                <a:latin typeface="Times New Roman"/>
                <a:ea typeface="Times New Roman"/>
                <a:cs typeface="Times New Roman"/>
                <a:sym typeface="Times New Roman"/>
              </a:rPr>
              <a:t>unpredictable</a:t>
            </a:r>
            <a:r>
              <a:rPr lang="en" sz="1200">
                <a:latin typeface="Times New Roman"/>
                <a:ea typeface="Times New Roman"/>
                <a:cs typeface="Times New Roman"/>
                <a:sym typeface="Times New Roman"/>
              </a:rPr>
              <a:t> market risk (Ex: </a:t>
            </a:r>
            <a:r>
              <a:rPr lang="en" sz="1200">
                <a:latin typeface="Times New Roman"/>
                <a:ea typeface="Times New Roman"/>
                <a:cs typeface="Times New Roman"/>
                <a:sym typeface="Times New Roman"/>
              </a:rPr>
              <a:t>Hurricane</a:t>
            </a:r>
            <a:r>
              <a:rPr lang="en" sz="1200">
                <a:latin typeface="Times New Roman"/>
                <a:ea typeface="Times New Roman"/>
                <a:cs typeface="Times New Roman"/>
                <a:sym typeface="Times New Roman"/>
              </a:rPr>
              <a:t> Katrina)</a:t>
            </a:r>
            <a:endParaRPr sz="1200">
              <a:latin typeface="Times New Roman"/>
              <a:ea typeface="Times New Roman"/>
              <a:cs typeface="Times New Roman"/>
              <a:sym typeface="Times New Roman"/>
            </a:endParaRPr>
          </a:p>
          <a:p>
            <a:pPr indent="-304800" lvl="0" marL="457200" rtl="0" algn="l">
              <a:lnSpc>
                <a:spcPct val="100000"/>
              </a:lnSpc>
              <a:spcBef>
                <a:spcPts val="0"/>
              </a:spcBef>
              <a:spcAft>
                <a:spcPts val="0"/>
              </a:spcAft>
              <a:buSzPts val="1200"/>
              <a:buFont typeface="Times New Roman"/>
              <a:buChar char="●"/>
            </a:pPr>
            <a:r>
              <a:rPr lang="en" sz="1200">
                <a:latin typeface="Times New Roman"/>
                <a:ea typeface="Times New Roman"/>
                <a:cs typeface="Times New Roman"/>
                <a:sym typeface="Times New Roman"/>
              </a:rPr>
              <a:t>In years with no payments, share price could suffer</a:t>
            </a:r>
            <a:endParaRPr sz="1200">
              <a:latin typeface="Times New Roman"/>
              <a:ea typeface="Times New Roman"/>
              <a:cs typeface="Times New Roman"/>
              <a:sym typeface="Times New Roman"/>
            </a:endParaRPr>
          </a:p>
          <a:p>
            <a:pPr indent="0" lvl="0" marL="457200" rtl="0" algn="l">
              <a:spcBef>
                <a:spcPts val="0"/>
              </a:spcBef>
              <a:spcAft>
                <a:spcPts val="1200"/>
              </a:spcAft>
              <a:buNone/>
            </a:pPr>
            <a:r>
              <a:t/>
            </a:r>
            <a:endParaRPr/>
          </a:p>
        </p:txBody>
      </p:sp>
      <p:pic>
        <p:nvPicPr>
          <p:cNvPr id="117" name="Google Shape;117;p20"/>
          <p:cNvPicPr preferRelativeResize="0"/>
          <p:nvPr/>
        </p:nvPicPr>
        <p:blipFill>
          <a:blip r:embed="rId3">
            <a:alphaModFix/>
          </a:blip>
          <a:stretch>
            <a:fillRect/>
          </a:stretch>
        </p:blipFill>
        <p:spPr>
          <a:xfrm>
            <a:off x="266700" y="3921175"/>
            <a:ext cx="8610600" cy="647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Recommendation - 12% Dividend Payout Policy - Pros and Cons</a:t>
            </a:r>
            <a:endParaRPr/>
          </a:p>
        </p:txBody>
      </p:sp>
      <p:sp>
        <p:nvSpPr>
          <p:cNvPr id="123" name="Google Shape;123;p21"/>
          <p:cNvSpPr txBox="1"/>
          <p:nvPr>
            <p:ph idx="1" type="body"/>
          </p:nvPr>
        </p:nvSpPr>
        <p:spPr>
          <a:xfrm>
            <a:off x="0" y="952000"/>
            <a:ext cx="39999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rPr lang="en"/>
              <a:t>Pro:</a:t>
            </a:r>
            <a:endParaRPr/>
          </a:p>
          <a:p>
            <a:pPr indent="-317500" lvl="0" marL="457200" rtl="0" algn="l">
              <a:lnSpc>
                <a:spcPct val="150000"/>
              </a:lnSpc>
              <a:spcBef>
                <a:spcPts val="1200"/>
              </a:spcBef>
              <a:spcAft>
                <a:spcPts val="0"/>
              </a:spcAft>
              <a:buSzPts val="1400"/>
              <a:buChar char="●"/>
            </a:pPr>
            <a:r>
              <a:rPr lang="en"/>
              <a:t>Excess cash available starting in 2008 with 2011 seeing $58.4 million</a:t>
            </a:r>
            <a:endParaRPr/>
          </a:p>
          <a:p>
            <a:pPr indent="-317500" lvl="0" marL="457200" rtl="0" algn="l">
              <a:lnSpc>
                <a:spcPct val="150000"/>
              </a:lnSpc>
              <a:spcBef>
                <a:spcPts val="0"/>
              </a:spcBef>
              <a:spcAft>
                <a:spcPts val="0"/>
              </a:spcAft>
              <a:buSzPts val="1400"/>
              <a:buChar char="●"/>
            </a:pPr>
            <a:r>
              <a:rPr lang="en"/>
              <a:t>12% dividend payout above CAD/CAM industry average</a:t>
            </a:r>
            <a:endParaRPr/>
          </a:p>
          <a:p>
            <a:pPr indent="-317500" lvl="0" marL="457200" rtl="0" algn="l">
              <a:lnSpc>
                <a:spcPct val="150000"/>
              </a:lnSpc>
              <a:spcBef>
                <a:spcPts val="0"/>
              </a:spcBef>
              <a:spcAft>
                <a:spcPts val="0"/>
              </a:spcAft>
              <a:buSzPts val="1400"/>
              <a:buChar char="●"/>
            </a:pPr>
            <a:r>
              <a:rPr lang="en"/>
              <a:t>Debt/Equity ratio meets goal of 40% by 2011</a:t>
            </a:r>
            <a:endParaRPr/>
          </a:p>
          <a:p>
            <a:pPr indent="-317500" lvl="0" marL="457200" rtl="0" algn="l">
              <a:lnSpc>
                <a:spcPct val="150000"/>
              </a:lnSpc>
              <a:spcBef>
                <a:spcPts val="0"/>
              </a:spcBef>
              <a:spcAft>
                <a:spcPts val="0"/>
              </a:spcAft>
              <a:buSzPts val="1400"/>
              <a:buChar char="●"/>
            </a:pPr>
            <a:r>
              <a:rPr lang="en"/>
              <a:t>Option for rebrand and expansion starting in 2009</a:t>
            </a:r>
            <a:endParaRPr/>
          </a:p>
          <a:p>
            <a:pPr indent="0" lvl="0" marL="0" rtl="0" algn="l">
              <a:lnSpc>
                <a:spcPct val="150000"/>
              </a:lnSpc>
              <a:spcBef>
                <a:spcPts val="1200"/>
              </a:spcBef>
              <a:spcAft>
                <a:spcPts val="1200"/>
              </a:spcAft>
              <a:buNone/>
            </a:pPr>
            <a:r>
              <a:t/>
            </a:r>
            <a:endParaRPr/>
          </a:p>
        </p:txBody>
      </p:sp>
      <p:sp>
        <p:nvSpPr>
          <p:cNvPr id="124" name="Google Shape;124;p21"/>
          <p:cNvSpPr txBox="1"/>
          <p:nvPr>
            <p:ph idx="2" type="body"/>
          </p:nvPr>
        </p:nvSpPr>
        <p:spPr>
          <a:xfrm>
            <a:off x="4199625" y="1045975"/>
            <a:ext cx="3999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a:t>
            </a:r>
            <a:endParaRPr/>
          </a:p>
          <a:p>
            <a:pPr indent="-317500" lvl="0" marL="457200" rtl="0" algn="l">
              <a:spcBef>
                <a:spcPts val="1200"/>
              </a:spcBef>
              <a:spcAft>
                <a:spcPts val="0"/>
              </a:spcAft>
              <a:buSzPts val="1400"/>
              <a:buChar char="●"/>
            </a:pPr>
            <a:r>
              <a:rPr lang="en"/>
              <a:t>Will borrow cash from 2005-2007</a:t>
            </a:r>
            <a:endParaRPr/>
          </a:p>
        </p:txBody>
      </p:sp>
      <p:pic>
        <p:nvPicPr>
          <p:cNvPr id="125" name="Google Shape;125;p21"/>
          <p:cNvPicPr preferRelativeResize="0"/>
          <p:nvPr/>
        </p:nvPicPr>
        <p:blipFill>
          <a:blip r:embed="rId3">
            <a:alphaModFix/>
          </a:blip>
          <a:stretch>
            <a:fillRect/>
          </a:stretch>
        </p:blipFill>
        <p:spPr>
          <a:xfrm>
            <a:off x="3999901" y="2117523"/>
            <a:ext cx="5144100" cy="2155179"/>
          </a:xfrm>
          <a:prstGeom prst="rect">
            <a:avLst/>
          </a:prstGeom>
          <a:noFill/>
          <a:ln>
            <a:noFill/>
          </a:ln>
        </p:spPr>
      </p:pic>
      <p:pic>
        <p:nvPicPr>
          <p:cNvPr id="126" name="Google Shape;126;p21"/>
          <p:cNvPicPr preferRelativeResize="0"/>
          <p:nvPr/>
        </p:nvPicPr>
        <p:blipFill>
          <a:blip r:embed="rId4">
            <a:alphaModFix/>
          </a:blip>
          <a:stretch>
            <a:fillRect/>
          </a:stretch>
        </p:blipFill>
        <p:spPr>
          <a:xfrm>
            <a:off x="56725" y="4419113"/>
            <a:ext cx="8391525" cy="657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