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8a74b074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8a74b07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92514d72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92514d72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f22d7a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f22d7a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854fa8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854fa8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8a74b074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8a74b074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8b43ce9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8b43ce9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854fa87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854fa87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8416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 Pont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#6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Jack Bell, Sadam Hashi, </a:t>
            </a:r>
            <a:r>
              <a:rPr lang="en" sz="1500"/>
              <a:t>Andrew Trias</a:t>
            </a:r>
            <a:r>
              <a:rPr lang="en" sz="1500"/>
              <a:t>, &amp; </a:t>
            </a:r>
            <a:r>
              <a:rPr lang="en" sz="1500"/>
              <a:t>Jackson Stewart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Du Pont could achieve almost a 65% market share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Increase their capacity level each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production capacity while </a:t>
            </a:r>
            <a:r>
              <a:rPr lang="en"/>
              <a:t>diminishing</a:t>
            </a:r>
            <a:r>
              <a:rPr lang="en"/>
              <a:t> competitors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Build new ilmenite chloride plants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Reaping the benefits of economies of scale to establish competitive advantage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</a:t>
            </a:r>
            <a:r>
              <a:rPr lang="en"/>
              <a:t> technological advancements for cost reduction and operational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energy consumption, waste generation, and large volumes of material usage to </a:t>
            </a:r>
            <a:r>
              <a:rPr lang="en"/>
              <a:t>lower</a:t>
            </a:r>
            <a:r>
              <a:rPr lang="en"/>
              <a:t> production 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following with government regulations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Acquiring industry competitors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American Cyanamid which holds 10% of the market share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63300"/>
            <a:ext cx="8690874" cy="11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4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to Du Pont’s growth strategy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821675"/>
            <a:ext cx="4137300" cy="3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Competitors currently have different production processes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Rutile ore &amp; Sulfate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Replication of Ilmenite process by other companies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Less solo market control in near future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High early capital expenditures for Du Pont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Vulnerable to competition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3693276"/>
            <a:ext cx="8832301" cy="935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695000" y="821675"/>
            <a:ext cx="4137300" cy="3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Industry leaders could follow Du Pont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Expand and attempt to perfect Ilmenite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Possibility to have even more investment into plants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Large assumption that the expenditures and future growth will be consistent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Any disruption lengthens vulnerability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NPV </a:t>
            </a:r>
            <a:r>
              <a:rPr lang="en"/>
              <a:t>Calculations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1017725"/>
            <a:ext cx="4201200" cy="37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Maintain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Strategy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NPV amounts to $430,000 from 1973-1985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NPV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value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in recent years has been steadily improving, making up for loses in incremental cash flows from 1973-1977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631100" y="1017725"/>
            <a:ext cx="4201200" cy="37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Growth Strategy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NPV amounts to -$9.3 million from 1973-1985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Experienced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loses in incremental cash flows from 1973-1979, lowering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NPV value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525" y="3426563"/>
            <a:ext cx="2800350" cy="1019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125" y="3426563"/>
            <a:ext cx="2800350" cy="1019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IRR</a:t>
            </a:r>
            <a:r>
              <a:rPr lang="en"/>
              <a:t> Calculations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1017725"/>
            <a:ext cx="4201200" cy="37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Maintain Strategy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IRR generated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from 1973-1985 is 10.20%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IRR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(10.20%)  is greater than the cost of capital (10%) because of the positive NPV ($0.435 million) found for the maintain project 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631100" y="1017725"/>
            <a:ext cx="4201200" cy="37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Growth Strategy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IRR generated from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1973-1985 is 8.17%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IRR (8.17%)  is smaller than the cost of capital (10%) because of the negative NPV ($-9.304 million) found for the growth project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5" y="3252938"/>
            <a:ext cx="26098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573" y="3252948"/>
            <a:ext cx="2296226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Value Calculations 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25"/>
            <a:ext cx="420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Terminal value of the maintain strategy in 1985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(21.13836*(1+0.03))/((0.10-0.03)((1+.1)^13)) = 90.096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estimated present value of all future cash flows beyond the forecast period discounted </a:t>
            </a:r>
            <a:r>
              <a:rPr lang="en"/>
              <a:t>properly</a:t>
            </a:r>
            <a:r>
              <a:rPr lang="en"/>
              <a:t> is lower </a:t>
            </a:r>
            <a:r>
              <a:rPr lang="en"/>
              <a:t>than</a:t>
            </a:r>
            <a:r>
              <a:rPr lang="en"/>
              <a:t> the terminal value of the growth strategy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 better NPV and IRR(greater the cost of capital)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70925" y="1152425"/>
            <a:ext cx="420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Terminal value of the growth strategy in 1985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(47.239928*(1+0.03))/((0.10-0.03)(1+.1)^13)) = 201.346</a:t>
            </a:r>
            <a:endParaRPr>
              <a:solidFill>
                <a:srgbClr val="00FF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Terminal value of growth strategy discounted to present value is higher than the maintain strategy’s terminal 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Indicates greater potential growth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799" y="3303575"/>
            <a:ext cx="2574400" cy="16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46050" y="1622025"/>
            <a:ext cx="4077600" cy="23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916975" y="1622025"/>
            <a:ext cx="4109700" cy="237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15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strategy is riskier for Du Pont?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200200" y="153400"/>
            <a:ext cx="39438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Maintain: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Consistent investment and returns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-$27.80 million NPV first 5 years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Less of a hole in case of cash needs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Able to react to change in external environment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Gives time for competitors to adjust processes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Not using Ilmenite superiority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572000" y="2780025"/>
            <a:ext cx="40710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Growth: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Higher initial Investment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-$64.88 million NPV first 5 years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Vulnerable to competitors penetration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 resources to compete or innovate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Do not recoup investment until 1986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1" name="Google Shape;111;p19" title="Chart"/>
          <p:cNvPicPr preferRelativeResize="0"/>
          <p:nvPr/>
        </p:nvPicPr>
        <p:blipFill rotWithShape="1">
          <a:blip r:embed="rId3">
            <a:alphaModFix/>
          </a:blip>
          <a:srcRect b="5029" l="3509" r="2408" t="1651"/>
          <a:stretch/>
        </p:blipFill>
        <p:spPr>
          <a:xfrm>
            <a:off x="0" y="1433100"/>
            <a:ext cx="4113750" cy="25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strategy is best for Du Pont?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405950" y="1180925"/>
            <a:ext cx="84264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Growth strategy is best for Du Pont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 The growth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strategy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requires large capital expenditures for Du Pont in early years, but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significantly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higher forecasted NPV and IRR growth after 1986, compared to maintain strategy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Projected IRR becomes 10.66% (greater than cost of capital) and NPV becomes $3.862 Million (NPV finally turns positive) for the growth strategy in 1986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Projected IRR and NPV skyrocket after 1986 for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growth strategy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 Due to a much higher terminal value ($201.346 Million) for growth compared to maintain ($90.096 Million)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038" y="4088288"/>
            <a:ext cx="5172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