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MuseoModerno Medium"/>
      <p:regular r:id="rId15"/>
    </p:embeddedFont>
    <p:embeddedFont>
      <p:font typeface="MuseoModerno Medium"/>
      <p:regular r:id="rId16"/>
    </p:embeddedFont>
    <p:embeddedFont>
      <p:font typeface="MuseoModerno Medium"/>
      <p:regular r:id="rId17"/>
    </p:embeddedFont>
    <p:embeddedFont>
      <p:font typeface="MuseoModerno Medium"/>
      <p:regular r:id="rId1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4.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011204"/>
            <a:ext cx="7556421" cy="2126337"/>
          </a:xfrm>
          <a:prstGeom prst="rect">
            <a:avLst/>
          </a:prstGeom>
          <a:noFill/>
          <a:ln/>
        </p:spPr>
        <p:txBody>
          <a:bodyPr wrap="square" lIns="0" tIns="0" rIns="0" bIns="0" rtlCol="0" anchor="t"/>
          <a:lstStyle/>
          <a:p>
            <a:pPr algn="l" indent="0" marL="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URL Shorteners: Making the Web More Manageable</a:t>
            </a:r>
            <a:endParaRPr lang="en-US" sz="4450" dirty="0"/>
          </a:p>
        </p:txBody>
      </p:sp>
      <p:sp>
        <p:nvSpPr>
          <p:cNvPr id="4" name="Text 1"/>
          <p:cNvSpPr/>
          <p:nvPr/>
        </p:nvSpPr>
        <p:spPr>
          <a:xfrm>
            <a:off x="793790" y="4477703"/>
            <a:ext cx="7556421" cy="1088708"/>
          </a:xfrm>
          <a:prstGeom prst="rect">
            <a:avLst/>
          </a:prstGeom>
          <a:noFill/>
          <a:ln/>
        </p:spPr>
        <p:txBody>
          <a:bodyPr wrap="squar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This presentation explores the world of URL shorteners. We will discuss their purpose, benefits, and best practices. Discover how these tools enhance web manageability.</a:t>
            </a:r>
            <a:endParaRPr lang="en-US" sz="1750" dirty="0"/>
          </a:p>
        </p:txBody>
      </p:sp>
      <p:sp>
        <p:nvSpPr>
          <p:cNvPr id="5" name="Shape 2"/>
          <p:cNvSpPr/>
          <p:nvPr/>
        </p:nvSpPr>
        <p:spPr>
          <a:xfrm>
            <a:off x="793790" y="5838468"/>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801410" y="5846088"/>
            <a:ext cx="347663" cy="347663"/>
          </a:xfrm>
          <a:prstGeom prst="rect">
            <a:avLst/>
          </a:prstGeom>
        </p:spPr>
      </p:pic>
      <p:sp>
        <p:nvSpPr>
          <p:cNvPr id="7" name="Text 3"/>
          <p:cNvSpPr/>
          <p:nvPr/>
        </p:nvSpPr>
        <p:spPr>
          <a:xfrm>
            <a:off x="1270040" y="5821561"/>
            <a:ext cx="1523167" cy="396835"/>
          </a:xfrm>
          <a:prstGeom prst="rect">
            <a:avLst/>
          </a:prstGeom>
          <a:noFill/>
          <a:ln/>
        </p:spPr>
        <p:txBody>
          <a:bodyPr wrap="none" lIns="0" tIns="0" rIns="0" bIns="0" rtlCol="0" anchor="t"/>
          <a:lstStyle/>
          <a:p>
            <a:pPr algn="l" indent="0" marL="0">
              <a:lnSpc>
                <a:spcPts val="3100"/>
              </a:lnSpc>
              <a:buNone/>
            </a:pPr>
            <a:r>
              <a:rPr lang="en-US" sz="2200" b="1" dirty="0">
                <a:solidFill>
                  <a:srgbClr val="2B4150"/>
                </a:solidFill>
                <a:latin typeface="Source Sans Pro Bold" pitchFamily="34" charset="0"/>
                <a:ea typeface="Source Sans Pro Bold" pitchFamily="34" charset="-122"/>
                <a:cs typeface="Source Sans Pro Bold" pitchFamily="34" charset="-120"/>
              </a:rPr>
              <a:t>by S GOWDA</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721412"/>
            <a:ext cx="12451913" cy="708779"/>
          </a:xfrm>
          <a:prstGeom prst="rect">
            <a:avLst/>
          </a:prstGeom>
          <a:noFill/>
          <a:ln/>
        </p:spPr>
        <p:txBody>
          <a:bodyPr wrap="none" lIns="0" tIns="0" rIns="0" bIns="0" rtlCol="0" anchor="t"/>
          <a:lstStyle/>
          <a:p>
            <a:pPr algn="l" indent="0" marL="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The Problem: Long URLs and Their Drawbacks</a:t>
            </a:r>
            <a:endParaRPr lang="en-US" sz="4450" dirty="0"/>
          </a:p>
        </p:txBody>
      </p:sp>
      <p:sp>
        <p:nvSpPr>
          <p:cNvPr id="3" name="Text 1"/>
          <p:cNvSpPr/>
          <p:nvPr/>
        </p:nvSpPr>
        <p:spPr>
          <a:xfrm>
            <a:off x="793790" y="399716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Character Limits</a:t>
            </a:r>
            <a:endParaRPr lang="en-US" sz="2200" dirty="0"/>
          </a:p>
        </p:txBody>
      </p:sp>
      <p:sp>
        <p:nvSpPr>
          <p:cNvPr id="4" name="Text 2"/>
          <p:cNvSpPr/>
          <p:nvPr/>
        </p:nvSpPr>
        <p:spPr>
          <a:xfrm>
            <a:off x="793790" y="4578310"/>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Long URLs consume valuable space. This limits sharing on platforms like Twitter.</a:t>
            </a:r>
            <a:endParaRPr lang="en-US" sz="1750" dirty="0"/>
          </a:p>
        </p:txBody>
      </p:sp>
      <p:sp>
        <p:nvSpPr>
          <p:cNvPr id="5" name="Text 3"/>
          <p:cNvSpPr/>
          <p:nvPr/>
        </p:nvSpPr>
        <p:spPr>
          <a:xfrm>
            <a:off x="5332928" y="399716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Aesthetic Clutter</a:t>
            </a:r>
            <a:endParaRPr lang="en-US" sz="2200" dirty="0"/>
          </a:p>
        </p:txBody>
      </p:sp>
      <p:sp>
        <p:nvSpPr>
          <p:cNvPr id="6" name="Text 4"/>
          <p:cNvSpPr/>
          <p:nvPr/>
        </p:nvSpPr>
        <p:spPr>
          <a:xfrm>
            <a:off x="5332928" y="4578310"/>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They look messy and unprofessional. This can deter users from clicking.</a:t>
            </a:r>
            <a:endParaRPr lang="en-US" sz="1750" dirty="0"/>
          </a:p>
        </p:txBody>
      </p:sp>
      <p:sp>
        <p:nvSpPr>
          <p:cNvPr id="7" name="Text 5"/>
          <p:cNvSpPr/>
          <p:nvPr/>
        </p:nvSpPr>
        <p:spPr>
          <a:xfrm>
            <a:off x="9872067" y="399716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Typo Risks</a:t>
            </a:r>
            <a:endParaRPr lang="en-US" sz="2200" dirty="0"/>
          </a:p>
        </p:txBody>
      </p:sp>
      <p:sp>
        <p:nvSpPr>
          <p:cNvPr id="8" name="Text 6"/>
          <p:cNvSpPr/>
          <p:nvPr/>
        </p:nvSpPr>
        <p:spPr>
          <a:xfrm>
            <a:off x="9872067" y="4578310"/>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Complex URLs are prone to errors. Manual typing leads to broken links.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59473" y="608409"/>
            <a:ext cx="7597854" cy="1380411"/>
          </a:xfrm>
          <a:prstGeom prst="rect">
            <a:avLst/>
          </a:prstGeom>
          <a:noFill/>
          <a:ln/>
        </p:spPr>
        <p:txBody>
          <a:bodyPr wrap="square" lIns="0" tIns="0" rIns="0" bIns="0" rtlCol="0" anchor="t"/>
          <a:lstStyle/>
          <a:p>
            <a:pPr algn="l" indent="0" marL="0">
              <a:lnSpc>
                <a:spcPts val="5400"/>
              </a:lnSpc>
              <a:buNone/>
            </a:pPr>
            <a:r>
              <a:rPr lang="en-US" sz="4300" dirty="0">
                <a:solidFill>
                  <a:srgbClr val="124E73"/>
                </a:solidFill>
                <a:latin typeface="MuseoModerno Medium" pitchFamily="34" charset="0"/>
                <a:ea typeface="MuseoModerno Medium" pitchFamily="34" charset="-122"/>
                <a:cs typeface="MuseoModerno Medium" pitchFamily="34" charset="-120"/>
              </a:rPr>
              <a:t>What is a URL Shortener and How Does it Work?</a:t>
            </a:r>
            <a:endParaRPr lang="en-US" sz="4300" dirty="0"/>
          </a:p>
        </p:txBody>
      </p:sp>
      <p:pic>
        <p:nvPicPr>
          <p:cNvPr id="4" name="Image 1" descr="preencoded.png">    </p:cNvPr>
          <p:cNvPicPr>
            <a:picLocks noChangeAspect="1"/>
          </p:cNvPicPr>
          <p:nvPr/>
        </p:nvPicPr>
        <p:blipFill>
          <a:blip r:embed="rId2"/>
          <a:stretch>
            <a:fillRect/>
          </a:stretch>
        </p:blipFill>
        <p:spPr>
          <a:xfrm>
            <a:off x="6259473" y="2320052"/>
            <a:ext cx="1104424" cy="1325285"/>
          </a:xfrm>
          <a:prstGeom prst="rect">
            <a:avLst/>
          </a:prstGeom>
        </p:spPr>
      </p:pic>
      <p:sp>
        <p:nvSpPr>
          <p:cNvPr id="5" name="Text 1"/>
          <p:cNvSpPr/>
          <p:nvPr/>
        </p:nvSpPr>
        <p:spPr>
          <a:xfrm>
            <a:off x="7695128" y="2540913"/>
            <a:ext cx="2761178" cy="345043"/>
          </a:xfrm>
          <a:prstGeom prst="rect">
            <a:avLst/>
          </a:prstGeom>
          <a:noFill/>
          <a:ln/>
        </p:spPr>
        <p:txBody>
          <a:bodyPr wrap="none" lIns="0" tIns="0" rIns="0" bIns="0" rtlCol="0" anchor="t"/>
          <a:lstStyle/>
          <a:p>
            <a:pPr algn="l" indent="0" marL="0">
              <a:lnSpc>
                <a:spcPts val="2700"/>
              </a:lnSpc>
              <a:buNone/>
            </a:pPr>
            <a:r>
              <a:rPr lang="en-US" sz="2150" dirty="0">
                <a:solidFill>
                  <a:srgbClr val="2B4150"/>
                </a:solidFill>
                <a:latin typeface="MuseoModerno Medium" pitchFamily="34" charset="0"/>
                <a:ea typeface="MuseoModerno Medium" pitchFamily="34" charset="-122"/>
                <a:cs typeface="MuseoModerno Medium" pitchFamily="34" charset="-120"/>
              </a:rPr>
              <a:t>Input Long URL</a:t>
            </a:r>
            <a:endParaRPr lang="en-US" sz="2150" dirty="0"/>
          </a:p>
        </p:txBody>
      </p:sp>
      <p:sp>
        <p:nvSpPr>
          <p:cNvPr id="6" name="Text 2"/>
          <p:cNvSpPr/>
          <p:nvPr/>
        </p:nvSpPr>
        <p:spPr>
          <a:xfrm>
            <a:off x="7695128" y="3018473"/>
            <a:ext cx="6162199" cy="353378"/>
          </a:xfrm>
          <a:prstGeom prst="rect">
            <a:avLst/>
          </a:prstGeom>
          <a:noFill/>
          <a:ln/>
        </p:spPr>
        <p:txBody>
          <a:bodyPr wrap="none" lIns="0" tIns="0" rIns="0" bIns="0" rtlCol="0" anchor="t"/>
          <a:lstStyle/>
          <a:p>
            <a:pPr algn="l" indent="0" marL="0">
              <a:lnSpc>
                <a:spcPts val="2750"/>
              </a:lnSpc>
              <a:buNone/>
            </a:pPr>
            <a:r>
              <a:rPr lang="en-US" sz="1700" dirty="0">
                <a:solidFill>
                  <a:srgbClr val="2B4150"/>
                </a:solidFill>
                <a:latin typeface="Source Sans Pro" pitchFamily="34" charset="0"/>
                <a:ea typeface="Source Sans Pro" pitchFamily="34" charset="-122"/>
                <a:cs typeface="Source Sans Pro" pitchFamily="34" charset="-120"/>
              </a:rPr>
              <a:t>User pastes the original, lengthy web address.</a:t>
            </a:r>
            <a:endParaRPr lang="en-US" sz="1700" dirty="0"/>
          </a:p>
        </p:txBody>
      </p:sp>
      <p:pic>
        <p:nvPicPr>
          <p:cNvPr id="7" name="Image 2" descr="preencoded.png">    </p:cNvPr>
          <p:cNvPicPr>
            <a:picLocks noChangeAspect="1"/>
          </p:cNvPicPr>
          <p:nvPr/>
        </p:nvPicPr>
        <p:blipFill>
          <a:blip r:embed="rId3"/>
          <a:stretch>
            <a:fillRect/>
          </a:stretch>
        </p:blipFill>
        <p:spPr>
          <a:xfrm>
            <a:off x="6259473" y="3645337"/>
            <a:ext cx="1104424" cy="1325285"/>
          </a:xfrm>
          <a:prstGeom prst="rect">
            <a:avLst/>
          </a:prstGeom>
        </p:spPr>
      </p:pic>
      <p:sp>
        <p:nvSpPr>
          <p:cNvPr id="8" name="Text 3"/>
          <p:cNvSpPr/>
          <p:nvPr/>
        </p:nvSpPr>
        <p:spPr>
          <a:xfrm>
            <a:off x="7695128" y="3866198"/>
            <a:ext cx="2772847" cy="345043"/>
          </a:xfrm>
          <a:prstGeom prst="rect">
            <a:avLst/>
          </a:prstGeom>
          <a:noFill/>
          <a:ln/>
        </p:spPr>
        <p:txBody>
          <a:bodyPr wrap="none" lIns="0" tIns="0" rIns="0" bIns="0" rtlCol="0" anchor="t"/>
          <a:lstStyle/>
          <a:p>
            <a:pPr algn="l" indent="0" marL="0">
              <a:lnSpc>
                <a:spcPts val="2700"/>
              </a:lnSpc>
              <a:buNone/>
            </a:pPr>
            <a:r>
              <a:rPr lang="en-US" sz="2150" dirty="0">
                <a:solidFill>
                  <a:srgbClr val="2B4150"/>
                </a:solidFill>
                <a:latin typeface="MuseoModerno Medium" pitchFamily="34" charset="0"/>
                <a:ea typeface="MuseoModerno Medium" pitchFamily="34" charset="-122"/>
                <a:cs typeface="MuseoModerno Medium" pitchFamily="34" charset="-120"/>
              </a:rPr>
              <a:t>Generate Short Code</a:t>
            </a:r>
            <a:endParaRPr lang="en-US" sz="2150" dirty="0"/>
          </a:p>
        </p:txBody>
      </p:sp>
      <p:sp>
        <p:nvSpPr>
          <p:cNvPr id="9" name="Text 4"/>
          <p:cNvSpPr/>
          <p:nvPr/>
        </p:nvSpPr>
        <p:spPr>
          <a:xfrm>
            <a:off x="7695128" y="4343757"/>
            <a:ext cx="6162199" cy="353378"/>
          </a:xfrm>
          <a:prstGeom prst="rect">
            <a:avLst/>
          </a:prstGeom>
          <a:noFill/>
          <a:ln/>
        </p:spPr>
        <p:txBody>
          <a:bodyPr wrap="none" lIns="0" tIns="0" rIns="0" bIns="0" rtlCol="0" anchor="t"/>
          <a:lstStyle/>
          <a:p>
            <a:pPr algn="l" indent="0" marL="0">
              <a:lnSpc>
                <a:spcPts val="2750"/>
              </a:lnSpc>
              <a:buNone/>
            </a:pPr>
            <a:r>
              <a:rPr lang="en-US" sz="1700" dirty="0">
                <a:solidFill>
                  <a:srgbClr val="2B4150"/>
                </a:solidFill>
                <a:latin typeface="Source Sans Pro" pitchFamily="34" charset="0"/>
                <a:ea typeface="Source Sans Pro" pitchFamily="34" charset="-122"/>
                <a:cs typeface="Source Sans Pro" pitchFamily="34" charset="-120"/>
              </a:rPr>
              <a:t>Service creates a unique, short alphanumeric string.</a:t>
            </a:r>
            <a:endParaRPr lang="en-US" sz="1700" dirty="0"/>
          </a:p>
        </p:txBody>
      </p:sp>
      <p:pic>
        <p:nvPicPr>
          <p:cNvPr id="10" name="Image 3" descr="preencoded.png">    </p:cNvPr>
          <p:cNvPicPr>
            <a:picLocks noChangeAspect="1"/>
          </p:cNvPicPr>
          <p:nvPr/>
        </p:nvPicPr>
        <p:blipFill>
          <a:blip r:embed="rId4"/>
          <a:stretch>
            <a:fillRect/>
          </a:stretch>
        </p:blipFill>
        <p:spPr>
          <a:xfrm>
            <a:off x="6259473" y="4970621"/>
            <a:ext cx="1104424" cy="1325285"/>
          </a:xfrm>
          <a:prstGeom prst="rect">
            <a:avLst/>
          </a:prstGeom>
        </p:spPr>
      </p:pic>
      <p:sp>
        <p:nvSpPr>
          <p:cNvPr id="11" name="Text 5"/>
          <p:cNvSpPr/>
          <p:nvPr/>
        </p:nvSpPr>
        <p:spPr>
          <a:xfrm>
            <a:off x="7695128" y="5191482"/>
            <a:ext cx="2761178" cy="345043"/>
          </a:xfrm>
          <a:prstGeom prst="rect">
            <a:avLst/>
          </a:prstGeom>
          <a:noFill/>
          <a:ln/>
        </p:spPr>
        <p:txBody>
          <a:bodyPr wrap="none" lIns="0" tIns="0" rIns="0" bIns="0" rtlCol="0" anchor="t"/>
          <a:lstStyle/>
          <a:p>
            <a:pPr algn="l" indent="0" marL="0">
              <a:lnSpc>
                <a:spcPts val="2700"/>
              </a:lnSpc>
              <a:buNone/>
            </a:pPr>
            <a:r>
              <a:rPr lang="en-US" sz="2150" dirty="0">
                <a:solidFill>
                  <a:srgbClr val="2B4150"/>
                </a:solidFill>
                <a:latin typeface="MuseoModerno Medium" pitchFamily="34" charset="0"/>
                <a:ea typeface="MuseoModerno Medium" pitchFamily="34" charset="-122"/>
                <a:cs typeface="MuseoModerno Medium" pitchFamily="34" charset="-120"/>
              </a:rPr>
              <a:t>Map and Store</a:t>
            </a:r>
            <a:endParaRPr lang="en-US" sz="2150" dirty="0"/>
          </a:p>
        </p:txBody>
      </p:sp>
      <p:sp>
        <p:nvSpPr>
          <p:cNvPr id="12" name="Text 6"/>
          <p:cNvSpPr/>
          <p:nvPr/>
        </p:nvSpPr>
        <p:spPr>
          <a:xfrm>
            <a:off x="7695128" y="5669042"/>
            <a:ext cx="6162199" cy="353378"/>
          </a:xfrm>
          <a:prstGeom prst="rect">
            <a:avLst/>
          </a:prstGeom>
          <a:noFill/>
          <a:ln/>
        </p:spPr>
        <p:txBody>
          <a:bodyPr wrap="none" lIns="0" tIns="0" rIns="0" bIns="0" rtlCol="0" anchor="t"/>
          <a:lstStyle/>
          <a:p>
            <a:pPr algn="l" indent="0" marL="0">
              <a:lnSpc>
                <a:spcPts val="2750"/>
              </a:lnSpc>
              <a:buNone/>
            </a:pPr>
            <a:r>
              <a:rPr lang="en-US" sz="1700" dirty="0">
                <a:solidFill>
                  <a:srgbClr val="2B4150"/>
                </a:solidFill>
                <a:latin typeface="Source Sans Pro" pitchFamily="34" charset="0"/>
                <a:ea typeface="Source Sans Pro" pitchFamily="34" charset="-122"/>
                <a:cs typeface="Source Sans Pro" pitchFamily="34" charset="-120"/>
              </a:rPr>
              <a:t>It maps the short code to the original URL in a database.</a:t>
            </a:r>
            <a:endParaRPr lang="en-US" sz="1700" dirty="0"/>
          </a:p>
        </p:txBody>
      </p:sp>
      <p:pic>
        <p:nvPicPr>
          <p:cNvPr id="13" name="Image 4" descr="preencoded.png">    </p:cNvPr>
          <p:cNvPicPr>
            <a:picLocks noChangeAspect="1"/>
          </p:cNvPicPr>
          <p:nvPr/>
        </p:nvPicPr>
        <p:blipFill>
          <a:blip r:embed="rId5"/>
          <a:stretch>
            <a:fillRect/>
          </a:stretch>
        </p:blipFill>
        <p:spPr>
          <a:xfrm>
            <a:off x="6259473" y="6295906"/>
            <a:ext cx="1104424" cy="1325285"/>
          </a:xfrm>
          <a:prstGeom prst="rect">
            <a:avLst/>
          </a:prstGeom>
        </p:spPr>
      </p:pic>
      <p:sp>
        <p:nvSpPr>
          <p:cNvPr id="14" name="Text 7"/>
          <p:cNvSpPr/>
          <p:nvPr/>
        </p:nvSpPr>
        <p:spPr>
          <a:xfrm>
            <a:off x="7695128" y="6516767"/>
            <a:ext cx="2761178" cy="345043"/>
          </a:xfrm>
          <a:prstGeom prst="rect">
            <a:avLst/>
          </a:prstGeom>
          <a:noFill/>
          <a:ln/>
        </p:spPr>
        <p:txBody>
          <a:bodyPr wrap="none" lIns="0" tIns="0" rIns="0" bIns="0" rtlCol="0" anchor="t"/>
          <a:lstStyle/>
          <a:p>
            <a:pPr algn="l" indent="0" marL="0">
              <a:lnSpc>
                <a:spcPts val="2700"/>
              </a:lnSpc>
              <a:buNone/>
            </a:pPr>
            <a:r>
              <a:rPr lang="en-US" sz="2150" dirty="0">
                <a:solidFill>
                  <a:srgbClr val="2B4150"/>
                </a:solidFill>
                <a:latin typeface="MuseoModerno Medium" pitchFamily="34" charset="0"/>
                <a:ea typeface="MuseoModerno Medium" pitchFamily="34" charset="-122"/>
                <a:cs typeface="MuseoModerno Medium" pitchFamily="34" charset="-120"/>
              </a:rPr>
              <a:t>Redirect Traffic</a:t>
            </a:r>
            <a:endParaRPr lang="en-US" sz="2150" dirty="0"/>
          </a:p>
        </p:txBody>
      </p:sp>
      <p:sp>
        <p:nvSpPr>
          <p:cNvPr id="15" name="Text 8"/>
          <p:cNvSpPr/>
          <p:nvPr/>
        </p:nvSpPr>
        <p:spPr>
          <a:xfrm>
            <a:off x="7695128" y="6994327"/>
            <a:ext cx="6162199" cy="353378"/>
          </a:xfrm>
          <a:prstGeom prst="rect">
            <a:avLst/>
          </a:prstGeom>
          <a:noFill/>
          <a:ln/>
        </p:spPr>
        <p:txBody>
          <a:bodyPr wrap="none" lIns="0" tIns="0" rIns="0" bIns="0" rtlCol="0" anchor="t"/>
          <a:lstStyle/>
          <a:p>
            <a:pPr algn="l" indent="0" marL="0">
              <a:lnSpc>
                <a:spcPts val="2750"/>
              </a:lnSpc>
              <a:buNone/>
            </a:pPr>
            <a:r>
              <a:rPr lang="en-US" sz="1700" dirty="0">
                <a:solidFill>
                  <a:srgbClr val="2B4150"/>
                </a:solidFill>
                <a:latin typeface="Source Sans Pro" pitchFamily="34" charset="0"/>
                <a:ea typeface="Source Sans Pro" pitchFamily="34" charset="-122"/>
                <a:cs typeface="Source Sans Pro" pitchFamily="34" charset="-120"/>
              </a:rPr>
              <a:t>Clicking the short link redirects users to the original destination.</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252782"/>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Popular URL Shortening Services Compared</a:t>
            </a:r>
            <a:endParaRPr lang="en-US" sz="4450" dirty="0"/>
          </a:p>
        </p:txBody>
      </p:sp>
      <p:sp>
        <p:nvSpPr>
          <p:cNvPr id="4" name="Shape 1"/>
          <p:cNvSpPr/>
          <p:nvPr/>
        </p:nvSpPr>
        <p:spPr>
          <a:xfrm>
            <a:off x="793790" y="4010501"/>
            <a:ext cx="7556421" cy="1966198"/>
          </a:xfrm>
          <a:prstGeom prst="roundRect">
            <a:avLst>
              <a:gd name="adj" fmla="val 1730"/>
            </a:avLst>
          </a:prstGeom>
          <a:noFill/>
          <a:ln w="7620">
            <a:solidFill>
              <a:srgbClr val="000000">
                <a:alpha val="8000"/>
              </a:srgbClr>
            </a:solidFill>
            <a:prstDash val="solid"/>
          </a:ln>
        </p:spPr>
      </p:sp>
      <p:sp>
        <p:nvSpPr>
          <p:cNvPr id="5" name="Shape 2"/>
          <p:cNvSpPr/>
          <p:nvPr/>
        </p:nvSpPr>
        <p:spPr>
          <a:xfrm>
            <a:off x="801410" y="4018121"/>
            <a:ext cx="7541181" cy="650319"/>
          </a:xfrm>
          <a:prstGeom prst="rect">
            <a:avLst/>
          </a:prstGeom>
          <a:solidFill>
            <a:srgbClr val="FFFFFF">
              <a:alpha val="4000"/>
            </a:srgbClr>
          </a:solidFill>
          <a:ln/>
        </p:spPr>
      </p:sp>
      <p:sp>
        <p:nvSpPr>
          <p:cNvPr id="6" name="Text 3"/>
          <p:cNvSpPr/>
          <p:nvPr/>
        </p:nvSpPr>
        <p:spPr>
          <a:xfrm>
            <a:off x="1028462" y="4161830"/>
            <a:ext cx="1427798" cy="362903"/>
          </a:xfrm>
          <a:prstGeom prst="rect">
            <a:avLst/>
          </a:prstGeom>
          <a:noFill/>
          <a:ln/>
        </p:spPr>
        <p:txBody>
          <a:bodyPr wrap="non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Bitly</a:t>
            </a:r>
            <a:endParaRPr lang="en-US" sz="1750" dirty="0"/>
          </a:p>
        </p:txBody>
      </p:sp>
      <p:sp>
        <p:nvSpPr>
          <p:cNvPr id="7" name="Text 4"/>
          <p:cNvSpPr/>
          <p:nvPr/>
        </p:nvSpPr>
        <p:spPr>
          <a:xfrm>
            <a:off x="2917508" y="4161830"/>
            <a:ext cx="1423987" cy="362903"/>
          </a:xfrm>
          <a:prstGeom prst="rect">
            <a:avLst/>
          </a:prstGeom>
          <a:noFill/>
          <a:ln/>
        </p:spPr>
        <p:txBody>
          <a:bodyPr wrap="non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Yes</a:t>
            </a:r>
            <a:endParaRPr lang="en-US" sz="1750" dirty="0"/>
          </a:p>
        </p:txBody>
      </p:sp>
      <p:sp>
        <p:nvSpPr>
          <p:cNvPr id="8" name="Text 5"/>
          <p:cNvSpPr/>
          <p:nvPr/>
        </p:nvSpPr>
        <p:spPr>
          <a:xfrm>
            <a:off x="4802743" y="4161830"/>
            <a:ext cx="1423987" cy="362903"/>
          </a:xfrm>
          <a:prstGeom prst="rect">
            <a:avLst/>
          </a:prstGeom>
          <a:noFill/>
          <a:ln/>
        </p:spPr>
        <p:txBody>
          <a:bodyPr wrap="non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Advanced</a:t>
            </a:r>
            <a:endParaRPr lang="en-US" sz="1750" dirty="0"/>
          </a:p>
        </p:txBody>
      </p:sp>
      <p:sp>
        <p:nvSpPr>
          <p:cNvPr id="9" name="Text 6"/>
          <p:cNvSpPr/>
          <p:nvPr/>
        </p:nvSpPr>
        <p:spPr>
          <a:xfrm>
            <a:off x="6687979" y="4161830"/>
            <a:ext cx="1427798" cy="362903"/>
          </a:xfrm>
          <a:prstGeom prst="rect">
            <a:avLst/>
          </a:prstGeom>
          <a:noFill/>
          <a:ln/>
        </p:spPr>
        <p:txBody>
          <a:bodyPr wrap="non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Free/Paid</a:t>
            </a:r>
            <a:endParaRPr lang="en-US" sz="1750" dirty="0"/>
          </a:p>
        </p:txBody>
      </p:sp>
      <p:sp>
        <p:nvSpPr>
          <p:cNvPr id="10" name="Shape 7"/>
          <p:cNvSpPr/>
          <p:nvPr/>
        </p:nvSpPr>
        <p:spPr>
          <a:xfrm>
            <a:off x="801410" y="4668441"/>
            <a:ext cx="7541181" cy="650319"/>
          </a:xfrm>
          <a:prstGeom prst="rect">
            <a:avLst/>
          </a:prstGeom>
          <a:solidFill>
            <a:srgbClr val="000000">
              <a:alpha val="4000"/>
            </a:srgbClr>
          </a:solidFill>
          <a:ln/>
        </p:spPr>
      </p:sp>
      <p:sp>
        <p:nvSpPr>
          <p:cNvPr id="11" name="Text 8"/>
          <p:cNvSpPr/>
          <p:nvPr/>
        </p:nvSpPr>
        <p:spPr>
          <a:xfrm>
            <a:off x="1028462" y="4812149"/>
            <a:ext cx="1427798" cy="362903"/>
          </a:xfrm>
          <a:prstGeom prst="rect">
            <a:avLst/>
          </a:prstGeom>
          <a:noFill/>
          <a:ln/>
        </p:spPr>
        <p:txBody>
          <a:bodyPr wrap="non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TinyURL</a:t>
            </a:r>
            <a:endParaRPr lang="en-US" sz="1750" dirty="0"/>
          </a:p>
        </p:txBody>
      </p:sp>
      <p:sp>
        <p:nvSpPr>
          <p:cNvPr id="12" name="Text 9"/>
          <p:cNvSpPr/>
          <p:nvPr/>
        </p:nvSpPr>
        <p:spPr>
          <a:xfrm>
            <a:off x="2917508" y="4812149"/>
            <a:ext cx="1423987" cy="362903"/>
          </a:xfrm>
          <a:prstGeom prst="rect">
            <a:avLst/>
          </a:prstGeom>
          <a:noFill/>
          <a:ln/>
        </p:spPr>
        <p:txBody>
          <a:bodyPr wrap="non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Limited</a:t>
            </a:r>
            <a:endParaRPr lang="en-US" sz="1750" dirty="0"/>
          </a:p>
        </p:txBody>
      </p:sp>
      <p:sp>
        <p:nvSpPr>
          <p:cNvPr id="13" name="Text 10"/>
          <p:cNvSpPr/>
          <p:nvPr/>
        </p:nvSpPr>
        <p:spPr>
          <a:xfrm>
            <a:off x="4802743" y="4812149"/>
            <a:ext cx="1423987" cy="362903"/>
          </a:xfrm>
          <a:prstGeom prst="rect">
            <a:avLst/>
          </a:prstGeom>
          <a:noFill/>
          <a:ln/>
        </p:spPr>
        <p:txBody>
          <a:bodyPr wrap="non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Basic</a:t>
            </a:r>
            <a:endParaRPr lang="en-US" sz="1750" dirty="0"/>
          </a:p>
        </p:txBody>
      </p:sp>
      <p:sp>
        <p:nvSpPr>
          <p:cNvPr id="14" name="Text 11"/>
          <p:cNvSpPr/>
          <p:nvPr/>
        </p:nvSpPr>
        <p:spPr>
          <a:xfrm>
            <a:off x="6687979" y="4812149"/>
            <a:ext cx="1427798" cy="362903"/>
          </a:xfrm>
          <a:prstGeom prst="rect">
            <a:avLst/>
          </a:prstGeom>
          <a:noFill/>
          <a:ln/>
        </p:spPr>
        <p:txBody>
          <a:bodyPr wrap="non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Free</a:t>
            </a:r>
            <a:endParaRPr lang="en-US" sz="1750" dirty="0"/>
          </a:p>
        </p:txBody>
      </p:sp>
      <p:sp>
        <p:nvSpPr>
          <p:cNvPr id="15" name="Shape 12"/>
          <p:cNvSpPr/>
          <p:nvPr/>
        </p:nvSpPr>
        <p:spPr>
          <a:xfrm>
            <a:off x="801410" y="5318760"/>
            <a:ext cx="7541181" cy="650319"/>
          </a:xfrm>
          <a:prstGeom prst="rect">
            <a:avLst/>
          </a:prstGeom>
          <a:solidFill>
            <a:srgbClr val="FFFFFF">
              <a:alpha val="4000"/>
            </a:srgbClr>
          </a:solidFill>
          <a:ln/>
        </p:spPr>
      </p:sp>
      <p:sp>
        <p:nvSpPr>
          <p:cNvPr id="16" name="Text 13"/>
          <p:cNvSpPr/>
          <p:nvPr/>
        </p:nvSpPr>
        <p:spPr>
          <a:xfrm>
            <a:off x="1028462" y="5462468"/>
            <a:ext cx="1427798" cy="362903"/>
          </a:xfrm>
          <a:prstGeom prst="rect">
            <a:avLst/>
          </a:prstGeom>
          <a:noFill/>
          <a:ln/>
        </p:spPr>
        <p:txBody>
          <a:bodyPr wrap="non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Rebrandly</a:t>
            </a:r>
            <a:endParaRPr lang="en-US" sz="1750" dirty="0"/>
          </a:p>
        </p:txBody>
      </p:sp>
      <p:sp>
        <p:nvSpPr>
          <p:cNvPr id="17" name="Text 14"/>
          <p:cNvSpPr/>
          <p:nvPr/>
        </p:nvSpPr>
        <p:spPr>
          <a:xfrm>
            <a:off x="2917508" y="5462468"/>
            <a:ext cx="1423987" cy="362903"/>
          </a:xfrm>
          <a:prstGeom prst="rect">
            <a:avLst/>
          </a:prstGeom>
          <a:noFill/>
          <a:ln/>
        </p:spPr>
        <p:txBody>
          <a:bodyPr wrap="non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Extensive</a:t>
            </a:r>
            <a:endParaRPr lang="en-US" sz="1750" dirty="0"/>
          </a:p>
        </p:txBody>
      </p:sp>
      <p:sp>
        <p:nvSpPr>
          <p:cNvPr id="18" name="Text 15"/>
          <p:cNvSpPr/>
          <p:nvPr/>
        </p:nvSpPr>
        <p:spPr>
          <a:xfrm>
            <a:off x="4802743" y="5462468"/>
            <a:ext cx="1423987" cy="362903"/>
          </a:xfrm>
          <a:prstGeom prst="rect">
            <a:avLst/>
          </a:prstGeom>
          <a:noFill/>
          <a:ln/>
        </p:spPr>
        <p:txBody>
          <a:bodyPr wrap="non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Advanced</a:t>
            </a:r>
            <a:endParaRPr lang="en-US" sz="1750" dirty="0"/>
          </a:p>
        </p:txBody>
      </p:sp>
      <p:sp>
        <p:nvSpPr>
          <p:cNvPr id="19" name="Text 16"/>
          <p:cNvSpPr/>
          <p:nvPr/>
        </p:nvSpPr>
        <p:spPr>
          <a:xfrm>
            <a:off x="6687979" y="5462468"/>
            <a:ext cx="1427798" cy="362903"/>
          </a:xfrm>
          <a:prstGeom prst="rect">
            <a:avLst/>
          </a:prstGeom>
          <a:noFill/>
          <a:ln/>
        </p:spPr>
        <p:txBody>
          <a:bodyPr wrap="non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Paid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452682"/>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Use Cases: Where Are Short URLs Most Effective?</a:t>
            </a:r>
            <a:endParaRPr lang="en-US" sz="4450" dirty="0"/>
          </a:p>
        </p:txBody>
      </p:sp>
      <p:sp>
        <p:nvSpPr>
          <p:cNvPr id="4" name="Shape 1"/>
          <p:cNvSpPr/>
          <p:nvPr/>
        </p:nvSpPr>
        <p:spPr>
          <a:xfrm>
            <a:off x="6280190" y="3210401"/>
            <a:ext cx="3664863" cy="2032754"/>
          </a:xfrm>
          <a:prstGeom prst="roundRect">
            <a:avLst>
              <a:gd name="adj" fmla="val 1674"/>
            </a:avLst>
          </a:prstGeom>
          <a:solidFill>
            <a:srgbClr val="F3EEE3"/>
          </a:solidFill>
          <a:ln/>
        </p:spPr>
      </p:sp>
      <p:sp>
        <p:nvSpPr>
          <p:cNvPr id="5" name="Text 2"/>
          <p:cNvSpPr/>
          <p:nvPr/>
        </p:nvSpPr>
        <p:spPr>
          <a:xfrm>
            <a:off x="6507004" y="3437215"/>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Social Media</a:t>
            </a:r>
            <a:endParaRPr lang="en-US" sz="2200" dirty="0"/>
          </a:p>
        </p:txBody>
      </p:sp>
      <p:sp>
        <p:nvSpPr>
          <p:cNvPr id="6" name="Text 3"/>
          <p:cNvSpPr/>
          <p:nvPr/>
        </p:nvSpPr>
        <p:spPr>
          <a:xfrm>
            <a:off x="6507004" y="3927634"/>
            <a:ext cx="3211235" cy="1088708"/>
          </a:xfrm>
          <a:prstGeom prst="rect">
            <a:avLst/>
          </a:prstGeom>
          <a:noFill/>
          <a:ln/>
        </p:spPr>
        <p:txBody>
          <a:bodyPr wrap="squar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Maximizing character limits on Twitter. Enhancing post aesthetics on Instagram.</a:t>
            </a:r>
            <a:endParaRPr lang="en-US" sz="1750" dirty="0"/>
          </a:p>
        </p:txBody>
      </p:sp>
      <p:sp>
        <p:nvSpPr>
          <p:cNvPr id="7" name="Shape 4"/>
          <p:cNvSpPr/>
          <p:nvPr/>
        </p:nvSpPr>
        <p:spPr>
          <a:xfrm>
            <a:off x="10171867" y="3210401"/>
            <a:ext cx="3664863" cy="2032754"/>
          </a:xfrm>
          <a:prstGeom prst="roundRect">
            <a:avLst>
              <a:gd name="adj" fmla="val 1674"/>
            </a:avLst>
          </a:prstGeom>
          <a:solidFill>
            <a:srgbClr val="F3EEE3"/>
          </a:solidFill>
          <a:ln/>
        </p:spPr>
      </p:sp>
      <p:sp>
        <p:nvSpPr>
          <p:cNvPr id="8" name="Text 5"/>
          <p:cNvSpPr/>
          <p:nvPr/>
        </p:nvSpPr>
        <p:spPr>
          <a:xfrm>
            <a:off x="10398681" y="3437215"/>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Print Media</a:t>
            </a:r>
            <a:endParaRPr lang="en-US" sz="2200" dirty="0"/>
          </a:p>
        </p:txBody>
      </p:sp>
      <p:sp>
        <p:nvSpPr>
          <p:cNvPr id="9" name="Text 6"/>
          <p:cNvSpPr/>
          <p:nvPr/>
        </p:nvSpPr>
        <p:spPr>
          <a:xfrm>
            <a:off x="10398681" y="3927634"/>
            <a:ext cx="3211235" cy="1088708"/>
          </a:xfrm>
          <a:prstGeom prst="rect">
            <a:avLst/>
          </a:prstGeom>
          <a:noFill/>
          <a:ln/>
        </p:spPr>
        <p:txBody>
          <a:bodyPr wrap="squar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Easy-to-type links on business cards and flyers. Generating scannable QR codes.</a:t>
            </a:r>
            <a:endParaRPr lang="en-US" sz="1750" dirty="0"/>
          </a:p>
        </p:txBody>
      </p:sp>
      <p:sp>
        <p:nvSpPr>
          <p:cNvPr id="10" name="Shape 7"/>
          <p:cNvSpPr/>
          <p:nvPr/>
        </p:nvSpPr>
        <p:spPr>
          <a:xfrm>
            <a:off x="6280190" y="5469969"/>
            <a:ext cx="7556421" cy="1306949"/>
          </a:xfrm>
          <a:prstGeom prst="roundRect">
            <a:avLst>
              <a:gd name="adj" fmla="val 2603"/>
            </a:avLst>
          </a:prstGeom>
          <a:solidFill>
            <a:srgbClr val="F3EEE3"/>
          </a:solidFill>
          <a:ln/>
        </p:spPr>
      </p:sp>
      <p:sp>
        <p:nvSpPr>
          <p:cNvPr id="11" name="Text 8"/>
          <p:cNvSpPr/>
          <p:nvPr/>
        </p:nvSpPr>
        <p:spPr>
          <a:xfrm>
            <a:off x="6507004" y="5696783"/>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Email Marketing</a:t>
            </a:r>
            <a:endParaRPr lang="en-US" sz="2200" dirty="0"/>
          </a:p>
        </p:txBody>
      </p:sp>
      <p:sp>
        <p:nvSpPr>
          <p:cNvPr id="12" name="Text 9"/>
          <p:cNvSpPr/>
          <p:nvPr/>
        </p:nvSpPr>
        <p:spPr>
          <a:xfrm>
            <a:off x="6507004" y="6187202"/>
            <a:ext cx="7102793" cy="362903"/>
          </a:xfrm>
          <a:prstGeom prst="rect">
            <a:avLst/>
          </a:prstGeom>
          <a:noFill/>
          <a:ln/>
        </p:spPr>
        <p:txBody>
          <a:bodyPr wrap="non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Clean and professional email campaigns. Improved click-through rates.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509355"/>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Benefits: Tracking, Branding, and Analytics</a:t>
            </a:r>
            <a:endParaRPr lang="en-US" sz="4450" dirty="0"/>
          </a:p>
        </p:txBody>
      </p:sp>
      <p:pic>
        <p:nvPicPr>
          <p:cNvPr id="4" name="Image 1" descr="preencoded.png">    </p:cNvPr>
          <p:cNvPicPr>
            <a:picLocks noChangeAspect="1"/>
          </p:cNvPicPr>
          <p:nvPr/>
        </p:nvPicPr>
        <p:blipFill>
          <a:blip r:embed="rId2"/>
          <a:stretch>
            <a:fillRect/>
          </a:stretch>
        </p:blipFill>
        <p:spPr>
          <a:xfrm>
            <a:off x="793790" y="3267075"/>
            <a:ext cx="566976" cy="566976"/>
          </a:xfrm>
          <a:prstGeom prst="rect">
            <a:avLst/>
          </a:prstGeom>
        </p:spPr>
      </p:pic>
      <p:sp>
        <p:nvSpPr>
          <p:cNvPr id="5" name="Text 1"/>
          <p:cNvSpPr/>
          <p:nvPr/>
        </p:nvSpPr>
        <p:spPr>
          <a:xfrm>
            <a:off x="793790" y="4060865"/>
            <a:ext cx="2329815" cy="708660"/>
          </a:xfrm>
          <a:prstGeom prst="rect">
            <a:avLst/>
          </a:prstGeom>
          <a:noFill/>
          <a:ln/>
        </p:spPr>
        <p:txBody>
          <a:bodyPr wrap="square" lIns="0" tIns="0" rIns="0" bIns="0" rtlCol="0" anchor="t"/>
          <a:lstStyle/>
          <a:p>
            <a:pPr algn="l" indent="0" marL="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Performance Tracking</a:t>
            </a:r>
            <a:endParaRPr lang="en-US" sz="2200" dirty="0"/>
          </a:p>
        </p:txBody>
      </p:sp>
      <p:sp>
        <p:nvSpPr>
          <p:cNvPr id="6" name="Text 2"/>
          <p:cNvSpPr/>
          <p:nvPr/>
        </p:nvSpPr>
        <p:spPr>
          <a:xfrm>
            <a:off x="793790" y="4905613"/>
            <a:ext cx="2329815" cy="1814513"/>
          </a:xfrm>
          <a:prstGeom prst="rect">
            <a:avLst/>
          </a:prstGeom>
          <a:noFill/>
          <a:ln/>
        </p:spPr>
        <p:txBody>
          <a:bodyPr wrap="squar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Monitor clicks, geographic data, and referral sources. Understand audience engagement.</a:t>
            </a:r>
            <a:endParaRPr lang="en-US" sz="1750" dirty="0"/>
          </a:p>
        </p:txBody>
      </p:sp>
      <p:pic>
        <p:nvPicPr>
          <p:cNvPr id="7" name="Image 2" descr="preencoded.png">    </p:cNvPr>
          <p:cNvPicPr>
            <a:picLocks noChangeAspect="1"/>
          </p:cNvPicPr>
          <p:nvPr/>
        </p:nvPicPr>
        <p:blipFill>
          <a:blip r:embed="rId3"/>
          <a:stretch>
            <a:fillRect/>
          </a:stretch>
        </p:blipFill>
        <p:spPr>
          <a:xfrm>
            <a:off x="3407093" y="3267075"/>
            <a:ext cx="566976" cy="566976"/>
          </a:xfrm>
          <a:prstGeom prst="rect">
            <a:avLst/>
          </a:prstGeom>
        </p:spPr>
      </p:pic>
      <p:sp>
        <p:nvSpPr>
          <p:cNvPr id="8" name="Text 3"/>
          <p:cNvSpPr/>
          <p:nvPr/>
        </p:nvSpPr>
        <p:spPr>
          <a:xfrm>
            <a:off x="3407093" y="4060865"/>
            <a:ext cx="2329815" cy="708660"/>
          </a:xfrm>
          <a:prstGeom prst="rect">
            <a:avLst/>
          </a:prstGeom>
          <a:noFill/>
          <a:ln/>
        </p:spPr>
        <p:txBody>
          <a:bodyPr wrap="square" lIns="0" tIns="0" rIns="0" bIns="0" rtlCol="0" anchor="t"/>
          <a:lstStyle/>
          <a:p>
            <a:pPr algn="l" indent="0" marL="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Custom Branding</a:t>
            </a:r>
            <a:endParaRPr lang="en-US" sz="2200" dirty="0"/>
          </a:p>
        </p:txBody>
      </p:sp>
      <p:sp>
        <p:nvSpPr>
          <p:cNvPr id="9" name="Text 4"/>
          <p:cNvSpPr/>
          <p:nvPr/>
        </p:nvSpPr>
        <p:spPr>
          <a:xfrm>
            <a:off x="3407093" y="4905613"/>
            <a:ext cx="2329815" cy="1451610"/>
          </a:xfrm>
          <a:prstGeom prst="rect">
            <a:avLst/>
          </a:prstGeom>
          <a:noFill/>
          <a:ln/>
        </p:spPr>
        <p:txBody>
          <a:bodyPr wrap="squar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Use custom domains to build brand recognition. Increase trust and memorability.</a:t>
            </a:r>
            <a:endParaRPr lang="en-US" sz="1750" dirty="0"/>
          </a:p>
        </p:txBody>
      </p:sp>
      <p:pic>
        <p:nvPicPr>
          <p:cNvPr id="10" name="Image 3" descr="preencoded.png">    </p:cNvPr>
          <p:cNvPicPr>
            <a:picLocks noChangeAspect="1"/>
          </p:cNvPicPr>
          <p:nvPr/>
        </p:nvPicPr>
        <p:blipFill>
          <a:blip r:embed="rId4"/>
          <a:stretch>
            <a:fillRect/>
          </a:stretch>
        </p:blipFill>
        <p:spPr>
          <a:xfrm>
            <a:off x="6020395" y="3267075"/>
            <a:ext cx="566976" cy="566976"/>
          </a:xfrm>
          <a:prstGeom prst="rect">
            <a:avLst/>
          </a:prstGeom>
        </p:spPr>
      </p:pic>
      <p:sp>
        <p:nvSpPr>
          <p:cNvPr id="11" name="Text 5"/>
          <p:cNvSpPr/>
          <p:nvPr/>
        </p:nvSpPr>
        <p:spPr>
          <a:xfrm>
            <a:off x="6020395" y="4060865"/>
            <a:ext cx="2329815" cy="354330"/>
          </a:xfrm>
          <a:prstGeom prst="rect">
            <a:avLst/>
          </a:prstGeom>
          <a:noFill/>
          <a:ln/>
        </p:spPr>
        <p:txBody>
          <a:bodyPr wrap="none" lIns="0" tIns="0" rIns="0" bIns="0" rtlCol="0" anchor="t"/>
          <a:lstStyle/>
          <a:p>
            <a:pPr algn="l" indent="0" marL="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A/B Testing</a:t>
            </a:r>
            <a:endParaRPr lang="en-US" sz="2200" dirty="0"/>
          </a:p>
        </p:txBody>
      </p:sp>
      <p:sp>
        <p:nvSpPr>
          <p:cNvPr id="12" name="Text 6"/>
          <p:cNvSpPr/>
          <p:nvPr/>
        </p:nvSpPr>
        <p:spPr>
          <a:xfrm>
            <a:off x="6020395" y="4551283"/>
            <a:ext cx="2329815" cy="1451610"/>
          </a:xfrm>
          <a:prstGeom prst="rect">
            <a:avLst/>
          </a:prstGeom>
          <a:noFill/>
          <a:ln/>
        </p:spPr>
        <p:txBody>
          <a:bodyPr wrap="squar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Test different links to optimize campaigns. Gather data for strategic decisions.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356360"/>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Potential Issues: Security and Trust</a:t>
            </a:r>
            <a:endParaRPr lang="en-US" sz="4450" dirty="0"/>
          </a:p>
        </p:txBody>
      </p:sp>
      <p:sp>
        <p:nvSpPr>
          <p:cNvPr id="4" name="Shape 1"/>
          <p:cNvSpPr/>
          <p:nvPr/>
        </p:nvSpPr>
        <p:spPr>
          <a:xfrm>
            <a:off x="793790" y="3114080"/>
            <a:ext cx="510302" cy="510302"/>
          </a:xfrm>
          <a:prstGeom prst="roundRect">
            <a:avLst>
              <a:gd name="adj" fmla="val 6667"/>
            </a:avLst>
          </a:prstGeom>
          <a:solidFill>
            <a:srgbClr val="F3EEE3"/>
          </a:solidFill>
          <a:ln/>
        </p:spPr>
      </p:sp>
      <p:pic>
        <p:nvPicPr>
          <p:cNvPr id="5" name="Image 1" descr="preencoded.png">    </p:cNvPr>
          <p:cNvPicPr>
            <a:picLocks noChangeAspect="1"/>
          </p:cNvPicPr>
          <p:nvPr/>
        </p:nvPicPr>
        <p:blipFill>
          <a:blip r:embed="rId2"/>
          <a:stretch>
            <a:fillRect/>
          </a:stretch>
        </p:blipFill>
        <p:spPr>
          <a:xfrm>
            <a:off x="878860" y="3156585"/>
            <a:ext cx="340162" cy="425291"/>
          </a:xfrm>
          <a:prstGeom prst="rect">
            <a:avLst/>
          </a:prstGeom>
        </p:spPr>
      </p:pic>
      <p:sp>
        <p:nvSpPr>
          <p:cNvPr id="6" name="Text 2"/>
          <p:cNvSpPr/>
          <p:nvPr/>
        </p:nvSpPr>
        <p:spPr>
          <a:xfrm>
            <a:off x="1530906" y="3191947"/>
            <a:ext cx="2899410" cy="708660"/>
          </a:xfrm>
          <a:prstGeom prst="rect">
            <a:avLst/>
          </a:prstGeom>
          <a:noFill/>
          <a:ln/>
        </p:spPr>
        <p:txBody>
          <a:bodyPr wrap="square" lIns="0" tIns="0" rIns="0" bIns="0" rtlCol="0" anchor="t"/>
          <a:lstStyle/>
          <a:p>
            <a:pPr algn="l" indent="0" marL="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Malware and Phishing</a:t>
            </a:r>
            <a:endParaRPr lang="en-US" sz="2200" dirty="0"/>
          </a:p>
        </p:txBody>
      </p:sp>
      <p:sp>
        <p:nvSpPr>
          <p:cNvPr id="7" name="Text 3"/>
          <p:cNvSpPr/>
          <p:nvPr/>
        </p:nvSpPr>
        <p:spPr>
          <a:xfrm>
            <a:off x="1530906" y="4036695"/>
            <a:ext cx="2899410" cy="1451610"/>
          </a:xfrm>
          <a:prstGeom prst="rect">
            <a:avLst/>
          </a:prstGeom>
          <a:noFill/>
          <a:ln/>
        </p:spPr>
        <p:txBody>
          <a:bodyPr wrap="squar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Shortened links can hide malicious destinations. Exercise caution with unknown links.</a:t>
            </a:r>
            <a:endParaRPr lang="en-US" sz="1750" dirty="0"/>
          </a:p>
        </p:txBody>
      </p:sp>
      <p:sp>
        <p:nvSpPr>
          <p:cNvPr id="8" name="Shape 4"/>
          <p:cNvSpPr/>
          <p:nvPr/>
        </p:nvSpPr>
        <p:spPr>
          <a:xfrm>
            <a:off x="4713803" y="3114080"/>
            <a:ext cx="510302" cy="510302"/>
          </a:xfrm>
          <a:prstGeom prst="roundRect">
            <a:avLst>
              <a:gd name="adj" fmla="val 6667"/>
            </a:avLst>
          </a:prstGeom>
          <a:solidFill>
            <a:srgbClr val="F3EEE3"/>
          </a:solidFill>
          <a:ln/>
        </p:spPr>
      </p:sp>
      <p:pic>
        <p:nvPicPr>
          <p:cNvPr id="9" name="Image 2" descr="preencoded.png">    </p:cNvPr>
          <p:cNvPicPr>
            <a:picLocks noChangeAspect="1"/>
          </p:cNvPicPr>
          <p:nvPr/>
        </p:nvPicPr>
        <p:blipFill>
          <a:blip r:embed="rId3"/>
          <a:stretch>
            <a:fillRect/>
          </a:stretch>
        </p:blipFill>
        <p:spPr>
          <a:xfrm>
            <a:off x="4798874" y="3156585"/>
            <a:ext cx="340162" cy="425291"/>
          </a:xfrm>
          <a:prstGeom prst="rect">
            <a:avLst/>
          </a:prstGeom>
        </p:spPr>
      </p:pic>
      <p:sp>
        <p:nvSpPr>
          <p:cNvPr id="10" name="Text 5"/>
          <p:cNvSpPr/>
          <p:nvPr/>
        </p:nvSpPr>
        <p:spPr>
          <a:xfrm>
            <a:off x="5450919" y="3191947"/>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Link Rot and Trust</a:t>
            </a:r>
            <a:endParaRPr lang="en-US" sz="2200" dirty="0"/>
          </a:p>
        </p:txBody>
      </p:sp>
      <p:sp>
        <p:nvSpPr>
          <p:cNvPr id="11" name="Text 6"/>
          <p:cNvSpPr/>
          <p:nvPr/>
        </p:nvSpPr>
        <p:spPr>
          <a:xfrm>
            <a:off x="5450919" y="3682365"/>
            <a:ext cx="2899410" cy="1088708"/>
          </a:xfrm>
          <a:prstGeom prst="rect">
            <a:avLst/>
          </a:prstGeom>
          <a:noFill/>
          <a:ln/>
        </p:spPr>
        <p:txBody>
          <a:bodyPr wrap="squar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Services can shut down, breaking links. Use reputable shorteners to maintain trust.</a:t>
            </a:r>
            <a:endParaRPr lang="en-US" sz="1750" dirty="0"/>
          </a:p>
        </p:txBody>
      </p:sp>
      <p:sp>
        <p:nvSpPr>
          <p:cNvPr id="12" name="Shape 7"/>
          <p:cNvSpPr/>
          <p:nvPr/>
        </p:nvSpPr>
        <p:spPr>
          <a:xfrm>
            <a:off x="793790" y="5941933"/>
            <a:ext cx="510302" cy="510302"/>
          </a:xfrm>
          <a:prstGeom prst="roundRect">
            <a:avLst>
              <a:gd name="adj" fmla="val 6667"/>
            </a:avLst>
          </a:prstGeom>
          <a:solidFill>
            <a:srgbClr val="F3EEE3"/>
          </a:solidFill>
          <a:ln/>
        </p:spPr>
      </p:sp>
      <p:pic>
        <p:nvPicPr>
          <p:cNvPr id="13" name="Image 3" descr="preencoded.png">    </p:cNvPr>
          <p:cNvPicPr>
            <a:picLocks noChangeAspect="1"/>
          </p:cNvPicPr>
          <p:nvPr/>
        </p:nvPicPr>
        <p:blipFill>
          <a:blip r:embed="rId4"/>
          <a:stretch>
            <a:fillRect/>
          </a:stretch>
        </p:blipFill>
        <p:spPr>
          <a:xfrm>
            <a:off x="878860" y="5984438"/>
            <a:ext cx="340162" cy="425291"/>
          </a:xfrm>
          <a:prstGeom prst="rect">
            <a:avLst/>
          </a:prstGeom>
        </p:spPr>
      </p:pic>
      <p:sp>
        <p:nvSpPr>
          <p:cNvPr id="14" name="Text 8"/>
          <p:cNvSpPr/>
          <p:nvPr/>
        </p:nvSpPr>
        <p:spPr>
          <a:xfrm>
            <a:off x="1530906" y="601980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Loss of Context</a:t>
            </a:r>
            <a:endParaRPr lang="en-US" sz="2200" dirty="0"/>
          </a:p>
        </p:txBody>
      </p:sp>
      <p:sp>
        <p:nvSpPr>
          <p:cNvPr id="15" name="Text 9"/>
          <p:cNvSpPr/>
          <p:nvPr/>
        </p:nvSpPr>
        <p:spPr>
          <a:xfrm>
            <a:off x="1530906" y="6510218"/>
            <a:ext cx="6819305" cy="362903"/>
          </a:xfrm>
          <a:prstGeom prst="rect">
            <a:avLst/>
          </a:prstGeom>
          <a:noFill/>
          <a:ln/>
        </p:spPr>
        <p:txBody>
          <a:bodyPr wrap="none" lIns="0" tIns="0" rIns="0" bIns="0" rtlCol="0" anchor="t"/>
          <a:lstStyle/>
          <a:p>
            <a:pPr algn="l" indent="0" marL="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Users cannot see the original URL. This can lead to distrust.</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58666" y="1108710"/>
            <a:ext cx="12576453" cy="677466"/>
          </a:xfrm>
          <a:prstGeom prst="rect">
            <a:avLst/>
          </a:prstGeom>
          <a:noFill/>
          <a:ln/>
        </p:spPr>
        <p:txBody>
          <a:bodyPr wrap="none" lIns="0" tIns="0" rIns="0" bIns="0" rtlCol="0" anchor="t"/>
          <a:lstStyle/>
          <a:p>
            <a:pPr algn="l" indent="0" marL="0">
              <a:lnSpc>
                <a:spcPts val="5300"/>
              </a:lnSpc>
              <a:buNone/>
            </a:pPr>
            <a:r>
              <a:rPr lang="en-US" sz="4250" dirty="0">
                <a:solidFill>
                  <a:srgbClr val="124E73"/>
                </a:solidFill>
                <a:latin typeface="MuseoModerno Medium" pitchFamily="34" charset="0"/>
                <a:ea typeface="MuseoModerno Medium" pitchFamily="34" charset="-122"/>
                <a:cs typeface="MuseoModerno Medium" pitchFamily="34" charset="-120"/>
              </a:rPr>
              <a:t>The Future of URL Shortening and Best Practices</a:t>
            </a:r>
            <a:endParaRPr lang="en-US" sz="4250" dirty="0"/>
          </a:p>
        </p:txBody>
      </p:sp>
      <p:sp>
        <p:nvSpPr>
          <p:cNvPr id="3" name="Shape 1"/>
          <p:cNvSpPr/>
          <p:nvPr/>
        </p:nvSpPr>
        <p:spPr>
          <a:xfrm>
            <a:off x="758666" y="2219682"/>
            <a:ext cx="2185392" cy="1248966"/>
          </a:xfrm>
          <a:prstGeom prst="roundRect">
            <a:avLst>
              <a:gd name="adj" fmla="val 2604"/>
            </a:avLst>
          </a:prstGeom>
          <a:solidFill>
            <a:srgbClr val="F3EEE3"/>
          </a:solidFill>
          <a:ln/>
        </p:spPr>
      </p:sp>
      <p:sp>
        <p:nvSpPr>
          <p:cNvPr id="4" name="Text 2"/>
          <p:cNvSpPr/>
          <p:nvPr/>
        </p:nvSpPr>
        <p:spPr>
          <a:xfrm>
            <a:off x="1698903" y="2653665"/>
            <a:ext cx="304800" cy="381000"/>
          </a:xfrm>
          <a:prstGeom prst="rect">
            <a:avLst/>
          </a:prstGeom>
          <a:noFill/>
          <a:ln/>
        </p:spPr>
        <p:txBody>
          <a:bodyPr wrap="none" lIns="0" tIns="0" rIns="0" bIns="0" rtlCol="0" anchor="t"/>
          <a:lstStyle/>
          <a:p>
            <a:pPr algn="ctr" indent="0" marL="0">
              <a:lnSpc>
                <a:spcPts val="3800"/>
              </a:lnSpc>
              <a:buNone/>
            </a:pPr>
            <a:r>
              <a:rPr lang="en-US" sz="2400" dirty="0">
                <a:solidFill>
                  <a:srgbClr val="2B4150"/>
                </a:solidFill>
                <a:latin typeface="MuseoModerno Medium" pitchFamily="34" charset="0"/>
                <a:ea typeface="MuseoModerno Medium" pitchFamily="34" charset="-122"/>
                <a:cs typeface="MuseoModerno Medium" pitchFamily="34" charset="-120"/>
              </a:rPr>
              <a:t>1</a:t>
            </a:r>
            <a:endParaRPr lang="en-US" sz="2400" dirty="0"/>
          </a:p>
        </p:txBody>
      </p:sp>
      <p:sp>
        <p:nvSpPr>
          <p:cNvPr id="5" name="Text 3"/>
          <p:cNvSpPr/>
          <p:nvPr/>
        </p:nvSpPr>
        <p:spPr>
          <a:xfrm>
            <a:off x="3160752" y="2436376"/>
            <a:ext cx="3431143" cy="338733"/>
          </a:xfrm>
          <a:prstGeom prst="rect">
            <a:avLst/>
          </a:prstGeom>
          <a:noFill/>
          <a:ln/>
        </p:spPr>
        <p:txBody>
          <a:bodyPr wrap="none" lIns="0" tIns="0" rIns="0" bIns="0" rtlCol="0" anchor="t"/>
          <a:lstStyle/>
          <a:p>
            <a:pPr algn="l" indent="0" marL="0">
              <a:lnSpc>
                <a:spcPts val="2650"/>
              </a:lnSpc>
              <a:buNone/>
            </a:pPr>
            <a:r>
              <a:rPr lang="en-US" sz="2100" dirty="0">
                <a:solidFill>
                  <a:srgbClr val="2B4150"/>
                </a:solidFill>
                <a:latin typeface="MuseoModerno Medium" pitchFamily="34" charset="0"/>
                <a:ea typeface="MuseoModerno Medium" pitchFamily="34" charset="-122"/>
                <a:cs typeface="MuseoModerno Medium" pitchFamily="34" charset="-120"/>
              </a:rPr>
              <a:t>Embrace Custom Domains</a:t>
            </a:r>
            <a:endParaRPr lang="en-US" sz="2100" dirty="0"/>
          </a:p>
        </p:txBody>
      </p:sp>
      <p:sp>
        <p:nvSpPr>
          <p:cNvPr id="6" name="Text 4"/>
          <p:cNvSpPr/>
          <p:nvPr/>
        </p:nvSpPr>
        <p:spPr>
          <a:xfrm>
            <a:off x="3160752" y="2905125"/>
            <a:ext cx="3865840" cy="346829"/>
          </a:xfrm>
          <a:prstGeom prst="rect">
            <a:avLst/>
          </a:prstGeom>
          <a:noFill/>
          <a:ln/>
        </p:spPr>
        <p:txBody>
          <a:bodyPr wrap="none" lIns="0" tIns="0" rIns="0" bIns="0" rtlCol="0" anchor="t"/>
          <a:lstStyle/>
          <a:p>
            <a:pPr algn="l" indent="0" marL="0">
              <a:lnSpc>
                <a:spcPts val="2700"/>
              </a:lnSpc>
              <a:buNone/>
            </a:pPr>
            <a:r>
              <a:rPr lang="en-US" sz="1700" dirty="0">
                <a:solidFill>
                  <a:srgbClr val="2B4150"/>
                </a:solidFill>
                <a:latin typeface="Source Sans Pro" pitchFamily="34" charset="0"/>
                <a:ea typeface="Source Sans Pro" pitchFamily="34" charset="-122"/>
                <a:cs typeface="Source Sans Pro" pitchFamily="34" charset="-120"/>
              </a:rPr>
              <a:t>Reinforce branding and increase user trust.</a:t>
            </a:r>
            <a:endParaRPr lang="en-US" sz="1700" dirty="0"/>
          </a:p>
        </p:txBody>
      </p:sp>
      <p:sp>
        <p:nvSpPr>
          <p:cNvPr id="7" name="Shape 5"/>
          <p:cNvSpPr/>
          <p:nvPr/>
        </p:nvSpPr>
        <p:spPr>
          <a:xfrm>
            <a:off x="3052405" y="3453408"/>
            <a:ext cx="10710982" cy="15240"/>
          </a:xfrm>
          <a:prstGeom prst="roundRect">
            <a:avLst>
              <a:gd name="adj" fmla="val 213377"/>
            </a:avLst>
          </a:prstGeom>
          <a:solidFill>
            <a:srgbClr val="D9D4C9"/>
          </a:solidFill>
          <a:ln/>
        </p:spPr>
      </p:sp>
      <p:sp>
        <p:nvSpPr>
          <p:cNvPr id="8" name="Shape 6"/>
          <p:cNvSpPr/>
          <p:nvPr/>
        </p:nvSpPr>
        <p:spPr>
          <a:xfrm>
            <a:off x="758666" y="3576995"/>
            <a:ext cx="4370903" cy="1248966"/>
          </a:xfrm>
          <a:prstGeom prst="roundRect">
            <a:avLst>
              <a:gd name="adj" fmla="val 2604"/>
            </a:avLst>
          </a:prstGeom>
          <a:solidFill>
            <a:srgbClr val="F3EEE3"/>
          </a:solidFill>
          <a:ln/>
        </p:spPr>
      </p:sp>
      <p:sp>
        <p:nvSpPr>
          <p:cNvPr id="9" name="Text 7"/>
          <p:cNvSpPr/>
          <p:nvPr/>
        </p:nvSpPr>
        <p:spPr>
          <a:xfrm>
            <a:off x="2791658" y="4010977"/>
            <a:ext cx="304800" cy="381000"/>
          </a:xfrm>
          <a:prstGeom prst="rect">
            <a:avLst/>
          </a:prstGeom>
          <a:noFill/>
          <a:ln/>
        </p:spPr>
        <p:txBody>
          <a:bodyPr wrap="none" lIns="0" tIns="0" rIns="0" bIns="0" rtlCol="0" anchor="t"/>
          <a:lstStyle/>
          <a:p>
            <a:pPr algn="ctr" indent="0" marL="0">
              <a:lnSpc>
                <a:spcPts val="3800"/>
              </a:lnSpc>
              <a:buNone/>
            </a:pPr>
            <a:r>
              <a:rPr lang="en-US" sz="2400" dirty="0">
                <a:solidFill>
                  <a:srgbClr val="2B4150"/>
                </a:solidFill>
                <a:latin typeface="MuseoModerno Medium" pitchFamily="34" charset="0"/>
                <a:ea typeface="MuseoModerno Medium" pitchFamily="34" charset="-122"/>
                <a:cs typeface="MuseoModerno Medium" pitchFamily="34" charset="-120"/>
              </a:rPr>
              <a:t>2</a:t>
            </a:r>
            <a:endParaRPr lang="en-US" sz="2400" dirty="0"/>
          </a:p>
        </p:txBody>
      </p:sp>
      <p:sp>
        <p:nvSpPr>
          <p:cNvPr id="10" name="Text 8"/>
          <p:cNvSpPr/>
          <p:nvPr/>
        </p:nvSpPr>
        <p:spPr>
          <a:xfrm>
            <a:off x="5346263" y="3793688"/>
            <a:ext cx="2709863" cy="338733"/>
          </a:xfrm>
          <a:prstGeom prst="rect">
            <a:avLst/>
          </a:prstGeom>
          <a:noFill/>
          <a:ln/>
        </p:spPr>
        <p:txBody>
          <a:bodyPr wrap="none" lIns="0" tIns="0" rIns="0" bIns="0" rtlCol="0" anchor="t"/>
          <a:lstStyle/>
          <a:p>
            <a:pPr algn="l" indent="0" marL="0">
              <a:lnSpc>
                <a:spcPts val="2650"/>
              </a:lnSpc>
              <a:buNone/>
            </a:pPr>
            <a:r>
              <a:rPr lang="en-US" sz="2100" dirty="0">
                <a:solidFill>
                  <a:srgbClr val="2B4150"/>
                </a:solidFill>
                <a:latin typeface="MuseoModerno Medium" pitchFamily="34" charset="0"/>
                <a:ea typeface="MuseoModerno Medium" pitchFamily="34" charset="-122"/>
                <a:cs typeface="MuseoModerno Medium" pitchFamily="34" charset="-120"/>
              </a:rPr>
              <a:t>Prioritize Analytics</a:t>
            </a:r>
            <a:endParaRPr lang="en-US" sz="2100" dirty="0"/>
          </a:p>
        </p:txBody>
      </p:sp>
      <p:sp>
        <p:nvSpPr>
          <p:cNvPr id="11" name="Text 9"/>
          <p:cNvSpPr/>
          <p:nvPr/>
        </p:nvSpPr>
        <p:spPr>
          <a:xfrm>
            <a:off x="5346263" y="4262438"/>
            <a:ext cx="4351496" cy="346829"/>
          </a:xfrm>
          <a:prstGeom prst="rect">
            <a:avLst/>
          </a:prstGeom>
          <a:noFill/>
          <a:ln/>
        </p:spPr>
        <p:txBody>
          <a:bodyPr wrap="none" lIns="0" tIns="0" rIns="0" bIns="0" rtlCol="0" anchor="t"/>
          <a:lstStyle/>
          <a:p>
            <a:pPr algn="l" indent="0" marL="0">
              <a:lnSpc>
                <a:spcPts val="2700"/>
              </a:lnSpc>
              <a:buNone/>
            </a:pPr>
            <a:r>
              <a:rPr lang="en-US" sz="1700" dirty="0">
                <a:solidFill>
                  <a:srgbClr val="2B4150"/>
                </a:solidFill>
                <a:latin typeface="Source Sans Pro" pitchFamily="34" charset="0"/>
                <a:ea typeface="Source Sans Pro" pitchFamily="34" charset="-122"/>
                <a:cs typeface="Source Sans Pro" pitchFamily="34" charset="-120"/>
              </a:rPr>
              <a:t>Leverage data for informed marketing decisions.</a:t>
            </a:r>
            <a:endParaRPr lang="en-US" sz="1700" dirty="0"/>
          </a:p>
        </p:txBody>
      </p:sp>
      <p:sp>
        <p:nvSpPr>
          <p:cNvPr id="12" name="Shape 10"/>
          <p:cNvSpPr/>
          <p:nvPr/>
        </p:nvSpPr>
        <p:spPr>
          <a:xfrm>
            <a:off x="5237917" y="4810720"/>
            <a:ext cx="8525470" cy="15240"/>
          </a:xfrm>
          <a:prstGeom prst="roundRect">
            <a:avLst>
              <a:gd name="adj" fmla="val 213377"/>
            </a:avLst>
          </a:prstGeom>
          <a:solidFill>
            <a:srgbClr val="D9D4C9"/>
          </a:solidFill>
          <a:ln/>
        </p:spPr>
      </p:sp>
      <p:sp>
        <p:nvSpPr>
          <p:cNvPr id="13" name="Shape 11"/>
          <p:cNvSpPr/>
          <p:nvPr/>
        </p:nvSpPr>
        <p:spPr>
          <a:xfrm>
            <a:off x="758666" y="4934307"/>
            <a:ext cx="6556534" cy="1248966"/>
          </a:xfrm>
          <a:prstGeom prst="roundRect">
            <a:avLst>
              <a:gd name="adj" fmla="val 2604"/>
            </a:avLst>
          </a:prstGeom>
          <a:solidFill>
            <a:srgbClr val="F3EEE3"/>
          </a:solidFill>
          <a:ln/>
        </p:spPr>
      </p:sp>
      <p:sp>
        <p:nvSpPr>
          <p:cNvPr id="14" name="Text 12"/>
          <p:cNvSpPr/>
          <p:nvPr/>
        </p:nvSpPr>
        <p:spPr>
          <a:xfrm>
            <a:off x="3884533" y="5368290"/>
            <a:ext cx="304800" cy="381000"/>
          </a:xfrm>
          <a:prstGeom prst="rect">
            <a:avLst/>
          </a:prstGeom>
          <a:noFill/>
          <a:ln/>
        </p:spPr>
        <p:txBody>
          <a:bodyPr wrap="none" lIns="0" tIns="0" rIns="0" bIns="0" rtlCol="0" anchor="t"/>
          <a:lstStyle/>
          <a:p>
            <a:pPr algn="ctr" indent="0" marL="0">
              <a:lnSpc>
                <a:spcPts val="3800"/>
              </a:lnSpc>
              <a:buNone/>
            </a:pPr>
            <a:r>
              <a:rPr lang="en-US" sz="2400" dirty="0">
                <a:solidFill>
                  <a:srgbClr val="2B4150"/>
                </a:solidFill>
                <a:latin typeface="MuseoModerno Medium" pitchFamily="34" charset="0"/>
                <a:ea typeface="MuseoModerno Medium" pitchFamily="34" charset="-122"/>
                <a:cs typeface="MuseoModerno Medium" pitchFamily="34" charset="-120"/>
              </a:rPr>
              <a:t>3</a:t>
            </a:r>
            <a:endParaRPr lang="en-US" sz="2400" dirty="0"/>
          </a:p>
        </p:txBody>
      </p:sp>
      <p:sp>
        <p:nvSpPr>
          <p:cNvPr id="15" name="Text 13"/>
          <p:cNvSpPr/>
          <p:nvPr/>
        </p:nvSpPr>
        <p:spPr>
          <a:xfrm>
            <a:off x="7531894" y="5151001"/>
            <a:ext cx="2709863" cy="338733"/>
          </a:xfrm>
          <a:prstGeom prst="rect">
            <a:avLst/>
          </a:prstGeom>
          <a:noFill/>
          <a:ln/>
        </p:spPr>
        <p:txBody>
          <a:bodyPr wrap="none" lIns="0" tIns="0" rIns="0" bIns="0" rtlCol="0" anchor="t"/>
          <a:lstStyle/>
          <a:p>
            <a:pPr algn="l" indent="0" marL="0">
              <a:lnSpc>
                <a:spcPts val="2650"/>
              </a:lnSpc>
              <a:buNone/>
            </a:pPr>
            <a:r>
              <a:rPr lang="en-US" sz="2100" dirty="0">
                <a:solidFill>
                  <a:srgbClr val="2B4150"/>
                </a:solidFill>
                <a:latin typeface="MuseoModerno Medium" pitchFamily="34" charset="0"/>
                <a:ea typeface="MuseoModerno Medium" pitchFamily="34" charset="-122"/>
                <a:cs typeface="MuseoModerno Medium" pitchFamily="34" charset="-120"/>
              </a:rPr>
              <a:t>Educate Users</a:t>
            </a:r>
            <a:endParaRPr lang="en-US" sz="2100" dirty="0"/>
          </a:p>
        </p:txBody>
      </p:sp>
      <p:sp>
        <p:nvSpPr>
          <p:cNvPr id="16" name="Text 14"/>
          <p:cNvSpPr/>
          <p:nvPr/>
        </p:nvSpPr>
        <p:spPr>
          <a:xfrm>
            <a:off x="7531894" y="5619750"/>
            <a:ext cx="3988118" cy="346829"/>
          </a:xfrm>
          <a:prstGeom prst="rect">
            <a:avLst/>
          </a:prstGeom>
          <a:noFill/>
          <a:ln/>
        </p:spPr>
        <p:txBody>
          <a:bodyPr wrap="none" lIns="0" tIns="0" rIns="0" bIns="0" rtlCol="0" anchor="t"/>
          <a:lstStyle/>
          <a:p>
            <a:pPr algn="l" indent="0" marL="0">
              <a:lnSpc>
                <a:spcPts val="2700"/>
              </a:lnSpc>
              <a:buNone/>
            </a:pPr>
            <a:r>
              <a:rPr lang="en-US" sz="1700" dirty="0">
                <a:solidFill>
                  <a:srgbClr val="2B4150"/>
                </a:solidFill>
                <a:latin typeface="Source Sans Pro" pitchFamily="34" charset="0"/>
                <a:ea typeface="Source Sans Pro" pitchFamily="34" charset="-122"/>
                <a:cs typeface="Source Sans Pro" pitchFamily="34" charset="-120"/>
              </a:rPr>
              <a:t>Promote safe clicking habits and awareness.</a:t>
            </a:r>
            <a:endParaRPr lang="en-US" sz="1700" dirty="0"/>
          </a:p>
        </p:txBody>
      </p:sp>
      <p:sp>
        <p:nvSpPr>
          <p:cNvPr id="17" name="Text 15"/>
          <p:cNvSpPr/>
          <p:nvPr/>
        </p:nvSpPr>
        <p:spPr>
          <a:xfrm>
            <a:off x="758666" y="6427113"/>
            <a:ext cx="13113068" cy="693658"/>
          </a:xfrm>
          <a:prstGeom prst="rect">
            <a:avLst/>
          </a:prstGeom>
          <a:noFill/>
          <a:ln/>
        </p:spPr>
        <p:txBody>
          <a:bodyPr wrap="square" lIns="0" tIns="0" rIns="0" bIns="0" rtlCol="0" anchor="t"/>
          <a:lstStyle/>
          <a:p>
            <a:pPr algn="l" indent="0" marL="0">
              <a:lnSpc>
                <a:spcPts val="2700"/>
              </a:lnSpc>
              <a:buNone/>
            </a:pPr>
            <a:r>
              <a:rPr lang="en-US" sz="1700" dirty="0">
                <a:solidFill>
                  <a:srgbClr val="2B4150"/>
                </a:solidFill>
                <a:latin typeface="Source Sans Pro" pitchFamily="34" charset="0"/>
                <a:ea typeface="Source Sans Pro" pitchFamily="34" charset="-122"/>
                <a:cs typeface="Source Sans Pro" pitchFamily="34" charset="-120"/>
              </a:rPr>
              <a:t>The future of URL shortening involves deeper integration with analytics and AI. This will provide richer insights and automated optimization. Users and businesses should continue prioritizing trust and transparency. Adhere to best practices for secure and effective link management.</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2025-06-01T10:49:20Z</dcterms:created>
  <dcterms:modified xsi:type="dcterms:W3CDTF">2025-06-01T10:49:20Z</dcterms:modified>
</cp:coreProperties>
</file>