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10c9e249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10c9e249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arriving at any conclusion we thought of visu</a:t>
            </a:r>
            <a:r>
              <a:rPr lang="en"/>
              <a:t>alizing the data we have collected. So we tried plotting a line graph to understand the increase or decreases in the number of natural disasters occured every year. To arrive at this line graph we grouped all the disasters that occurred in accordance with the year. In which we could obviously see that the peak is in the year 2020 which is a drastic raise and continuingly a sudden fall.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 pie chart for understanding the percentage or the </a:t>
            </a:r>
            <a:r>
              <a:rPr lang="en"/>
              <a:t>share of each disaster (here we have filter the data so that the listed disaster has occurred more than 50 times in the two decade which gives us the top 7 disasters as listed in the chart. In this we can clearly see that fire is covers major part of the pie chart which is approximately 40% and storm is the second most frequently occurred disaster in US. If take a close look at this pie chart we could spot that severe ice storm is the least most occurred disaster. I have heard colorado experiences most of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t>graph</a:t>
            </a:r>
            <a:r>
              <a:rPr lang="en"/>
              <a:t> th</a:t>
            </a:r>
            <a:r>
              <a:rPr b="1" lang="en"/>
              <a:t>e blue, green and orange coloured portions represent the dip</a:t>
            </a:r>
            <a:r>
              <a:rPr lang="en"/>
              <a:t> taken by each insurance company when that </a:t>
            </a:r>
            <a:r>
              <a:rPr b="1" lang="en"/>
              <a:t>particular natural calamity</a:t>
            </a:r>
            <a:r>
              <a:rPr lang="en"/>
              <a:t> occurred. We </a:t>
            </a:r>
            <a:r>
              <a:rPr b="1" lang="en"/>
              <a:t>defined dip</a:t>
            </a:r>
            <a:r>
              <a:rPr lang="en"/>
              <a:t> to be closing price - opening price on the day the natural calamity occurred. A </a:t>
            </a:r>
            <a:r>
              <a:rPr b="1" lang="en"/>
              <a:t>negative </a:t>
            </a:r>
            <a:r>
              <a:rPr lang="en"/>
              <a:t>dip would indicate that the company </a:t>
            </a:r>
            <a:r>
              <a:rPr b="1" lang="en"/>
              <a:t>lost </a:t>
            </a:r>
            <a:r>
              <a:rPr lang="en"/>
              <a:t>money on that day. Similarly a </a:t>
            </a:r>
            <a:r>
              <a:rPr b="1" lang="en"/>
              <a:t>positive </a:t>
            </a:r>
            <a:r>
              <a:rPr lang="en"/>
              <a:t>dip would indicate that the company </a:t>
            </a:r>
            <a:r>
              <a:rPr b="1" lang="en"/>
              <a:t>gained </a:t>
            </a:r>
            <a:r>
              <a:rPr lang="en"/>
              <a:t>money on that day. The plot was </a:t>
            </a:r>
            <a:r>
              <a:rPr lang="en"/>
              <a:t>surprising</a:t>
            </a:r>
            <a:r>
              <a:rPr lang="en"/>
              <a:t> as we expected all of the companies to react to each natural calamity the same way. But we would love to explore this disparity in the future. Most frequent natural calamities hardly affected the companies - they were prepared.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10c9e24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10c9e24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10c9e24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10c9e24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23b736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23b736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10c9e24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10c9e24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279227e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279227e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79227e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79227e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79227e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79227e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10c9e24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10c9e24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10c9e24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10c9e24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10c9e24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10c9e24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ShashiKiran07/daf_proj/blob/main/daf_proj.R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23200" y="199975"/>
            <a:ext cx="8408400" cy="149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EFFECT OF NATURAL DISASTERS ON THE STOCK OF INSURANCE COMPANIES</a:t>
            </a:r>
            <a:endParaRPr sz="3400"/>
          </a:p>
        </p:txBody>
      </p:sp>
      <p:sp>
        <p:nvSpPr>
          <p:cNvPr id="60" name="Google Shape;60;p13"/>
          <p:cNvSpPr txBox="1"/>
          <p:nvPr>
            <p:ph idx="1" type="subTitle"/>
          </p:nvPr>
        </p:nvSpPr>
        <p:spPr>
          <a:xfrm>
            <a:off x="5123400" y="2652150"/>
            <a:ext cx="3508200" cy="19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Shashikiran Peddireddy</a:t>
            </a:r>
            <a:endParaRPr/>
          </a:p>
          <a:p>
            <a:pPr indent="0" lvl="0" marL="0" rtl="0" algn="l">
              <a:spcBef>
                <a:spcPts val="0"/>
              </a:spcBef>
              <a:spcAft>
                <a:spcPts val="0"/>
              </a:spcAft>
              <a:buNone/>
            </a:pPr>
            <a:r>
              <a:rPr lang="en"/>
              <a:t>Avinash Bobbala</a:t>
            </a:r>
            <a:endParaRPr/>
          </a:p>
          <a:p>
            <a:pPr indent="0" lvl="0" marL="0" rtl="0" algn="l">
              <a:spcBef>
                <a:spcPts val="0"/>
              </a:spcBef>
              <a:spcAft>
                <a:spcPts val="0"/>
              </a:spcAft>
              <a:buNone/>
            </a:pPr>
            <a:r>
              <a:rPr lang="en"/>
              <a:t>Chanthrika Palaniswamy</a:t>
            </a:r>
            <a:endParaRPr/>
          </a:p>
          <a:p>
            <a:pPr indent="0" lvl="0" marL="0" rtl="0" algn="l">
              <a:spcBef>
                <a:spcPts val="0"/>
              </a:spcBef>
              <a:spcAft>
                <a:spcPts val="0"/>
              </a:spcAft>
              <a:buNone/>
            </a:pPr>
            <a:r>
              <a:rPr lang="en"/>
              <a:t>Aparna Akula</a:t>
            </a:r>
            <a:endParaRPr/>
          </a:p>
          <a:p>
            <a:pPr indent="0" lvl="0" marL="0" rtl="0" algn="l">
              <a:spcBef>
                <a:spcPts val="0"/>
              </a:spcBef>
              <a:spcAft>
                <a:spcPts val="0"/>
              </a:spcAft>
              <a:buNone/>
            </a:pPr>
            <a:r>
              <a:rPr lang="en"/>
              <a:t>Siri Devarapalli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Visualisations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83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disaster occur each year?</a:t>
            </a:r>
            <a:endParaRPr/>
          </a:p>
        </p:txBody>
      </p:sp>
      <p:pic>
        <p:nvPicPr>
          <p:cNvPr id="121" name="Google Shape;121;p23"/>
          <p:cNvPicPr preferRelativeResize="0"/>
          <p:nvPr/>
        </p:nvPicPr>
        <p:blipFill rotWithShape="1">
          <a:blip r:embed="rId3">
            <a:alphaModFix/>
          </a:blip>
          <a:srcRect b="0" l="0" r="1263" t="2581"/>
          <a:stretch/>
        </p:blipFill>
        <p:spPr>
          <a:xfrm>
            <a:off x="1147475" y="696575"/>
            <a:ext cx="6949074" cy="428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91150" y="0"/>
            <a:ext cx="6951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a:t>
            </a:r>
            <a:r>
              <a:rPr lang="en"/>
              <a:t>most</a:t>
            </a:r>
            <a:r>
              <a:rPr lang="en"/>
              <a:t> frequent natural disasters that occur in US?</a:t>
            </a:r>
            <a:endParaRPr/>
          </a:p>
        </p:txBody>
      </p:sp>
      <p:pic>
        <p:nvPicPr>
          <p:cNvPr id="127" name="Google Shape;127;p24"/>
          <p:cNvPicPr preferRelativeResize="0"/>
          <p:nvPr/>
        </p:nvPicPr>
        <p:blipFill>
          <a:blip r:embed="rId3">
            <a:alphaModFix/>
          </a:blip>
          <a:stretch>
            <a:fillRect/>
          </a:stretch>
        </p:blipFill>
        <p:spPr>
          <a:xfrm>
            <a:off x="1371600" y="994200"/>
            <a:ext cx="66675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5240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insurance companies stock react to each natural disaster?</a:t>
            </a:r>
            <a:endParaRPr/>
          </a:p>
        </p:txBody>
      </p:sp>
      <p:pic>
        <p:nvPicPr>
          <p:cNvPr id="133" name="Google Shape;133;p25"/>
          <p:cNvPicPr preferRelativeResize="0"/>
          <p:nvPr/>
        </p:nvPicPr>
        <p:blipFill>
          <a:blip r:embed="rId3">
            <a:alphaModFix/>
          </a:blip>
          <a:stretch>
            <a:fillRect/>
          </a:stretch>
        </p:blipFill>
        <p:spPr>
          <a:xfrm>
            <a:off x="1367975" y="1028700"/>
            <a:ext cx="6667500"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the data</a:t>
            </a:r>
            <a:endParaRPr/>
          </a:p>
        </p:txBody>
      </p:sp>
      <p:sp>
        <p:nvSpPr>
          <p:cNvPr id="139" name="Google Shape;139;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6"/>
          <p:cNvPicPr preferRelativeResize="0"/>
          <p:nvPr/>
        </p:nvPicPr>
        <p:blipFill>
          <a:blip r:embed="rId3">
            <a:alphaModFix/>
          </a:blip>
          <a:stretch>
            <a:fillRect/>
          </a:stretch>
        </p:blipFill>
        <p:spPr>
          <a:xfrm>
            <a:off x="4572000" y="808550"/>
            <a:ext cx="4634625" cy="286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6" name="Google Shape;146;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During </a:t>
            </a:r>
            <a:r>
              <a:rPr lang="en" sz="1900"/>
              <a:t>Fire and Hurricane</a:t>
            </a:r>
            <a:r>
              <a:rPr lang="en" sz="1900"/>
              <a:t> insurance companies gain profit. </a:t>
            </a:r>
            <a:endParaRPr sz="1900"/>
          </a:p>
          <a:p>
            <a:pPr indent="-349250" lvl="0" marL="457200" rtl="0" algn="l">
              <a:spcBef>
                <a:spcPts val="0"/>
              </a:spcBef>
              <a:spcAft>
                <a:spcPts val="0"/>
              </a:spcAft>
              <a:buSzPts val="1900"/>
              <a:buAutoNum type="arabicPeriod"/>
            </a:pPr>
            <a:r>
              <a:rPr lang="en" sz="1900"/>
              <a:t>When floods, severe storms and snow </a:t>
            </a:r>
            <a:r>
              <a:rPr lang="en" sz="1900"/>
              <a:t>occurred</a:t>
            </a:r>
            <a:r>
              <a:rPr lang="en" sz="1900"/>
              <a:t> stocks of progresive increased.</a:t>
            </a:r>
            <a:endParaRPr sz="1900"/>
          </a:p>
          <a:p>
            <a:pPr indent="-349250" lvl="0" marL="457200" rtl="0" algn="l">
              <a:spcBef>
                <a:spcPts val="0"/>
              </a:spcBef>
              <a:spcAft>
                <a:spcPts val="0"/>
              </a:spcAft>
              <a:buSzPts val="1900"/>
              <a:buAutoNum type="arabicPeriod"/>
            </a:pPr>
            <a:r>
              <a:rPr lang="en" sz="1900"/>
              <a:t>Allstate was </a:t>
            </a:r>
            <a:r>
              <a:rPr lang="en" sz="1900"/>
              <a:t>affected</a:t>
            </a:r>
            <a:r>
              <a:rPr lang="en" sz="1900"/>
              <a:t> the most by natural calamities.</a:t>
            </a:r>
            <a:endParaRPr sz="1900"/>
          </a:p>
          <a:p>
            <a:pPr indent="-349250" lvl="0" marL="457200" rtl="0" algn="l">
              <a:spcBef>
                <a:spcPts val="0"/>
              </a:spcBef>
              <a:spcAft>
                <a:spcPts val="0"/>
              </a:spcAft>
              <a:buSzPts val="1900"/>
              <a:buAutoNum type="arabicPeriod"/>
            </a:pPr>
            <a:r>
              <a:rPr lang="en" sz="1900"/>
              <a:t>Insurance companies took better measures against fire and severe storms.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51425" y="152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sources of bias</a:t>
            </a:r>
            <a:endParaRPr/>
          </a:p>
        </p:txBody>
      </p:sp>
      <p:sp>
        <p:nvSpPr>
          <p:cNvPr id="152" name="Google Shape;152;p28"/>
          <p:cNvSpPr txBox="1"/>
          <p:nvPr/>
        </p:nvSpPr>
        <p:spPr>
          <a:xfrm>
            <a:off x="522375" y="1305975"/>
            <a:ext cx="603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53" name="Google Shape;153;p28"/>
          <p:cNvSpPr txBox="1"/>
          <p:nvPr/>
        </p:nvSpPr>
        <p:spPr>
          <a:xfrm>
            <a:off x="251425" y="397875"/>
            <a:ext cx="8459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We considered the disasters that occurred more than 50 times. What about the other natural calamities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Weekends are not considered as the stock markets are closed on weekends.</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National holidays are also not considered.</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A lot of data was lost during cleaning.</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54" name="Google Shape;154;p28"/>
          <p:cNvPicPr preferRelativeResize="0"/>
          <p:nvPr/>
        </p:nvPicPr>
        <p:blipFill>
          <a:blip r:embed="rId3">
            <a:alphaModFix/>
          </a:blip>
          <a:stretch>
            <a:fillRect/>
          </a:stretch>
        </p:blipFill>
        <p:spPr>
          <a:xfrm>
            <a:off x="63601" y="2416175"/>
            <a:ext cx="4426924" cy="2767525"/>
          </a:xfrm>
          <a:prstGeom prst="rect">
            <a:avLst/>
          </a:prstGeom>
          <a:noFill/>
          <a:ln>
            <a:noFill/>
          </a:ln>
        </p:spPr>
      </p:pic>
      <p:pic>
        <p:nvPicPr>
          <p:cNvPr id="155" name="Google Shape;155;p28"/>
          <p:cNvPicPr preferRelativeResize="0"/>
          <p:nvPr/>
        </p:nvPicPr>
        <p:blipFill>
          <a:blip r:embed="rId4">
            <a:alphaModFix/>
          </a:blip>
          <a:stretch>
            <a:fillRect/>
          </a:stretch>
        </p:blipFill>
        <p:spPr>
          <a:xfrm>
            <a:off x="4669875" y="2383675"/>
            <a:ext cx="4541225" cy="283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raised ?</a:t>
            </a:r>
            <a:endParaRPr/>
          </a:p>
        </p:txBody>
      </p:sp>
      <p:sp>
        <p:nvSpPr>
          <p:cNvPr id="161" name="Google Shape;161;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we deduce why some natural calamities affected particular companies differently?</a:t>
            </a:r>
            <a:endParaRPr/>
          </a:p>
          <a:p>
            <a:pPr indent="-342900" lvl="1" marL="914400" rtl="0" algn="l">
              <a:spcBef>
                <a:spcPts val="0"/>
              </a:spcBef>
              <a:spcAft>
                <a:spcPts val="0"/>
              </a:spcAft>
              <a:buSzPts val="1800"/>
              <a:buChar char="○"/>
            </a:pPr>
            <a:r>
              <a:rPr lang="en" sz="1800"/>
              <a:t>Flood - progressive</a:t>
            </a:r>
            <a:endParaRPr sz="1800"/>
          </a:p>
          <a:p>
            <a:pPr indent="-342900" lvl="1" marL="914400" rtl="0" algn="l">
              <a:spcBef>
                <a:spcPts val="0"/>
              </a:spcBef>
              <a:spcAft>
                <a:spcPts val="0"/>
              </a:spcAft>
              <a:buSzPts val="1800"/>
              <a:buChar char="○"/>
            </a:pPr>
            <a:r>
              <a:rPr lang="en" sz="1800"/>
              <a:t>Severe storm(s) - all state</a:t>
            </a:r>
            <a:endParaRPr sz="1800"/>
          </a:p>
          <a:p>
            <a:pPr indent="-342900" lvl="1" marL="914400" rtl="0" algn="l">
              <a:spcBef>
                <a:spcPts val="0"/>
              </a:spcBef>
              <a:spcAft>
                <a:spcPts val="0"/>
              </a:spcAft>
              <a:buSzPts val="1800"/>
              <a:buChar char="○"/>
            </a:pPr>
            <a:r>
              <a:rPr lang="en" sz="1800"/>
              <a:t>Snow - travellers</a:t>
            </a:r>
            <a:endParaRPr sz="1800"/>
          </a:p>
          <a:p>
            <a:pPr indent="-342900" lvl="0" marL="457200" rtl="0" algn="l">
              <a:spcBef>
                <a:spcPts val="0"/>
              </a:spcBef>
              <a:spcAft>
                <a:spcPts val="0"/>
              </a:spcAft>
              <a:buSzPts val="1800"/>
              <a:buChar char="●"/>
            </a:pPr>
            <a:r>
              <a:rPr lang="en"/>
              <a:t>Can we find out the best insurance company based on geographic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67" name="Google Shape;167;p30"/>
          <p:cNvSpPr txBox="1"/>
          <p:nvPr/>
        </p:nvSpPr>
        <p:spPr>
          <a:xfrm>
            <a:off x="512700" y="4157675"/>
            <a:ext cx="746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Github: </a:t>
            </a:r>
            <a:r>
              <a:rPr lang="en" u="sng">
                <a:solidFill>
                  <a:schemeClr val="lt1"/>
                </a:solidFill>
                <a:latin typeface="Old Standard TT"/>
                <a:ea typeface="Old Standard TT"/>
                <a:cs typeface="Old Standard TT"/>
                <a:sym typeface="Old Standard TT"/>
                <a:hlinkClick r:id="rId3">
                  <a:extLst>
                    <a:ext uri="{A12FA001-AC4F-418D-AE19-62706E023703}">
                      <ahyp:hlinkClr val="tx"/>
                    </a:ext>
                  </a:extLst>
                </a:hlinkClick>
              </a:rPr>
              <a:t>https://github.com/ShashiKiran07/daf_proj</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6953700" cy="14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How do natural disasters affect the stock of insurance companies?</a:t>
            </a:r>
            <a:endParaRPr sz="3500"/>
          </a:p>
        </p:txBody>
      </p:sp>
      <p:pic>
        <p:nvPicPr>
          <p:cNvPr id="66" name="Google Shape;66;p14"/>
          <p:cNvPicPr preferRelativeResize="0"/>
          <p:nvPr/>
        </p:nvPicPr>
        <p:blipFill>
          <a:blip r:embed="rId3">
            <a:alphaModFix/>
          </a:blip>
          <a:stretch>
            <a:fillRect/>
          </a:stretch>
        </p:blipFill>
        <p:spPr>
          <a:xfrm>
            <a:off x="5039950" y="1980900"/>
            <a:ext cx="3571050" cy="2382275"/>
          </a:xfrm>
          <a:prstGeom prst="rect">
            <a:avLst/>
          </a:prstGeom>
          <a:noFill/>
          <a:ln>
            <a:noFill/>
          </a:ln>
        </p:spPr>
      </p:pic>
      <p:pic>
        <p:nvPicPr>
          <p:cNvPr id="67" name="Google Shape;67;p14"/>
          <p:cNvPicPr preferRelativeResize="0"/>
          <p:nvPr/>
        </p:nvPicPr>
        <p:blipFill>
          <a:blip r:embed="rId4">
            <a:alphaModFix/>
          </a:blip>
          <a:stretch>
            <a:fillRect/>
          </a:stretch>
        </p:blipFill>
        <p:spPr>
          <a:xfrm>
            <a:off x="209900" y="2078150"/>
            <a:ext cx="3889376" cy="2187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of interest</a:t>
            </a:r>
            <a:endParaRPr/>
          </a:p>
        </p:txBody>
      </p:sp>
      <p:sp>
        <p:nvSpPr>
          <p:cNvPr id="73" name="Google Shape;73;p15"/>
          <p:cNvSpPr txBox="1"/>
          <p:nvPr>
            <p:ph idx="1" type="body"/>
          </p:nvPr>
        </p:nvSpPr>
        <p:spPr>
          <a:xfrm>
            <a:off x="311700" y="1171675"/>
            <a:ext cx="8432400" cy="3397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Ma</a:t>
            </a:r>
            <a:r>
              <a:rPr lang="en" sz="1900"/>
              <a:t>in aim =&gt; capture how financial markets especially in the insurance sector are reacting to a major disaster.</a:t>
            </a:r>
            <a:endParaRPr sz="1900"/>
          </a:p>
          <a:p>
            <a:pPr indent="0" lvl="0" marL="457200" rtl="0" algn="l">
              <a:spcBef>
                <a:spcPts val="1600"/>
              </a:spcBef>
              <a:spcAft>
                <a:spcPts val="0"/>
              </a:spcAft>
              <a:buNone/>
            </a:pPr>
            <a:r>
              <a:t/>
            </a:r>
            <a:endParaRPr sz="100"/>
          </a:p>
          <a:p>
            <a:pPr indent="-349250" lvl="0" marL="457200" rtl="0" algn="l">
              <a:spcBef>
                <a:spcPts val="1600"/>
              </a:spcBef>
              <a:spcAft>
                <a:spcPts val="0"/>
              </a:spcAft>
              <a:buSzPts val="1900"/>
              <a:buChar char="●"/>
            </a:pPr>
            <a:r>
              <a:rPr lang="en" sz="1900"/>
              <a:t>Capture the movement of the stock of the insurance company on the day of the disaster </a:t>
            </a:r>
            <a:endParaRPr sz="1900"/>
          </a:p>
          <a:p>
            <a:pPr indent="0" lvl="0" marL="457200" rtl="0" algn="l">
              <a:spcBef>
                <a:spcPts val="1600"/>
              </a:spcBef>
              <a:spcAft>
                <a:spcPts val="0"/>
              </a:spcAft>
              <a:buNone/>
            </a:pPr>
            <a:r>
              <a:t/>
            </a:r>
            <a:endParaRPr sz="100"/>
          </a:p>
          <a:p>
            <a:pPr indent="-349250" lvl="0" marL="457200" rtl="0" algn="l">
              <a:spcBef>
                <a:spcPts val="1600"/>
              </a:spcBef>
              <a:spcAft>
                <a:spcPts val="0"/>
              </a:spcAft>
              <a:buSzPts val="1900"/>
              <a:buChar char="●"/>
            </a:pPr>
            <a:r>
              <a:rPr lang="en" sz="1900"/>
              <a:t>Finally calculate the cumulative movement of the stock on different disaster begin dates.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Import data</a:t>
            </a:r>
            <a:endParaRPr sz="100"/>
          </a:p>
        </p:txBody>
      </p:sp>
      <p:sp>
        <p:nvSpPr>
          <p:cNvPr id="79" name="Google Shape;79;p16"/>
          <p:cNvSpPr txBox="1"/>
          <p:nvPr>
            <p:ph idx="2" type="body"/>
          </p:nvPr>
        </p:nvSpPr>
        <p:spPr>
          <a:xfrm>
            <a:off x="311700" y="1171675"/>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total we used 4 different datasets for our project. Along with the natural disaster dataset, we used stock market data of 3 insurance companies.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sz="2000"/>
              <a:t>Sources:</a:t>
            </a:r>
            <a:endParaRPr b="1" sz="20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FEMA</a:t>
            </a:r>
            <a:endParaRPr b="1"/>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lang="en"/>
              <a:t>Federal Emergency Management Agency is a federal agency that coordinates disaster response. It has collated data on Disasters all the way back since 1953 to today.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b="1" lang="en"/>
              <a:t>Yahoo Finance</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rPr lang="en"/>
              <a:t>This is a media property that is part of Yahoo! network.It provides financial news, data and commentary including stock quotes, press releases, financial reports, and original content.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Companies considered</a:t>
            </a:r>
            <a:endParaRPr/>
          </a:p>
        </p:txBody>
      </p:sp>
      <p:sp>
        <p:nvSpPr>
          <p:cNvPr id="85" name="Google Shape;85;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Allstate</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Progressive</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Travellers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431975"/>
            <a:ext cx="3999900" cy="41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Disaster data</a:t>
            </a:r>
            <a:endParaRPr b="1" sz="1800"/>
          </a:p>
          <a:p>
            <a:pPr indent="-342900" lvl="0" marL="457200" rtl="0" algn="l">
              <a:spcBef>
                <a:spcPts val="1600"/>
              </a:spcBef>
              <a:spcAft>
                <a:spcPts val="0"/>
              </a:spcAft>
              <a:buSzPts val="1800"/>
              <a:buChar char="●"/>
            </a:pPr>
            <a:r>
              <a:rPr lang="en" sz="1800"/>
              <a:t>FEMA - disaster_data</a:t>
            </a:r>
            <a:endParaRPr sz="1800"/>
          </a:p>
          <a:p>
            <a:pPr indent="-342900" lvl="0" marL="457200" rtl="0" algn="l">
              <a:spcBef>
                <a:spcPts val="0"/>
              </a:spcBef>
              <a:spcAft>
                <a:spcPts val="0"/>
              </a:spcAft>
              <a:buSzPts val="1800"/>
              <a:buChar char="●"/>
            </a:pPr>
            <a:r>
              <a:rPr lang="en" sz="1800"/>
              <a:t>Interested Variables</a:t>
            </a:r>
            <a:endParaRPr sz="1800"/>
          </a:p>
          <a:p>
            <a:pPr indent="-342900" lvl="1" marL="1371600" rtl="0" algn="l">
              <a:spcBef>
                <a:spcPts val="0"/>
              </a:spcBef>
              <a:spcAft>
                <a:spcPts val="0"/>
              </a:spcAft>
              <a:buSzPts val="1800"/>
              <a:buChar char="○"/>
            </a:pPr>
            <a:r>
              <a:rPr lang="en" sz="1800"/>
              <a:t>incidentBeginDate</a:t>
            </a:r>
            <a:endParaRPr sz="1800"/>
          </a:p>
          <a:p>
            <a:pPr indent="-342900" lvl="1" marL="1371600" rtl="0" algn="l">
              <a:spcBef>
                <a:spcPts val="0"/>
              </a:spcBef>
              <a:spcAft>
                <a:spcPts val="0"/>
              </a:spcAft>
              <a:buSzPts val="1800"/>
              <a:buChar char="○"/>
            </a:pPr>
            <a:r>
              <a:rPr lang="en" sz="1800"/>
              <a:t>State</a:t>
            </a:r>
            <a:endParaRPr sz="1800"/>
          </a:p>
          <a:p>
            <a:pPr indent="-342900" lvl="1" marL="1371600" rtl="0" algn="l">
              <a:spcBef>
                <a:spcPts val="0"/>
              </a:spcBef>
              <a:spcAft>
                <a:spcPts val="0"/>
              </a:spcAft>
              <a:buSzPts val="1800"/>
              <a:buChar char="○"/>
            </a:pPr>
            <a:r>
              <a:rPr lang="en" sz="1800"/>
              <a:t>incidentType</a:t>
            </a:r>
            <a:endParaRPr sz="1800"/>
          </a:p>
          <a:p>
            <a:pPr indent="-342900" lvl="1" marL="1371600" rtl="0" algn="l">
              <a:spcBef>
                <a:spcPts val="0"/>
              </a:spcBef>
              <a:spcAft>
                <a:spcPts val="0"/>
              </a:spcAft>
              <a:buSzPts val="1800"/>
              <a:buChar char="○"/>
            </a:pPr>
            <a:r>
              <a:rPr lang="en" sz="1800"/>
              <a:t>d</a:t>
            </a:r>
            <a:r>
              <a:rPr lang="en" sz="1800"/>
              <a:t>esignatedArea</a:t>
            </a:r>
            <a:endParaRPr sz="1800"/>
          </a:p>
          <a:p>
            <a:pPr indent="-342900" lvl="1" marL="1371600" rtl="0" algn="l">
              <a:spcBef>
                <a:spcPts val="0"/>
              </a:spcBef>
              <a:spcAft>
                <a:spcPts val="0"/>
              </a:spcAft>
              <a:buSzPts val="1800"/>
              <a:buChar char="○"/>
            </a:pPr>
            <a:r>
              <a:rPr lang="en" sz="1800"/>
              <a:t>fyDeclared</a:t>
            </a:r>
            <a:endParaRPr sz="1800"/>
          </a:p>
        </p:txBody>
      </p:sp>
      <p:sp>
        <p:nvSpPr>
          <p:cNvPr id="91" name="Google Shape;91;p18"/>
          <p:cNvSpPr txBox="1"/>
          <p:nvPr>
            <p:ph idx="2" type="body"/>
          </p:nvPr>
        </p:nvSpPr>
        <p:spPr>
          <a:xfrm>
            <a:off x="4832400" y="431875"/>
            <a:ext cx="3999900" cy="41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Stock data of insurance companies :</a:t>
            </a:r>
            <a:endParaRPr b="1" sz="1800"/>
          </a:p>
          <a:p>
            <a:pPr indent="-342900" lvl="0" marL="457200" rtl="0" algn="l">
              <a:spcBef>
                <a:spcPts val="1600"/>
              </a:spcBef>
              <a:spcAft>
                <a:spcPts val="0"/>
              </a:spcAft>
              <a:buSzPts val="1800"/>
              <a:buChar char="●"/>
            </a:pPr>
            <a:r>
              <a:rPr lang="en" sz="1800"/>
              <a:t>All state -allstate_data</a:t>
            </a:r>
            <a:endParaRPr sz="1800"/>
          </a:p>
          <a:p>
            <a:pPr indent="-342900" lvl="0" marL="457200" rtl="0" algn="l">
              <a:spcBef>
                <a:spcPts val="0"/>
              </a:spcBef>
              <a:spcAft>
                <a:spcPts val="0"/>
              </a:spcAft>
              <a:buSzPts val="1800"/>
              <a:buChar char="●"/>
            </a:pPr>
            <a:r>
              <a:rPr lang="en" sz="1800"/>
              <a:t>Progressive - progressive_data</a:t>
            </a:r>
            <a:endParaRPr sz="1800"/>
          </a:p>
          <a:p>
            <a:pPr indent="-342900" lvl="0" marL="457200" rtl="0" algn="l">
              <a:spcBef>
                <a:spcPts val="0"/>
              </a:spcBef>
              <a:spcAft>
                <a:spcPts val="0"/>
              </a:spcAft>
              <a:buSzPts val="1800"/>
              <a:buChar char="●"/>
            </a:pPr>
            <a:r>
              <a:rPr lang="en" sz="1800"/>
              <a:t>Travellers</a:t>
            </a:r>
            <a:r>
              <a:rPr lang="en" sz="1800"/>
              <a:t> - travellers_data</a:t>
            </a:r>
            <a:endParaRPr sz="1800"/>
          </a:p>
          <a:p>
            <a:pPr indent="-342900" lvl="0" marL="457200" rtl="0" algn="l">
              <a:spcBef>
                <a:spcPts val="0"/>
              </a:spcBef>
              <a:spcAft>
                <a:spcPts val="0"/>
              </a:spcAft>
              <a:buSzPts val="1800"/>
              <a:buChar char="●"/>
            </a:pPr>
            <a:r>
              <a:rPr lang="en" sz="1800"/>
              <a:t>Interested Variables</a:t>
            </a:r>
            <a:endParaRPr sz="1800"/>
          </a:p>
          <a:p>
            <a:pPr indent="-342900" lvl="1" marL="914400" rtl="0" algn="l">
              <a:spcBef>
                <a:spcPts val="0"/>
              </a:spcBef>
              <a:spcAft>
                <a:spcPts val="0"/>
              </a:spcAft>
              <a:buSzPts val="1800"/>
              <a:buChar char="○"/>
            </a:pPr>
            <a:r>
              <a:rPr lang="en" sz="1800"/>
              <a:t>Date</a:t>
            </a:r>
            <a:endParaRPr sz="1800"/>
          </a:p>
          <a:p>
            <a:pPr indent="-342900" lvl="1" marL="914400" rtl="0" algn="l">
              <a:spcBef>
                <a:spcPts val="0"/>
              </a:spcBef>
              <a:spcAft>
                <a:spcPts val="0"/>
              </a:spcAft>
              <a:buSzPts val="1800"/>
              <a:buChar char="○"/>
            </a:pPr>
            <a:r>
              <a:rPr lang="en" sz="1800"/>
              <a:t>Open</a:t>
            </a:r>
            <a:endParaRPr sz="1800"/>
          </a:p>
          <a:p>
            <a:pPr indent="-342900" lvl="1" marL="914400" rtl="0" algn="l">
              <a:spcBef>
                <a:spcPts val="0"/>
              </a:spcBef>
              <a:spcAft>
                <a:spcPts val="0"/>
              </a:spcAft>
              <a:buSzPts val="1800"/>
              <a:buChar char="○"/>
            </a:pPr>
            <a:r>
              <a:rPr lang="en" sz="1800"/>
              <a:t>Close</a:t>
            </a:r>
            <a:endParaRPr sz="1800"/>
          </a:p>
          <a:p>
            <a:pPr indent="-342900" lvl="1" marL="914400" rtl="0" algn="l">
              <a:spcBef>
                <a:spcPts val="0"/>
              </a:spcBef>
              <a:spcAft>
                <a:spcPts val="0"/>
              </a:spcAft>
              <a:buSzPts val="1800"/>
              <a:buChar char="○"/>
            </a:pPr>
            <a:r>
              <a:rPr lang="en" sz="1800"/>
              <a:t>High</a:t>
            </a:r>
            <a:endParaRPr sz="1800"/>
          </a:p>
          <a:p>
            <a:pPr indent="-342900" lvl="1" marL="914400" rtl="0" algn="l">
              <a:spcBef>
                <a:spcPts val="0"/>
              </a:spcBef>
              <a:spcAft>
                <a:spcPts val="0"/>
              </a:spcAft>
              <a:buSzPts val="1800"/>
              <a:buChar char="○"/>
            </a:pPr>
            <a:r>
              <a:rPr lang="en" sz="1800"/>
              <a:t>Low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Cleaning </a:t>
            </a:r>
            <a:endParaRPr/>
          </a:p>
        </p:txBody>
      </p:sp>
      <p:sp>
        <p:nvSpPr>
          <p:cNvPr id="97" name="Google Shape;97;p19"/>
          <p:cNvSpPr txBox="1"/>
          <p:nvPr>
            <p:ph idx="2" type="body"/>
          </p:nvPr>
        </p:nvSpPr>
        <p:spPr>
          <a:xfrm>
            <a:off x="4939500" y="724200"/>
            <a:ext cx="38064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Remove unnecessary columns</a:t>
            </a:r>
            <a:endParaRPr/>
          </a:p>
          <a:p>
            <a:pPr indent="-342900" lvl="0" marL="457200" rtl="0" algn="l">
              <a:spcBef>
                <a:spcPts val="1600"/>
              </a:spcBef>
              <a:spcAft>
                <a:spcPts val="0"/>
              </a:spcAft>
              <a:buClr>
                <a:schemeClr val="accent1"/>
              </a:buClr>
              <a:buSzPts val="1800"/>
              <a:buChar char="●"/>
            </a:pPr>
            <a:r>
              <a:rPr lang="en"/>
              <a:t>Rename column names</a:t>
            </a:r>
            <a:endParaRPr/>
          </a:p>
          <a:p>
            <a:pPr indent="-342900" lvl="0" marL="457200" rtl="0" algn="l">
              <a:spcBef>
                <a:spcPts val="1600"/>
              </a:spcBef>
              <a:spcAft>
                <a:spcPts val="0"/>
              </a:spcAft>
              <a:buClr>
                <a:schemeClr val="accent1"/>
              </a:buClr>
              <a:buSzPts val="1800"/>
              <a:buChar char="●"/>
            </a:pPr>
            <a:r>
              <a:rPr lang="en"/>
              <a:t>Distinct disasters- Fire, Flood, Snow, Hurricane, Storms, Biological, Severe ice storm.</a:t>
            </a:r>
            <a:endParaRPr/>
          </a:p>
          <a:p>
            <a:pPr indent="-342900" lvl="0" marL="457200" rtl="0" algn="l">
              <a:spcBef>
                <a:spcPts val="1600"/>
              </a:spcBef>
              <a:spcAft>
                <a:spcPts val="0"/>
              </a:spcAft>
              <a:buClr>
                <a:schemeClr val="accent1"/>
              </a:buClr>
              <a:buSzPts val="1800"/>
              <a:buChar char="●"/>
            </a:pPr>
            <a:r>
              <a:rPr lang="en"/>
              <a:t>Data After 2000</a:t>
            </a:r>
            <a:endParaRPr/>
          </a:p>
          <a:p>
            <a:pPr indent="-342900" lvl="0" marL="457200" rtl="0" algn="l">
              <a:spcBef>
                <a:spcPts val="1600"/>
              </a:spcBef>
              <a:spcAft>
                <a:spcPts val="0"/>
              </a:spcAft>
              <a:buClr>
                <a:schemeClr val="accent1"/>
              </a:buClr>
              <a:buSzPts val="1800"/>
              <a:buChar char="●"/>
            </a:pPr>
            <a:r>
              <a:rPr lang="en"/>
              <a:t>Removed NA values</a:t>
            </a:r>
            <a:endParaRPr/>
          </a:p>
          <a:p>
            <a:pPr indent="-342900" lvl="0" marL="457200" rtl="0" algn="l">
              <a:spcBef>
                <a:spcPts val="1600"/>
              </a:spcBef>
              <a:spcAft>
                <a:spcPts val="1600"/>
              </a:spcAft>
              <a:buClr>
                <a:schemeClr val="dk1"/>
              </a:buClr>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 </a:t>
            </a:r>
            <a:endParaRPr/>
          </a:p>
        </p:txBody>
      </p:sp>
      <p:sp>
        <p:nvSpPr>
          <p:cNvPr id="103" name="Google Shape;103;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t>Timestamps  → date</a:t>
            </a:r>
            <a:endParaRPr sz="2000"/>
          </a:p>
          <a:p>
            <a:pPr indent="-355600" lvl="0" marL="457200" rtl="0" algn="l">
              <a:spcBef>
                <a:spcPts val="0"/>
              </a:spcBef>
              <a:spcAft>
                <a:spcPts val="0"/>
              </a:spcAft>
              <a:buClr>
                <a:schemeClr val="accent1"/>
              </a:buClr>
              <a:buSzPts val="2000"/>
              <a:buChar char="●"/>
            </a:pPr>
            <a:r>
              <a:rPr lang="en" sz="2000"/>
              <a:t>Join tibbles </a:t>
            </a:r>
            <a:r>
              <a:rPr lang="en" sz="2000">
                <a:solidFill>
                  <a:schemeClr val="dk1"/>
                </a:solidFill>
              </a:rPr>
              <a:t>- date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61450" y="43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after preprocessing</a:t>
            </a:r>
            <a:endParaRPr/>
          </a:p>
        </p:txBody>
      </p:sp>
      <p:pic>
        <p:nvPicPr>
          <p:cNvPr id="109" name="Google Shape;109;p21"/>
          <p:cNvPicPr preferRelativeResize="0"/>
          <p:nvPr/>
        </p:nvPicPr>
        <p:blipFill>
          <a:blip r:embed="rId3">
            <a:alphaModFix/>
          </a:blip>
          <a:stretch>
            <a:fillRect/>
          </a:stretch>
        </p:blipFill>
        <p:spPr>
          <a:xfrm>
            <a:off x="152400" y="808775"/>
            <a:ext cx="8839200" cy="1974989"/>
          </a:xfrm>
          <a:prstGeom prst="rect">
            <a:avLst/>
          </a:prstGeom>
          <a:noFill/>
          <a:ln>
            <a:noFill/>
          </a:ln>
        </p:spPr>
      </p:pic>
      <p:pic>
        <p:nvPicPr>
          <p:cNvPr id="110" name="Google Shape;110;p21"/>
          <p:cNvPicPr preferRelativeResize="0"/>
          <p:nvPr/>
        </p:nvPicPr>
        <p:blipFill>
          <a:blip r:embed="rId4">
            <a:alphaModFix/>
          </a:blip>
          <a:stretch>
            <a:fillRect/>
          </a:stretch>
        </p:blipFill>
        <p:spPr>
          <a:xfrm>
            <a:off x="152400" y="2868750"/>
            <a:ext cx="8839202" cy="211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