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31"/>
  </p:notesMasterIdLst>
  <p:sldIdLst>
    <p:sldId id="256" r:id="rId2"/>
    <p:sldId id="259" r:id="rId3"/>
    <p:sldId id="260" r:id="rId4"/>
    <p:sldId id="258" r:id="rId5"/>
    <p:sldId id="311" r:id="rId6"/>
    <p:sldId id="262" r:id="rId7"/>
    <p:sldId id="284" r:id="rId8"/>
    <p:sldId id="264" r:id="rId9"/>
    <p:sldId id="282" r:id="rId10"/>
    <p:sldId id="283" r:id="rId11"/>
    <p:sldId id="301" r:id="rId12"/>
    <p:sldId id="267" r:id="rId13"/>
    <p:sldId id="302" r:id="rId14"/>
    <p:sldId id="304" r:id="rId15"/>
    <p:sldId id="305" r:id="rId16"/>
    <p:sldId id="276" r:id="rId17"/>
    <p:sldId id="307" r:id="rId18"/>
    <p:sldId id="308" r:id="rId19"/>
    <p:sldId id="306" r:id="rId20"/>
    <p:sldId id="271" r:id="rId21"/>
    <p:sldId id="312" r:id="rId22"/>
    <p:sldId id="274" r:id="rId23"/>
    <p:sldId id="314" r:id="rId24"/>
    <p:sldId id="273" r:id="rId25"/>
    <p:sldId id="309" r:id="rId26"/>
    <p:sldId id="292" r:id="rId27"/>
    <p:sldId id="315" r:id="rId28"/>
    <p:sldId id="299" r:id="rId29"/>
    <p:sldId id="310"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52" autoAdjust="0"/>
    <p:restoredTop sz="89467" autoAdjust="0"/>
  </p:normalViewPr>
  <p:slideViewPr>
    <p:cSldViewPr snapToGrid="0">
      <p:cViewPr varScale="1">
        <p:scale>
          <a:sx n="101" d="100"/>
          <a:sy n="101" d="100"/>
        </p:scale>
        <p:origin x="12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DDB52C-2CD4-4126-A203-3DEED412A061}" type="doc">
      <dgm:prSet loTypeId="urn:microsoft.com/office/officeart/2005/8/layout/default" loCatId="list" qsTypeId="urn:microsoft.com/office/officeart/2005/8/quickstyle/simple4" qsCatId="simple" csTypeId="urn:microsoft.com/office/officeart/2005/8/colors/colorful5" csCatId="colorful" phldr="1"/>
      <dgm:spPr/>
    </dgm:pt>
    <dgm:pt modelId="{20380F31-E285-4446-988A-081977148C40}">
      <dgm:prSet phldrT="[Text]"/>
      <dgm:spPr/>
      <dgm:t>
        <a:bodyPr/>
        <a:lstStyle/>
        <a:p>
          <a:r>
            <a:rPr lang="en-US" dirty="0"/>
            <a:t>Business Understanding</a:t>
          </a:r>
        </a:p>
      </dgm:t>
    </dgm:pt>
    <dgm:pt modelId="{0CB8898E-D151-4430-8C5A-F3F2FD681482}" type="parTrans" cxnId="{479AEB8D-669A-4B24-815C-2B088C9046FB}">
      <dgm:prSet/>
      <dgm:spPr/>
      <dgm:t>
        <a:bodyPr/>
        <a:lstStyle/>
        <a:p>
          <a:endParaRPr lang="en-US"/>
        </a:p>
      </dgm:t>
    </dgm:pt>
    <dgm:pt modelId="{B9A4B91A-4F17-460C-9955-159360A5A370}" type="sibTrans" cxnId="{479AEB8D-669A-4B24-815C-2B088C9046FB}">
      <dgm:prSet/>
      <dgm:spPr/>
      <dgm:t>
        <a:bodyPr/>
        <a:lstStyle/>
        <a:p>
          <a:endParaRPr lang="en-US"/>
        </a:p>
      </dgm:t>
    </dgm:pt>
    <dgm:pt modelId="{5CDA6047-348C-4161-BF60-E756D0048ABE}">
      <dgm:prSet phldrT="[Text]"/>
      <dgm:spPr/>
      <dgm:t>
        <a:bodyPr/>
        <a:lstStyle/>
        <a:p>
          <a:r>
            <a:rPr lang="en-US" dirty="0"/>
            <a:t>Data Understanding</a:t>
          </a:r>
        </a:p>
      </dgm:t>
    </dgm:pt>
    <dgm:pt modelId="{044CF27E-2E97-4CC9-ADBE-29A25566AFC2}" type="parTrans" cxnId="{218F571E-C7D2-4297-808F-80271B358DF6}">
      <dgm:prSet/>
      <dgm:spPr/>
      <dgm:t>
        <a:bodyPr/>
        <a:lstStyle/>
        <a:p>
          <a:endParaRPr lang="en-US"/>
        </a:p>
      </dgm:t>
    </dgm:pt>
    <dgm:pt modelId="{0AF0F32A-2B31-4E2C-92BD-832845A4DE2E}" type="sibTrans" cxnId="{218F571E-C7D2-4297-808F-80271B358DF6}">
      <dgm:prSet/>
      <dgm:spPr/>
      <dgm:t>
        <a:bodyPr/>
        <a:lstStyle/>
        <a:p>
          <a:endParaRPr lang="en-US"/>
        </a:p>
      </dgm:t>
    </dgm:pt>
    <dgm:pt modelId="{DE0753E6-59AB-436E-A08C-7A7A8B3F54A4}">
      <dgm:prSet phldrT="[Text]"/>
      <dgm:spPr/>
      <dgm:t>
        <a:bodyPr/>
        <a:lstStyle/>
        <a:p>
          <a:r>
            <a:rPr lang="en-US" dirty="0"/>
            <a:t>Data Collection</a:t>
          </a:r>
        </a:p>
      </dgm:t>
    </dgm:pt>
    <dgm:pt modelId="{8C0D2714-FD99-4C07-BD6E-680F5C2F0AB6}" type="parTrans" cxnId="{5FBAF7A1-8DB8-4723-A3FE-825D5BB94E30}">
      <dgm:prSet/>
      <dgm:spPr/>
      <dgm:t>
        <a:bodyPr/>
        <a:lstStyle/>
        <a:p>
          <a:endParaRPr lang="en-US"/>
        </a:p>
      </dgm:t>
    </dgm:pt>
    <dgm:pt modelId="{98D23F37-81FF-4D9C-85A2-041A3D4ABFD1}" type="sibTrans" cxnId="{5FBAF7A1-8DB8-4723-A3FE-825D5BB94E30}">
      <dgm:prSet/>
      <dgm:spPr/>
      <dgm:t>
        <a:bodyPr/>
        <a:lstStyle/>
        <a:p>
          <a:endParaRPr lang="en-US"/>
        </a:p>
      </dgm:t>
    </dgm:pt>
    <dgm:pt modelId="{C44B97F4-266D-4E65-AD78-CAB10A49D983}">
      <dgm:prSet phldrT="[Text]"/>
      <dgm:spPr/>
      <dgm:t>
        <a:bodyPr/>
        <a:lstStyle/>
        <a:p>
          <a:r>
            <a:rPr lang="en-US" dirty="0"/>
            <a:t>Data Insights</a:t>
          </a:r>
        </a:p>
      </dgm:t>
    </dgm:pt>
    <dgm:pt modelId="{E7546895-C62B-4674-9062-1BAD095EF7D9}" type="parTrans" cxnId="{D975826C-7FA9-4C6D-910B-EEA6BA7C68DD}">
      <dgm:prSet/>
      <dgm:spPr/>
      <dgm:t>
        <a:bodyPr/>
        <a:lstStyle/>
        <a:p>
          <a:endParaRPr lang="en-US"/>
        </a:p>
      </dgm:t>
    </dgm:pt>
    <dgm:pt modelId="{44A78DE7-9EFF-4082-B42E-E33EA1527A26}" type="sibTrans" cxnId="{D975826C-7FA9-4C6D-910B-EEA6BA7C68DD}">
      <dgm:prSet/>
      <dgm:spPr/>
      <dgm:t>
        <a:bodyPr/>
        <a:lstStyle/>
        <a:p>
          <a:endParaRPr lang="en-US"/>
        </a:p>
      </dgm:t>
    </dgm:pt>
    <dgm:pt modelId="{F670B2D3-2C4A-4EC8-84D2-9BE102E710CC}">
      <dgm:prSet phldrT="[Text]"/>
      <dgm:spPr/>
      <dgm:t>
        <a:bodyPr/>
        <a:lstStyle/>
        <a:p>
          <a:r>
            <a:rPr lang="en-US"/>
            <a:t>Data Wrangling</a:t>
          </a:r>
          <a:endParaRPr lang="en-US" dirty="0"/>
        </a:p>
      </dgm:t>
    </dgm:pt>
    <dgm:pt modelId="{7C1363F5-FAE9-4EC5-89EB-138918942188}" type="parTrans" cxnId="{CF2DAB79-FF6E-4BBA-A07E-F1627F10DC1D}">
      <dgm:prSet/>
      <dgm:spPr/>
      <dgm:t>
        <a:bodyPr/>
        <a:lstStyle/>
        <a:p>
          <a:endParaRPr lang="en-US"/>
        </a:p>
      </dgm:t>
    </dgm:pt>
    <dgm:pt modelId="{1BD6922A-A17D-4B1D-B8B0-54B6C6158C95}" type="sibTrans" cxnId="{CF2DAB79-FF6E-4BBA-A07E-F1627F10DC1D}">
      <dgm:prSet/>
      <dgm:spPr/>
      <dgm:t>
        <a:bodyPr/>
        <a:lstStyle/>
        <a:p>
          <a:endParaRPr lang="en-US"/>
        </a:p>
      </dgm:t>
    </dgm:pt>
    <dgm:pt modelId="{8260F863-DBC4-4AAF-872E-33575955B3BC}">
      <dgm:prSet phldrT="[Text]"/>
      <dgm:spPr/>
      <dgm:t>
        <a:bodyPr/>
        <a:lstStyle/>
        <a:p>
          <a:r>
            <a:rPr lang="en-US"/>
            <a:t>Exploratory Data Analysis</a:t>
          </a:r>
          <a:endParaRPr lang="en-US" dirty="0"/>
        </a:p>
      </dgm:t>
    </dgm:pt>
    <dgm:pt modelId="{E62E3C5F-0414-4C08-9FC5-89FA7473E845}" type="parTrans" cxnId="{DDD1952C-5C81-45FA-8199-720F92BD70D1}">
      <dgm:prSet/>
      <dgm:spPr/>
      <dgm:t>
        <a:bodyPr/>
        <a:lstStyle/>
        <a:p>
          <a:endParaRPr lang="en-US"/>
        </a:p>
      </dgm:t>
    </dgm:pt>
    <dgm:pt modelId="{BCD7EC6B-53C9-4F96-BFC2-088F38157F0F}" type="sibTrans" cxnId="{DDD1952C-5C81-45FA-8199-720F92BD70D1}">
      <dgm:prSet/>
      <dgm:spPr/>
      <dgm:t>
        <a:bodyPr/>
        <a:lstStyle/>
        <a:p>
          <a:endParaRPr lang="en-US"/>
        </a:p>
      </dgm:t>
    </dgm:pt>
    <dgm:pt modelId="{E684BD14-B5D2-4190-BDAD-502F64C909BE}" type="pres">
      <dgm:prSet presAssocID="{14DDB52C-2CD4-4126-A203-3DEED412A061}" presName="diagram" presStyleCnt="0">
        <dgm:presLayoutVars>
          <dgm:dir/>
          <dgm:resizeHandles val="exact"/>
        </dgm:presLayoutVars>
      </dgm:prSet>
      <dgm:spPr/>
    </dgm:pt>
    <dgm:pt modelId="{E621A826-8EFD-484B-A9C4-DBB2BBE389DF}" type="pres">
      <dgm:prSet presAssocID="{20380F31-E285-4446-988A-081977148C40}" presName="node" presStyleLbl="node1" presStyleIdx="0" presStyleCnt="6">
        <dgm:presLayoutVars>
          <dgm:bulletEnabled val="1"/>
        </dgm:presLayoutVars>
      </dgm:prSet>
      <dgm:spPr/>
    </dgm:pt>
    <dgm:pt modelId="{643EF782-0846-44FC-A55D-1D6949CEF758}" type="pres">
      <dgm:prSet presAssocID="{B9A4B91A-4F17-460C-9955-159360A5A370}" presName="sibTrans" presStyleCnt="0"/>
      <dgm:spPr/>
    </dgm:pt>
    <dgm:pt modelId="{B79FA561-5AB4-4B58-8F8B-F0741FDD087C}" type="pres">
      <dgm:prSet presAssocID="{5CDA6047-348C-4161-BF60-E756D0048ABE}" presName="node" presStyleLbl="node1" presStyleIdx="1" presStyleCnt="6">
        <dgm:presLayoutVars>
          <dgm:bulletEnabled val="1"/>
        </dgm:presLayoutVars>
      </dgm:prSet>
      <dgm:spPr/>
    </dgm:pt>
    <dgm:pt modelId="{F4D9008B-9967-4090-9325-ABDF28669A3A}" type="pres">
      <dgm:prSet presAssocID="{0AF0F32A-2B31-4E2C-92BD-832845A4DE2E}" presName="sibTrans" presStyleCnt="0"/>
      <dgm:spPr/>
    </dgm:pt>
    <dgm:pt modelId="{BFCB8FB1-F02B-4AB4-921A-FD052A5BD3FD}" type="pres">
      <dgm:prSet presAssocID="{DE0753E6-59AB-436E-A08C-7A7A8B3F54A4}" presName="node" presStyleLbl="node1" presStyleIdx="2" presStyleCnt="6">
        <dgm:presLayoutVars>
          <dgm:bulletEnabled val="1"/>
        </dgm:presLayoutVars>
      </dgm:prSet>
      <dgm:spPr/>
    </dgm:pt>
    <dgm:pt modelId="{86AEC248-9E99-4F12-B8F7-3BFF06F8BB4C}" type="pres">
      <dgm:prSet presAssocID="{98D23F37-81FF-4D9C-85A2-041A3D4ABFD1}" presName="sibTrans" presStyleCnt="0"/>
      <dgm:spPr/>
    </dgm:pt>
    <dgm:pt modelId="{9A6932B6-A62E-40AF-BCC4-D3030F5AA6B0}" type="pres">
      <dgm:prSet presAssocID="{C44B97F4-266D-4E65-AD78-CAB10A49D983}" presName="node" presStyleLbl="node1" presStyleIdx="3" presStyleCnt="6">
        <dgm:presLayoutVars>
          <dgm:bulletEnabled val="1"/>
        </dgm:presLayoutVars>
      </dgm:prSet>
      <dgm:spPr/>
    </dgm:pt>
    <dgm:pt modelId="{90496B97-45BA-438E-B65F-B136314A29A6}" type="pres">
      <dgm:prSet presAssocID="{44A78DE7-9EFF-4082-B42E-E33EA1527A26}" presName="sibTrans" presStyleCnt="0"/>
      <dgm:spPr/>
    </dgm:pt>
    <dgm:pt modelId="{9448E5E2-DE8C-49A6-9AD3-DC50E4C24DB9}" type="pres">
      <dgm:prSet presAssocID="{8260F863-DBC4-4AAF-872E-33575955B3BC}" presName="node" presStyleLbl="node1" presStyleIdx="4" presStyleCnt="6">
        <dgm:presLayoutVars>
          <dgm:bulletEnabled val="1"/>
        </dgm:presLayoutVars>
      </dgm:prSet>
      <dgm:spPr/>
    </dgm:pt>
    <dgm:pt modelId="{3B676433-CEDD-4CE7-AD64-76F1214E5F7B}" type="pres">
      <dgm:prSet presAssocID="{BCD7EC6B-53C9-4F96-BFC2-088F38157F0F}" presName="sibTrans" presStyleCnt="0"/>
      <dgm:spPr/>
    </dgm:pt>
    <dgm:pt modelId="{A4B425A0-9D2D-4B44-9DDC-A4971DA8F9BE}" type="pres">
      <dgm:prSet presAssocID="{F670B2D3-2C4A-4EC8-84D2-9BE102E710CC}" presName="node" presStyleLbl="node1" presStyleIdx="5" presStyleCnt="6">
        <dgm:presLayoutVars>
          <dgm:bulletEnabled val="1"/>
        </dgm:presLayoutVars>
      </dgm:prSet>
      <dgm:spPr/>
    </dgm:pt>
  </dgm:ptLst>
  <dgm:cxnLst>
    <dgm:cxn modelId="{218F571E-C7D2-4297-808F-80271B358DF6}" srcId="{14DDB52C-2CD4-4126-A203-3DEED412A061}" destId="{5CDA6047-348C-4161-BF60-E756D0048ABE}" srcOrd="1" destOrd="0" parTransId="{044CF27E-2E97-4CC9-ADBE-29A25566AFC2}" sibTransId="{0AF0F32A-2B31-4E2C-92BD-832845A4DE2E}"/>
    <dgm:cxn modelId="{D7FF8B2B-1533-4171-A6F2-50B35FEEF099}" type="presOf" srcId="{DE0753E6-59AB-436E-A08C-7A7A8B3F54A4}" destId="{BFCB8FB1-F02B-4AB4-921A-FD052A5BD3FD}" srcOrd="0" destOrd="0" presId="urn:microsoft.com/office/officeart/2005/8/layout/default"/>
    <dgm:cxn modelId="{DDD1952C-5C81-45FA-8199-720F92BD70D1}" srcId="{14DDB52C-2CD4-4126-A203-3DEED412A061}" destId="{8260F863-DBC4-4AAF-872E-33575955B3BC}" srcOrd="4" destOrd="0" parTransId="{E62E3C5F-0414-4C08-9FC5-89FA7473E845}" sibTransId="{BCD7EC6B-53C9-4F96-BFC2-088F38157F0F}"/>
    <dgm:cxn modelId="{A233BE3B-59E8-4D08-B22E-B502FEB8B92E}" type="presOf" srcId="{20380F31-E285-4446-988A-081977148C40}" destId="{E621A826-8EFD-484B-A9C4-DBB2BBE389DF}" srcOrd="0" destOrd="0" presId="urn:microsoft.com/office/officeart/2005/8/layout/default"/>
    <dgm:cxn modelId="{FCBB7D64-62E8-4AA0-944F-E281841CF0CE}" type="presOf" srcId="{8260F863-DBC4-4AAF-872E-33575955B3BC}" destId="{9448E5E2-DE8C-49A6-9AD3-DC50E4C24DB9}" srcOrd="0" destOrd="0" presId="urn:microsoft.com/office/officeart/2005/8/layout/default"/>
    <dgm:cxn modelId="{D975826C-7FA9-4C6D-910B-EEA6BA7C68DD}" srcId="{14DDB52C-2CD4-4126-A203-3DEED412A061}" destId="{C44B97F4-266D-4E65-AD78-CAB10A49D983}" srcOrd="3" destOrd="0" parTransId="{E7546895-C62B-4674-9062-1BAD095EF7D9}" sibTransId="{44A78DE7-9EFF-4082-B42E-E33EA1527A26}"/>
    <dgm:cxn modelId="{CF2DAB79-FF6E-4BBA-A07E-F1627F10DC1D}" srcId="{14DDB52C-2CD4-4126-A203-3DEED412A061}" destId="{F670B2D3-2C4A-4EC8-84D2-9BE102E710CC}" srcOrd="5" destOrd="0" parTransId="{7C1363F5-FAE9-4EC5-89EB-138918942188}" sibTransId="{1BD6922A-A17D-4B1D-B8B0-54B6C6158C95}"/>
    <dgm:cxn modelId="{DC4C018A-BD38-4ECF-995B-EA1B2CC51379}" type="presOf" srcId="{14DDB52C-2CD4-4126-A203-3DEED412A061}" destId="{E684BD14-B5D2-4190-BDAD-502F64C909BE}" srcOrd="0" destOrd="0" presId="urn:microsoft.com/office/officeart/2005/8/layout/default"/>
    <dgm:cxn modelId="{479AEB8D-669A-4B24-815C-2B088C9046FB}" srcId="{14DDB52C-2CD4-4126-A203-3DEED412A061}" destId="{20380F31-E285-4446-988A-081977148C40}" srcOrd="0" destOrd="0" parTransId="{0CB8898E-D151-4430-8C5A-F3F2FD681482}" sibTransId="{B9A4B91A-4F17-460C-9955-159360A5A370}"/>
    <dgm:cxn modelId="{5FBAF7A1-8DB8-4723-A3FE-825D5BB94E30}" srcId="{14DDB52C-2CD4-4126-A203-3DEED412A061}" destId="{DE0753E6-59AB-436E-A08C-7A7A8B3F54A4}" srcOrd="2" destOrd="0" parTransId="{8C0D2714-FD99-4C07-BD6E-680F5C2F0AB6}" sibTransId="{98D23F37-81FF-4D9C-85A2-041A3D4ABFD1}"/>
    <dgm:cxn modelId="{B79438AC-9D42-4195-AABC-76D1307CF7AB}" type="presOf" srcId="{F670B2D3-2C4A-4EC8-84D2-9BE102E710CC}" destId="{A4B425A0-9D2D-4B44-9DDC-A4971DA8F9BE}" srcOrd="0" destOrd="0" presId="urn:microsoft.com/office/officeart/2005/8/layout/default"/>
    <dgm:cxn modelId="{B62ABAAD-F63D-4D59-B195-8E2841EB4867}" type="presOf" srcId="{5CDA6047-348C-4161-BF60-E756D0048ABE}" destId="{B79FA561-5AB4-4B58-8F8B-F0741FDD087C}" srcOrd="0" destOrd="0" presId="urn:microsoft.com/office/officeart/2005/8/layout/default"/>
    <dgm:cxn modelId="{213768EE-B553-4D2E-BC1F-7B2439EA9E5D}" type="presOf" srcId="{C44B97F4-266D-4E65-AD78-CAB10A49D983}" destId="{9A6932B6-A62E-40AF-BCC4-D3030F5AA6B0}" srcOrd="0" destOrd="0" presId="urn:microsoft.com/office/officeart/2005/8/layout/default"/>
    <dgm:cxn modelId="{067774C0-4AC1-4856-BF88-322BB1DC457F}" type="presParOf" srcId="{E684BD14-B5D2-4190-BDAD-502F64C909BE}" destId="{E621A826-8EFD-484B-A9C4-DBB2BBE389DF}" srcOrd="0" destOrd="0" presId="urn:microsoft.com/office/officeart/2005/8/layout/default"/>
    <dgm:cxn modelId="{14004255-0B37-4EB0-9EF8-7E6D395D93EB}" type="presParOf" srcId="{E684BD14-B5D2-4190-BDAD-502F64C909BE}" destId="{643EF782-0846-44FC-A55D-1D6949CEF758}" srcOrd="1" destOrd="0" presId="urn:microsoft.com/office/officeart/2005/8/layout/default"/>
    <dgm:cxn modelId="{260D344A-2FB7-41EF-BE3D-DBEE4E101A1C}" type="presParOf" srcId="{E684BD14-B5D2-4190-BDAD-502F64C909BE}" destId="{B79FA561-5AB4-4B58-8F8B-F0741FDD087C}" srcOrd="2" destOrd="0" presId="urn:microsoft.com/office/officeart/2005/8/layout/default"/>
    <dgm:cxn modelId="{31999D15-89C6-48D9-9E48-D4689BB5661F}" type="presParOf" srcId="{E684BD14-B5D2-4190-BDAD-502F64C909BE}" destId="{F4D9008B-9967-4090-9325-ABDF28669A3A}" srcOrd="3" destOrd="0" presId="urn:microsoft.com/office/officeart/2005/8/layout/default"/>
    <dgm:cxn modelId="{B13A0EAE-7B35-41B9-97C6-2AD117B8126B}" type="presParOf" srcId="{E684BD14-B5D2-4190-BDAD-502F64C909BE}" destId="{BFCB8FB1-F02B-4AB4-921A-FD052A5BD3FD}" srcOrd="4" destOrd="0" presId="urn:microsoft.com/office/officeart/2005/8/layout/default"/>
    <dgm:cxn modelId="{8B0CC9F9-50EA-4531-BBC4-320FB2CB15FA}" type="presParOf" srcId="{E684BD14-B5D2-4190-BDAD-502F64C909BE}" destId="{86AEC248-9E99-4F12-B8F7-3BFF06F8BB4C}" srcOrd="5" destOrd="0" presId="urn:microsoft.com/office/officeart/2005/8/layout/default"/>
    <dgm:cxn modelId="{ED5BFFE5-B2EF-4CCE-97FF-CA66F9380354}" type="presParOf" srcId="{E684BD14-B5D2-4190-BDAD-502F64C909BE}" destId="{9A6932B6-A62E-40AF-BCC4-D3030F5AA6B0}" srcOrd="6" destOrd="0" presId="urn:microsoft.com/office/officeart/2005/8/layout/default"/>
    <dgm:cxn modelId="{BC313F4B-FD05-4E1F-AC89-E6D832570CC4}" type="presParOf" srcId="{E684BD14-B5D2-4190-BDAD-502F64C909BE}" destId="{90496B97-45BA-438E-B65F-B136314A29A6}" srcOrd="7" destOrd="0" presId="urn:microsoft.com/office/officeart/2005/8/layout/default"/>
    <dgm:cxn modelId="{55C9DAE2-F2E0-4A9A-8A0C-B34C2C238EE9}" type="presParOf" srcId="{E684BD14-B5D2-4190-BDAD-502F64C909BE}" destId="{9448E5E2-DE8C-49A6-9AD3-DC50E4C24DB9}" srcOrd="8" destOrd="0" presId="urn:microsoft.com/office/officeart/2005/8/layout/default"/>
    <dgm:cxn modelId="{E1BA96CA-16CB-4F0E-9441-39C197540DC5}" type="presParOf" srcId="{E684BD14-B5D2-4190-BDAD-502F64C909BE}" destId="{3B676433-CEDD-4CE7-AD64-76F1214E5F7B}" srcOrd="9" destOrd="0" presId="urn:microsoft.com/office/officeart/2005/8/layout/default"/>
    <dgm:cxn modelId="{3FA316D8-EED5-4256-A3CA-AC555382EFCC}" type="presParOf" srcId="{E684BD14-B5D2-4190-BDAD-502F64C909BE}" destId="{A4B425A0-9D2D-4B44-9DDC-A4971DA8F9B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21A826-8EFD-484B-A9C4-DBB2BBE389DF}">
      <dsp:nvSpPr>
        <dsp:cNvPr id="0" name=""/>
        <dsp:cNvSpPr/>
      </dsp:nvSpPr>
      <dsp:spPr>
        <a:xfrm>
          <a:off x="712824" y="943"/>
          <a:ext cx="2555851" cy="1533511"/>
        </a:xfrm>
        <a:prstGeom prst="rect">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Business Understanding</a:t>
          </a:r>
        </a:p>
      </dsp:txBody>
      <dsp:txXfrm>
        <a:off x="712824" y="943"/>
        <a:ext cx="2555851" cy="1533511"/>
      </dsp:txXfrm>
    </dsp:sp>
    <dsp:sp modelId="{B79FA561-5AB4-4B58-8F8B-F0741FDD087C}">
      <dsp:nvSpPr>
        <dsp:cNvPr id="0" name=""/>
        <dsp:cNvSpPr/>
      </dsp:nvSpPr>
      <dsp:spPr>
        <a:xfrm>
          <a:off x="3524261" y="943"/>
          <a:ext cx="2555851" cy="1533511"/>
        </a:xfrm>
        <a:prstGeom prst="rect">
          <a:avLst/>
        </a:prstGeom>
        <a:gradFill rotWithShape="0">
          <a:gsLst>
            <a:gs pos="0">
              <a:schemeClr val="accent5">
                <a:hueOff val="-336926"/>
                <a:satOff val="-1589"/>
                <a:lumOff val="392"/>
                <a:alphaOff val="0"/>
                <a:tint val="98000"/>
                <a:satMod val="110000"/>
                <a:lumMod val="104000"/>
              </a:schemeClr>
            </a:gs>
            <a:gs pos="69000">
              <a:schemeClr val="accent5">
                <a:hueOff val="-336926"/>
                <a:satOff val="-1589"/>
                <a:lumOff val="392"/>
                <a:alphaOff val="0"/>
                <a:shade val="88000"/>
                <a:satMod val="130000"/>
                <a:lumMod val="92000"/>
              </a:schemeClr>
            </a:gs>
            <a:gs pos="100000">
              <a:schemeClr val="accent5">
                <a:hueOff val="-336926"/>
                <a:satOff val="-1589"/>
                <a:lumOff val="392"/>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Data Understanding</a:t>
          </a:r>
        </a:p>
      </dsp:txBody>
      <dsp:txXfrm>
        <a:off x="3524261" y="943"/>
        <a:ext cx="2555851" cy="1533511"/>
      </dsp:txXfrm>
    </dsp:sp>
    <dsp:sp modelId="{BFCB8FB1-F02B-4AB4-921A-FD052A5BD3FD}">
      <dsp:nvSpPr>
        <dsp:cNvPr id="0" name=""/>
        <dsp:cNvSpPr/>
      </dsp:nvSpPr>
      <dsp:spPr>
        <a:xfrm>
          <a:off x="6335698" y="943"/>
          <a:ext cx="2555851" cy="1533511"/>
        </a:xfrm>
        <a:prstGeom prst="rect">
          <a:avLst/>
        </a:prstGeom>
        <a:gradFill rotWithShape="0">
          <a:gsLst>
            <a:gs pos="0">
              <a:schemeClr val="accent5">
                <a:hueOff val="-673852"/>
                <a:satOff val="-3178"/>
                <a:lumOff val="784"/>
                <a:alphaOff val="0"/>
                <a:tint val="98000"/>
                <a:satMod val="110000"/>
                <a:lumMod val="104000"/>
              </a:schemeClr>
            </a:gs>
            <a:gs pos="69000">
              <a:schemeClr val="accent5">
                <a:hueOff val="-673852"/>
                <a:satOff val="-3178"/>
                <a:lumOff val="784"/>
                <a:alphaOff val="0"/>
                <a:shade val="88000"/>
                <a:satMod val="130000"/>
                <a:lumMod val="92000"/>
              </a:schemeClr>
            </a:gs>
            <a:gs pos="100000">
              <a:schemeClr val="accent5">
                <a:hueOff val="-673852"/>
                <a:satOff val="-3178"/>
                <a:lumOff val="784"/>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Data Collection</a:t>
          </a:r>
        </a:p>
      </dsp:txBody>
      <dsp:txXfrm>
        <a:off x="6335698" y="943"/>
        <a:ext cx="2555851" cy="1533511"/>
      </dsp:txXfrm>
    </dsp:sp>
    <dsp:sp modelId="{9A6932B6-A62E-40AF-BCC4-D3030F5AA6B0}">
      <dsp:nvSpPr>
        <dsp:cNvPr id="0" name=""/>
        <dsp:cNvSpPr/>
      </dsp:nvSpPr>
      <dsp:spPr>
        <a:xfrm>
          <a:off x="712824" y="1790039"/>
          <a:ext cx="2555851" cy="1533511"/>
        </a:xfrm>
        <a:prstGeom prst="rect">
          <a:avLst/>
        </a:prstGeom>
        <a:gradFill rotWithShape="0">
          <a:gsLst>
            <a:gs pos="0">
              <a:schemeClr val="accent5">
                <a:hueOff val="-1010778"/>
                <a:satOff val="-4766"/>
                <a:lumOff val="1176"/>
                <a:alphaOff val="0"/>
                <a:tint val="98000"/>
                <a:satMod val="110000"/>
                <a:lumMod val="104000"/>
              </a:schemeClr>
            </a:gs>
            <a:gs pos="69000">
              <a:schemeClr val="accent5">
                <a:hueOff val="-1010778"/>
                <a:satOff val="-4766"/>
                <a:lumOff val="1176"/>
                <a:alphaOff val="0"/>
                <a:shade val="88000"/>
                <a:satMod val="130000"/>
                <a:lumMod val="92000"/>
              </a:schemeClr>
            </a:gs>
            <a:gs pos="100000">
              <a:schemeClr val="accent5">
                <a:hueOff val="-1010778"/>
                <a:satOff val="-4766"/>
                <a:lumOff val="1176"/>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dirty="0"/>
            <a:t>Data Insights</a:t>
          </a:r>
        </a:p>
      </dsp:txBody>
      <dsp:txXfrm>
        <a:off x="712824" y="1790039"/>
        <a:ext cx="2555851" cy="1533511"/>
      </dsp:txXfrm>
    </dsp:sp>
    <dsp:sp modelId="{9448E5E2-DE8C-49A6-9AD3-DC50E4C24DB9}">
      <dsp:nvSpPr>
        <dsp:cNvPr id="0" name=""/>
        <dsp:cNvSpPr/>
      </dsp:nvSpPr>
      <dsp:spPr>
        <a:xfrm>
          <a:off x="3524261" y="1790039"/>
          <a:ext cx="2555851" cy="1533511"/>
        </a:xfrm>
        <a:prstGeom prst="rect">
          <a:avLst/>
        </a:prstGeom>
        <a:gradFill rotWithShape="0">
          <a:gsLst>
            <a:gs pos="0">
              <a:schemeClr val="accent5">
                <a:hueOff val="-1347705"/>
                <a:satOff val="-6355"/>
                <a:lumOff val="1568"/>
                <a:alphaOff val="0"/>
                <a:tint val="98000"/>
                <a:satMod val="110000"/>
                <a:lumMod val="104000"/>
              </a:schemeClr>
            </a:gs>
            <a:gs pos="69000">
              <a:schemeClr val="accent5">
                <a:hueOff val="-1347705"/>
                <a:satOff val="-6355"/>
                <a:lumOff val="1568"/>
                <a:alphaOff val="0"/>
                <a:shade val="88000"/>
                <a:satMod val="130000"/>
                <a:lumMod val="92000"/>
              </a:schemeClr>
            </a:gs>
            <a:gs pos="100000">
              <a:schemeClr val="accent5">
                <a:hueOff val="-1347705"/>
                <a:satOff val="-6355"/>
                <a:lumOff val="1568"/>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Exploratory Data Analysis</a:t>
          </a:r>
          <a:endParaRPr lang="en-US" sz="3000" kern="1200" dirty="0"/>
        </a:p>
      </dsp:txBody>
      <dsp:txXfrm>
        <a:off x="3524261" y="1790039"/>
        <a:ext cx="2555851" cy="1533511"/>
      </dsp:txXfrm>
    </dsp:sp>
    <dsp:sp modelId="{A4B425A0-9D2D-4B44-9DDC-A4971DA8F9BE}">
      <dsp:nvSpPr>
        <dsp:cNvPr id="0" name=""/>
        <dsp:cNvSpPr/>
      </dsp:nvSpPr>
      <dsp:spPr>
        <a:xfrm>
          <a:off x="6335698" y="1790039"/>
          <a:ext cx="2555851" cy="1533511"/>
        </a:xfrm>
        <a:prstGeom prst="rect">
          <a:avLst/>
        </a:prstGeom>
        <a:gradFill rotWithShape="0">
          <a:gsLst>
            <a:gs pos="0">
              <a:schemeClr val="accent5">
                <a:hueOff val="-1684631"/>
                <a:satOff val="-7944"/>
                <a:lumOff val="1960"/>
                <a:alphaOff val="0"/>
                <a:tint val="98000"/>
                <a:satMod val="110000"/>
                <a:lumMod val="104000"/>
              </a:schemeClr>
            </a:gs>
            <a:gs pos="69000">
              <a:schemeClr val="accent5">
                <a:hueOff val="-1684631"/>
                <a:satOff val="-7944"/>
                <a:lumOff val="1960"/>
                <a:alphaOff val="0"/>
                <a:shade val="88000"/>
                <a:satMod val="130000"/>
                <a:lumMod val="92000"/>
              </a:schemeClr>
            </a:gs>
            <a:gs pos="100000">
              <a:schemeClr val="accent5">
                <a:hueOff val="-1684631"/>
                <a:satOff val="-7944"/>
                <a:lumOff val="196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Data Wrangling</a:t>
          </a:r>
          <a:endParaRPr lang="en-US" sz="3000" kern="1200" dirty="0"/>
        </a:p>
      </dsp:txBody>
      <dsp:txXfrm>
        <a:off x="6335698" y="1790039"/>
        <a:ext cx="2555851" cy="153351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8FA6C-3324-4836-B98A-960D65744F2C}" type="datetimeFigureOut">
              <a:rPr lang="en-US" smtClean="0"/>
              <a:t>10/14/2024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F0931-8D59-4B69-B3B3-FFAB75D51325}" type="slidenum">
              <a:rPr lang="en-US" smtClean="0"/>
              <a:t>‹#›</a:t>
            </a:fld>
            <a:endParaRPr lang="en-US"/>
          </a:p>
        </p:txBody>
      </p:sp>
    </p:spTree>
    <p:extLst>
      <p:ext uri="{BB962C8B-B14F-4D97-AF65-F5344CB8AC3E}">
        <p14:creationId xmlns:p14="http://schemas.microsoft.com/office/powerpoint/2010/main" val="228477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6F0931-8D59-4B69-B3B3-FFAB75D51325}" type="slidenum">
              <a:rPr lang="en-US" smtClean="0"/>
              <a:t>7</a:t>
            </a:fld>
            <a:endParaRPr lang="en-US"/>
          </a:p>
        </p:txBody>
      </p:sp>
    </p:spTree>
    <p:extLst>
      <p:ext uri="{BB962C8B-B14F-4D97-AF65-F5344CB8AC3E}">
        <p14:creationId xmlns:p14="http://schemas.microsoft.com/office/powerpoint/2010/main" val="3885232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6F0931-8D59-4B69-B3B3-FFAB75D51325}" type="slidenum">
              <a:rPr lang="en-US" smtClean="0"/>
              <a:t>9</a:t>
            </a:fld>
            <a:endParaRPr lang="en-US"/>
          </a:p>
        </p:txBody>
      </p:sp>
    </p:spTree>
    <p:extLst>
      <p:ext uri="{BB962C8B-B14F-4D97-AF65-F5344CB8AC3E}">
        <p14:creationId xmlns:p14="http://schemas.microsoft.com/office/powerpoint/2010/main" val="1890477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6F0931-8D59-4B69-B3B3-FFAB75D51325}" type="slidenum">
              <a:rPr lang="en-US" smtClean="0"/>
              <a:t>17</a:t>
            </a:fld>
            <a:endParaRPr lang="en-US"/>
          </a:p>
        </p:txBody>
      </p:sp>
    </p:spTree>
    <p:extLst>
      <p:ext uri="{BB962C8B-B14F-4D97-AF65-F5344CB8AC3E}">
        <p14:creationId xmlns:p14="http://schemas.microsoft.com/office/powerpoint/2010/main" val="1201064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A6F0931-8D59-4B69-B3B3-FFAB75D51325}" type="slidenum">
              <a:rPr lang="en-US" smtClean="0"/>
              <a:t>18</a:t>
            </a:fld>
            <a:endParaRPr lang="en-US"/>
          </a:p>
        </p:txBody>
      </p:sp>
    </p:spTree>
    <p:extLst>
      <p:ext uri="{BB962C8B-B14F-4D97-AF65-F5344CB8AC3E}">
        <p14:creationId xmlns:p14="http://schemas.microsoft.com/office/powerpoint/2010/main" val="319209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10/14/2024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7CD31F4-64FA-4BA0-9498-67783267A8C8}"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6405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895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9056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4335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8786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18772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94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0445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19353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170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2345051-2045-45DA-935E-2E3CA1A69ADC}" type="datetimeFigureOut">
              <a:rPr lang="en-US" smtClean="0"/>
              <a:t>10/14/2024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0556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2345051-2045-45DA-935E-2E3CA1A69ADC}" type="datetimeFigureOut">
              <a:rPr lang="en-US" smtClean="0"/>
              <a:t>10/14/2024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7CD31F4-64FA-4BA0-9498-67783267A8C8}"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336306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uthorterricelestinebrunson.blogspot.com/2017/01/a-little-peace-for-sake-of-my-father.html"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wallpaperflare.com/row-of-parked-shopping-carts-basket-business-coins-ecommerce-wallpaper-wkmrp/download/1920x1080" TargetMode="Externa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FE6F-F0BF-EEA9-6095-CB9885AA88EF}"/>
              </a:ext>
            </a:extLst>
          </p:cNvPr>
          <p:cNvSpPr>
            <a:spLocks noGrp="1"/>
          </p:cNvSpPr>
          <p:nvPr>
            <p:ph type="ctrTitle"/>
          </p:nvPr>
        </p:nvSpPr>
        <p:spPr>
          <a:xfrm>
            <a:off x="1776426" y="4460800"/>
            <a:ext cx="8637073" cy="558063"/>
          </a:xfrm>
        </p:spPr>
        <p:txBody>
          <a:bodyPr>
            <a:noAutofit/>
          </a:bodyPr>
          <a:lstStyle/>
          <a:p>
            <a:pPr algn="ctr"/>
            <a:r>
              <a:rPr lang="en-US" sz="3600" dirty="0"/>
              <a:t>Amazon Branch Sales Analytics</a:t>
            </a:r>
          </a:p>
        </p:txBody>
      </p:sp>
      <p:pic>
        <p:nvPicPr>
          <p:cNvPr id="6" name="Picture 5" descr="A black and orange logo&#10;&#10;Description automatically generated">
            <a:extLst>
              <a:ext uri="{FF2B5EF4-FFF2-40B4-BE49-F238E27FC236}">
                <a16:creationId xmlns:a16="http://schemas.microsoft.com/office/drawing/2014/main" id="{0AD50010-96DF-F40E-475F-40FFAF23759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023823" y="963741"/>
            <a:ext cx="2369223" cy="2369223"/>
          </a:xfrm>
          <a:prstGeom prst="rect">
            <a:avLst/>
          </a:prstGeom>
        </p:spPr>
      </p:pic>
      <p:pic>
        <p:nvPicPr>
          <p:cNvPr id="10" name="Picture 9" descr="A hand holding a paper money and a bag&#10;&#10;Description automatically generated">
            <a:extLst>
              <a:ext uri="{FF2B5EF4-FFF2-40B4-BE49-F238E27FC236}">
                <a16:creationId xmlns:a16="http://schemas.microsoft.com/office/drawing/2014/main" id="{8F4B2139-F9CB-CD11-E0D9-780471272930}"/>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6172121" y="1360869"/>
            <a:ext cx="3599926" cy="1574967"/>
          </a:xfrm>
          <a:prstGeom prst="rect">
            <a:avLst/>
          </a:prstGeom>
        </p:spPr>
      </p:pic>
    </p:spTree>
    <p:extLst>
      <p:ext uri="{BB962C8B-B14F-4D97-AF65-F5344CB8AC3E}">
        <p14:creationId xmlns:p14="http://schemas.microsoft.com/office/powerpoint/2010/main" val="596300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37E53-827C-205F-2BBA-9ADDBB81F970}"/>
              </a:ext>
            </a:extLst>
          </p:cNvPr>
          <p:cNvSpPr>
            <a:spLocks noGrp="1"/>
          </p:cNvSpPr>
          <p:nvPr>
            <p:ph type="title"/>
          </p:nvPr>
        </p:nvSpPr>
        <p:spPr>
          <a:xfrm>
            <a:off x="1451579" y="530272"/>
            <a:ext cx="10515600" cy="1325563"/>
          </a:xfrm>
        </p:spPr>
        <p:txBody>
          <a:bodyPr>
            <a:noAutofit/>
          </a:bodyPr>
          <a:lstStyle/>
          <a:p>
            <a:r>
              <a:rPr lang="en-US" altLang="en-US" cap="none" dirty="0"/>
              <a:t>Product Analysis: </a:t>
            </a:r>
            <a:br>
              <a:rPr lang="en-US" altLang="en-US" cap="none" dirty="0"/>
            </a:br>
            <a:r>
              <a:rPr lang="en-US" altLang="en-US" cap="none" dirty="0"/>
              <a:t>Sales Volume, Order Count, Revenue, </a:t>
            </a:r>
            <a:r>
              <a:rPr lang="en-US" altLang="en-US" cap="none" dirty="0" err="1"/>
              <a:t>Avg_Ratings</a:t>
            </a:r>
            <a:br>
              <a:rPr lang="en-US" altLang="en-US" cap="none" dirty="0"/>
            </a:br>
            <a:endParaRPr lang="en-US" dirty="0"/>
          </a:p>
        </p:txBody>
      </p:sp>
      <p:sp>
        <p:nvSpPr>
          <p:cNvPr id="3" name="Content Placeholder 2">
            <a:extLst>
              <a:ext uri="{FF2B5EF4-FFF2-40B4-BE49-F238E27FC236}">
                <a16:creationId xmlns:a16="http://schemas.microsoft.com/office/drawing/2014/main" id="{01C62EFB-DF7A-E48F-CDAE-9DB49304CC0D}"/>
              </a:ext>
            </a:extLst>
          </p:cNvPr>
          <p:cNvSpPr>
            <a:spLocks noGrp="1"/>
          </p:cNvSpPr>
          <p:nvPr>
            <p:ph idx="1"/>
          </p:nvPr>
        </p:nvSpPr>
        <p:spPr/>
        <p:txBody>
          <a:bodyPr>
            <a:noAutofit/>
          </a:bodyPr>
          <a:lstStyle/>
          <a:p>
            <a:pPr algn="l">
              <a:buFont typeface="+mj-lt"/>
              <a:buAutoNum type="arabicPeriod"/>
            </a:pPr>
            <a:r>
              <a:rPr lang="en-US" sz="1600" dirty="0"/>
              <a:t>Profit and Total Revenue : Food and beverages have highest </a:t>
            </a:r>
            <a:r>
              <a:rPr lang="en-US" sz="1600" dirty="0" err="1"/>
              <a:t>Total_sales</a:t>
            </a:r>
            <a:r>
              <a:rPr lang="en-US" sz="1600" dirty="0"/>
              <a:t>($56144.84) and profitability(2673.56) followed by sports and travel, and electronic accessories are the most profitable product lines, generating the highest profits compared to others.</a:t>
            </a:r>
          </a:p>
          <a:p>
            <a:pPr algn="l">
              <a:buFont typeface="+mj-lt"/>
              <a:buAutoNum type="arabicPeriod"/>
            </a:pPr>
            <a:r>
              <a:rPr lang="en-US" sz="1600" dirty="0"/>
              <a:t>Cost of Goods Sold (COGS): Although food and beverages have the highest total sales followed by sports and travel and electronic accessories have higher COGS also, indicating potentially higher production or acquisition costs in these categories.</a:t>
            </a:r>
          </a:p>
          <a:p>
            <a:pPr algn="l">
              <a:buFont typeface="+mj-lt"/>
              <a:buAutoNum type="arabicPeriod"/>
            </a:pPr>
            <a:endParaRPr lang="en-US" sz="1600" dirty="0"/>
          </a:p>
        </p:txBody>
      </p:sp>
      <p:sp>
        <p:nvSpPr>
          <p:cNvPr id="6" name="Rectangle 2">
            <a:extLst>
              <a:ext uri="{FF2B5EF4-FFF2-40B4-BE49-F238E27FC236}">
                <a16:creationId xmlns:a16="http://schemas.microsoft.com/office/drawing/2014/main" id="{926BEE77-C798-235D-E2E8-84E9FE335594}"/>
              </a:ext>
            </a:extLst>
          </p:cNvPr>
          <p:cNvSpPr>
            <a:spLocks noChangeArrowheads="1"/>
          </p:cNvSpPr>
          <p:nvPr/>
        </p:nvSpPr>
        <p:spPr bwMode="auto">
          <a:xfrm>
            <a:off x="-1428750" y="-101805"/>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br>
              <a:rPr lang="en-US" altLang="en-US" sz="1200">
                <a:solidFill>
                  <a:srgbClr val="000000"/>
                </a:solidFill>
                <a:latin typeface="Söhne"/>
              </a:rPr>
            </a:br>
            <a:endParaRPr lang="en-US" altLang="en-US">
              <a:latin typeface="Arial" panose="020B0604020202020204" pitchFamily="34" charset="0"/>
            </a:endParaRPr>
          </a:p>
        </p:txBody>
      </p:sp>
      <p:pic>
        <p:nvPicPr>
          <p:cNvPr id="11" name="Picture 10">
            <a:extLst>
              <a:ext uri="{FF2B5EF4-FFF2-40B4-BE49-F238E27FC236}">
                <a16:creationId xmlns:a16="http://schemas.microsoft.com/office/drawing/2014/main" id="{FABC2E6F-F7C9-7551-E11D-52FF2DAD1278}"/>
              </a:ext>
            </a:extLst>
          </p:cNvPr>
          <p:cNvPicPr>
            <a:picLocks noChangeAspect="1"/>
          </p:cNvPicPr>
          <p:nvPr/>
        </p:nvPicPr>
        <p:blipFill>
          <a:blip r:embed="rId2"/>
          <a:stretch>
            <a:fillRect/>
          </a:stretch>
        </p:blipFill>
        <p:spPr>
          <a:xfrm>
            <a:off x="1610480" y="4011177"/>
            <a:ext cx="9917095" cy="2316551"/>
          </a:xfrm>
          <a:prstGeom prst="rect">
            <a:avLst/>
          </a:prstGeom>
        </p:spPr>
      </p:pic>
    </p:spTree>
    <p:extLst>
      <p:ext uri="{BB962C8B-B14F-4D97-AF65-F5344CB8AC3E}">
        <p14:creationId xmlns:p14="http://schemas.microsoft.com/office/powerpoint/2010/main" val="2721690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C4FE-7E44-717C-2655-278BF4419CC7}"/>
              </a:ext>
            </a:extLst>
          </p:cNvPr>
          <p:cNvSpPr>
            <a:spLocks noGrp="1"/>
          </p:cNvSpPr>
          <p:nvPr>
            <p:ph type="title"/>
          </p:nvPr>
        </p:nvSpPr>
        <p:spPr/>
        <p:txBody>
          <a:bodyPr/>
          <a:lstStyle/>
          <a:p>
            <a:r>
              <a:rPr lang="en-US" dirty="0"/>
              <a:t>Product Analysis</a:t>
            </a:r>
          </a:p>
        </p:txBody>
      </p:sp>
      <p:graphicFrame>
        <p:nvGraphicFramePr>
          <p:cNvPr id="5" name="Content Placeholder 4">
            <a:extLst>
              <a:ext uri="{FF2B5EF4-FFF2-40B4-BE49-F238E27FC236}">
                <a16:creationId xmlns:a16="http://schemas.microsoft.com/office/drawing/2014/main" id="{D09FEF05-2331-0AAD-FBCA-A15F2D82E97D}"/>
              </a:ext>
            </a:extLst>
          </p:cNvPr>
          <p:cNvGraphicFramePr>
            <a:graphicFrameLocks noGrp="1"/>
          </p:cNvGraphicFramePr>
          <p:nvPr>
            <p:ph idx="1"/>
            <p:extLst>
              <p:ext uri="{D42A27DB-BD31-4B8C-83A1-F6EECF244321}">
                <p14:modId xmlns:p14="http://schemas.microsoft.com/office/powerpoint/2010/main" val="790745986"/>
              </p:ext>
            </p:extLst>
          </p:nvPr>
        </p:nvGraphicFramePr>
        <p:xfrm>
          <a:off x="1354096" y="1975932"/>
          <a:ext cx="10314199" cy="4480560"/>
        </p:xfrm>
        <a:graphic>
          <a:graphicData uri="http://schemas.openxmlformats.org/drawingml/2006/table">
            <a:tbl>
              <a:tblPr firstRow="1" bandRow="1">
                <a:tableStyleId>{073A0DAA-6AF3-43AB-8588-CEC1D06C72B9}</a:tableStyleId>
              </a:tblPr>
              <a:tblGrid>
                <a:gridCol w="1473457">
                  <a:extLst>
                    <a:ext uri="{9D8B030D-6E8A-4147-A177-3AD203B41FA5}">
                      <a16:colId xmlns:a16="http://schemas.microsoft.com/office/drawing/2014/main" val="787160324"/>
                    </a:ext>
                  </a:extLst>
                </a:gridCol>
                <a:gridCol w="1473457">
                  <a:extLst>
                    <a:ext uri="{9D8B030D-6E8A-4147-A177-3AD203B41FA5}">
                      <a16:colId xmlns:a16="http://schemas.microsoft.com/office/drawing/2014/main" val="58367960"/>
                    </a:ext>
                  </a:extLst>
                </a:gridCol>
                <a:gridCol w="1473457">
                  <a:extLst>
                    <a:ext uri="{9D8B030D-6E8A-4147-A177-3AD203B41FA5}">
                      <a16:colId xmlns:a16="http://schemas.microsoft.com/office/drawing/2014/main" val="495928967"/>
                    </a:ext>
                  </a:extLst>
                </a:gridCol>
                <a:gridCol w="1473457">
                  <a:extLst>
                    <a:ext uri="{9D8B030D-6E8A-4147-A177-3AD203B41FA5}">
                      <a16:colId xmlns:a16="http://schemas.microsoft.com/office/drawing/2014/main" val="2981654944"/>
                    </a:ext>
                  </a:extLst>
                </a:gridCol>
                <a:gridCol w="1473457">
                  <a:extLst>
                    <a:ext uri="{9D8B030D-6E8A-4147-A177-3AD203B41FA5}">
                      <a16:colId xmlns:a16="http://schemas.microsoft.com/office/drawing/2014/main" val="767252874"/>
                    </a:ext>
                  </a:extLst>
                </a:gridCol>
                <a:gridCol w="1473457">
                  <a:extLst>
                    <a:ext uri="{9D8B030D-6E8A-4147-A177-3AD203B41FA5}">
                      <a16:colId xmlns:a16="http://schemas.microsoft.com/office/drawing/2014/main" val="3548517985"/>
                    </a:ext>
                  </a:extLst>
                </a:gridCol>
                <a:gridCol w="1473457">
                  <a:extLst>
                    <a:ext uri="{9D8B030D-6E8A-4147-A177-3AD203B41FA5}">
                      <a16:colId xmlns:a16="http://schemas.microsoft.com/office/drawing/2014/main" val="471110230"/>
                    </a:ext>
                  </a:extLst>
                </a:gridCol>
              </a:tblGrid>
              <a:tr h="370840">
                <a:tc>
                  <a:txBody>
                    <a:bodyPr/>
                    <a:lstStyle/>
                    <a:p>
                      <a:r>
                        <a:rPr lang="en-US" dirty="0"/>
                        <a:t>Product Line</a:t>
                      </a:r>
                    </a:p>
                  </a:txBody>
                  <a:tcPr/>
                </a:tc>
                <a:tc>
                  <a:txBody>
                    <a:bodyPr/>
                    <a:lstStyle/>
                    <a:p>
                      <a:r>
                        <a:rPr lang="en-US" dirty="0"/>
                        <a:t>Purchase Frequency</a:t>
                      </a:r>
                    </a:p>
                  </a:txBody>
                  <a:tcPr/>
                </a:tc>
                <a:tc>
                  <a:txBody>
                    <a:bodyPr/>
                    <a:lstStyle/>
                    <a:p>
                      <a:r>
                        <a:rPr lang="en-US" dirty="0"/>
                        <a:t>Quantity Sold</a:t>
                      </a:r>
                    </a:p>
                  </a:txBody>
                  <a:tcPr/>
                </a:tc>
                <a:tc>
                  <a:txBody>
                    <a:bodyPr/>
                    <a:lstStyle/>
                    <a:p>
                      <a:r>
                        <a:rPr lang="en-US" dirty="0"/>
                        <a:t>Total COGS</a:t>
                      </a:r>
                    </a:p>
                  </a:txBody>
                  <a:tcPr/>
                </a:tc>
                <a:tc>
                  <a:txBody>
                    <a:bodyPr/>
                    <a:lstStyle/>
                    <a:p>
                      <a:r>
                        <a:rPr lang="en-US" dirty="0"/>
                        <a:t>Total Revenue</a:t>
                      </a:r>
                    </a:p>
                  </a:txBody>
                  <a:tcPr/>
                </a:tc>
                <a:tc>
                  <a:txBody>
                    <a:bodyPr/>
                    <a:lstStyle/>
                    <a:p>
                      <a:r>
                        <a:rPr lang="en-US" dirty="0"/>
                        <a:t>Profit</a:t>
                      </a:r>
                    </a:p>
                  </a:txBody>
                  <a:tcPr/>
                </a:tc>
                <a:tc>
                  <a:txBody>
                    <a:bodyPr/>
                    <a:lstStyle/>
                    <a:p>
                      <a:r>
                        <a:rPr lang="en-US" dirty="0"/>
                        <a:t>Avg Rating</a:t>
                      </a:r>
                    </a:p>
                  </a:txBody>
                  <a:tcPr/>
                </a:tc>
                <a:extLst>
                  <a:ext uri="{0D108BD9-81ED-4DB2-BD59-A6C34878D82A}">
                    <a16:rowId xmlns:a16="http://schemas.microsoft.com/office/drawing/2014/main" val="1121618072"/>
                  </a:ext>
                </a:extLst>
              </a:tr>
              <a:tr h="370840">
                <a:tc>
                  <a:txBody>
                    <a:bodyPr/>
                    <a:lstStyle/>
                    <a:p>
                      <a:r>
                        <a:rPr lang="en-US" dirty="0"/>
                        <a:t>Health and beauty</a:t>
                      </a:r>
                    </a:p>
                  </a:txBody>
                  <a:tcPr anchor="ctr"/>
                </a:tc>
                <a:tc>
                  <a:txBody>
                    <a:bodyPr/>
                    <a:lstStyle/>
                    <a:p>
                      <a:r>
                        <a:rPr lang="en-US"/>
                        <a:t>152</a:t>
                      </a:r>
                    </a:p>
                  </a:txBody>
                  <a:tcPr anchor="ctr"/>
                </a:tc>
                <a:tc>
                  <a:txBody>
                    <a:bodyPr/>
                    <a:lstStyle/>
                    <a:p>
                      <a:r>
                        <a:rPr lang="en-US"/>
                        <a:t>854</a:t>
                      </a:r>
                    </a:p>
                  </a:txBody>
                  <a:tcPr anchor="ctr"/>
                </a:tc>
                <a:tc>
                  <a:txBody>
                    <a:bodyPr/>
                    <a:lstStyle/>
                    <a:p>
                      <a:r>
                        <a:rPr lang="en-US" dirty="0"/>
                        <a:t>46851.18</a:t>
                      </a:r>
                    </a:p>
                  </a:txBody>
                  <a:tcPr anchor="ctr"/>
                </a:tc>
                <a:tc>
                  <a:txBody>
                    <a:bodyPr/>
                    <a:lstStyle/>
                    <a:p>
                      <a:r>
                        <a:rPr lang="en-US"/>
                        <a:t>49194</a:t>
                      </a:r>
                    </a:p>
                  </a:txBody>
                  <a:tcPr anchor="ctr"/>
                </a:tc>
                <a:tc>
                  <a:txBody>
                    <a:bodyPr/>
                    <a:lstStyle/>
                    <a:p>
                      <a:r>
                        <a:rPr lang="en-US"/>
                        <a:t>2342.56</a:t>
                      </a:r>
                    </a:p>
                  </a:txBody>
                  <a:tcPr anchor="ctr"/>
                </a:tc>
                <a:tc>
                  <a:txBody>
                    <a:bodyPr/>
                    <a:lstStyle/>
                    <a:p>
                      <a:r>
                        <a:rPr lang="en-US" dirty="0">
                          <a:highlight>
                            <a:srgbClr val="FFFF00"/>
                          </a:highlight>
                        </a:rPr>
                        <a:t>7</a:t>
                      </a:r>
                    </a:p>
                  </a:txBody>
                  <a:tcPr anchor="ctr"/>
                </a:tc>
                <a:extLst>
                  <a:ext uri="{0D108BD9-81ED-4DB2-BD59-A6C34878D82A}">
                    <a16:rowId xmlns:a16="http://schemas.microsoft.com/office/drawing/2014/main" val="4107536733"/>
                  </a:ext>
                </a:extLst>
              </a:tr>
              <a:tr h="370840">
                <a:tc>
                  <a:txBody>
                    <a:bodyPr/>
                    <a:lstStyle/>
                    <a:p>
                      <a:r>
                        <a:rPr lang="en-US"/>
                        <a:t>Home and lifestyle</a:t>
                      </a:r>
                    </a:p>
                  </a:txBody>
                  <a:tcPr anchor="ctr"/>
                </a:tc>
                <a:tc>
                  <a:txBody>
                    <a:bodyPr/>
                    <a:lstStyle/>
                    <a:p>
                      <a:r>
                        <a:rPr lang="en-US"/>
                        <a:t>160</a:t>
                      </a:r>
                    </a:p>
                  </a:txBody>
                  <a:tcPr anchor="ctr"/>
                </a:tc>
                <a:tc>
                  <a:txBody>
                    <a:bodyPr/>
                    <a:lstStyle/>
                    <a:p>
                      <a:r>
                        <a:rPr lang="en-US" dirty="0"/>
                        <a:t>911</a:t>
                      </a:r>
                    </a:p>
                  </a:txBody>
                  <a:tcPr anchor="ctr"/>
                </a:tc>
                <a:tc>
                  <a:txBody>
                    <a:bodyPr/>
                    <a:lstStyle/>
                    <a:p>
                      <a:r>
                        <a:rPr lang="en-US"/>
                        <a:t>51297.06</a:t>
                      </a:r>
                    </a:p>
                  </a:txBody>
                  <a:tcPr anchor="ctr"/>
                </a:tc>
                <a:tc>
                  <a:txBody>
                    <a:bodyPr/>
                    <a:lstStyle/>
                    <a:p>
                      <a:r>
                        <a:rPr lang="en-US"/>
                        <a:t>53862</a:t>
                      </a:r>
                    </a:p>
                  </a:txBody>
                  <a:tcPr anchor="ctr"/>
                </a:tc>
                <a:tc>
                  <a:txBody>
                    <a:bodyPr/>
                    <a:lstStyle/>
                    <a:p>
                      <a:r>
                        <a:rPr lang="en-US"/>
                        <a:t>2564.85</a:t>
                      </a:r>
                    </a:p>
                  </a:txBody>
                  <a:tcPr anchor="ctr"/>
                </a:tc>
                <a:tc>
                  <a:txBody>
                    <a:bodyPr/>
                    <a:lstStyle/>
                    <a:p>
                      <a:r>
                        <a:rPr lang="en-US" dirty="0"/>
                        <a:t>6.84</a:t>
                      </a:r>
                    </a:p>
                  </a:txBody>
                  <a:tcPr anchor="ctr"/>
                </a:tc>
                <a:extLst>
                  <a:ext uri="{0D108BD9-81ED-4DB2-BD59-A6C34878D82A}">
                    <a16:rowId xmlns:a16="http://schemas.microsoft.com/office/drawing/2014/main" val="564682443"/>
                  </a:ext>
                </a:extLst>
              </a:tr>
              <a:tr h="370840">
                <a:tc>
                  <a:txBody>
                    <a:bodyPr/>
                    <a:lstStyle/>
                    <a:p>
                      <a:r>
                        <a:rPr lang="en-US"/>
                        <a:t>Sports and travel</a:t>
                      </a:r>
                    </a:p>
                  </a:txBody>
                  <a:tcPr anchor="ctr"/>
                </a:tc>
                <a:tc>
                  <a:txBody>
                    <a:bodyPr/>
                    <a:lstStyle/>
                    <a:p>
                      <a:r>
                        <a:rPr lang="en-US" dirty="0"/>
                        <a:t>166</a:t>
                      </a:r>
                    </a:p>
                  </a:txBody>
                  <a:tcPr anchor="ctr"/>
                </a:tc>
                <a:tc>
                  <a:txBody>
                    <a:bodyPr/>
                    <a:lstStyle/>
                    <a:p>
                      <a:r>
                        <a:rPr lang="en-US" dirty="0"/>
                        <a:t>920</a:t>
                      </a:r>
                    </a:p>
                  </a:txBody>
                  <a:tcPr anchor="ctr"/>
                </a:tc>
                <a:tc>
                  <a:txBody>
                    <a:bodyPr/>
                    <a:lstStyle/>
                    <a:p>
                      <a:r>
                        <a:rPr lang="en-US" dirty="0">
                          <a:highlight>
                            <a:srgbClr val="00FF00"/>
                          </a:highlight>
                        </a:rPr>
                        <a:t>52497.93</a:t>
                      </a:r>
                    </a:p>
                  </a:txBody>
                  <a:tcPr anchor="ctr"/>
                </a:tc>
                <a:tc>
                  <a:txBody>
                    <a:bodyPr/>
                    <a:lstStyle/>
                    <a:p>
                      <a:r>
                        <a:rPr lang="en-US" dirty="0">
                          <a:highlight>
                            <a:srgbClr val="00FF00"/>
                          </a:highlight>
                        </a:rPr>
                        <a:t>55123</a:t>
                      </a:r>
                    </a:p>
                  </a:txBody>
                  <a:tcPr anchor="ctr"/>
                </a:tc>
                <a:tc>
                  <a:txBody>
                    <a:bodyPr/>
                    <a:lstStyle/>
                    <a:p>
                      <a:r>
                        <a:rPr lang="en-US" dirty="0">
                          <a:highlight>
                            <a:srgbClr val="00FF00"/>
                          </a:highlight>
                        </a:rPr>
                        <a:t>2624.9</a:t>
                      </a:r>
                    </a:p>
                  </a:txBody>
                  <a:tcPr anchor="ctr"/>
                </a:tc>
                <a:tc>
                  <a:txBody>
                    <a:bodyPr/>
                    <a:lstStyle/>
                    <a:p>
                      <a:r>
                        <a:rPr lang="en-US" dirty="0">
                          <a:solidFill>
                            <a:srgbClr val="FF0000"/>
                          </a:solidFill>
                        </a:rPr>
                        <a:t>6.92</a:t>
                      </a:r>
                    </a:p>
                  </a:txBody>
                  <a:tcPr anchor="ctr"/>
                </a:tc>
                <a:extLst>
                  <a:ext uri="{0D108BD9-81ED-4DB2-BD59-A6C34878D82A}">
                    <a16:rowId xmlns:a16="http://schemas.microsoft.com/office/drawing/2014/main" val="593422122"/>
                  </a:ext>
                </a:extLst>
              </a:tr>
              <a:tr h="370840">
                <a:tc>
                  <a:txBody>
                    <a:bodyPr/>
                    <a:lstStyle/>
                    <a:p>
                      <a:r>
                        <a:rPr lang="en-US" dirty="0">
                          <a:solidFill>
                            <a:srgbClr val="FF0000"/>
                          </a:solidFill>
                        </a:rPr>
                        <a:t>Electronic accessories</a:t>
                      </a:r>
                    </a:p>
                  </a:txBody>
                  <a:tcPr anchor="ctr"/>
                </a:tc>
                <a:tc>
                  <a:txBody>
                    <a:bodyPr/>
                    <a:lstStyle/>
                    <a:p>
                      <a:r>
                        <a:rPr lang="en-US" dirty="0">
                          <a:solidFill>
                            <a:srgbClr val="FF0000"/>
                          </a:solidFill>
                        </a:rPr>
                        <a:t>170</a:t>
                      </a:r>
                    </a:p>
                  </a:txBody>
                  <a:tcPr anchor="ctr"/>
                </a:tc>
                <a:tc>
                  <a:txBody>
                    <a:bodyPr/>
                    <a:lstStyle/>
                    <a:p>
                      <a:r>
                        <a:rPr lang="en-US" b="1" dirty="0">
                          <a:solidFill>
                            <a:srgbClr val="FF0000"/>
                          </a:solidFill>
                          <a:highlight>
                            <a:srgbClr val="FFFF00"/>
                          </a:highlight>
                        </a:rPr>
                        <a:t>971</a:t>
                      </a:r>
                    </a:p>
                  </a:txBody>
                  <a:tcPr anchor="ctr"/>
                </a:tc>
                <a:tc>
                  <a:txBody>
                    <a:bodyPr/>
                    <a:lstStyle/>
                    <a:p>
                      <a:r>
                        <a:rPr lang="en-US" dirty="0">
                          <a:solidFill>
                            <a:srgbClr val="FF0000"/>
                          </a:solidFill>
                        </a:rPr>
                        <a:t>51750.03</a:t>
                      </a:r>
                    </a:p>
                  </a:txBody>
                  <a:tcPr anchor="ctr"/>
                </a:tc>
                <a:tc>
                  <a:txBody>
                    <a:bodyPr/>
                    <a:lstStyle/>
                    <a:p>
                      <a:r>
                        <a:rPr lang="en-US" dirty="0">
                          <a:solidFill>
                            <a:srgbClr val="FF0000"/>
                          </a:solidFill>
                        </a:rPr>
                        <a:t>54338</a:t>
                      </a:r>
                    </a:p>
                  </a:txBody>
                  <a:tcPr anchor="ctr"/>
                </a:tc>
                <a:tc>
                  <a:txBody>
                    <a:bodyPr/>
                    <a:lstStyle/>
                    <a:p>
                      <a:r>
                        <a:rPr lang="en-US" dirty="0">
                          <a:solidFill>
                            <a:srgbClr val="FF0000"/>
                          </a:solidFill>
                        </a:rPr>
                        <a:t>2587.5</a:t>
                      </a:r>
                    </a:p>
                  </a:txBody>
                  <a:tcPr anchor="ctr"/>
                </a:tc>
                <a:tc>
                  <a:txBody>
                    <a:bodyPr/>
                    <a:lstStyle/>
                    <a:p>
                      <a:r>
                        <a:rPr lang="en-US" dirty="0">
                          <a:solidFill>
                            <a:srgbClr val="FF0000"/>
                          </a:solidFill>
                        </a:rPr>
                        <a:t>6.92</a:t>
                      </a:r>
                    </a:p>
                  </a:txBody>
                  <a:tcPr anchor="ctr"/>
                </a:tc>
                <a:extLst>
                  <a:ext uri="{0D108BD9-81ED-4DB2-BD59-A6C34878D82A}">
                    <a16:rowId xmlns:a16="http://schemas.microsoft.com/office/drawing/2014/main" val="1129579708"/>
                  </a:ext>
                </a:extLst>
              </a:tr>
              <a:tr h="370840">
                <a:tc>
                  <a:txBody>
                    <a:bodyPr/>
                    <a:lstStyle/>
                    <a:p>
                      <a:r>
                        <a:rPr lang="en-US"/>
                        <a:t>Food and beverages</a:t>
                      </a:r>
                    </a:p>
                  </a:txBody>
                  <a:tcPr anchor="ctr"/>
                </a:tc>
                <a:tc>
                  <a:txBody>
                    <a:bodyPr/>
                    <a:lstStyle/>
                    <a:p>
                      <a:r>
                        <a:rPr lang="en-US" dirty="0"/>
                        <a:t>174</a:t>
                      </a:r>
                    </a:p>
                  </a:txBody>
                  <a:tcPr anchor="ctr"/>
                </a:tc>
                <a:tc>
                  <a:txBody>
                    <a:bodyPr/>
                    <a:lstStyle/>
                    <a:p>
                      <a:r>
                        <a:rPr lang="en-US" dirty="0"/>
                        <a:t>952</a:t>
                      </a:r>
                    </a:p>
                  </a:txBody>
                  <a:tcPr anchor="ctr"/>
                </a:tc>
                <a:tc>
                  <a:txBody>
                    <a:bodyPr/>
                    <a:lstStyle/>
                    <a:p>
                      <a:r>
                        <a:rPr lang="en-US" dirty="0">
                          <a:highlight>
                            <a:srgbClr val="FFFF00"/>
                          </a:highlight>
                        </a:rPr>
                        <a:t>53471.28</a:t>
                      </a:r>
                    </a:p>
                  </a:txBody>
                  <a:tcPr anchor="ctr"/>
                </a:tc>
                <a:tc>
                  <a:txBody>
                    <a:bodyPr/>
                    <a:lstStyle/>
                    <a:p>
                      <a:r>
                        <a:rPr lang="en-US" dirty="0">
                          <a:highlight>
                            <a:srgbClr val="FFFF00"/>
                          </a:highlight>
                        </a:rPr>
                        <a:t>56145</a:t>
                      </a:r>
                    </a:p>
                  </a:txBody>
                  <a:tcPr anchor="ctr"/>
                </a:tc>
                <a:tc>
                  <a:txBody>
                    <a:bodyPr/>
                    <a:lstStyle/>
                    <a:p>
                      <a:r>
                        <a:rPr lang="en-US" dirty="0">
                          <a:highlight>
                            <a:srgbClr val="FFFF00"/>
                          </a:highlight>
                        </a:rPr>
                        <a:t>2673.56</a:t>
                      </a:r>
                    </a:p>
                  </a:txBody>
                  <a:tcPr anchor="ctr"/>
                </a:tc>
                <a:tc>
                  <a:txBody>
                    <a:bodyPr/>
                    <a:lstStyle/>
                    <a:p>
                      <a:r>
                        <a:rPr lang="en-US" dirty="0">
                          <a:highlight>
                            <a:srgbClr val="FFFF00"/>
                          </a:highlight>
                        </a:rPr>
                        <a:t>7.11</a:t>
                      </a:r>
                    </a:p>
                  </a:txBody>
                  <a:tcPr anchor="ctr"/>
                </a:tc>
                <a:extLst>
                  <a:ext uri="{0D108BD9-81ED-4DB2-BD59-A6C34878D82A}">
                    <a16:rowId xmlns:a16="http://schemas.microsoft.com/office/drawing/2014/main" val="942788844"/>
                  </a:ext>
                </a:extLst>
              </a:tr>
              <a:tr h="370840">
                <a:tc>
                  <a:txBody>
                    <a:bodyPr/>
                    <a:lstStyle/>
                    <a:p>
                      <a:r>
                        <a:rPr lang="en-US"/>
                        <a:t>Fashion accessories</a:t>
                      </a:r>
                    </a:p>
                  </a:txBody>
                  <a:tcPr anchor="ctr"/>
                </a:tc>
                <a:tc>
                  <a:txBody>
                    <a:bodyPr/>
                    <a:lstStyle/>
                    <a:p>
                      <a:r>
                        <a:rPr lang="en-US" dirty="0">
                          <a:highlight>
                            <a:srgbClr val="FFFF00"/>
                          </a:highlight>
                        </a:rPr>
                        <a:t>178</a:t>
                      </a:r>
                    </a:p>
                  </a:txBody>
                  <a:tcPr anchor="ctr"/>
                </a:tc>
                <a:tc>
                  <a:txBody>
                    <a:bodyPr/>
                    <a:lstStyle/>
                    <a:p>
                      <a:r>
                        <a:rPr lang="en-US"/>
                        <a:t>902</a:t>
                      </a:r>
                    </a:p>
                  </a:txBody>
                  <a:tcPr anchor="ctr"/>
                </a:tc>
                <a:tc>
                  <a:txBody>
                    <a:bodyPr/>
                    <a:lstStyle/>
                    <a:p>
                      <a:r>
                        <a:rPr lang="en-US"/>
                        <a:t>51719.9</a:t>
                      </a:r>
                    </a:p>
                  </a:txBody>
                  <a:tcPr anchor="ctr"/>
                </a:tc>
                <a:tc>
                  <a:txBody>
                    <a:bodyPr/>
                    <a:lstStyle/>
                    <a:p>
                      <a:r>
                        <a:rPr lang="en-US" dirty="0"/>
                        <a:t>54306</a:t>
                      </a:r>
                    </a:p>
                  </a:txBody>
                  <a:tcPr anchor="ctr"/>
                </a:tc>
                <a:tc>
                  <a:txBody>
                    <a:bodyPr/>
                    <a:lstStyle/>
                    <a:p>
                      <a:r>
                        <a:rPr lang="en-US"/>
                        <a:t>2586</a:t>
                      </a:r>
                    </a:p>
                  </a:txBody>
                  <a:tcPr anchor="ctr"/>
                </a:tc>
                <a:tc>
                  <a:txBody>
                    <a:bodyPr/>
                    <a:lstStyle/>
                    <a:p>
                      <a:r>
                        <a:rPr lang="en-US" dirty="0">
                          <a:highlight>
                            <a:srgbClr val="FFFF00"/>
                          </a:highlight>
                        </a:rPr>
                        <a:t>7.03</a:t>
                      </a:r>
                    </a:p>
                  </a:txBody>
                  <a:tcPr anchor="ctr"/>
                </a:tc>
                <a:extLst>
                  <a:ext uri="{0D108BD9-81ED-4DB2-BD59-A6C34878D82A}">
                    <a16:rowId xmlns:a16="http://schemas.microsoft.com/office/drawing/2014/main" val="2052755695"/>
                  </a:ext>
                </a:extLst>
              </a:tr>
            </a:tbl>
          </a:graphicData>
        </a:graphic>
      </p:graphicFrame>
    </p:spTree>
    <p:extLst>
      <p:ext uri="{BB962C8B-B14F-4D97-AF65-F5344CB8AC3E}">
        <p14:creationId xmlns:p14="http://schemas.microsoft.com/office/powerpoint/2010/main" val="9855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3F0A-F160-6B90-44DD-AC153E889598}"/>
              </a:ext>
            </a:extLst>
          </p:cNvPr>
          <p:cNvSpPr>
            <a:spLocks noGrp="1"/>
          </p:cNvSpPr>
          <p:nvPr>
            <p:ph type="title"/>
          </p:nvPr>
        </p:nvSpPr>
        <p:spPr>
          <a:xfrm>
            <a:off x="1444852" y="269258"/>
            <a:ext cx="9927979" cy="1600200"/>
          </a:xfrm>
        </p:spPr>
        <p:txBody>
          <a:bodyPr anchor="ctr">
            <a:normAutofit/>
          </a:bodyPr>
          <a:lstStyle/>
          <a:p>
            <a:r>
              <a:rPr lang="en-US" dirty="0"/>
              <a:t>Product analysis Per Branch</a:t>
            </a:r>
          </a:p>
        </p:txBody>
      </p:sp>
      <p:sp>
        <p:nvSpPr>
          <p:cNvPr id="19" name="Content Placeholder 18">
            <a:extLst>
              <a:ext uri="{FF2B5EF4-FFF2-40B4-BE49-F238E27FC236}">
                <a16:creationId xmlns:a16="http://schemas.microsoft.com/office/drawing/2014/main" id="{64F9EE61-EB8A-835A-7B63-58C5FC9A524A}"/>
              </a:ext>
            </a:extLst>
          </p:cNvPr>
          <p:cNvSpPr>
            <a:spLocks noGrp="1"/>
          </p:cNvSpPr>
          <p:nvPr>
            <p:ph idx="1"/>
          </p:nvPr>
        </p:nvSpPr>
        <p:spPr>
          <a:xfrm>
            <a:off x="1513218" y="2215543"/>
            <a:ext cx="7112869" cy="1600200"/>
          </a:xfrm>
        </p:spPr>
        <p:txBody>
          <a:bodyPr anchor="ctr">
            <a:normAutofit lnSpcReduction="10000"/>
          </a:bodyPr>
          <a:lstStyle/>
          <a:p>
            <a:r>
              <a:rPr lang="en-US" sz="1800" kern="0" dirty="0">
                <a:latin typeface="Times New Roman" panose="02020603050405020304" pitchFamily="18" charset="0"/>
                <a:ea typeface="Times New Roman" panose="02020603050405020304" pitchFamily="18" charset="0"/>
              </a:rPr>
              <a:t>Naypyitaw's Branch C showcasing highest sales(110569) despite of having lowest </a:t>
            </a:r>
            <a:r>
              <a:rPr lang="en-US" sz="1800" kern="0" dirty="0" err="1">
                <a:latin typeface="Times New Roman" panose="02020603050405020304" pitchFamily="18" charset="0"/>
                <a:ea typeface="Times New Roman" panose="02020603050405020304" pitchFamily="18" charset="0"/>
              </a:rPr>
              <a:t>Purchase_frequency</a:t>
            </a:r>
            <a:r>
              <a:rPr lang="en-US" sz="1800" kern="0" dirty="0">
                <a:latin typeface="Times New Roman" panose="02020603050405020304" pitchFamily="18" charset="0"/>
                <a:ea typeface="Times New Roman" panose="02020603050405020304" pitchFamily="18" charset="0"/>
              </a:rPr>
              <a:t>(328).</a:t>
            </a:r>
          </a:p>
          <a:p>
            <a:r>
              <a:rPr lang="en-US" sz="1800" kern="0" dirty="0">
                <a:latin typeface="Times New Roman" panose="02020603050405020304" pitchFamily="18" charset="0"/>
              </a:rPr>
              <a:t>Yangon’s Branch A sold maximum number of items.</a:t>
            </a:r>
          </a:p>
          <a:p>
            <a:r>
              <a:rPr lang="en-US" sz="1800" kern="0" dirty="0">
                <a:latin typeface="Times New Roman" panose="02020603050405020304" pitchFamily="18" charset="0"/>
              </a:rPr>
              <a:t>Mandalay’s Branch lowest total sales(106198).</a:t>
            </a:r>
            <a:endParaRPr lang="en-US" dirty="0">
              <a:latin typeface="Söhne"/>
            </a:endParaRPr>
          </a:p>
        </p:txBody>
      </p:sp>
      <p:pic>
        <p:nvPicPr>
          <p:cNvPr id="4" name="Picture 3">
            <a:extLst>
              <a:ext uri="{FF2B5EF4-FFF2-40B4-BE49-F238E27FC236}">
                <a16:creationId xmlns:a16="http://schemas.microsoft.com/office/drawing/2014/main" id="{939D8BCD-877D-DF95-AEEA-F0E99025E7F2}"/>
              </a:ext>
            </a:extLst>
          </p:cNvPr>
          <p:cNvPicPr>
            <a:picLocks noChangeAspect="1"/>
          </p:cNvPicPr>
          <p:nvPr/>
        </p:nvPicPr>
        <p:blipFill>
          <a:blip r:embed="rId2"/>
          <a:stretch>
            <a:fillRect/>
          </a:stretch>
        </p:blipFill>
        <p:spPr>
          <a:xfrm>
            <a:off x="1866341" y="4161828"/>
            <a:ext cx="6406625" cy="2136319"/>
          </a:xfrm>
          <a:prstGeom prst="rect">
            <a:avLst/>
          </a:prstGeom>
        </p:spPr>
      </p:pic>
    </p:spTree>
    <p:extLst>
      <p:ext uri="{BB962C8B-B14F-4D97-AF65-F5344CB8AC3E}">
        <p14:creationId xmlns:p14="http://schemas.microsoft.com/office/powerpoint/2010/main" val="2070585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F158-DC3A-2C93-7C0A-ACC6B6E6A775}"/>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1828B8E7-B4FD-C5DA-D46B-1FC9F89CE30E}"/>
              </a:ext>
            </a:extLst>
          </p:cNvPr>
          <p:cNvGraphicFramePr>
            <a:graphicFrameLocks noGrp="1"/>
          </p:cNvGraphicFramePr>
          <p:nvPr>
            <p:ph idx="1"/>
            <p:extLst>
              <p:ext uri="{D42A27DB-BD31-4B8C-83A1-F6EECF244321}">
                <p14:modId xmlns:p14="http://schemas.microsoft.com/office/powerpoint/2010/main" val="3621596385"/>
              </p:ext>
            </p:extLst>
          </p:nvPr>
        </p:nvGraphicFramePr>
        <p:xfrm>
          <a:off x="114418" y="0"/>
          <a:ext cx="10940436" cy="6858000"/>
        </p:xfrm>
        <a:graphic>
          <a:graphicData uri="http://schemas.openxmlformats.org/drawingml/2006/table">
            <a:tbl>
              <a:tblPr firstRow="1" bandRow="1">
                <a:tableStyleId>{073A0DAA-6AF3-43AB-8588-CEC1D06C72B9}</a:tableStyleId>
              </a:tblPr>
              <a:tblGrid>
                <a:gridCol w="1215604">
                  <a:extLst>
                    <a:ext uri="{9D8B030D-6E8A-4147-A177-3AD203B41FA5}">
                      <a16:colId xmlns:a16="http://schemas.microsoft.com/office/drawing/2014/main" val="2739833078"/>
                    </a:ext>
                  </a:extLst>
                </a:gridCol>
                <a:gridCol w="1215604">
                  <a:extLst>
                    <a:ext uri="{9D8B030D-6E8A-4147-A177-3AD203B41FA5}">
                      <a16:colId xmlns:a16="http://schemas.microsoft.com/office/drawing/2014/main" val="2395080237"/>
                    </a:ext>
                  </a:extLst>
                </a:gridCol>
                <a:gridCol w="1215604">
                  <a:extLst>
                    <a:ext uri="{9D8B030D-6E8A-4147-A177-3AD203B41FA5}">
                      <a16:colId xmlns:a16="http://schemas.microsoft.com/office/drawing/2014/main" val="1730058986"/>
                    </a:ext>
                  </a:extLst>
                </a:gridCol>
                <a:gridCol w="1215604">
                  <a:extLst>
                    <a:ext uri="{9D8B030D-6E8A-4147-A177-3AD203B41FA5}">
                      <a16:colId xmlns:a16="http://schemas.microsoft.com/office/drawing/2014/main" val="669824422"/>
                    </a:ext>
                  </a:extLst>
                </a:gridCol>
                <a:gridCol w="1215604">
                  <a:extLst>
                    <a:ext uri="{9D8B030D-6E8A-4147-A177-3AD203B41FA5}">
                      <a16:colId xmlns:a16="http://schemas.microsoft.com/office/drawing/2014/main" val="2259457548"/>
                    </a:ext>
                  </a:extLst>
                </a:gridCol>
                <a:gridCol w="1215604">
                  <a:extLst>
                    <a:ext uri="{9D8B030D-6E8A-4147-A177-3AD203B41FA5}">
                      <a16:colId xmlns:a16="http://schemas.microsoft.com/office/drawing/2014/main" val="540206395"/>
                    </a:ext>
                  </a:extLst>
                </a:gridCol>
                <a:gridCol w="1215604">
                  <a:extLst>
                    <a:ext uri="{9D8B030D-6E8A-4147-A177-3AD203B41FA5}">
                      <a16:colId xmlns:a16="http://schemas.microsoft.com/office/drawing/2014/main" val="2882261387"/>
                    </a:ext>
                  </a:extLst>
                </a:gridCol>
                <a:gridCol w="1215604">
                  <a:extLst>
                    <a:ext uri="{9D8B030D-6E8A-4147-A177-3AD203B41FA5}">
                      <a16:colId xmlns:a16="http://schemas.microsoft.com/office/drawing/2014/main" val="3111284119"/>
                    </a:ext>
                  </a:extLst>
                </a:gridCol>
                <a:gridCol w="1215604">
                  <a:extLst>
                    <a:ext uri="{9D8B030D-6E8A-4147-A177-3AD203B41FA5}">
                      <a16:colId xmlns:a16="http://schemas.microsoft.com/office/drawing/2014/main" val="3565339522"/>
                    </a:ext>
                  </a:extLst>
                </a:gridCol>
              </a:tblGrid>
              <a:tr h="0">
                <a:tc>
                  <a:txBody>
                    <a:bodyPr/>
                    <a:lstStyle/>
                    <a:p>
                      <a:r>
                        <a:rPr lang="en-US" sz="1200" dirty="0"/>
                        <a:t>City</a:t>
                      </a:r>
                    </a:p>
                  </a:txBody>
                  <a:tcPr/>
                </a:tc>
                <a:tc>
                  <a:txBody>
                    <a:bodyPr/>
                    <a:lstStyle/>
                    <a:p>
                      <a:r>
                        <a:rPr lang="en-US" sz="1200" dirty="0"/>
                        <a:t>Branch</a:t>
                      </a:r>
                    </a:p>
                  </a:txBody>
                  <a:tcPr/>
                </a:tc>
                <a:tc>
                  <a:txBody>
                    <a:bodyPr/>
                    <a:lstStyle/>
                    <a:p>
                      <a:r>
                        <a:rPr lang="en-US" sz="1200" b="1" dirty="0"/>
                        <a:t>Product Line</a:t>
                      </a:r>
                    </a:p>
                  </a:txBody>
                  <a:tcPr/>
                </a:tc>
                <a:tc>
                  <a:txBody>
                    <a:bodyPr/>
                    <a:lstStyle/>
                    <a:p>
                      <a:r>
                        <a:rPr lang="en-US" sz="1200" dirty="0" err="1"/>
                        <a:t>PurchaseFreq</a:t>
                      </a:r>
                      <a:r>
                        <a:rPr lang="en-US" sz="1200" dirty="0"/>
                        <a:t>.</a:t>
                      </a:r>
                    </a:p>
                  </a:txBody>
                  <a:tcPr/>
                </a:tc>
                <a:tc>
                  <a:txBody>
                    <a:bodyPr/>
                    <a:lstStyle/>
                    <a:p>
                      <a:r>
                        <a:rPr lang="en-US" sz="1200" dirty="0" err="1"/>
                        <a:t>Total_COGS</a:t>
                      </a:r>
                      <a:endParaRPr lang="en-US" sz="1200" dirty="0"/>
                    </a:p>
                  </a:txBody>
                  <a:tcPr/>
                </a:tc>
                <a:tc>
                  <a:txBody>
                    <a:bodyPr/>
                    <a:lstStyle/>
                    <a:p>
                      <a:r>
                        <a:rPr lang="en-US" sz="1200" dirty="0"/>
                        <a:t>Quantity</a:t>
                      </a:r>
                    </a:p>
                  </a:txBody>
                  <a:tcPr/>
                </a:tc>
                <a:tc>
                  <a:txBody>
                    <a:bodyPr/>
                    <a:lstStyle/>
                    <a:p>
                      <a:r>
                        <a:rPr lang="en-US" sz="1200" dirty="0"/>
                        <a:t>Revenue</a:t>
                      </a:r>
                    </a:p>
                  </a:txBody>
                  <a:tcPr/>
                </a:tc>
                <a:tc>
                  <a:txBody>
                    <a:bodyPr/>
                    <a:lstStyle/>
                    <a:p>
                      <a:r>
                        <a:rPr lang="en-US" sz="1200" dirty="0"/>
                        <a:t>Profit</a:t>
                      </a:r>
                    </a:p>
                  </a:txBody>
                  <a:tcPr/>
                </a:tc>
                <a:tc>
                  <a:txBody>
                    <a:bodyPr/>
                    <a:lstStyle/>
                    <a:p>
                      <a:r>
                        <a:rPr lang="en-US" sz="1200" dirty="0" err="1"/>
                        <a:t>Avg_Rating</a:t>
                      </a:r>
                      <a:endParaRPr lang="en-US" sz="1200" dirty="0"/>
                    </a:p>
                  </a:txBody>
                  <a:tcPr/>
                </a:tc>
                <a:extLst>
                  <a:ext uri="{0D108BD9-81ED-4DB2-BD59-A6C34878D82A}">
                    <a16:rowId xmlns:a16="http://schemas.microsoft.com/office/drawing/2014/main" val="651776775"/>
                  </a:ext>
                </a:extLst>
              </a:tr>
              <a:tr h="154525">
                <a:tc>
                  <a:txBody>
                    <a:bodyPr/>
                    <a:lstStyle/>
                    <a:p>
                      <a:endParaRPr lang="en-US" dirty="0"/>
                    </a:p>
                  </a:txBody>
                  <a:tcPr anchor="ctr"/>
                </a:tc>
                <a:tc>
                  <a:txBody>
                    <a:bodyPr/>
                    <a:lstStyle/>
                    <a:p>
                      <a:endParaRPr lang="en-US"/>
                    </a:p>
                  </a:txBody>
                  <a:tcPr anchor="ctr"/>
                </a:tc>
                <a:tc>
                  <a:txBody>
                    <a:bodyPr/>
                    <a:lstStyle/>
                    <a:p>
                      <a:r>
                        <a:rPr lang="en-US" sz="900" b="1" dirty="0">
                          <a:highlight>
                            <a:srgbClr val="FF0000"/>
                          </a:highlight>
                        </a:rPr>
                        <a:t>Health and beauty</a:t>
                      </a:r>
                    </a:p>
                  </a:txBody>
                  <a:tcPr anchor="ctr"/>
                </a:tc>
                <a:tc>
                  <a:txBody>
                    <a:bodyPr/>
                    <a:lstStyle/>
                    <a:p>
                      <a:r>
                        <a:rPr lang="en-US" dirty="0">
                          <a:highlight>
                            <a:srgbClr val="FF0000"/>
                          </a:highlight>
                        </a:rPr>
                        <a:t>47</a:t>
                      </a:r>
                    </a:p>
                  </a:txBody>
                  <a:tcPr anchor="ctr"/>
                </a:tc>
                <a:tc>
                  <a:txBody>
                    <a:bodyPr/>
                    <a:lstStyle/>
                    <a:p>
                      <a:r>
                        <a:rPr lang="en-US" dirty="0">
                          <a:highlight>
                            <a:srgbClr val="FF0000"/>
                          </a:highlight>
                        </a:rPr>
                        <a:t>11997.86</a:t>
                      </a:r>
                    </a:p>
                  </a:txBody>
                  <a:tcPr anchor="ctr"/>
                </a:tc>
                <a:tc>
                  <a:txBody>
                    <a:bodyPr/>
                    <a:lstStyle/>
                    <a:p>
                      <a:r>
                        <a:rPr lang="en-US" dirty="0">
                          <a:highlight>
                            <a:srgbClr val="FF0000"/>
                          </a:highlight>
                        </a:rPr>
                        <a:t>257</a:t>
                      </a:r>
                    </a:p>
                  </a:txBody>
                  <a:tcPr anchor="ctr"/>
                </a:tc>
                <a:tc>
                  <a:txBody>
                    <a:bodyPr/>
                    <a:lstStyle/>
                    <a:p>
                      <a:r>
                        <a:rPr lang="en-US" dirty="0">
                          <a:highlight>
                            <a:srgbClr val="FF0000"/>
                          </a:highlight>
                        </a:rPr>
                        <a:t>12598</a:t>
                      </a:r>
                    </a:p>
                  </a:txBody>
                  <a:tcPr anchor="ctr"/>
                </a:tc>
                <a:tc>
                  <a:txBody>
                    <a:bodyPr/>
                    <a:lstStyle/>
                    <a:p>
                      <a:r>
                        <a:rPr lang="en-US" dirty="0">
                          <a:highlight>
                            <a:srgbClr val="FF0000"/>
                          </a:highlight>
                        </a:rPr>
                        <a:t>599.89</a:t>
                      </a:r>
                    </a:p>
                  </a:txBody>
                  <a:tcPr anchor="ctr"/>
                </a:tc>
                <a:tc>
                  <a:txBody>
                    <a:bodyPr/>
                    <a:lstStyle/>
                    <a:p>
                      <a:r>
                        <a:rPr lang="en-US" dirty="0">
                          <a:highlight>
                            <a:srgbClr val="FF0000"/>
                          </a:highlight>
                        </a:rPr>
                        <a:t>6.9</a:t>
                      </a:r>
                    </a:p>
                  </a:txBody>
                  <a:tcPr anchor="ctr"/>
                </a:tc>
                <a:extLst>
                  <a:ext uri="{0D108BD9-81ED-4DB2-BD59-A6C34878D82A}">
                    <a16:rowId xmlns:a16="http://schemas.microsoft.com/office/drawing/2014/main" val="635579546"/>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t>Fashion accessories</a:t>
                      </a:r>
                    </a:p>
                  </a:txBody>
                  <a:tcPr anchor="ctr"/>
                </a:tc>
                <a:tc>
                  <a:txBody>
                    <a:bodyPr/>
                    <a:lstStyle/>
                    <a:p>
                      <a:r>
                        <a:rPr lang="en-US"/>
                        <a:t>51</a:t>
                      </a:r>
                    </a:p>
                  </a:txBody>
                  <a:tcPr anchor="ctr"/>
                </a:tc>
                <a:tc>
                  <a:txBody>
                    <a:bodyPr/>
                    <a:lstStyle/>
                    <a:p>
                      <a:r>
                        <a:rPr lang="en-US"/>
                        <a:t>15554.77</a:t>
                      </a:r>
                    </a:p>
                  </a:txBody>
                  <a:tcPr anchor="ctr"/>
                </a:tc>
                <a:tc>
                  <a:txBody>
                    <a:bodyPr/>
                    <a:lstStyle/>
                    <a:p>
                      <a:r>
                        <a:rPr lang="en-US"/>
                        <a:t>263</a:t>
                      </a:r>
                    </a:p>
                  </a:txBody>
                  <a:tcPr anchor="ctr"/>
                </a:tc>
                <a:tc>
                  <a:txBody>
                    <a:bodyPr/>
                    <a:lstStyle/>
                    <a:p>
                      <a:r>
                        <a:rPr lang="en-US"/>
                        <a:t>16333</a:t>
                      </a:r>
                    </a:p>
                  </a:txBody>
                  <a:tcPr anchor="ctr"/>
                </a:tc>
                <a:tc>
                  <a:txBody>
                    <a:bodyPr/>
                    <a:lstStyle/>
                    <a:p>
                      <a:r>
                        <a:rPr lang="en-US"/>
                        <a:t>777.74</a:t>
                      </a:r>
                    </a:p>
                  </a:txBody>
                  <a:tcPr anchor="ctr"/>
                </a:tc>
                <a:tc>
                  <a:txBody>
                    <a:bodyPr/>
                    <a:lstStyle/>
                    <a:p>
                      <a:r>
                        <a:rPr lang="en-US" dirty="0">
                          <a:highlight>
                            <a:srgbClr val="FF0000"/>
                          </a:highlight>
                        </a:rPr>
                        <a:t>6.88</a:t>
                      </a:r>
                    </a:p>
                  </a:txBody>
                  <a:tcPr anchor="ctr"/>
                </a:tc>
                <a:extLst>
                  <a:ext uri="{0D108BD9-81ED-4DB2-BD59-A6C34878D82A}">
                    <a16:rowId xmlns:a16="http://schemas.microsoft.com/office/drawing/2014/main" val="1785566801"/>
                  </a:ext>
                </a:extLst>
              </a:tr>
              <a:tr h="154525">
                <a:tc>
                  <a:txBody>
                    <a:bodyPr/>
                    <a:lstStyle/>
                    <a:p>
                      <a:r>
                        <a:rPr lang="en-US" dirty="0"/>
                        <a:t>Yangon</a:t>
                      </a:r>
                    </a:p>
                  </a:txBody>
                  <a:tcPr anchor="ctr"/>
                </a:tc>
                <a:tc>
                  <a:txBody>
                    <a:bodyPr/>
                    <a:lstStyle/>
                    <a:p>
                      <a:r>
                        <a:rPr lang="en-US"/>
                        <a:t>A</a:t>
                      </a:r>
                    </a:p>
                  </a:txBody>
                  <a:tcPr anchor="ctr"/>
                </a:tc>
                <a:tc>
                  <a:txBody>
                    <a:bodyPr/>
                    <a:lstStyle/>
                    <a:p>
                      <a:r>
                        <a:rPr lang="en-US" sz="900" b="1" dirty="0">
                          <a:highlight>
                            <a:srgbClr val="00FFFF"/>
                          </a:highlight>
                        </a:rPr>
                        <a:t>Food and beverages</a:t>
                      </a:r>
                    </a:p>
                  </a:txBody>
                  <a:tcPr anchor="ctr"/>
                </a:tc>
                <a:tc>
                  <a:txBody>
                    <a:bodyPr/>
                    <a:lstStyle/>
                    <a:p>
                      <a:r>
                        <a:rPr lang="en-US" dirty="0">
                          <a:highlight>
                            <a:srgbClr val="00FFFF"/>
                          </a:highlight>
                        </a:rPr>
                        <a:t>58</a:t>
                      </a:r>
                    </a:p>
                  </a:txBody>
                  <a:tcPr anchor="ctr"/>
                </a:tc>
                <a:tc>
                  <a:txBody>
                    <a:bodyPr/>
                    <a:lstStyle/>
                    <a:p>
                      <a:r>
                        <a:rPr lang="en-US" dirty="0">
                          <a:highlight>
                            <a:srgbClr val="00FFFF"/>
                          </a:highlight>
                        </a:rPr>
                        <a:t>16345.81</a:t>
                      </a:r>
                    </a:p>
                  </a:txBody>
                  <a:tcPr anchor="ctr"/>
                </a:tc>
                <a:tc>
                  <a:txBody>
                    <a:bodyPr/>
                    <a:lstStyle/>
                    <a:p>
                      <a:r>
                        <a:rPr lang="en-US" dirty="0">
                          <a:highlight>
                            <a:srgbClr val="00FFFF"/>
                          </a:highlight>
                        </a:rPr>
                        <a:t>313</a:t>
                      </a:r>
                    </a:p>
                  </a:txBody>
                  <a:tcPr anchor="ctr"/>
                </a:tc>
                <a:tc>
                  <a:txBody>
                    <a:bodyPr/>
                    <a:lstStyle/>
                    <a:p>
                      <a:r>
                        <a:rPr lang="en-US" dirty="0">
                          <a:highlight>
                            <a:srgbClr val="00FFFF"/>
                          </a:highlight>
                        </a:rPr>
                        <a:t>17163</a:t>
                      </a:r>
                    </a:p>
                  </a:txBody>
                  <a:tcPr anchor="ctr"/>
                </a:tc>
                <a:tc>
                  <a:txBody>
                    <a:bodyPr/>
                    <a:lstStyle/>
                    <a:p>
                      <a:r>
                        <a:rPr lang="en-US" dirty="0">
                          <a:highlight>
                            <a:srgbClr val="00FFFF"/>
                          </a:highlight>
                        </a:rPr>
                        <a:t>817.29</a:t>
                      </a:r>
                    </a:p>
                  </a:txBody>
                  <a:tcPr anchor="ctr"/>
                </a:tc>
                <a:tc>
                  <a:txBody>
                    <a:bodyPr/>
                    <a:lstStyle/>
                    <a:p>
                      <a:r>
                        <a:rPr lang="en-US" dirty="0">
                          <a:highlight>
                            <a:srgbClr val="00FF00"/>
                          </a:highlight>
                        </a:rPr>
                        <a:t>7.25</a:t>
                      </a:r>
                    </a:p>
                  </a:txBody>
                  <a:tcPr anchor="ctr"/>
                </a:tc>
                <a:extLst>
                  <a:ext uri="{0D108BD9-81ED-4DB2-BD59-A6C34878D82A}">
                    <a16:rowId xmlns:a16="http://schemas.microsoft.com/office/drawing/2014/main" val="1009951836"/>
                  </a:ext>
                </a:extLst>
              </a:tr>
              <a:tr h="154525">
                <a:tc>
                  <a:txBody>
                    <a:bodyPr/>
                    <a:lstStyle/>
                    <a:p>
                      <a:endParaRPr lang="en-US" dirty="0"/>
                    </a:p>
                  </a:txBody>
                  <a:tcPr anchor="ctr"/>
                </a:tc>
                <a:tc>
                  <a:txBody>
                    <a:bodyPr/>
                    <a:lstStyle/>
                    <a:p>
                      <a:endParaRPr lang="en-US"/>
                    </a:p>
                  </a:txBody>
                  <a:tcPr anchor="ctr"/>
                </a:tc>
                <a:tc>
                  <a:txBody>
                    <a:bodyPr/>
                    <a:lstStyle/>
                    <a:p>
                      <a:r>
                        <a:rPr lang="en-US" sz="900" b="1" dirty="0"/>
                        <a:t>Sports and travel</a:t>
                      </a:r>
                    </a:p>
                  </a:txBody>
                  <a:tcPr anchor="ctr"/>
                </a:tc>
                <a:tc>
                  <a:txBody>
                    <a:bodyPr/>
                    <a:lstStyle/>
                    <a:p>
                      <a:r>
                        <a:rPr lang="en-US"/>
                        <a:t>59</a:t>
                      </a:r>
                    </a:p>
                  </a:txBody>
                  <a:tcPr anchor="ctr"/>
                </a:tc>
                <a:tc>
                  <a:txBody>
                    <a:bodyPr/>
                    <a:lstStyle/>
                    <a:p>
                      <a:r>
                        <a:rPr lang="en-US" dirty="0"/>
                        <a:t>18450.19</a:t>
                      </a:r>
                    </a:p>
                  </a:txBody>
                  <a:tcPr anchor="ctr"/>
                </a:tc>
                <a:tc>
                  <a:txBody>
                    <a:bodyPr/>
                    <a:lstStyle/>
                    <a:p>
                      <a:r>
                        <a:rPr lang="en-US"/>
                        <a:t>333</a:t>
                      </a:r>
                    </a:p>
                  </a:txBody>
                  <a:tcPr anchor="ctr"/>
                </a:tc>
                <a:tc>
                  <a:txBody>
                    <a:bodyPr/>
                    <a:lstStyle/>
                    <a:p>
                      <a:r>
                        <a:rPr lang="en-US"/>
                        <a:t>19373</a:t>
                      </a:r>
                    </a:p>
                  </a:txBody>
                  <a:tcPr anchor="ctr"/>
                </a:tc>
                <a:tc>
                  <a:txBody>
                    <a:bodyPr/>
                    <a:lstStyle/>
                    <a:p>
                      <a:r>
                        <a:rPr lang="en-US"/>
                        <a:t>922.51</a:t>
                      </a:r>
                    </a:p>
                  </a:txBody>
                  <a:tcPr anchor="ctr"/>
                </a:tc>
                <a:tc>
                  <a:txBody>
                    <a:bodyPr/>
                    <a:lstStyle/>
                    <a:p>
                      <a:r>
                        <a:rPr lang="en-US" dirty="0">
                          <a:highlight>
                            <a:srgbClr val="00FF00"/>
                          </a:highlight>
                        </a:rPr>
                        <a:t>7.26</a:t>
                      </a:r>
                    </a:p>
                  </a:txBody>
                  <a:tcPr anchor="ctr"/>
                </a:tc>
                <a:extLst>
                  <a:ext uri="{0D108BD9-81ED-4DB2-BD59-A6C34878D82A}">
                    <a16:rowId xmlns:a16="http://schemas.microsoft.com/office/drawing/2014/main" val="1972881043"/>
                  </a:ext>
                </a:extLst>
              </a:tr>
              <a:tr h="154525">
                <a:tc>
                  <a:txBody>
                    <a:bodyPr/>
                    <a:lstStyle/>
                    <a:p>
                      <a:endParaRPr lang="en-US" dirty="0"/>
                    </a:p>
                  </a:txBody>
                  <a:tcPr anchor="ctr"/>
                </a:tc>
                <a:tc>
                  <a:txBody>
                    <a:bodyPr/>
                    <a:lstStyle/>
                    <a:p>
                      <a:endParaRPr lang="en-US"/>
                    </a:p>
                  </a:txBody>
                  <a:tcPr anchor="ctr"/>
                </a:tc>
                <a:tc>
                  <a:txBody>
                    <a:bodyPr/>
                    <a:lstStyle/>
                    <a:p>
                      <a:r>
                        <a:rPr lang="en-US" sz="900" b="1" dirty="0"/>
                        <a:t>Electronic accessories</a:t>
                      </a:r>
                    </a:p>
                  </a:txBody>
                  <a:tcPr anchor="ctr"/>
                </a:tc>
                <a:tc>
                  <a:txBody>
                    <a:bodyPr/>
                    <a:lstStyle/>
                    <a:p>
                      <a:r>
                        <a:rPr lang="en-US"/>
                        <a:t>60</a:t>
                      </a:r>
                    </a:p>
                  </a:txBody>
                  <a:tcPr anchor="ctr"/>
                </a:tc>
                <a:tc>
                  <a:txBody>
                    <a:bodyPr/>
                    <a:lstStyle/>
                    <a:p>
                      <a:r>
                        <a:rPr lang="en-US"/>
                        <a:t>17444.87</a:t>
                      </a:r>
                    </a:p>
                  </a:txBody>
                  <a:tcPr anchor="ctr"/>
                </a:tc>
                <a:tc>
                  <a:txBody>
                    <a:bodyPr/>
                    <a:lstStyle/>
                    <a:p>
                      <a:r>
                        <a:rPr lang="en-US" dirty="0"/>
                        <a:t>322</a:t>
                      </a:r>
                    </a:p>
                  </a:txBody>
                  <a:tcPr anchor="ctr"/>
                </a:tc>
                <a:tc>
                  <a:txBody>
                    <a:bodyPr/>
                    <a:lstStyle/>
                    <a:p>
                      <a:r>
                        <a:rPr lang="en-US"/>
                        <a:t>18317</a:t>
                      </a:r>
                    </a:p>
                  </a:txBody>
                  <a:tcPr anchor="ctr"/>
                </a:tc>
                <a:tc>
                  <a:txBody>
                    <a:bodyPr/>
                    <a:lstStyle/>
                    <a:p>
                      <a:r>
                        <a:rPr lang="en-US"/>
                        <a:t>872.24</a:t>
                      </a:r>
                    </a:p>
                  </a:txBody>
                  <a:tcPr anchor="ctr"/>
                </a:tc>
                <a:tc>
                  <a:txBody>
                    <a:bodyPr/>
                    <a:lstStyle/>
                    <a:p>
                      <a:r>
                        <a:rPr lang="en-US" dirty="0">
                          <a:highlight>
                            <a:srgbClr val="FF0000"/>
                          </a:highlight>
                        </a:rPr>
                        <a:t>6.91</a:t>
                      </a:r>
                    </a:p>
                  </a:txBody>
                  <a:tcPr anchor="ctr"/>
                </a:tc>
                <a:extLst>
                  <a:ext uri="{0D108BD9-81ED-4DB2-BD59-A6C34878D82A}">
                    <a16:rowId xmlns:a16="http://schemas.microsoft.com/office/drawing/2014/main" val="128082276"/>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highlight>
                            <a:srgbClr val="00FF00"/>
                          </a:highlight>
                        </a:rPr>
                        <a:t>Home and lifestyle</a:t>
                      </a:r>
                    </a:p>
                  </a:txBody>
                  <a:tcPr anchor="ctr"/>
                </a:tc>
                <a:tc>
                  <a:txBody>
                    <a:bodyPr/>
                    <a:lstStyle/>
                    <a:p>
                      <a:r>
                        <a:rPr lang="en-US" dirty="0">
                          <a:highlight>
                            <a:srgbClr val="00FF00"/>
                          </a:highlight>
                        </a:rPr>
                        <a:t>65</a:t>
                      </a:r>
                    </a:p>
                  </a:txBody>
                  <a:tcPr anchor="ctr"/>
                </a:tc>
                <a:tc>
                  <a:txBody>
                    <a:bodyPr/>
                    <a:lstStyle/>
                    <a:p>
                      <a:r>
                        <a:rPr lang="en-US" dirty="0">
                          <a:highlight>
                            <a:srgbClr val="FF0000"/>
                          </a:highlight>
                        </a:rPr>
                        <a:t>21349.71</a:t>
                      </a:r>
                    </a:p>
                  </a:txBody>
                  <a:tcPr anchor="ctr"/>
                </a:tc>
                <a:tc>
                  <a:txBody>
                    <a:bodyPr/>
                    <a:lstStyle/>
                    <a:p>
                      <a:r>
                        <a:rPr lang="en-US" dirty="0">
                          <a:highlight>
                            <a:srgbClr val="00FF00"/>
                          </a:highlight>
                        </a:rPr>
                        <a:t>371</a:t>
                      </a:r>
                    </a:p>
                  </a:txBody>
                  <a:tcPr anchor="ctr"/>
                </a:tc>
                <a:tc>
                  <a:txBody>
                    <a:bodyPr/>
                    <a:lstStyle/>
                    <a:p>
                      <a:r>
                        <a:rPr lang="en-US" dirty="0">
                          <a:highlight>
                            <a:srgbClr val="00FF00"/>
                          </a:highlight>
                        </a:rPr>
                        <a:t>22417</a:t>
                      </a:r>
                    </a:p>
                  </a:txBody>
                  <a:tcPr anchor="ctr"/>
                </a:tc>
                <a:tc>
                  <a:txBody>
                    <a:bodyPr/>
                    <a:lstStyle/>
                    <a:p>
                      <a:r>
                        <a:rPr lang="en-US" dirty="0">
                          <a:highlight>
                            <a:srgbClr val="00FF00"/>
                          </a:highlight>
                        </a:rPr>
                        <a:t>1067.49</a:t>
                      </a:r>
                    </a:p>
                  </a:txBody>
                  <a:tcPr anchor="ctr"/>
                </a:tc>
                <a:tc>
                  <a:txBody>
                    <a:bodyPr/>
                    <a:lstStyle/>
                    <a:p>
                      <a:r>
                        <a:rPr lang="en-US" dirty="0">
                          <a:highlight>
                            <a:srgbClr val="FF0000"/>
                          </a:highlight>
                        </a:rPr>
                        <a:t>6.93</a:t>
                      </a:r>
                    </a:p>
                  </a:txBody>
                  <a:tcPr anchor="ctr"/>
                </a:tc>
                <a:extLst>
                  <a:ext uri="{0D108BD9-81ED-4DB2-BD59-A6C34878D82A}">
                    <a16:rowId xmlns:a16="http://schemas.microsoft.com/office/drawing/2014/main" val="3225627167"/>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t>Home and lifestyle</a:t>
                      </a:r>
                    </a:p>
                  </a:txBody>
                  <a:tcPr anchor="ctr"/>
                </a:tc>
                <a:tc>
                  <a:txBody>
                    <a:bodyPr/>
                    <a:lstStyle/>
                    <a:p>
                      <a:r>
                        <a:rPr lang="en-US" dirty="0">
                          <a:highlight>
                            <a:srgbClr val="FF0000"/>
                          </a:highlight>
                        </a:rPr>
                        <a:t>50</a:t>
                      </a:r>
                    </a:p>
                  </a:txBody>
                  <a:tcPr anchor="ctr"/>
                </a:tc>
                <a:tc>
                  <a:txBody>
                    <a:bodyPr/>
                    <a:lstStyle/>
                    <a:p>
                      <a:r>
                        <a:rPr lang="en-US"/>
                        <a:t>16713.49</a:t>
                      </a:r>
                    </a:p>
                  </a:txBody>
                  <a:tcPr anchor="ctr"/>
                </a:tc>
                <a:tc>
                  <a:txBody>
                    <a:bodyPr/>
                    <a:lstStyle/>
                    <a:p>
                      <a:r>
                        <a:rPr lang="en-US"/>
                        <a:t>295</a:t>
                      </a:r>
                    </a:p>
                  </a:txBody>
                  <a:tcPr anchor="ctr"/>
                </a:tc>
                <a:tc>
                  <a:txBody>
                    <a:bodyPr/>
                    <a:lstStyle/>
                    <a:p>
                      <a:r>
                        <a:rPr lang="en-US"/>
                        <a:t>17549</a:t>
                      </a:r>
                    </a:p>
                  </a:txBody>
                  <a:tcPr anchor="ctr"/>
                </a:tc>
                <a:tc>
                  <a:txBody>
                    <a:bodyPr/>
                    <a:lstStyle/>
                    <a:p>
                      <a:r>
                        <a:rPr lang="en-US"/>
                        <a:t>835.67</a:t>
                      </a:r>
                    </a:p>
                  </a:txBody>
                  <a:tcPr anchor="ctr"/>
                </a:tc>
                <a:tc>
                  <a:txBody>
                    <a:bodyPr/>
                    <a:lstStyle/>
                    <a:p>
                      <a:r>
                        <a:rPr lang="en-US"/>
                        <a:t>6.52</a:t>
                      </a:r>
                    </a:p>
                  </a:txBody>
                  <a:tcPr anchor="ctr"/>
                </a:tc>
                <a:extLst>
                  <a:ext uri="{0D108BD9-81ED-4DB2-BD59-A6C34878D82A}">
                    <a16:rowId xmlns:a16="http://schemas.microsoft.com/office/drawing/2014/main" val="417526693"/>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highlight>
                            <a:srgbClr val="FF0000"/>
                          </a:highlight>
                        </a:rPr>
                        <a:t>Food and beverages</a:t>
                      </a:r>
                    </a:p>
                  </a:txBody>
                  <a:tcPr anchor="ctr"/>
                </a:tc>
                <a:tc>
                  <a:txBody>
                    <a:bodyPr/>
                    <a:lstStyle/>
                    <a:p>
                      <a:r>
                        <a:rPr lang="en-US" dirty="0">
                          <a:highlight>
                            <a:srgbClr val="FF0000"/>
                          </a:highlight>
                        </a:rPr>
                        <a:t>50</a:t>
                      </a:r>
                    </a:p>
                  </a:txBody>
                  <a:tcPr anchor="ctr"/>
                </a:tc>
                <a:tc>
                  <a:txBody>
                    <a:bodyPr/>
                    <a:lstStyle/>
                    <a:p>
                      <a:r>
                        <a:rPr lang="en-US" dirty="0">
                          <a:highlight>
                            <a:srgbClr val="FF0000"/>
                          </a:highlight>
                        </a:rPr>
                        <a:t>14490.37</a:t>
                      </a:r>
                    </a:p>
                  </a:txBody>
                  <a:tcPr anchor="ctr"/>
                </a:tc>
                <a:tc>
                  <a:txBody>
                    <a:bodyPr/>
                    <a:lstStyle/>
                    <a:p>
                      <a:r>
                        <a:rPr lang="en-US" dirty="0">
                          <a:highlight>
                            <a:srgbClr val="FF0000"/>
                          </a:highlight>
                        </a:rPr>
                        <a:t>270</a:t>
                      </a:r>
                    </a:p>
                  </a:txBody>
                  <a:tcPr anchor="ctr"/>
                </a:tc>
                <a:tc>
                  <a:txBody>
                    <a:bodyPr/>
                    <a:lstStyle/>
                    <a:p>
                      <a:r>
                        <a:rPr lang="en-US" dirty="0">
                          <a:highlight>
                            <a:srgbClr val="FF0000"/>
                          </a:highlight>
                        </a:rPr>
                        <a:t>15215</a:t>
                      </a:r>
                    </a:p>
                  </a:txBody>
                  <a:tcPr anchor="ctr"/>
                </a:tc>
                <a:tc>
                  <a:txBody>
                    <a:bodyPr/>
                    <a:lstStyle/>
                    <a:p>
                      <a:r>
                        <a:rPr lang="en-US" dirty="0">
                          <a:highlight>
                            <a:srgbClr val="FF0000"/>
                          </a:highlight>
                        </a:rPr>
                        <a:t>724.52</a:t>
                      </a:r>
                    </a:p>
                  </a:txBody>
                  <a:tcPr anchor="ctr"/>
                </a:tc>
                <a:tc>
                  <a:txBody>
                    <a:bodyPr/>
                    <a:lstStyle/>
                    <a:p>
                      <a:r>
                        <a:rPr lang="en-US" dirty="0">
                          <a:highlight>
                            <a:srgbClr val="FF0000"/>
                          </a:highlight>
                        </a:rPr>
                        <a:t>6.99</a:t>
                      </a:r>
                    </a:p>
                  </a:txBody>
                  <a:tcPr anchor="ctr"/>
                </a:tc>
                <a:extLst>
                  <a:ext uri="{0D108BD9-81ED-4DB2-BD59-A6C34878D82A}">
                    <a16:rowId xmlns:a16="http://schemas.microsoft.com/office/drawing/2014/main" val="1645507744"/>
                  </a:ext>
                </a:extLst>
              </a:tr>
              <a:tr h="154525">
                <a:tc>
                  <a:txBody>
                    <a:bodyPr/>
                    <a:lstStyle/>
                    <a:p>
                      <a:r>
                        <a:rPr lang="en-US" dirty="0"/>
                        <a:t>Mandalay</a:t>
                      </a:r>
                    </a:p>
                  </a:txBody>
                  <a:tcPr anchor="ctr"/>
                </a:tc>
                <a:tc>
                  <a:txBody>
                    <a:bodyPr/>
                    <a:lstStyle/>
                    <a:p>
                      <a:r>
                        <a:rPr lang="en-US" dirty="0"/>
                        <a:t>B</a:t>
                      </a:r>
                    </a:p>
                  </a:txBody>
                  <a:tcPr anchor="ctr"/>
                </a:tc>
                <a:tc>
                  <a:txBody>
                    <a:bodyPr/>
                    <a:lstStyle/>
                    <a:p>
                      <a:r>
                        <a:rPr lang="en-US" sz="900" b="1" dirty="0"/>
                        <a:t>Health and beauty</a:t>
                      </a:r>
                    </a:p>
                  </a:txBody>
                  <a:tcPr anchor="ctr"/>
                </a:tc>
                <a:tc>
                  <a:txBody>
                    <a:bodyPr/>
                    <a:lstStyle/>
                    <a:p>
                      <a:r>
                        <a:rPr lang="en-US"/>
                        <a:t>53</a:t>
                      </a:r>
                    </a:p>
                  </a:txBody>
                  <a:tcPr anchor="ctr"/>
                </a:tc>
                <a:tc>
                  <a:txBody>
                    <a:bodyPr/>
                    <a:lstStyle/>
                    <a:p>
                      <a:r>
                        <a:rPr lang="en-US"/>
                        <a:t>19029.2</a:t>
                      </a:r>
                    </a:p>
                  </a:txBody>
                  <a:tcPr anchor="ctr"/>
                </a:tc>
                <a:tc>
                  <a:txBody>
                    <a:bodyPr/>
                    <a:lstStyle/>
                    <a:p>
                      <a:r>
                        <a:rPr lang="en-US"/>
                        <a:t>320</a:t>
                      </a:r>
                    </a:p>
                  </a:txBody>
                  <a:tcPr anchor="ctr"/>
                </a:tc>
                <a:tc>
                  <a:txBody>
                    <a:bodyPr/>
                    <a:lstStyle/>
                    <a:p>
                      <a:r>
                        <a:rPr lang="en-US" dirty="0"/>
                        <a:t>19981</a:t>
                      </a:r>
                    </a:p>
                  </a:txBody>
                  <a:tcPr anchor="ctr"/>
                </a:tc>
                <a:tc>
                  <a:txBody>
                    <a:bodyPr/>
                    <a:lstStyle/>
                    <a:p>
                      <a:r>
                        <a:rPr lang="en-US"/>
                        <a:t>951.46</a:t>
                      </a:r>
                    </a:p>
                  </a:txBody>
                  <a:tcPr anchor="ctr"/>
                </a:tc>
                <a:tc>
                  <a:txBody>
                    <a:bodyPr/>
                    <a:lstStyle/>
                    <a:p>
                      <a:r>
                        <a:rPr lang="en-US" dirty="0">
                          <a:highlight>
                            <a:srgbClr val="00FF00"/>
                          </a:highlight>
                        </a:rPr>
                        <a:t>7.1</a:t>
                      </a:r>
                    </a:p>
                  </a:txBody>
                  <a:tcPr anchor="ctr"/>
                </a:tc>
                <a:extLst>
                  <a:ext uri="{0D108BD9-81ED-4DB2-BD59-A6C34878D82A}">
                    <a16:rowId xmlns:a16="http://schemas.microsoft.com/office/drawing/2014/main" val="1048148171"/>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t>Electronic accessories</a:t>
                      </a:r>
                    </a:p>
                  </a:txBody>
                  <a:tcPr anchor="ctr"/>
                </a:tc>
                <a:tc>
                  <a:txBody>
                    <a:bodyPr/>
                    <a:lstStyle/>
                    <a:p>
                      <a:r>
                        <a:rPr lang="en-US" dirty="0"/>
                        <a:t>55</a:t>
                      </a:r>
                    </a:p>
                  </a:txBody>
                  <a:tcPr anchor="ctr"/>
                </a:tc>
                <a:tc>
                  <a:txBody>
                    <a:bodyPr/>
                    <a:lstStyle/>
                    <a:p>
                      <a:r>
                        <a:rPr lang="en-US"/>
                        <a:t>16239.47</a:t>
                      </a:r>
                    </a:p>
                  </a:txBody>
                  <a:tcPr anchor="ctr"/>
                </a:tc>
                <a:tc>
                  <a:txBody>
                    <a:bodyPr/>
                    <a:lstStyle/>
                    <a:p>
                      <a:r>
                        <a:rPr lang="en-US"/>
                        <a:t>316</a:t>
                      </a:r>
                    </a:p>
                  </a:txBody>
                  <a:tcPr anchor="ctr"/>
                </a:tc>
                <a:tc>
                  <a:txBody>
                    <a:bodyPr/>
                    <a:lstStyle/>
                    <a:p>
                      <a:r>
                        <a:rPr lang="en-US"/>
                        <a:t>17051</a:t>
                      </a:r>
                    </a:p>
                  </a:txBody>
                  <a:tcPr anchor="ctr"/>
                </a:tc>
                <a:tc>
                  <a:txBody>
                    <a:bodyPr/>
                    <a:lstStyle/>
                    <a:p>
                      <a:r>
                        <a:rPr lang="en-US"/>
                        <a:t>811.97</a:t>
                      </a:r>
                    </a:p>
                  </a:txBody>
                  <a:tcPr anchor="ctr"/>
                </a:tc>
                <a:tc>
                  <a:txBody>
                    <a:bodyPr/>
                    <a:lstStyle/>
                    <a:p>
                      <a:r>
                        <a:rPr lang="en-US" dirty="0">
                          <a:highlight>
                            <a:srgbClr val="00FF00"/>
                          </a:highlight>
                        </a:rPr>
                        <a:t>7.12</a:t>
                      </a:r>
                    </a:p>
                  </a:txBody>
                  <a:tcPr anchor="ctr"/>
                </a:tc>
                <a:extLst>
                  <a:ext uri="{0D108BD9-81ED-4DB2-BD59-A6C34878D82A}">
                    <a16:rowId xmlns:a16="http://schemas.microsoft.com/office/drawing/2014/main" val="1396685948"/>
                  </a:ext>
                </a:extLst>
              </a:tr>
              <a:tr h="154525">
                <a:tc>
                  <a:txBody>
                    <a:bodyPr/>
                    <a:lstStyle/>
                    <a:p>
                      <a:endParaRPr lang="en-US" dirty="0"/>
                    </a:p>
                  </a:txBody>
                  <a:tcPr anchor="ctr"/>
                </a:tc>
                <a:tc>
                  <a:txBody>
                    <a:bodyPr/>
                    <a:lstStyle/>
                    <a:p>
                      <a:endParaRPr lang="en-US"/>
                    </a:p>
                  </a:txBody>
                  <a:tcPr anchor="ctr"/>
                </a:tc>
                <a:tc>
                  <a:txBody>
                    <a:bodyPr/>
                    <a:lstStyle/>
                    <a:p>
                      <a:r>
                        <a:rPr lang="en-US" sz="900" b="1" dirty="0">
                          <a:highlight>
                            <a:srgbClr val="00FF00"/>
                          </a:highlight>
                        </a:rPr>
                        <a:t>Sports and travel</a:t>
                      </a:r>
                    </a:p>
                  </a:txBody>
                  <a:tcPr anchor="ctr"/>
                </a:tc>
                <a:tc>
                  <a:txBody>
                    <a:bodyPr/>
                    <a:lstStyle/>
                    <a:p>
                      <a:r>
                        <a:rPr lang="en-US">
                          <a:highlight>
                            <a:srgbClr val="00FF00"/>
                          </a:highlight>
                        </a:rPr>
                        <a:t>62</a:t>
                      </a:r>
                    </a:p>
                  </a:txBody>
                  <a:tcPr anchor="ctr"/>
                </a:tc>
                <a:tc>
                  <a:txBody>
                    <a:bodyPr/>
                    <a:lstStyle/>
                    <a:p>
                      <a:r>
                        <a:rPr lang="en-US" dirty="0">
                          <a:highlight>
                            <a:srgbClr val="00FF00"/>
                          </a:highlight>
                        </a:rPr>
                        <a:t>19036.38</a:t>
                      </a:r>
                    </a:p>
                  </a:txBody>
                  <a:tcPr anchor="ctr"/>
                </a:tc>
                <a:tc>
                  <a:txBody>
                    <a:bodyPr/>
                    <a:lstStyle/>
                    <a:p>
                      <a:r>
                        <a:rPr lang="en-US" dirty="0">
                          <a:highlight>
                            <a:srgbClr val="00FF00"/>
                          </a:highlight>
                        </a:rPr>
                        <a:t>322</a:t>
                      </a:r>
                    </a:p>
                  </a:txBody>
                  <a:tcPr anchor="ctr"/>
                </a:tc>
                <a:tc>
                  <a:txBody>
                    <a:bodyPr/>
                    <a:lstStyle/>
                    <a:p>
                      <a:r>
                        <a:rPr lang="en-US" dirty="0">
                          <a:highlight>
                            <a:srgbClr val="00FF00"/>
                          </a:highlight>
                        </a:rPr>
                        <a:t>19988</a:t>
                      </a:r>
                    </a:p>
                  </a:txBody>
                  <a:tcPr anchor="ctr"/>
                </a:tc>
                <a:tc>
                  <a:txBody>
                    <a:bodyPr/>
                    <a:lstStyle/>
                    <a:p>
                      <a:r>
                        <a:rPr lang="en-US" dirty="0">
                          <a:highlight>
                            <a:srgbClr val="00FF00"/>
                          </a:highlight>
                        </a:rPr>
                        <a:t>951.82</a:t>
                      </a:r>
                    </a:p>
                  </a:txBody>
                  <a:tcPr anchor="ctr"/>
                </a:tc>
                <a:tc>
                  <a:txBody>
                    <a:bodyPr/>
                    <a:lstStyle/>
                    <a:p>
                      <a:r>
                        <a:rPr lang="en-US" dirty="0">
                          <a:highlight>
                            <a:srgbClr val="FF0000"/>
                          </a:highlight>
                        </a:rPr>
                        <a:t>6.51</a:t>
                      </a:r>
                    </a:p>
                  </a:txBody>
                  <a:tcPr anchor="ctr"/>
                </a:tc>
                <a:extLst>
                  <a:ext uri="{0D108BD9-81ED-4DB2-BD59-A6C34878D82A}">
                    <a16:rowId xmlns:a16="http://schemas.microsoft.com/office/drawing/2014/main" val="990053153"/>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t>Fashion accessories</a:t>
                      </a:r>
                    </a:p>
                  </a:txBody>
                  <a:tcPr anchor="ctr"/>
                </a:tc>
                <a:tc>
                  <a:txBody>
                    <a:bodyPr/>
                    <a:lstStyle/>
                    <a:p>
                      <a:r>
                        <a:rPr lang="en-US" dirty="0">
                          <a:highlight>
                            <a:srgbClr val="00FF00"/>
                          </a:highlight>
                        </a:rPr>
                        <a:t>62</a:t>
                      </a:r>
                    </a:p>
                  </a:txBody>
                  <a:tcPr anchor="ctr"/>
                </a:tc>
                <a:tc>
                  <a:txBody>
                    <a:bodyPr/>
                    <a:lstStyle/>
                    <a:p>
                      <a:r>
                        <a:rPr lang="en-US"/>
                        <a:t>15631.73</a:t>
                      </a:r>
                    </a:p>
                  </a:txBody>
                  <a:tcPr anchor="ctr"/>
                </a:tc>
                <a:tc>
                  <a:txBody>
                    <a:bodyPr/>
                    <a:lstStyle/>
                    <a:p>
                      <a:r>
                        <a:rPr lang="en-US" dirty="0">
                          <a:highlight>
                            <a:srgbClr val="FFFF00"/>
                          </a:highlight>
                        </a:rPr>
                        <a:t>297</a:t>
                      </a:r>
                    </a:p>
                  </a:txBody>
                  <a:tcPr anchor="ctr"/>
                </a:tc>
                <a:tc>
                  <a:txBody>
                    <a:bodyPr/>
                    <a:lstStyle/>
                    <a:p>
                      <a:r>
                        <a:rPr lang="en-US"/>
                        <a:t>16413</a:t>
                      </a:r>
                    </a:p>
                  </a:txBody>
                  <a:tcPr anchor="ctr"/>
                </a:tc>
                <a:tc>
                  <a:txBody>
                    <a:bodyPr/>
                    <a:lstStyle/>
                    <a:p>
                      <a:r>
                        <a:rPr lang="en-US"/>
                        <a:t>781.59</a:t>
                      </a:r>
                    </a:p>
                  </a:txBody>
                  <a:tcPr anchor="ctr"/>
                </a:tc>
                <a:tc>
                  <a:txBody>
                    <a:bodyPr/>
                    <a:lstStyle/>
                    <a:p>
                      <a:r>
                        <a:rPr lang="en-US" dirty="0">
                          <a:highlight>
                            <a:srgbClr val="FF0000"/>
                          </a:highlight>
                        </a:rPr>
                        <a:t>6.72</a:t>
                      </a:r>
                    </a:p>
                  </a:txBody>
                  <a:tcPr anchor="ctr"/>
                </a:tc>
                <a:extLst>
                  <a:ext uri="{0D108BD9-81ED-4DB2-BD59-A6C34878D82A}">
                    <a16:rowId xmlns:a16="http://schemas.microsoft.com/office/drawing/2014/main" val="1362329083"/>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t>Sports and travel</a:t>
                      </a:r>
                    </a:p>
                  </a:txBody>
                  <a:tcPr anchor="ctr"/>
                </a:tc>
                <a:tc>
                  <a:txBody>
                    <a:bodyPr/>
                    <a:lstStyle/>
                    <a:p>
                      <a:r>
                        <a:rPr lang="en-US">
                          <a:highlight>
                            <a:srgbClr val="FF0000"/>
                          </a:highlight>
                        </a:rPr>
                        <a:t>45</a:t>
                      </a:r>
                    </a:p>
                  </a:txBody>
                  <a:tcPr anchor="ctr"/>
                </a:tc>
                <a:tc>
                  <a:txBody>
                    <a:bodyPr/>
                    <a:lstStyle/>
                    <a:p>
                      <a:r>
                        <a:rPr lang="en-US"/>
                        <a:t>15011.36</a:t>
                      </a:r>
                    </a:p>
                  </a:txBody>
                  <a:tcPr anchor="ctr"/>
                </a:tc>
                <a:tc>
                  <a:txBody>
                    <a:bodyPr/>
                    <a:lstStyle/>
                    <a:p>
                      <a:r>
                        <a:rPr lang="en-US"/>
                        <a:t>265</a:t>
                      </a:r>
                    </a:p>
                  </a:txBody>
                  <a:tcPr anchor="ctr"/>
                </a:tc>
                <a:tc>
                  <a:txBody>
                    <a:bodyPr/>
                    <a:lstStyle/>
                    <a:p>
                      <a:r>
                        <a:rPr lang="en-US"/>
                        <a:t>15762</a:t>
                      </a:r>
                    </a:p>
                  </a:txBody>
                  <a:tcPr anchor="ctr"/>
                </a:tc>
                <a:tc>
                  <a:txBody>
                    <a:bodyPr/>
                    <a:lstStyle/>
                    <a:p>
                      <a:r>
                        <a:rPr lang="en-US"/>
                        <a:t>750.57</a:t>
                      </a:r>
                    </a:p>
                  </a:txBody>
                  <a:tcPr anchor="ctr"/>
                </a:tc>
                <a:tc>
                  <a:txBody>
                    <a:bodyPr/>
                    <a:lstStyle/>
                    <a:p>
                      <a:r>
                        <a:rPr lang="en-US" dirty="0">
                          <a:highlight>
                            <a:srgbClr val="00FF00"/>
                          </a:highlight>
                        </a:rPr>
                        <a:t>7.03</a:t>
                      </a:r>
                    </a:p>
                  </a:txBody>
                  <a:tcPr anchor="ctr"/>
                </a:tc>
                <a:extLst>
                  <a:ext uri="{0D108BD9-81ED-4DB2-BD59-A6C34878D82A}">
                    <a16:rowId xmlns:a16="http://schemas.microsoft.com/office/drawing/2014/main" val="3625892295"/>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highlight>
                            <a:srgbClr val="FF0000"/>
                          </a:highlight>
                        </a:rPr>
                        <a:t>Home and lifestyle</a:t>
                      </a:r>
                    </a:p>
                  </a:txBody>
                  <a:tcPr anchor="ctr"/>
                </a:tc>
                <a:tc>
                  <a:txBody>
                    <a:bodyPr/>
                    <a:lstStyle/>
                    <a:p>
                      <a:r>
                        <a:rPr lang="en-US" dirty="0">
                          <a:highlight>
                            <a:srgbClr val="FF0000"/>
                          </a:highlight>
                        </a:rPr>
                        <a:t>45</a:t>
                      </a:r>
                    </a:p>
                  </a:txBody>
                  <a:tcPr anchor="ctr"/>
                </a:tc>
                <a:tc>
                  <a:txBody>
                    <a:bodyPr/>
                    <a:lstStyle/>
                    <a:p>
                      <a:r>
                        <a:rPr lang="en-US" u="sng" dirty="0">
                          <a:highlight>
                            <a:srgbClr val="FF0000"/>
                          </a:highlight>
                        </a:rPr>
                        <a:t>13233.86</a:t>
                      </a:r>
                    </a:p>
                  </a:txBody>
                  <a:tcPr anchor="ctr"/>
                </a:tc>
                <a:tc>
                  <a:txBody>
                    <a:bodyPr/>
                    <a:lstStyle/>
                    <a:p>
                      <a:r>
                        <a:rPr lang="en-US" dirty="0">
                          <a:highlight>
                            <a:srgbClr val="FF0000"/>
                          </a:highlight>
                        </a:rPr>
                        <a:t>245</a:t>
                      </a:r>
                    </a:p>
                  </a:txBody>
                  <a:tcPr anchor="ctr"/>
                </a:tc>
                <a:tc>
                  <a:txBody>
                    <a:bodyPr/>
                    <a:lstStyle/>
                    <a:p>
                      <a:r>
                        <a:rPr lang="en-US" dirty="0">
                          <a:highlight>
                            <a:srgbClr val="FF0000"/>
                          </a:highlight>
                        </a:rPr>
                        <a:t>13896</a:t>
                      </a:r>
                    </a:p>
                  </a:txBody>
                  <a:tcPr anchor="ctr"/>
                </a:tc>
                <a:tc>
                  <a:txBody>
                    <a:bodyPr/>
                    <a:lstStyle/>
                    <a:p>
                      <a:r>
                        <a:rPr lang="en-US" dirty="0">
                          <a:highlight>
                            <a:srgbClr val="FF0000"/>
                          </a:highlight>
                        </a:rPr>
                        <a:t>661.69</a:t>
                      </a:r>
                    </a:p>
                  </a:txBody>
                  <a:tcPr anchor="ctr"/>
                </a:tc>
                <a:tc>
                  <a:txBody>
                    <a:bodyPr/>
                    <a:lstStyle/>
                    <a:p>
                      <a:r>
                        <a:rPr lang="en-US" dirty="0">
                          <a:highlight>
                            <a:srgbClr val="00FF00"/>
                          </a:highlight>
                        </a:rPr>
                        <a:t>7.06</a:t>
                      </a:r>
                    </a:p>
                  </a:txBody>
                  <a:tcPr anchor="ctr"/>
                </a:tc>
                <a:extLst>
                  <a:ext uri="{0D108BD9-81ED-4DB2-BD59-A6C34878D82A}">
                    <a16:rowId xmlns:a16="http://schemas.microsoft.com/office/drawing/2014/main" val="968842262"/>
                  </a:ext>
                </a:extLst>
              </a:tr>
              <a:tr h="154525">
                <a:tc>
                  <a:txBody>
                    <a:bodyPr/>
                    <a:lstStyle/>
                    <a:p>
                      <a:r>
                        <a:rPr lang="en-US" dirty="0"/>
                        <a:t>Naypyitaw</a:t>
                      </a:r>
                    </a:p>
                  </a:txBody>
                  <a:tcPr anchor="ctr"/>
                </a:tc>
                <a:tc>
                  <a:txBody>
                    <a:bodyPr/>
                    <a:lstStyle/>
                    <a:p>
                      <a:r>
                        <a:rPr lang="en-US" dirty="0"/>
                        <a:t>C</a:t>
                      </a:r>
                    </a:p>
                  </a:txBody>
                  <a:tcPr anchor="ctr"/>
                </a:tc>
                <a:tc>
                  <a:txBody>
                    <a:bodyPr/>
                    <a:lstStyle/>
                    <a:p>
                      <a:r>
                        <a:rPr lang="en-US" sz="900" b="1" dirty="0"/>
                        <a:t>Health and beauty</a:t>
                      </a:r>
                    </a:p>
                  </a:txBody>
                  <a:tcPr anchor="ctr"/>
                </a:tc>
                <a:tc>
                  <a:txBody>
                    <a:bodyPr/>
                    <a:lstStyle/>
                    <a:p>
                      <a:r>
                        <a:rPr lang="en-US"/>
                        <a:t>52</a:t>
                      </a:r>
                    </a:p>
                  </a:txBody>
                  <a:tcPr anchor="ctr"/>
                </a:tc>
                <a:tc>
                  <a:txBody>
                    <a:bodyPr/>
                    <a:lstStyle/>
                    <a:p>
                      <a:r>
                        <a:rPr lang="en-US"/>
                        <a:t>15824.12</a:t>
                      </a:r>
                    </a:p>
                  </a:txBody>
                  <a:tcPr anchor="ctr"/>
                </a:tc>
                <a:tc>
                  <a:txBody>
                    <a:bodyPr/>
                    <a:lstStyle/>
                    <a:p>
                      <a:r>
                        <a:rPr lang="en-US" dirty="0"/>
                        <a:t>277</a:t>
                      </a:r>
                    </a:p>
                  </a:txBody>
                  <a:tcPr anchor="ctr"/>
                </a:tc>
                <a:tc>
                  <a:txBody>
                    <a:bodyPr/>
                    <a:lstStyle/>
                    <a:p>
                      <a:r>
                        <a:rPr lang="en-US"/>
                        <a:t>16615</a:t>
                      </a:r>
                    </a:p>
                  </a:txBody>
                  <a:tcPr anchor="ctr"/>
                </a:tc>
                <a:tc>
                  <a:txBody>
                    <a:bodyPr/>
                    <a:lstStyle/>
                    <a:p>
                      <a:r>
                        <a:rPr lang="en-US"/>
                        <a:t>791.21</a:t>
                      </a:r>
                    </a:p>
                  </a:txBody>
                  <a:tcPr anchor="ctr"/>
                </a:tc>
                <a:tc>
                  <a:txBody>
                    <a:bodyPr/>
                    <a:lstStyle/>
                    <a:p>
                      <a:r>
                        <a:rPr lang="en-US" dirty="0">
                          <a:highlight>
                            <a:srgbClr val="00FF00"/>
                          </a:highlight>
                        </a:rPr>
                        <a:t>7</a:t>
                      </a:r>
                    </a:p>
                  </a:txBody>
                  <a:tcPr anchor="ctr"/>
                </a:tc>
                <a:extLst>
                  <a:ext uri="{0D108BD9-81ED-4DB2-BD59-A6C34878D82A}">
                    <a16:rowId xmlns:a16="http://schemas.microsoft.com/office/drawing/2014/main" val="3177662575"/>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t>Electronic accessories</a:t>
                      </a:r>
                    </a:p>
                  </a:txBody>
                  <a:tcPr anchor="ctr"/>
                </a:tc>
                <a:tc>
                  <a:txBody>
                    <a:bodyPr/>
                    <a:lstStyle/>
                    <a:p>
                      <a:r>
                        <a:rPr lang="en-US" dirty="0"/>
                        <a:t>55</a:t>
                      </a:r>
                    </a:p>
                  </a:txBody>
                  <a:tcPr anchor="ctr"/>
                </a:tc>
                <a:tc>
                  <a:txBody>
                    <a:bodyPr/>
                    <a:lstStyle/>
                    <a:p>
                      <a:r>
                        <a:rPr lang="en-US"/>
                        <a:t>18065.69</a:t>
                      </a:r>
                    </a:p>
                  </a:txBody>
                  <a:tcPr anchor="ctr"/>
                </a:tc>
                <a:tc>
                  <a:txBody>
                    <a:bodyPr/>
                    <a:lstStyle/>
                    <a:p>
                      <a:r>
                        <a:rPr lang="en-US"/>
                        <a:t>333</a:t>
                      </a:r>
                    </a:p>
                  </a:txBody>
                  <a:tcPr anchor="ctr"/>
                </a:tc>
                <a:tc>
                  <a:txBody>
                    <a:bodyPr/>
                    <a:lstStyle/>
                    <a:p>
                      <a:r>
                        <a:rPr lang="en-US"/>
                        <a:t>18969</a:t>
                      </a:r>
                    </a:p>
                  </a:txBody>
                  <a:tcPr anchor="ctr"/>
                </a:tc>
                <a:tc>
                  <a:txBody>
                    <a:bodyPr/>
                    <a:lstStyle/>
                    <a:p>
                      <a:r>
                        <a:rPr lang="en-US" dirty="0"/>
                        <a:t>903.28</a:t>
                      </a:r>
                    </a:p>
                  </a:txBody>
                  <a:tcPr anchor="ctr"/>
                </a:tc>
                <a:tc>
                  <a:txBody>
                    <a:bodyPr/>
                    <a:lstStyle/>
                    <a:p>
                      <a:r>
                        <a:rPr lang="en-US" dirty="0">
                          <a:solidFill>
                            <a:schemeClr val="tx1"/>
                          </a:solidFill>
                          <a:highlight>
                            <a:srgbClr val="FF0000"/>
                          </a:highlight>
                        </a:rPr>
                        <a:t>6.75</a:t>
                      </a:r>
                    </a:p>
                  </a:txBody>
                  <a:tcPr anchor="ctr"/>
                </a:tc>
                <a:extLst>
                  <a:ext uri="{0D108BD9-81ED-4DB2-BD59-A6C34878D82A}">
                    <a16:rowId xmlns:a16="http://schemas.microsoft.com/office/drawing/2014/main" val="998595886"/>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highlight>
                            <a:srgbClr val="00FFFF"/>
                          </a:highlight>
                        </a:rPr>
                        <a:t>Fashion accessories</a:t>
                      </a:r>
                    </a:p>
                  </a:txBody>
                  <a:tcPr anchor="ctr"/>
                </a:tc>
                <a:tc>
                  <a:txBody>
                    <a:bodyPr/>
                    <a:lstStyle/>
                    <a:p>
                      <a:r>
                        <a:rPr lang="en-US" dirty="0">
                          <a:highlight>
                            <a:srgbClr val="00FFFF"/>
                          </a:highlight>
                        </a:rPr>
                        <a:t>65</a:t>
                      </a:r>
                    </a:p>
                  </a:txBody>
                  <a:tcPr anchor="ctr"/>
                </a:tc>
                <a:tc>
                  <a:txBody>
                    <a:bodyPr/>
                    <a:lstStyle/>
                    <a:p>
                      <a:r>
                        <a:rPr lang="en-US" dirty="0"/>
                        <a:t>20533.4</a:t>
                      </a:r>
                    </a:p>
                  </a:txBody>
                  <a:tcPr anchor="ctr"/>
                </a:tc>
                <a:tc>
                  <a:txBody>
                    <a:bodyPr/>
                    <a:lstStyle/>
                    <a:p>
                      <a:r>
                        <a:rPr lang="en-US"/>
                        <a:t>342</a:t>
                      </a:r>
                    </a:p>
                  </a:txBody>
                  <a:tcPr anchor="ctr"/>
                </a:tc>
                <a:tc>
                  <a:txBody>
                    <a:bodyPr/>
                    <a:lstStyle/>
                    <a:p>
                      <a:r>
                        <a:rPr lang="en-US" dirty="0">
                          <a:highlight>
                            <a:srgbClr val="00FF00"/>
                          </a:highlight>
                        </a:rPr>
                        <a:t>21560</a:t>
                      </a:r>
                    </a:p>
                  </a:txBody>
                  <a:tcPr anchor="ctr"/>
                </a:tc>
                <a:tc>
                  <a:txBody>
                    <a:bodyPr/>
                    <a:lstStyle/>
                    <a:p>
                      <a:r>
                        <a:rPr lang="en-US" dirty="0"/>
                        <a:t>1026.67</a:t>
                      </a:r>
                    </a:p>
                  </a:txBody>
                  <a:tcPr anchor="ctr"/>
                </a:tc>
                <a:tc>
                  <a:txBody>
                    <a:bodyPr/>
                    <a:lstStyle/>
                    <a:p>
                      <a:r>
                        <a:rPr lang="en-US" dirty="0">
                          <a:highlight>
                            <a:srgbClr val="00FF00"/>
                          </a:highlight>
                        </a:rPr>
                        <a:t>7.44</a:t>
                      </a:r>
                    </a:p>
                  </a:txBody>
                  <a:tcPr anchor="ctr"/>
                </a:tc>
                <a:extLst>
                  <a:ext uri="{0D108BD9-81ED-4DB2-BD59-A6C34878D82A}">
                    <a16:rowId xmlns:a16="http://schemas.microsoft.com/office/drawing/2014/main" val="1158532720"/>
                  </a:ext>
                </a:extLst>
              </a:tr>
              <a:tr h="154525">
                <a:tc>
                  <a:txBody>
                    <a:bodyPr/>
                    <a:lstStyle/>
                    <a:p>
                      <a:endParaRPr lang="en-US" dirty="0"/>
                    </a:p>
                  </a:txBody>
                  <a:tcPr anchor="ctr"/>
                </a:tc>
                <a:tc>
                  <a:txBody>
                    <a:bodyPr/>
                    <a:lstStyle/>
                    <a:p>
                      <a:endParaRPr lang="en-US" dirty="0"/>
                    </a:p>
                  </a:txBody>
                  <a:tcPr anchor="ctr"/>
                </a:tc>
                <a:tc>
                  <a:txBody>
                    <a:bodyPr/>
                    <a:lstStyle/>
                    <a:p>
                      <a:r>
                        <a:rPr lang="en-US" sz="900" b="1" dirty="0">
                          <a:highlight>
                            <a:srgbClr val="00FF00"/>
                          </a:highlight>
                        </a:rPr>
                        <a:t>Food and beverages</a:t>
                      </a:r>
                    </a:p>
                  </a:txBody>
                  <a:tcPr anchor="ctr"/>
                </a:tc>
                <a:tc>
                  <a:txBody>
                    <a:bodyPr/>
                    <a:lstStyle/>
                    <a:p>
                      <a:r>
                        <a:rPr lang="en-US" dirty="0">
                          <a:highlight>
                            <a:srgbClr val="00FF00"/>
                          </a:highlight>
                        </a:rPr>
                        <a:t>66</a:t>
                      </a:r>
                    </a:p>
                  </a:txBody>
                  <a:tcPr anchor="ctr"/>
                </a:tc>
                <a:tc>
                  <a:txBody>
                    <a:bodyPr/>
                    <a:lstStyle/>
                    <a:p>
                      <a:r>
                        <a:rPr lang="en-US" dirty="0">
                          <a:highlight>
                            <a:srgbClr val="FF0000"/>
                          </a:highlight>
                        </a:rPr>
                        <a:t>22635.1</a:t>
                      </a:r>
                    </a:p>
                  </a:txBody>
                  <a:tcPr anchor="ctr"/>
                </a:tc>
                <a:tc>
                  <a:txBody>
                    <a:bodyPr/>
                    <a:lstStyle/>
                    <a:p>
                      <a:r>
                        <a:rPr lang="en-US" dirty="0">
                          <a:highlight>
                            <a:srgbClr val="00FF00"/>
                          </a:highlight>
                        </a:rPr>
                        <a:t>369</a:t>
                      </a:r>
                    </a:p>
                  </a:txBody>
                  <a:tcPr anchor="ctr"/>
                </a:tc>
                <a:tc>
                  <a:txBody>
                    <a:bodyPr/>
                    <a:lstStyle/>
                    <a:p>
                      <a:r>
                        <a:rPr lang="en-US" dirty="0">
                          <a:highlight>
                            <a:srgbClr val="00FF00"/>
                          </a:highlight>
                        </a:rPr>
                        <a:t>23767</a:t>
                      </a:r>
                    </a:p>
                  </a:txBody>
                  <a:tcPr anchor="ctr"/>
                </a:tc>
                <a:tc>
                  <a:txBody>
                    <a:bodyPr/>
                    <a:lstStyle/>
                    <a:p>
                      <a:r>
                        <a:rPr lang="en-US" dirty="0">
                          <a:highlight>
                            <a:srgbClr val="00FF00"/>
                          </a:highlight>
                        </a:rPr>
                        <a:t>1131.75</a:t>
                      </a:r>
                    </a:p>
                  </a:txBody>
                  <a:tcPr anchor="ctr"/>
                </a:tc>
                <a:tc>
                  <a:txBody>
                    <a:bodyPr/>
                    <a:lstStyle/>
                    <a:p>
                      <a:r>
                        <a:rPr lang="en-US" dirty="0">
                          <a:highlight>
                            <a:srgbClr val="00FF00"/>
                          </a:highlight>
                        </a:rPr>
                        <a:t>7.08</a:t>
                      </a:r>
                    </a:p>
                  </a:txBody>
                  <a:tcPr anchor="ctr"/>
                </a:tc>
                <a:extLst>
                  <a:ext uri="{0D108BD9-81ED-4DB2-BD59-A6C34878D82A}">
                    <a16:rowId xmlns:a16="http://schemas.microsoft.com/office/drawing/2014/main" val="70376649"/>
                  </a:ext>
                </a:extLst>
              </a:tr>
            </a:tbl>
          </a:graphicData>
        </a:graphic>
      </p:graphicFrame>
      <p:sp>
        <p:nvSpPr>
          <p:cNvPr id="5" name="Rectangle 4">
            <a:extLst>
              <a:ext uri="{FF2B5EF4-FFF2-40B4-BE49-F238E27FC236}">
                <a16:creationId xmlns:a16="http://schemas.microsoft.com/office/drawing/2014/main" id="{2F2B4CC3-1C49-A318-77C3-2065C994B0B1}"/>
              </a:ext>
            </a:extLst>
          </p:cNvPr>
          <p:cNvSpPr/>
          <p:nvPr/>
        </p:nvSpPr>
        <p:spPr>
          <a:xfrm>
            <a:off x="134754" y="288758"/>
            <a:ext cx="10920100" cy="219456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BAB72D3-843B-56EE-B742-67749A847D40}"/>
              </a:ext>
            </a:extLst>
          </p:cNvPr>
          <p:cNvSpPr/>
          <p:nvPr/>
        </p:nvSpPr>
        <p:spPr>
          <a:xfrm>
            <a:off x="134754" y="2483318"/>
            <a:ext cx="10920100" cy="21945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68F88-06B8-B4A8-B9CF-8D12B9782929}"/>
              </a:ext>
            </a:extLst>
          </p:cNvPr>
          <p:cNvSpPr/>
          <p:nvPr/>
        </p:nvSpPr>
        <p:spPr>
          <a:xfrm>
            <a:off x="134754" y="4663440"/>
            <a:ext cx="10920100" cy="2194560"/>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95491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F158-DC3A-2C93-7C0A-ACC6B6E6A775}"/>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1828B8E7-B4FD-C5DA-D46B-1FC9F89CE30E}"/>
              </a:ext>
            </a:extLst>
          </p:cNvPr>
          <p:cNvGraphicFramePr>
            <a:graphicFrameLocks noGrp="1"/>
          </p:cNvGraphicFramePr>
          <p:nvPr>
            <p:ph idx="1"/>
            <p:extLst>
              <p:ext uri="{D42A27DB-BD31-4B8C-83A1-F6EECF244321}">
                <p14:modId xmlns:p14="http://schemas.microsoft.com/office/powerpoint/2010/main" val="1087084162"/>
              </p:ext>
            </p:extLst>
          </p:nvPr>
        </p:nvGraphicFramePr>
        <p:xfrm>
          <a:off x="114414" y="22860"/>
          <a:ext cx="11998530" cy="6835140"/>
        </p:xfrm>
        <a:graphic>
          <a:graphicData uri="http://schemas.openxmlformats.org/drawingml/2006/table">
            <a:tbl>
              <a:tblPr firstRow="1" bandRow="1">
                <a:tableStyleId>{073A0DAA-6AF3-43AB-8588-CEC1D06C72B9}</a:tableStyleId>
              </a:tblPr>
              <a:tblGrid>
                <a:gridCol w="884555">
                  <a:extLst>
                    <a:ext uri="{9D8B030D-6E8A-4147-A177-3AD203B41FA5}">
                      <a16:colId xmlns:a16="http://schemas.microsoft.com/office/drawing/2014/main" val="2739833078"/>
                    </a:ext>
                  </a:extLst>
                </a:gridCol>
                <a:gridCol w="693019">
                  <a:extLst>
                    <a:ext uri="{9D8B030D-6E8A-4147-A177-3AD203B41FA5}">
                      <a16:colId xmlns:a16="http://schemas.microsoft.com/office/drawing/2014/main" val="2395080237"/>
                    </a:ext>
                  </a:extLst>
                </a:gridCol>
                <a:gridCol w="1405289">
                  <a:extLst>
                    <a:ext uri="{9D8B030D-6E8A-4147-A177-3AD203B41FA5}">
                      <a16:colId xmlns:a16="http://schemas.microsoft.com/office/drawing/2014/main" val="1730058986"/>
                    </a:ext>
                  </a:extLst>
                </a:gridCol>
                <a:gridCol w="1819179">
                  <a:extLst>
                    <a:ext uri="{9D8B030D-6E8A-4147-A177-3AD203B41FA5}">
                      <a16:colId xmlns:a16="http://schemas.microsoft.com/office/drawing/2014/main" val="669824422"/>
                    </a:ext>
                  </a:extLst>
                </a:gridCol>
                <a:gridCol w="1376412">
                  <a:extLst>
                    <a:ext uri="{9D8B030D-6E8A-4147-A177-3AD203B41FA5}">
                      <a16:colId xmlns:a16="http://schemas.microsoft.com/office/drawing/2014/main" val="2259457548"/>
                    </a:ext>
                  </a:extLst>
                </a:gridCol>
                <a:gridCol w="1540042">
                  <a:extLst>
                    <a:ext uri="{9D8B030D-6E8A-4147-A177-3AD203B41FA5}">
                      <a16:colId xmlns:a16="http://schemas.microsoft.com/office/drawing/2014/main" val="540206395"/>
                    </a:ext>
                  </a:extLst>
                </a:gridCol>
                <a:gridCol w="1596126">
                  <a:extLst>
                    <a:ext uri="{9D8B030D-6E8A-4147-A177-3AD203B41FA5}">
                      <a16:colId xmlns:a16="http://schemas.microsoft.com/office/drawing/2014/main" val="2882261387"/>
                    </a:ext>
                  </a:extLst>
                </a:gridCol>
                <a:gridCol w="1341954">
                  <a:extLst>
                    <a:ext uri="{9D8B030D-6E8A-4147-A177-3AD203B41FA5}">
                      <a16:colId xmlns:a16="http://schemas.microsoft.com/office/drawing/2014/main" val="3111284119"/>
                    </a:ext>
                  </a:extLst>
                </a:gridCol>
                <a:gridCol w="1341954">
                  <a:extLst>
                    <a:ext uri="{9D8B030D-6E8A-4147-A177-3AD203B41FA5}">
                      <a16:colId xmlns:a16="http://schemas.microsoft.com/office/drawing/2014/main" val="3565339522"/>
                    </a:ext>
                  </a:extLst>
                </a:gridCol>
              </a:tblGrid>
              <a:tr h="0">
                <a:tc>
                  <a:txBody>
                    <a:bodyPr/>
                    <a:lstStyle/>
                    <a:p>
                      <a:r>
                        <a:rPr lang="en-US" sz="1050" dirty="0"/>
                        <a:t>City</a:t>
                      </a:r>
                    </a:p>
                  </a:txBody>
                  <a:tcPr/>
                </a:tc>
                <a:tc>
                  <a:txBody>
                    <a:bodyPr/>
                    <a:lstStyle/>
                    <a:p>
                      <a:r>
                        <a:rPr lang="en-US" sz="1050" dirty="0"/>
                        <a:t>Branch </a:t>
                      </a:r>
                    </a:p>
                  </a:txBody>
                  <a:tcPr/>
                </a:tc>
                <a:tc>
                  <a:txBody>
                    <a:bodyPr/>
                    <a:lstStyle/>
                    <a:p>
                      <a:r>
                        <a:rPr lang="en-US" sz="1050" dirty="0"/>
                        <a:t>Product Line</a:t>
                      </a:r>
                    </a:p>
                  </a:txBody>
                  <a:tcPr/>
                </a:tc>
                <a:tc>
                  <a:txBody>
                    <a:bodyPr/>
                    <a:lstStyle/>
                    <a:p>
                      <a:r>
                        <a:rPr lang="en-US" sz="1050" dirty="0" err="1"/>
                        <a:t>Rank_Purchase_frequency</a:t>
                      </a:r>
                      <a:endParaRPr lang="en-US" sz="1050" dirty="0"/>
                    </a:p>
                  </a:txBody>
                  <a:tcPr/>
                </a:tc>
                <a:tc>
                  <a:txBody>
                    <a:bodyPr/>
                    <a:lstStyle/>
                    <a:p>
                      <a:r>
                        <a:rPr lang="en-US" sz="1050" dirty="0" err="1"/>
                        <a:t>Rank_Total_COGS</a:t>
                      </a:r>
                      <a:endParaRPr lang="en-US" sz="1050" dirty="0"/>
                    </a:p>
                  </a:txBody>
                  <a:tcPr/>
                </a:tc>
                <a:tc>
                  <a:txBody>
                    <a:bodyPr/>
                    <a:lstStyle/>
                    <a:p>
                      <a:r>
                        <a:rPr lang="en-US" sz="1050" dirty="0" err="1"/>
                        <a:t>Rank_Total_Quantity</a:t>
                      </a:r>
                      <a:endParaRPr lang="en-US" sz="1050" dirty="0"/>
                    </a:p>
                  </a:txBody>
                  <a:tcPr/>
                </a:tc>
                <a:tc>
                  <a:txBody>
                    <a:bodyPr/>
                    <a:lstStyle/>
                    <a:p>
                      <a:r>
                        <a:rPr lang="en-US" sz="1050" dirty="0" err="1"/>
                        <a:t>Rank_Total_Revenue</a:t>
                      </a:r>
                      <a:endParaRPr lang="en-US" sz="1050" dirty="0"/>
                    </a:p>
                  </a:txBody>
                  <a:tcPr/>
                </a:tc>
                <a:tc>
                  <a:txBody>
                    <a:bodyPr/>
                    <a:lstStyle/>
                    <a:p>
                      <a:r>
                        <a:rPr lang="en-US" sz="1050" dirty="0" err="1"/>
                        <a:t>Rank_profit</a:t>
                      </a:r>
                      <a:endParaRPr lang="en-US" sz="1050" dirty="0"/>
                    </a:p>
                  </a:txBody>
                  <a:tcPr/>
                </a:tc>
                <a:tc>
                  <a:txBody>
                    <a:bodyPr/>
                    <a:lstStyle/>
                    <a:p>
                      <a:r>
                        <a:rPr lang="en-US" sz="1050" dirty="0" err="1"/>
                        <a:t>Rank_Avg_ratings</a:t>
                      </a:r>
                      <a:endParaRPr lang="en-US" sz="1050" dirty="0"/>
                    </a:p>
                  </a:txBody>
                  <a:tcPr/>
                </a:tc>
                <a:extLst>
                  <a:ext uri="{0D108BD9-81ED-4DB2-BD59-A6C34878D82A}">
                    <a16:rowId xmlns:a16="http://schemas.microsoft.com/office/drawing/2014/main" val="651776775"/>
                  </a:ext>
                </a:extLst>
              </a:tr>
              <a:tr h="154525">
                <a:tc>
                  <a:txBody>
                    <a:bodyPr/>
                    <a:lstStyle/>
                    <a:p>
                      <a:r>
                        <a:rPr lang="en-US" sz="1050" b="1" dirty="0"/>
                        <a:t>Yangon</a:t>
                      </a:r>
                    </a:p>
                  </a:txBody>
                  <a:tcPr anchor="ctr"/>
                </a:tc>
                <a:tc>
                  <a:txBody>
                    <a:bodyPr/>
                    <a:lstStyle/>
                    <a:p>
                      <a:r>
                        <a:rPr lang="en-US" sz="1050" b="1" dirty="0"/>
                        <a:t>A</a:t>
                      </a:r>
                    </a:p>
                  </a:txBody>
                  <a:tcPr anchor="ctr"/>
                </a:tc>
                <a:tc>
                  <a:txBody>
                    <a:bodyPr/>
                    <a:lstStyle/>
                    <a:p>
                      <a:r>
                        <a:rPr lang="en-US" sz="900" b="1" dirty="0"/>
                        <a:t>Sports and travel</a:t>
                      </a:r>
                    </a:p>
                  </a:txBody>
                  <a:tcPr anchor="ctr"/>
                </a:tc>
                <a:tc>
                  <a:txBody>
                    <a:bodyPr/>
                    <a:lstStyle/>
                    <a:p>
                      <a:r>
                        <a:rPr lang="en-US"/>
                        <a:t>3</a:t>
                      </a:r>
                    </a:p>
                  </a:txBody>
                  <a:tcPr anchor="ctr"/>
                </a:tc>
                <a:tc>
                  <a:txBody>
                    <a:bodyPr/>
                    <a:lstStyle/>
                    <a:p>
                      <a:r>
                        <a:rPr lang="en-US"/>
                        <a:t>2</a:t>
                      </a:r>
                    </a:p>
                  </a:txBody>
                  <a:tcPr anchor="ctr"/>
                </a:tc>
                <a:tc>
                  <a:txBody>
                    <a:bodyPr/>
                    <a:lstStyle/>
                    <a:p>
                      <a:r>
                        <a:rPr lang="en-US"/>
                        <a:t>2</a:t>
                      </a:r>
                    </a:p>
                  </a:txBody>
                  <a:tcPr anchor="ctr"/>
                </a:tc>
                <a:tc>
                  <a:txBody>
                    <a:bodyPr/>
                    <a:lstStyle/>
                    <a:p>
                      <a:r>
                        <a:rPr lang="en-US"/>
                        <a:t>2</a:t>
                      </a:r>
                    </a:p>
                  </a:txBody>
                  <a:tcPr anchor="ctr"/>
                </a:tc>
                <a:tc>
                  <a:txBody>
                    <a:bodyPr/>
                    <a:lstStyle/>
                    <a:p>
                      <a:r>
                        <a:rPr lang="en-US"/>
                        <a:t>2</a:t>
                      </a:r>
                    </a:p>
                  </a:txBody>
                  <a:tcPr anchor="ctr"/>
                </a:tc>
                <a:tc>
                  <a:txBody>
                    <a:bodyPr/>
                    <a:lstStyle/>
                    <a:p>
                      <a:r>
                        <a:rPr lang="en-US" dirty="0">
                          <a:highlight>
                            <a:srgbClr val="00FF00"/>
                          </a:highlight>
                        </a:rPr>
                        <a:t>1</a:t>
                      </a:r>
                    </a:p>
                  </a:txBody>
                  <a:tcPr anchor="ctr"/>
                </a:tc>
                <a:extLst>
                  <a:ext uri="{0D108BD9-81ED-4DB2-BD59-A6C34878D82A}">
                    <a16:rowId xmlns:a16="http://schemas.microsoft.com/office/drawing/2014/main" val="635579546"/>
                  </a:ext>
                </a:extLst>
              </a:tr>
              <a:tr h="154525">
                <a:tc>
                  <a:txBody>
                    <a:bodyPr/>
                    <a:lstStyle/>
                    <a:p>
                      <a:r>
                        <a:rPr lang="en-US" sz="1050" b="1" dirty="0"/>
                        <a:t>Yangon</a:t>
                      </a:r>
                    </a:p>
                  </a:txBody>
                  <a:tcPr anchor="ctr"/>
                </a:tc>
                <a:tc>
                  <a:txBody>
                    <a:bodyPr/>
                    <a:lstStyle/>
                    <a:p>
                      <a:r>
                        <a:rPr lang="en-US" sz="1050" b="1" dirty="0"/>
                        <a:t>A</a:t>
                      </a:r>
                    </a:p>
                  </a:txBody>
                  <a:tcPr anchor="ctr"/>
                </a:tc>
                <a:tc>
                  <a:txBody>
                    <a:bodyPr/>
                    <a:lstStyle/>
                    <a:p>
                      <a:r>
                        <a:rPr lang="en-US" sz="900" b="1" dirty="0">
                          <a:highlight>
                            <a:srgbClr val="00FFFF"/>
                          </a:highlight>
                        </a:rPr>
                        <a:t>Food and beverages</a:t>
                      </a:r>
                    </a:p>
                  </a:txBody>
                  <a:tcPr anchor="ctr"/>
                </a:tc>
                <a:tc>
                  <a:txBody>
                    <a:bodyPr/>
                    <a:lstStyle/>
                    <a:p>
                      <a:r>
                        <a:rPr lang="en-US" dirty="0">
                          <a:highlight>
                            <a:srgbClr val="00FFFF"/>
                          </a:highlight>
                        </a:rPr>
                        <a:t>4</a:t>
                      </a:r>
                    </a:p>
                  </a:txBody>
                  <a:tcPr anchor="ctr"/>
                </a:tc>
                <a:tc>
                  <a:txBody>
                    <a:bodyPr/>
                    <a:lstStyle/>
                    <a:p>
                      <a:r>
                        <a:rPr lang="en-US" dirty="0">
                          <a:highlight>
                            <a:srgbClr val="00FFFF"/>
                          </a:highlight>
                        </a:rPr>
                        <a:t>4</a:t>
                      </a:r>
                    </a:p>
                  </a:txBody>
                  <a:tcPr anchor="ctr"/>
                </a:tc>
                <a:tc>
                  <a:txBody>
                    <a:bodyPr/>
                    <a:lstStyle/>
                    <a:p>
                      <a:r>
                        <a:rPr lang="en-US" dirty="0">
                          <a:highlight>
                            <a:srgbClr val="00FFFF"/>
                          </a:highlight>
                        </a:rPr>
                        <a:t>4</a:t>
                      </a:r>
                    </a:p>
                  </a:txBody>
                  <a:tcPr anchor="ctr"/>
                </a:tc>
                <a:tc>
                  <a:txBody>
                    <a:bodyPr/>
                    <a:lstStyle/>
                    <a:p>
                      <a:r>
                        <a:rPr lang="en-US" dirty="0">
                          <a:highlight>
                            <a:srgbClr val="00FFFF"/>
                          </a:highlight>
                        </a:rPr>
                        <a:t>4</a:t>
                      </a:r>
                    </a:p>
                  </a:txBody>
                  <a:tcPr anchor="ctr"/>
                </a:tc>
                <a:tc>
                  <a:txBody>
                    <a:bodyPr/>
                    <a:lstStyle/>
                    <a:p>
                      <a:r>
                        <a:rPr lang="en-US" dirty="0">
                          <a:highlight>
                            <a:srgbClr val="00FFFF"/>
                          </a:highlight>
                        </a:rPr>
                        <a:t>4</a:t>
                      </a:r>
                    </a:p>
                  </a:txBody>
                  <a:tcPr anchor="ctr"/>
                </a:tc>
                <a:tc>
                  <a:txBody>
                    <a:bodyPr/>
                    <a:lstStyle/>
                    <a:p>
                      <a:r>
                        <a:rPr lang="en-US" dirty="0">
                          <a:highlight>
                            <a:srgbClr val="00FF00"/>
                          </a:highlight>
                        </a:rPr>
                        <a:t>2</a:t>
                      </a:r>
                    </a:p>
                  </a:txBody>
                  <a:tcPr anchor="ctr"/>
                </a:tc>
                <a:extLst>
                  <a:ext uri="{0D108BD9-81ED-4DB2-BD59-A6C34878D82A}">
                    <a16:rowId xmlns:a16="http://schemas.microsoft.com/office/drawing/2014/main" val="1785566801"/>
                  </a:ext>
                </a:extLst>
              </a:tr>
              <a:tr h="154525">
                <a:tc>
                  <a:txBody>
                    <a:bodyPr/>
                    <a:lstStyle/>
                    <a:p>
                      <a:r>
                        <a:rPr lang="en-US" sz="1050" b="1" dirty="0"/>
                        <a:t>Yangon</a:t>
                      </a:r>
                    </a:p>
                  </a:txBody>
                  <a:tcPr anchor="ctr"/>
                </a:tc>
                <a:tc>
                  <a:txBody>
                    <a:bodyPr/>
                    <a:lstStyle/>
                    <a:p>
                      <a:r>
                        <a:rPr lang="en-US" sz="1050" b="1" dirty="0"/>
                        <a:t>A</a:t>
                      </a:r>
                    </a:p>
                  </a:txBody>
                  <a:tcPr anchor="ctr"/>
                </a:tc>
                <a:tc>
                  <a:txBody>
                    <a:bodyPr/>
                    <a:lstStyle/>
                    <a:p>
                      <a:r>
                        <a:rPr lang="en-US" sz="900" b="1" dirty="0">
                          <a:highlight>
                            <a:srgbClr val="00FF00"/>
                          </a:highlight>
                        </a:rPr>
                        <a:t>Home and lifestyle</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FF0000"/>
                          </a:highlight>
                        </a:rPr>
                        <a:t>3</a:t>
                      </a:r>
                    </a:p>
                  </a:txBody>
                  <a:tcPr anchor="ctr"/>
                </a:tc>
                <a:extLst>
                  <a:ext uri="{0D108BD9-81ED-4DB2-BD59-A6C34878D82A}">
                    <a16:rowId xmlns:a16="http://schemas.microsoft.com/office/drawing/2014/main" val="1009951836"/>
                  </a:ext>
                </a:extLst>
              </a:tr>
              <a:tr h="154525">
                <a:tc>
                  <a:txBody>
                    <a:bodyPr/>
                    <a:lstStyle/>
                    <a:p>
                      <a:r>
                        <a:rPr lang="en-US" sz="1050" b="1" dirty="0"/>
                        <a:t>Yangon</a:t>
                      </a:r>
                    </a:p>
                  </a:txBody>
                  <a:tcPr anchor="ctr"/>
                </a:tc>
                <a:tc>
                  <a:txBody>
                    <a:bodyPr/>
                    <a:lstStyle/>
                    <a:p>
                      <a:r>
                        <a:rPr lang="en-US" sz="1050" b="1" dirty="0"/>
                        <a:t>A</a:t>
                      </a:r>
                    </a:p>
                  </a:txBody>
                  <a:tcPr anchor="ctr"/>
                </a:tc>
                <a:tc>
                  <a:txBody>
                    <a:bodyPr/>
                    <a:lstStyle/>
                    <a:p>
                      <a:r>
                        <a:rPr lang="en-US" sz="900" b="1" dirty="0"/>
                        <a:t>Electronic accessories</a:t>
                      </a:r>
                    </a:p>
                  </a:txBody>
                  <a:tcPr anchor="ctr"/>
                </a:tc>
                <a:tc>
                  <a:txBody>
                    <a:bodyPr/>
                    <a:lstStyle/>
                    <a:p>
                      <a:r>
                        <a:rPr lang="en-US" dirty="0">
                          <a:highlight>
                            <a:srgbClr val="00FFFF"/>
                          </a:highlight>
                        </a:rPr>
                        <a:t>2</a:t>
                      </a:r>
                    </a:p>
                  </a:txBody>
                  <a:tcPr anchor="ctr"/>
                </a:tc>
                <a:tc>
                  <a:txBody>
                    <a:bodyPr/>
                    <a:lstStyle/>
                    <a:p>
                      <a:r>
                        <a:rPr lang="en-US"/>
                        <a:t>3</a:t>
                      </a:r>
                    </a:p>
                  </a:txBody>
                  <a:tcPr anchor="ctr"/>
                </a:tc>
                <a:tc>
                  <a:txBody>
                    <a:bodyPr/>
                    <a:lstStyle/>
                    <a:p>
                      <a:r>
                        <a:rPr lang="en-US"/>
                        <a:t>3</a:t>
                      </a:r>
                    </a:p>
                  </a:txBody>
                  <a:tcPr anchor="ctr"/>
                </a:tc>
                <a:tc>
                  <a:txBody>
                    <a:bodyPr/>
                    <a:lstStyle/>
                    <a:p>
                      <a:r>
                        <a:rPr lang="en-US"/>
                        <a:t>3</a:t>
                      </a:r>
                    </a:p>
                  </a:txBody>
                  <a:tcPr anchor="ctr"/>
                </a:tc>
                <a:tc>
                  <a:txBody>
                    <a:bodyPr/>
                    <a:lstStyle/>
                    <a:p>
                      <a:r>
                        <a:rPr lang="en-US"/>
                        <a:t>3</a:t>
                      </a:r>
                    </a:p>
                  </a:txBody>
                  <a:tcPr anchor="ctr"/>
                </a:tc>
                <a:tc>
                  <a:txBody>
                    <a:bodyPr/>
                    <a:lstStyle/>
                    <a:p>
                      <a:r>
                        <a:rPr lang="en-US" dirty="0">
                          <a:highlight>
                            <a:srgbClr val="FF0000"/>
                          </a:highlight>
                        </a:rPr>
                        <a:t>4</a:t>
                      </a:r>
                    </a:p>
                  </a:txBody>
                  <a:tcPr anchor="ctr"/>
                </a:tc>
                <a:extLst>
                  <a:ext uri="{0D108BD9-81ED-4DB2-BD59-A6C34878D82A}">
                    <a16:rowId xmlns:a16="http://schemas.microsoft.com/office/drawing/2014/main" val="1972881043"/>
                  </a:ext>
                </a:extLst>
              </a:tr>
              <a:tr h="154525">
                <a:tc>
                  <a:txBody>
                    <a:bodyPr/>
                    <a:lstStyle/>
                    <a:p>
                      <a:r>
                        <a:rPr lang="en-US" sz="1050" b="1" dirty="0"/>
                        <a:t>Yangon</a:t>
                      </a:r>
                    </a:p>
                  </a:txBody>
                  <a:tcPr anchor="ctr"/>
                </a:tc>
                <a:tc>
                  <a:txBody>
                    <a:bodyPr/>
                    <a:lstStyle/>
                    <a:p>
                      <a:r>
                        <a:rPr lang="en-US" sz="1050" b="1" dirty="0"/>
                        <a:t>A</a:t>
                      </a:r>
                    </a:p>
                  </a:txBody>
                  <a:tcPr anchor="ctr"/>
                </a:tc>
                <a:tc>
                  <a:txBody>
                    <a:bodyPr/>
                    <a:lstStyle/>
                    <a:p>
                      <a:r>
                        <a:rPr lang="en-US" sz="900" b="1" dirty="0">
                          <a:solidFill>
                            <a:srgbClr val="FF0000"/>
                          </a:solidFill>
                        </a:rPr>
                        <a:t>Health and beauty</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highlight>
                            <a:srgbClr val="FF0000"/>
                          </a:highlight>
                        </a:rPr>
                        <a:t>5</a:t>
                      </a:r>
                    </a:p>
                  </a:txBody>
                  <a:tcPr anchor="ctr"/>
                </a:tc>
                <a:extLst>
                  <a:ext uri="{0D108BD9-81ED-4DB2-BD59-A6C34878D82A}">
                    <a16:rowId xmlns:a16="http://schemas.microsoft.com/office/drawing/2014/main" val="128082276"/>
                  </a:ext>
                </a:extLst>
              </a:tr>
              <a:tr h="154525">
                <a:tc>
                  <a:txBody>
                    <a:bodyPr/>
                    <a:lstStyle/>
                    <a:p>
                      <a:r>
                        <a:rPr lang="en-US" sz="1050" b="1" dirty="0"/>
                        <a:t>Yangon</a:t>
                      </a:r>
                    </a:p>
                  </a:txBody>
                  <a:tcPr anchor="ctr"/>
                </a:tc>
                <a:tc>
                  <a:txBody>
                    <a:bodyPr/>
                    <a:lstStyle/>
                    <a:p>
                      <a:r>
                        <a:rPr lang="en-US" sz="1050" b="1" dirty="0"/>
                        <a:t>A</a:t>
                      </a:r>
                    </a:p>
                  </a:txBody>
                  <a:tcPr anchor="ctr"/>
                </a:tc>
                <a:tc>
                  <a:txBody>
                    <a:bodyPr/>
                    <a:lstStyle/>
                    <a:p>
                      <a:r>
                        <a:rPr lang="en-US" sz="900" b="1" dirty="0">
                          <a:solidFill>
                            <a:srgbClr val="FF0000"/>
                          </a:solidFill>
                        </a:rPr>
                        <a:t>Fashion accessories</a:t>
                      </a:r>
                    </a:p>
                  </a:txBody>
                  <a:tcPr anchor="ctr"/>
                </a:tc>
                <a:tc>
                  <a:txBody>
                    <a:bodyPr/>
                    <a:lstStyle/>
                    <a:p>
                      <a:r>
                        <a:rPr lang="en-US" dirty="0"/>
                        <a:t>5</a:t>
                      </a:r>
                    </a:p>
                  </a:txBody>
                  <a:tcPr anchor="ctr"/>
                </a:tc>
                <a:tc>
                  <a:txBody>
                    <a:bodyPr/>
                    <a:lstStyle/>
                    <a:p>
                      <a:r>
                        <a:rPr lang="en-US"/>
                        <a:t>5</a:t>
                      </a:r>
                    </a:p>
                  </a:txBody>
                  <a:tcPr anchor="ctr"/>
                </a:tc>
                <a:tc>
                  <a:txBody>
                    <a:bodyPr/>
                    <a:lstStyle/>
                    <a:p>
                      <a:r>
                        <a:rPr lang="en-US"/>
                        <a:t>5</a:t>
                      </a:r>
                    </a:p>
                  </a:txBody>
                  <a:tcPr anchor="ctr"/>
                </a:tc>
                <a:tc>
                  <a:txBody>
                    <a:bodyPr/>
                    <a:lstStyle/>
                    <a:p>
                      <a:r>
                        <a:rPr lang="en-US"/>
                        <a:t>5</a:t>
                      </a:r>
                    </a:p>
                  </a:txBody>
                  <a:tcPr anchor="ctr"/>
                </a:tc>
                <a:tc>
                  <a:txBody>
                    <a:bodyPr/>
                    <a:lstStyle/>
                    <a:p>
                      <a:r>
                        <a:rPr lang="en-US"/>
                        <a:t>5</a:t>
                      </a:r>
                    </a:p>
                  </a:txBody>
                  <a:tcPr anchor="ctr"/>
                </a:tc>
                <a:tc>
                  <a:txBody>
                    <a:bodyPr/>
                    <a:lstStyle/>
                    <a:p>
                      <a:r>
                        <a:rPr lang="en-US" dirty="0">
                          <a:highlight>
                            <a:srgbClr val="FF0000"/>
                          </a:highlight>
                        </a:rPr>
                        <a:t>6</a:t>
                      </a:r>
                    </a:p>
                  </a:txBody>
                  <a:tcPr anchor="ctr"/>
                </a:tc>
                <a:extLst>
                  <a:ext uri="{0D108BD9-81ED-4DB2-BD59-A6C34878D82A}">
                    <a16:rowId xmlns:a16="http://schemas.microsoft.com/office/drawing/2014/main" val="3225627167"/>
                  </a:ext>
                </a:extLst>
              </a:tr>
              <a:tr h="154525">
                <a:tc>
                  <a:txBody>
                    <a:bodyPr/>
                    <a:lstStyle/>
                    <a:p>
                      <a:r>
                        <a:rPr lang="en-US" sz="1050" b="1" dirty="0"/>
                        <a:t>Mandalay</a:t>
                      </a:r>
                    </a:p>
                  </a:txBody>
                  <a:tcPr anchor="ctr"/>
                </a:tc>
                <a:tc>
                  <a:txBody>
                    <a:bodyPr/>
                    <a:lstStyle/>
                    <a:p>
                      <a:r>
                        <a:rPr lang="en-US" sz="1050" b="1" dirty="0"/>
                        <a:t>B</a:t>
                      </a:r>
                    </a:p>
                  </a:txBody>
                  <a:tcPr anchor="ctr"/>
                </a:tc>
                <a:tc>
                  <a:txBody>
                    <a:bodyPr/>
                    <a:lstStyle/>
                    <a:p>
                      <a:r>
                        <a:rPr lang="en-US" sz="900" b="1" dirty="0"/>
                        <a:t>Electronic accessories</a:t>
                      </a:r>
                    </a:p>
                  </a:txBody>
                  <a:tcPr anchor="ctr"/>
                </a:tc>
                <a:tc>
                  <a:txBody>
                    <a:bodyPr/>
                    <a:lstStyle/>
                    <a:p>
                      <a:r>
                        <a:rPr lang="en-US"/>
                        <a:t>3</a:t>
                      </a:r>
                    </a:p>
                  </a:txBody>
                  <a:tcPr anchor="ctr"/>
                </a:tc>
                <a:tc>
                  <a:txBody>
                    <a:bodyPr/>
                    <a:lstStyle/>
                    <a:p>
                      <a:r>
                        <a:rPr lang="en-US"/>
                        <a:t>4</a:t>
                      </a:r>
                    </a:p>
                  </a:txBody>
                  <a:tcPr anchor="ctr"/>
                </a:tc>
                <a:tc>
                  <a:txBody>
                    <a:bodyPr/>
                    <a:lstStyle/>
                    <a:p>
                      <a:r>
                        <a:rPr lang="en-US"/>
                        <a:t>3</a:t>
                      </a:r>
                    </a:p>
                  </a:txBody>
                  <a:tcPr anchor="ctr"/>
                </a:tc>
                <a:tc>
                  <a:txBody>
                    <a:bodyPr/>
                    <a:lstStyle/>
                    <a:p>
                      <a:r>
                        <a:rPr lang="en-US"/>
                        <a:t>4</a:t>
                      </a:r>
                    </a:p>
                  </a:txBody>
                  <a:tcPr anchor="ctr"/>
                </a:tc>
                <a:tc>
                  <a:txBody>
                    <a:bodyPr/>
                    <a:lstStyle/>
                    <a:p>
                      <a:r>
                        <a:rPr lang="en-US"/>
                        <a:t>4</a:t>
                      </a:r>
                    </a:p>
                  </a:txBody>
                  <a:tcPr anchor="ctr"/>
                </a:tc>
                <a:tc>
                  <a:txBody>
                    <a:bodyPr/>
                    <a:lstStyle/>
                    <a:p>
                      <a:r>
                        <a:rPr lang="en-US">
                          <a:highlight>
                            <a:srgbClr val="00FF00"/>
                          </a:highlight>
                        </a:rPr>
                        <a:t>1</a:t>
                      </a:r>
                    </a:p>
                  </a:txBody>
                  <a:tcPr anchor="ctr"/>
                </a:tc>
                <a:extLst>
                  <a:ext uri="{0D108BD9-81ED-4DB2-BD59-A6C34878D82A}">
                    <a16:rowId xmlns:a16="http://schemas.microsoft.com/office/drawing/2014/main" val="417526693"/>
                  </a:ext>
                </a:extLst>
              </a:tr>
              <a:tr h="154525">
                <a:tc>
                  <a:txBody>
                    <a:bodyPr/>
                    <a:lstStyle/>
                    <a:p>
                      <a:r>
                        <a:rPr lang="en-US" sz="1050" b="1" dirty="0"/>
                        <a:t>Mandalay</a:t>
                      </a:r>
                    </a:p>
                  </a:txBody>
                  <a:tcPr anchor="ctr"/>
                </a:tc>
                <a:tc>
                  <a:txBody>
                    <a:bodyPr/>
                    <a:lstStyle/>
                    <a:p>
                      <a:r>
                        <a:rPr lang="en-US" sz="1050" b="1" dirty="0"/>
                        <a:t>B</a:t>
                      </a:r>
                    </a:p>
                  </a:txBody>
                  <a:tcPr anchor="ctr"/>
                </a:tc>
                <a:tc>
                  <a:txBody>
                    <a:bodyPr/>
                    <a:lstStyle/>
                    <a:p>
                      <a:r>
                        <a:rPr lang="en-US" sz="900" b="1" dirty="0"/>
                        <a:t>Health and beauty</a:t>
                      </a:r>
                    </a:p>
                  </a:txBody>
                  <a:tcPr anchor="ctr"/>
                </a:tc>
                <a:tc>
                  <a:txBody>
                    <a:bodyPr/>
                    <a:lstStyle/>
                    <a:p>
                      <a:r>
                        <a:rPr lang="en-US"/>
                        <a:t>4</a:t>
                      </a:r>
                    </a:p>
                  </a:txBody>
                  <a:tcPr anchor="ctr"/>
                </a:tc>
                <a:tc>
                  <a:txBody>
                    <a:bodyPr/>
                    <a:lstStyle/>
                    <a:p>
                      <a:r>
                        <a:rPr lang="en-US"/>
                        <a:t>2</a:t>
                      </a:r>
                    </a:p>
                  </a:txBody>
                  <a:tcPr anchor="ctr"/>
                </a:tc>
                <a:tc>
                  <a:txBody>
                    <a:bodyPr/>
                    <a:lstStyle/>
                    <a:p>
                      <a:r>
                        <a:rPr lang="en-US"/>
                        <a:t>2</a:t>
                      </a:r>
                    </a:p>
                  </a:txBody>
                  <a:tcPr anchor="ctr"/>
                </a:tc>
                <a:tc>
                  <a:txBody>
                    <a:bodyPr/>
                    <a:lstStyle/>
                    <a:p>
                      <a:r>
                        <a:rPr lang="en-US"/>
                        <a:t>2</a:t>
                      </a:r>
                    </a:p>
                  </a:txBody>
                  <a:tcPr anchor="ctr"/>
                </a:tc>
                <a:tc>
                  <a:txBody>
                    <a:bodyPr/>
                    <a:lstStyle/>
                    <a:p>
                      <a:r>
                        <a:rPr lang="en-US"/>
                        <a:t>2</a:t>
                      </a:r>
                    </a:p>
                  </a:txBody>
                  <a:tcPr anchor="ctr"/>
                </a:tc>
                <a:tc>
                  <a:txBody>
                    <a:bodyPr/>
                    <a:lstStyle/>
                    <a:p>
                      <a:r>
                        <a:rPr lang="en-US" dirty="0">
                          <a:highlight>
                            <a:srgbClr val="00FF00"/>
                          </a:highlight>
                        </a:rPr>
                        <a:t>2</a:t>
                      </a:r>
                    </a:p>
                  </a:txBody>
                  <a:tcPr anchor="ctr"/>
                </a:tc>
                <a:extLst>
                  <a:ext uri="{0D108BD9-81ED-4DB2-BD59-A6C34878D82A}">
                    <a16:rowId xmlns:a16="http://schemas.microsoft.com/office/drawing/2014/main" val="1645507744"/>
                  </a:ext>
                </a:extLst>
              </a:tr>
              <a:tr h="154525">
                <a:tc>
                  <a:txBody>
                    <a:bodyPr/>
                    <a:lstStyle/>
                    <a:p>
                      <a:r>
                        <a:rPr lang="en-US" sz="1050" b="1" dirty="0"/>
                        <a:t>Mandalay</a:t>
                      </a:r>
                    </a:p>
                  </a:txBody>
                  <a:tcPr anchor="ctr"/>
                </a:tc>
                <a:tc>
                  <a:txBody>
                    <a:bodyPr/>
                    <a:lstStyle/>
                    <a:p>
                      <a:r>
                        <a:rPr lang="en-US" sz="1050" b="1" dirty="0"/>
                        <a:t>B</a:t>
                      </a:r>
                    </a:p>
                  </a:txBody>
                  <a:tcPr anchor="ctr"/>
                </a:tc>
                <a:tc>
                  <a:txBody>
                    <a:bodyPr/>
                    <a:lstStyle/>
                    <a:p>
                      <a:r>
                        <a:rPr lang="en-US" sz="900" b="1" dirty="0">
                          <a:solidFill>
                            <a:srgbClr val="FF0000"/>
                          </a:solidFill>
                        </a:rPr>
                        <a:t>Food and beverages</a:t>
                      </a:r>
                    </a:p>
                  </a:txBody>
                  <a:tcPr anchor="ctr"/>
                </a:tc>
                <a:tc>
                  <a:txBody>
                    <a:bodyPr/>
                    <a:lstStyle/>
                    <a:p>
                      <a:r>
                        <a:rPr lang="en-US"/>
                        <a:t>5</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highlight>
                            <a:srgbClr val="FF0000"/>
                          </a:highlight>
                        </a:rPr>
                        <a:t>3</a:t>
                      </a:r>
                    </a:p>
                  </a:txBody>
                  <a:tcPr anchor="ctr"/>
                </a:tc>
                <a:extLst>
                  <a:ext uri="{0D108BD9-81ED-4DB2-BD59-A6C34878D82A}">
                    <a16:rowId xmlns:a16="http://schemas.microsoft.com/office/drawing/2014/main" val="1048148171"/>
                  </a:ext>
                </a:extLst>
              </a:tr>
              <a:tr h="154525">
                <a:tc>
                  <a:txBody>
                    <a:bodyPr/>
                    <a:lstStyle/>
                    <a:p>
                      <a:r>
                        <a:rPr lang="en-US" sz="1050" b="1" dirty="0"/>
                        <a:t>Mandalay</a:t>
                      </a:r>
                    </a:p>
                  </a:txBody>
                  <a:tcPr anchor="ctr"/>
                </a:tc>
                <a:tc>
                  <a:txBody>
                    <a:bodyPr/>
                    <a:lstStyle/>
                    <a:p>
                      <a:r>
                        <a:rPr lang="en-US" sz="1050" b="1" dirty="0"/>
                        <a:t>B</a:t>
                      </a:r>
                    </a:p>
                  </a:txBody>
                  <a:tcPr anchor="ctr"/>
                </a:tc>
                <a:tc>
                  <a:txBody>
                    <a:bodyPr/>
                    <a:lstStyle/>
                    <a:p>
                      <a:r>
                        <a:rPr lang="en-US" sz="900" b="1" dirty="0"/>
                        <a:t>Fashion accessories</a:t>
                      </a:r>
                    </a:p>
                  </a:txBody>
                  <a:tcPr anchor="ctr"/>
                </a:tc>
                <a:tc>
                  <a:txBody>
                    <a:bodyPr/>
                    <a:lstStyle/>
                    <a:p>
                      <a:r>
                        <a:rPr lang="en-US" dirty="0">
                          <a:highlight>
                            <a:srgbClr val="00FF00"/>
                          </a:highlight>
                        </a:rPr>
                        <a:t>1</a:t>
                      </a:r>
                    </a:p>
                  </a:txBody>
                  <a:tcPr anchor="ctr"/>
                </a:tc>
                <a:tc>
                  <a:txBody>
                    <a:bodyPr/>
                    <a:lstStyle/>
                    <a:p>
                      <a:r>
                        <a:rPr lang="en-US"/>
                        <a:t>5</a:t>
                      </a:r>
                    </a:p>
                  </a:txBody>
                  <a:tcPr anchor="ctr"/>
                </a:tc>
                <a:tc>
                  <a:txBody>
                    <a:bodyPr/>
                    <a:lstStyle/>
                    <a:p>
                      <a:r>
                        <a:rPr lang="en-US"/>
                        <a:t>4</a:t>
                      </a:r>
                    </a:p>
                  </a:txBody>
                  <a:tcPr anchor="ctr"/>
                </a:tc>
                <a:tc>
                  <a:txBody>
                    <a:bodyPr/>
                    <a:lstStyle/>
                    <a:p>
                      <a:r>
                        <a:rPr lang="en-US"/>
                        <a:t>5</a:t>
                      </a:r>
                    </a:p>
                  </a:txBody>
                  <a:tcPr anchor="ctr"/>
                </a:tc>
                <a:tc>
                  <a:txBody>
                    <a:bodyPr/>
                    <a:lstStyle/>
                    <a:p>
                      <a:r>
                        <a:rPr lang="en-US"/>
                        <a:t>5</a:t>
                      </a:r>
                    </a:p>
                  </a:txBody>
                  <a:tcPr anchor="ctr"/>
                </a:tc>
                <a:tc>
                  <a:txBody>
                    <a:bodyPr/>
                    <a:lstStyle/>
                    <a:p>
                      <a:r>
                        <a:rPr lang="en-US" dirty="0">
                          <a:highlight>
                            <a:srgbClr val="FF0000"/>
                          </a:highlight>
                        </a:rPr>
                        <a:t>4</a:t>
                      </a:r>
                    </a:p>
                  </a:txBody>
                  <a:tcPr anchor="ctr"/>
                </a:tc>
                <a:extLst>
                  <a:ext uri="{0D108BD9-81ED-4DB2-BD59-A6C34878D82A}">
                    <a16:rowId xmlns:a16="http://schemas.microsoft.com/office/drawing/2014/main" val="1396685948"/>
                  </a:ext>
                </a:extLst>
              </a:tr>
              <a:tr h="154525">
                <a:tc>
                  <a:txBody>
                    <a:bodyPr/>
                    <a:lstStyle/>
                    <a:p>
                      <a:r>
                        <a:rPr lang="en-US" sz="1050" b="1" dirty="0"/>
                        <a:t>Mandalay</a:t>
                      </a:r>
                    </a:p>
                  </a:txBody>
                  <a:tcPr anchor="ctr"/>
                </a:tc>
                <a:tc>
                  <a:txBody>
                    <a:bodyPr/>
                    <a:lstStyle/>
                    <a:p>
                      <a:r>
                        <a:rPr lang="en-US" sz="1050" b="1" dirty="0"/>
                        <a:t>B</a:t>
                      </a:r>
                    </a:p>
                  </a:txBody>
                  <a:tcPr anchor="ctr"/>
                </a:tc>
                <a:tc>
                  <a:txBody>
                    <a:bodyPr/>
                    <a:lstStyle/>
                    <a:p>
                      <a:r>
                        <a:rPr lang="en-US" sz="900" b="1" dirty="0"/>
                        <a:t>Home and lifestyle</a:t>
                      </a:r>
                    </a:p>
                  </a:txBody>
                  <a:tcPr anchor="ctr"/>
                </a:tc>
                <a:tc>
                  <a:txBody>
                    <a:bodyPr/>
                    <a:lstStyle/>
                    <a:p>
                      <a:r>
                        <a:rPr lang="en-US"/>
                        <a:t>5</a:t>
                      </a:r>
                    </a:p>
                  </a:txBody>
                  <a:tcPr anchor="ctr"/>
                </a:tc>
                <a:tc>
                  <a:txBody>
                    <a:bodyPr/>
                    <a:lstStyle/>
                    <a:p>
                      <a:r>
                        <a:rPr lang="en-US"/>
                        <a:t>3</a:t>
                      </a:r>
                    </a:p>
                  </a:txBody>
                  <a:tcPr anchor="ctr"/>
                </a:tc>
                <a:tc>
                  <a:txBody>
                    <a:bodyPr/>
                    <a:lstStyle/>
                    <a:p>
                      <a:r>
                        <a:rPr lang="en-US"/>
                        <a:t>5</a:t>
                      </a:r>
                    </a:p>
                  </a:txBody>
                  <a:tcPr anchor="ctr"/>
                </a:tc>
                <a:tc>
                  <a:txBody>
                    <a:bodyPr/>
                    <a:lstStyle/>
                    <a:p>
                      <a:r>
                        <a:rPr lang="en-US"/>
                        <a:t>3</a:t>
                      </a:r>
                    </a:p>
                  </a:txBody>
                  <a:tcPr anchor="ctr"/>
                </a:tc>
                <a:tc>
                  <a:txBody>
                    <a:bodyPr/>
                    <a:lstStyle/>
                    <a:p>
                      <a:r>
                        <a:rPr lang="en-US"/>
                        <a:t>3</a:t>
                      </a:r>
                    </a:p>
                  </a:txBody>
                  <a:tcPr anchor="ctr"/>
                </a:tc>
                <a:tc>
                  <a:txBody>
                    <a:bodyPr/>
                    <a:lstStyle/>
                    <a:p>
                      <a:r>
                        <a:rPr lang="en-US" dirty="0">
                          <a:highlight>
                            <a:srgbClr val="FF0000"/>
                          </a:highlight>
                        </a:rPr>
                        <a:t>5</a:t>
                      </a:r>
                    </a:p>
                  </a:txBody>
                  <a:tcPr anchor="ctr"/>
                </a:tc>
                <a:extLst>
                  <a:ext uri="{0D108BD9-81ED-4DB2-BD59-A6C34878D82A}">
                    <a16:rowId xmlns:a16="http://schemas.microsoft.com/office/drawing/2014/main" val="990053153"/>
                  </a:ext>
                </a:extLst>
              </a:tr>
              <a:tr h="154525">
                <a:tc>
                  <a:txBody>
                    <a:bodyPr/>
                    <a:lstStyle/>
                    <a:p>
                      <a:r>
                        <a:rPr lang="en-US" sz="1050" b="1" dirty="0"/>
                        <a:t>Mandalay</a:t>
                      </a:r>
                    </a:p>
                  </a:txBody>
                  <a:tcPr anchor="ctr"/>
                </a:tc>
                <a:tc>
                  <a:txBody>
                    <a:bodyPr/>
                    <a:lstStyle/>
                    <a:p>
                      <a:r>
                        <a:rPr lang="en-US" sz="1050" b="1" dirty="0"/>
                        <a:t>B</a:t>
                      </a:r>
                    </a:p>
                  </a:txBody>
                  <a:tcPr anchor="ctr"/>
                </a:tc>
                <a:tc>
                  <a:txBody>
                    <a:bodyPr/>
                    <a:lstStyle/>
                    <a:p>
                      <a:r>
                        <a:rPr lang="en-US" sz="900" b="1" dirty="0">
                          <a:highlight>
                            <a:srgbClr val="00FF00"/>
                          </a:highlight>
                        </a:rPr>
                        <a:t>Sports and travel</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FF0000"/>
                          </a:highlight>
                        </a:rPr>
                        <a:t>6</a:t>
                      </a:r>
                    </a:p>
                  </a:txBody>
                  <a:tcPr anchor="ctr"/>
                </a:tc>
                <a:extLst>
                  <a:ext uri="{0D108BD9-81ED-4DB2-BD59-A6C34878D82A}">
                    <a16:rowId xmlns:a16="http://schemas.microsoft.com/office/drawing/2014/main" val="1362329083"/>
                  </a:ext>
                </a:extLst>
              </a:tr>
              <a:tr h="154525">
                <a:tc>
                  <a:txBody>
                    <a:bodyPr/>
                    <a:lstStyle/>
                    <a:p>
                      <a:r>
                        <a:rPr lang="en-US" sz="1050" b="1" dirty="0"/>
                        <a:t>Naypyitaw</a:t>
                      </a:r>
                    </a:p>
                  </a:txBody>
                  <a:tcPr anchor="ctr"/>
                </a:tc>
                <a:tc>
                  <a:txBody>
                    <a:bodyPr/>
                    <a:lstStyle/>
                    <a:p>
                      <a:r>
                        <a:rPr lang="en-US" sz="1050" b="1" dirty="0"/>
                        <a:t>C</a:t>
                      </a:r>
                    </a:p>
                  </a:txBody>
                  <a:tcPr anchor="ctr"/>
                </a:tc>
                <a:tc>
                  <a:txBody>
                    <a:bodyPr/>
                    <a:lstStyle/>
                    <a:p>
                      <a:r>
                        <a:rPr lang="en-US" sz="900" b="1" dirty="0"/>
                        <a:t>Fashion accessories</a:t>
                      </a:r>
                    </a:p>
                  </a:txBody>
                  <a:tcPr anchor="ctr"/>
                </a:tc>
                <a:tc>
                  <a:txBody>
                    <a:bodyPr/>
                    <a:lstStyle/>
                    <a:p>
                      <a:r>
                        <a:rPr lang="en-US"/>
                        <a:t>2</a:t>
                      </a:r>
                    </a:p>
                  </a:txBody>
                  <a:tcPr anchor="ctr"/>
                </a:tc>
                <a:tc>
                  <a:txBody>
                    <a:bodyPr/>
                    <a:lstStyle/>
                    <a:p>
                      <a:r>
                        <a:rPr lang="en-US"/>
                        <a:t>2</a:t>
                      </a:r>
                    </a:p>
                  </a:txBody>
                  <a:tcPr anchor="ctr"/>
                </a:tc>
                <a:tc>
                  <a:txBody>
                    <a:bodyPr/>
                    <a:lstStyle/>
                    <a:p>
                      <a:r>
                        <a:rPr lang="en-US"/>
                        <a:t>2</a:t>
                      </a:r>
                    </a:p>
                  </a:txBody>
                  <a:tcPr anchor="ctr"/>
                </a:tc>
                <a:tc>
                  <a:txBody>
                    <a:bodyPr/>
                    <a:lstStyle/>
                    <a:p>
                      <a:r>
                        <a:rPr lang="en-US"/>
                        <a:t>2</a:t>
                      </a:r>
                    </a:p>
                  </a:txBody>
                  <a:tcPr anchor="ctr"/>
                </a:tc>
                <a:tc>
                  <a:txBody>
                    <a:bodyPr/>
                    <a:lstStyle/>
                    <a:p>
                      <a:r>
                        <a:rPr lang="en-US"/>
                        <a:t>2</a:t>
                      </a:r>
                    </a:p>
                  </a:txBody>
                  <a:tcPr anchor="ctr"/>
                </a:tc>
                <a:tc>
                  <a:txBody>
                    <a:bodyPr/>
                    <a:lstStyle/>
                    <a:p>
                      <a:r>
                        <a:rPr lang="en-US"/>
                        <a:t>1</a:t>
                      </a:r>
                    </a:p>
                  </a:txBody>
                  <a:tcPr anchor="ctr"/>
                </a:tc>
                <a:extLst>
                  <a:ext uri="{0D108BD9-81ED-4DB2-BD59-A6C34878D82A}">
                    <a16:rowId xmlns:a16="http://schemas.microsoft.com/office/drawing/2014/main" val="3625892295"/>
                  </a:ext>
                </a:extLst>
              </a:tr>
              <a:tr h="154525">
                <a:tc>
                  <a:txBody>
                    <a:bodyPr/>
                    <a:lstStyle/>
                    <a:p>
                      <a:r>
                        <a:rPr lang="en-US" sz="1050" b="1" dirty="0"/>
                        <a:t>Naypyitaw</a:t>
                      </a:r>
                    </a:p>
                  </a:txBody>
                  <a:tcPr anchor="ctr"/>
                </a:tc>
                <a:tc>
                  <a:txBody>
                    <a:bodyPr/>
                    <a:lstStyle/>
                    <a:p>
                      <a:r>
                        <a:rPr lang="en-US" sz="1050" b="1" dirty="0"/>
                        <a:t>C</a:t>
                      </a:r>
                    </a:p>
                  </a:txBody>
                  <a:tcPr anchor="ctr"/>
                </a:tc>
                <a:tc>
                  <a:txBody>
                    <a:bodyPr/>
                    <a:lstStyle/>
                    <a:p>
                      <a:r>
                        <a:rPr lang="en-US" sz="900" b="1" dirty="0">
                          <a:highlight>
                            <a:srgbClr val="00FF00"/>
                          </a:highlight>
                        </a:rPr>
                        <a:t>Food and beverages</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a:t>2</a:t>
                      </a:r>
                    </a:p>
                  </a:txBody>
                  <a:tcPr anchor="ctr"/>
                </a:tc>
                <a:extLst>
                  <a:ext uri="{0D108BD9-81ED-4DB2-BD59-A6C34878D82A}">
                    <a16:rowId xmlns:a16="http://schemas.microsoft.com/office/drawing/2014/main" val="968842262"/>
                  </a:ext>
                </a:extLst>
              </a:tr>
              <a:tr h="154525">
                <a:tc>
                  <a:txBody>
                    <a:bodyPr/>
                    <a:lstStyle/>
                    <a:p>
                      <a:r>
                        <a:rPr lang="en-US" sz="1050" b="1" dirty="0"/>
                        <a:t>Naypyitaw</a:t>
                      </a:r>
                    </a:p>
                  </a:txBody>
                  <a:tcPr anchor="ctr"/>
                </a:tc>
                <a:tc>
                  <a:txBody>
                    <a:bodyPr/>
                    <a:lstStyle/>
                    <a:p>
                      <a:r>
                        <a:rPr lang="en-US" sz="1050" b="1" dirty="0"/>
                        <a:t>C</a:t>
                      </a:r>
                    </a:p>
                  </a:txBody>
                  <a:tcPr anchor="ctr"/>
                </a:tc>
                <a:tc>
                  <a:txBody>
                    <a:bodyPr/>
                    <a:lstStyle/>
                    <a:p>
                      <a:r>
                        <a:rPr lang="en-US" sz="900" b="1" dirty="0">
                          <a:solidFill>
                            <a:srgbClr val="FF0000"/>
                          </a:solidFill>
                        </a:rPr>
                        <a:t>Home and lifestyle</a:t>
                      </a:r>
                    </a:p>
                  </a:txBody>
                  <a:tcPr anchor="ctr"/>
                </a:tc>
                <a:tc>
                  <a:txBody>
                    <a:bodyPr/>
                    <a:lstStyle/>
                    <a:p>
                      <a:r>
                        <a:rPr lang="en-US"/>
                        <a:t>5</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a:t>3</a:t>
                      </a:r>
                    </a:p>
                  </a:txBody>
                  <a:tcPr anchor="ctr"/>
                </a:tc>
                <a:extLst>
                  <a:ext uri="{0D108BD9-81ED-4DB2-BD59-A6C34878D82A}">
                    <a16:rowId xmlns:a16="http://schemas.microsoft.com/office/drawing/2014/main" val="3177662575"/>
                  </a:ext>
                </a:extLst>
              </a:tr>
              <a:tr h="154525">
                <a:tc>
                  <a:txBody>
                    <a:bodyPr/>
                    <a:lstStyle/>
                    <a:p>
                      <a:r>
                        <a:rPr lang="en-US" sz="1050" b="1" dirty="0"/>
                        <a:t>Naypyitaw</a:t>
                      </a:r>
                    </a:p>
                  </a:txBody>
                  <a:tcPr anchor="ctr"/>
                </a:tc>
                <a:tc>
                  <a:txBody>
                    <a:bodyPr/>
                    <a:lstStyle/>
                    <a:p>
                      <a:r>
                        <a:rPr lang="en-US" sz="1050" b="1" dirty="0"/>
                        <a:t>C</a:t>
                      </a:r>
                    </a:p>
                  </a:txBody>
                  <a:tcPr anchor="ctr"/>
                </a:tc>
                <a:tc>
                  <a:txBody>
                    <a:bodyPr/>
                    <a:lstStyle/>
                    <a:p>
                      <a:r>
                        <a:rPr lang="en-US" sz="900" b="1" dirty="0"/>
                        <a:t>Sports and travel</a:t>
                      </a:r>
                    </a:p>
                  </a:txBody>
                  <a:tcPr anchor="ctr"/>
                </a:tc>
                <a:tc>
                  <a:txBody>
                    <a:bodyPr/>
                    <a:lstStyle/>
                    <a:p>
                      <a:r>
                        <a:rPr lang="en-US"/>
                        <a:t>5</a:t>
                      </a:r>
                    </a:p>
                  </a:txBody>
                  <a:tcPr anchor="ctr"/>
                </a:tc>
                <a:tc>
                  <a:txBody>
                    <a:bodyPr/>
                    <a:lstStyle/>
                    <a:p>
                      <a:r>
                        <a:rPr lang="en-US"/>
                        <a:t>5</a:t>
                      </a:r>
                    </a:p>
                  </a:txBody>
                  <a:tcPr anchor="ctr"/>
                </a:tc>
                <a:tc>
                  <a:txBody>
                    <a:bodyPr/>
                    <a:lstStyle/>
                    <a:p>
                      <a:r>
                        <a:rPr lang="en-US"/>
                        <a:t>5</a:t>
                      </a:r>
                    </a:p>
                  </a:txBody>
                  <a:tcPr anchor="ctr"/>
                </a:tc>
                <a:tc>
                  <a:txBody>
                    <a:bodyPr/>
                    <a:lstStyle/>
                    <a:p>
                      <a:r>
                        <a:rPr lang="en-US"/>
                        <a:t>5</a:t>
                      </a:r>
                    </a:p>
                  </a:txBody>
                  <a:tcPr anchor="ctr"/>
                </a:tc>
                <a:tc>
                  <a:txBody>
                    <a:bodyPr/>
                    <a:lstStyle/>
                    <a:p>
                      <a:r>
                        <a:rPr lang="en-US"/>
                        <a:t>5</a:t>
                      </a:r>
                    </a:p>
                  </a:txBody>
                  <a:tcPr anchor="ctr"/>
                </a:tc>
                <a:tc>
                  <a:txBody>
                    <a:bodyPr/>
                    <a:lstStyle/>
                    <a:p>
                      <a:r>
                        <a:rPr lang="en-US"/>
                        <a:t>4</a:t>
                      </a:r>
                    </a:p>
                  </a:txBody>
                  <a:tcPr anchor="ctr"/>
                </a:tc>
                <a:extLst>
                  <a:ext uri="{0D108BD9-81ED-4DB2-BD59-A6C34878D82A}">
                    <a16:rowId xmlns:a16="http://schemas.microsoft.com/office/drawing/2014/main" val="998595886"/>
                  </a:ext>
                </a:extLst>
              </a:tr>
              <a:tr h="154525">
                <a:tc>
                  <a:txBody>
                    <a:bodyPr/>
                    <a:lstStyle/>
                    <a:p>
                      <a:r>
                        <a:rPr lang="en-US" sz="1050" b="1" dirty="0"/>
                        <a:t>Naypyitaw</a:t>
                      </a:r>
                    </a:p>
                  </a:txBody>
                  <a:tcPr anchor="ctr"/>
                </a:tc>
                <a:tc>
                  <a:txBody>
                    <a:bodyPr/>
                    <a:lstStyle/>
                    <a:p>
                      <a:r>
                        <a:rPr lang="en-US" sz="1050" b="1" dirty="0"/>
                        <a:t>C</a:t>
                      </a:r>
                    </a:p>
                  </a:txBody>
                  <a:tcPr anchor="ctr"/>
                </a:tc>
                <a:tc>
                  <a:txBody>
                    <a:bodyPr/>
                    <a:lstStyle/>
                    <a:p>
                      <a:r>
                        <a:rPr lang="en-US" sz="900" b="1" dirty="0">
                          <a:highlight>
                            <a:srgbClr val="00FFFF"/>
                          </a:highlight>
                        </a:rPr>
                        <a:t>Health and beauty</a:t>
                      </a:r>
                    </a:p>
                  </a:txBody>
                  <a:tcPr anchor="ctr"/>
                </a:tc>
                <a:tc>
                  <a:txBody>
                    <a:bodyPr/>
                    <a:lstStyle/>
                    <a:p>
                      <a:r>
                        <a:rPr lang="en-US" dirty="0"/>
                        <a:t>4</a:t>
                      </a:r>
                    </a:p>
                  </a:txBody>
                  <a:tcPr anchor="ctr"/>
                </a:tc>
                <a:tc>
                  <a:txBody>
                    <a:bodyPr/>
                    <a:lstStyle/>
                    <a:p>
                      <a:r>
                        <a:rPr lang="en-US"/>
                        <a:t>4</a:t>
                      </a:r>
                    </a:p>
                  </a:txBody>
                  <a:tcPr anchor="ctr"/>
                </a:tc>
                <a:tc>
                  <a:txBody>
                    <a:bodyPr/>
                    <a:lstStyle/>
                    <a:p>
                      <a:r>
                        <a:rPr lang="en-US"/>
                        <a:t>4</a:t>
                      </a:r>
                    </a:p>
                  </a:txBody>
                  <a:tcPr anchor="ctr"/>
                </a:tc>
                <a:tc>
                  <a:txBody>
                    <a:bodyPr/>
                    <a:lstStyle/>
                    <a:p>
                      <a:r>
                        <a:rPr lang="en-US"/>
                        <a:t>4</a:t>
                      </a:r>
                    </a:p>
                  </a:txBody>
                  <a:tcPr anchor="ctr"/>
                </a:tc>
                <a:tc>
                  <a:txBody>
                    <a:bodyPr/>
                    <a:lstStyle/>
                    <a:p>
                      <a:r>
                        <a:rPr lang="en-US"/>
                        <a:t>4</a:t>
                      </a:r>
                    </a:p>
                  </a:txBody>
                  <a:tcPr anchor="ctr"/>
                </a:tc>
                <a:tc>
                  <a:txBody>
                    <a:bodyPr/>
                    <a:lstStyle/>
                    <a:p>
                      <a:r>
                        <a:rPr lang="en-US"/>
                        <a:t>5</a:t>
                      </a:r>
                    </a:p>
                  </a:txBody>
                  <a:tcPr anchor="ctr"/>
                </a:tc>
                <a:extLst>
                  <a:ext uri="{0D108BD9-81ED-4DB2-BD59-A6C34878D82A}">
                    <a16:rowId xmlns:a16="http://schemas.microsoft.com/office/drawing/2014/main" val="1158532720"/>
                  </a:ext>
                </a:extLst>
              </a:tr>
              <a:tr h="154525">
                <a:tc>
                  <a:txBody>
                    <a:bodyPr/>
                    <a:lstStyle/>
                    <a:p>
                      <a:r>
                        <a:rPr lang="en-US" sz="1050" b="1" dirty="0"/>
                        <a:t>Naypyitaw</a:t>
                      </a:r>
                    </a:p>
                  </a:txBody>
                  <a:tcPr anchor="ctr"/>
                </a:tc>
                <a:tc>
                  <a:txBody>
                    <a:bodyPr/>
                    <a:lstStyle/>
                    <a:p>
                      <a:r>
                        <a:rPr lang="en-US" sz="1050" b="1" dirty="0"/>
                        <a:t>C</a:t>
                      </a:r>
                    </a:p>
                  </a:txBody>
                  <a:tcPr anchor="ctr"/>
                </a:tc>
                <a:tc>
                  <a:txBody>
                    <a:bodyPr/>
                    <a:lstStyle/>
                    <a:p>
                      <a:r>
                        <a:rPr lang="en-US" sz="900" b="1" dirty="0">
                          <a:highlight>
                            <a:srgbClr val="00FFFF"/>
                          </a:highlight>
                        </a:rPr>
                        <a:t>Electronic accessories</a:t>
                      </a:r>
                    </a:p>
                  </a:txBody>
                  <a:tcPr anchor="ctr"/>
                </a:tc>
                <a:tc>
                  <a:txBody>
                    <a:bodyPr/>
                    <a:lstStyle/>
                    <a:p>
                      <a:r>
                        <a:rPr lang="en-US" dirty="0"/>
                        <a:t>3</a:t>
                      </a:r>
                    </a:p>
                  </a:txBody>
                  <a:tcPr anchor="ctr"/>
                </a:tc>
                <a:tc>
                  <a:txBody>
                    <a:bodyPr/>
                    <a:lstStyle/>
                    <a:p>
                      <a:r>
                        <a:rPr lang="en-US" dirty="0"/>
                        <a:t>3</a:t>
                      </a:r>
                    </a:p>
                  </a:txBody>
                  <a:tcPr anchor="ctr"/>
                </a:tc>
                <a:tc>
                  <a:txBody>
                    <a:bodyPr/>
                    <a:lstStyle/>
                    <a:p>
                      <a:r>
                        <a:rPr lang="en-US" dirty="0"/>
                        <a:t>3</a:t>
                      </a:r>
                    </a:p>
                  </a:txBody>
                  <a:tcPr anchor="ctr"/>
                </a:tc>
                <a:tc>
                  <a:txBody>
                    <a:bodyPr/>
                    <a:lstStyle/>
                    <a:p>
                      <a:r>
                        <a:rPr lang="en-US" dirty="0"/>
                        <a:t>3</a:t>
                      </a:r>
                    </a:p>
                  </a:txBody>
                  <a:tcPr anchor="ctr"/>
                </a:tc>
                <a:tc>
                  <a:txBody>
                    <a:bodyPr/>
                    <a:lstStyle/>
                    <a:p>
                      <a:r>
                        <a:rPr lang="en-US" dirty="0"/>
                        <a:t>3</a:t>
                      </a:r>
                    </a:p>
                  </a:txBody>
                  <a:tcPr anchor="ctr"/>
                </a:tc>
                <a:tc>
                  <a:txBody>
                    <a:bodyPr/>
                    <a:lstStyle/>
                    <a:p>
                      <a:r>
                        <a:rPr lang="en-US" dirty="0">
                          <a:highlight>
                            <a:srgbClr val="FF0000"/>
                          </a:highlight>
                        </a:rPr>
                        <a:t>6</a:t>
                      </a:r>
                    </a:p>
                  </a:txBody>
                  <a:tcPr anchor="ctr"/>
                </a:tc>
                <a:extLst>
                  <a:ext uri="{0D108BD9-81ED-4DB2-BD59-A6C34878D82A}">
                    <a16:rowId xmlns:a16="http://schemas.microsoft.com/office/drawing/2014/main" val="70376649"/>
                  </a:ext>
                </a:extLst>
              </a:tr>
            </a:tbl>
          </a:graphicData>
        </a:graphic>
      </p:graphicFrame>
      <p:sp>
        <p:nvSpPr>
          <p:cNvPr id="5" name="Rectangle 4">
            <a:extLst>
              <a:ext uri="{FF2B5EF4-FFF2-40B4-BE49-F238E27FC236}">
                <a16:creationId xmlns:a16="http://schemas.microsoft.com/office/drawing/2014/main" id="{2F2B4CC3-1C49-A318-77C3-2065C994B0B1}"/>
              </a:ext>
            </a:extLst>
          </p:cNvPr>
          <p:cNvSpPr/>
          <p:nvPr/>
        </p:nvSpPr>
        <p:spPr>
          <a:xfrm>
            <a:off x="134754" y="288758"/>
            <a:ext cx="11942832" cy="219456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BAB72D3-843B-56EE-B742-67749A847D40}"/>
              </a:ext>
            </a:extLst>
          </p:cNvPr>
          <p:cNvSpPr/>
          <p:nvPr/>
        </p:nvSpPr>
        <p:spPr>
          <a:xfrm>
            <a:off x="134754" y="2550697"/>
            <a:ext cx="11942832" cy="21271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68F88-06B8-B4A8-B9CF-8D12B9782929}"/>
              </a:ext>
            </a:extLst>
          </p:cNvPr>
          <p:cNvSpPr/>
          <p:nvPr/>
        </p:nvSpPr>
        <p:spPr>
          <a:xfrm>
            <a:off x="134754" y="4663440"/>
            <a:ext cx="11922492" cy="2194560"/>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1417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FC89-E493-92FD-18EB-9472F885B798}"/>
              </a:ext>
            </a:extLst>
          </p:cNvPr>
          <p:cNvSpPr>
            <a:spLocks noGrp="1"/>
          </p:cNvSpPr>
          <p:nvPr>
            <p:ph type="title"/>
          </p:nvPr>
        </p:nvSpPr>
        <p:spPr/>
        <p:txBody>
          <a:bodyPr/>
          <a:lstStyle/>
          <a:p>
            <a:r>
              <a:rPr lang="en-US" dirty="0"/>
              <a:t>Insights From product Analysis</a:t>
            </a:r>
          </a:p>
        </p:txBody>
      </p:sp>
      <p:sp>
        <p:nvSpPr>
          <p:cNvPr id="3" name="Content Placeholder 2">
            <a:extLst>
              <a:ext uri="{FF2B5EF4-FFF2-40B4-BE49-F238E27FC236}">
                <a16:creationId xmlns:a16="http://schemas.microsoft.com/office/drawing/2014/main" id="{12656F11-7FB7-2F0D-CA91-4A00B16641C4}"/>
              </a:ext>
            </a:extLst>
          </p:cNvPr>
          <p:cNvSpPr>
            <a:spLocks noGrp="1"/>
          </p:cNvSpPr>
          <p:nvPr>
            <p:ph idx="1"/>
          </p:nvPr>
        </p:nvSpPr>
        <p:spPr/>
        <p:txBody>
          <a:bodyPr>
            <a:normAutofit fontScale="70000" lnSpcReduction="20000"/>
          </a:bodyPr>
          <a:lstStyle/>
          <a:p>
            <a:pPr algn="l">
              <a:buFont typeface="+mj-lt"/>
              <a:buAutoNum type="arabicPeriod"/>
            </a:pPr>
            <a:r>
              <a:rPr lang="en-US" b="1" dirty="0"/>
              <a:t>Consistent Leaders:</a:t>
            </a:r>
            <a:r>
              <a:rPr lang="en-US" dirty="0"/>
              <a:t> "Home and lifestyle" in Yangon, "Sports and travel" in Mandalay, and "Food and beverages" in Naypyitaw are the most consistently high-performing product lines in their respective branches.</a:t>
            </a:r>
          </a:p>
          <a:p>
            <a:pPr algn="l">
              <a:buFont typeface="+mj-lt"/>
              <a:buAutoNum type="arabicPeriod"/>
            </a:pPr>
            <a:r>
              <a:rPr lang="en-US" b="1" dirty="0"/>
              <a:t>Opportunities for Improvement:</a:t>
            </a:r>
          </a:p>
          <a:p>
            <a:pPr lvl="1">
              <a:buFont typeface="+mj-lt"/>
              <a:buAutoNum type="arabicPeriod"/>
            </a:pPr>
            <a:r>
              <a:rPr lang="en-US" dirty="0"/>
              <a:t> Branch A could focus on improving the performance of "Health and beauty" and "Fashion accessories". </a:t>
            </a:r>
          </a:p>
          <a:p>
            <a:pPr lvl="1">
              <a:buFont typeface="+mj-lt"/>
              <a:buAutoNum type="arabicPeriod"/>
            </a:pPr>
            <a:r>
              <a:rPr lang="en-US" dirty="0"/>
              <a:t>Branch B could work on boosting "Food and beverages" and improving the </a:t>
            </a:r>
            <a:r>
              <a:rPr lang="en-US" dirty="0" err="1"/>
              <a:t>Avg_ratings</a:t>
            </a:r>
            <a:r>
              <a:rPr lang="en-US" dirty="0"/>
              <a:t> for "Sports and travel". </a:t>
            </a:r>
          </a:p>
          <a:p>
            <a:pPr lvl="1">
              <a:buFont typeface="+mj-lt"/>
              <a:buAutoNum type="arabicPeriod"/>
            </a:pPr>
            <a:r>
              <a:rPr lang="en-US" dirty="0"/>
              <a:t>Branch C might benefit from strategies to enhance the performance of "Home and lifestyle" and "Sports and travel".</a:t>
            </a:r>
          </a:p>
          <a:p>
            <a:pPr algn="l">
              <a:buFont typeface="+mj-lt"/>
              <a:buAutoNum type="arabicPeriod"/>
            </a:pPr>
            <a:r>
              <a:rPr lang="en-US" b="1" dirty="0" err="1"/>
              <a:t>Avg_ratings</a:t>
            </a:r>
            <a:r>
              <a:rPr lang="en-US" b="1" dirty="0"/>
              <a:t> Influence:</a:t>
            </a:r>
            <a:r>
              <a:rPr lang="en-US" dirty="0"/>
              <a:t> Despite some product lines performing well across other parameters, their lower </a:t>
            </a:r>
            <a:r>
              <a:rPr lang="en-US" dirty="0" err="1"/>
              <a:t>Avg_ratings</a:t>
            </a:r>
            <a:r>
              <a:rPr lang="en-US" dirty="0"/>
              <a:t> could indicate a need for quality improvements or better customer satisfaction efforts (e.g., "Sports and travel" in Mandalay).</a:t>
            </a:r>
          </a:p>
          <a:p>
            <a:pPr algn="l">
              <a:buFont typeface="+mj-lt"/>
              <a:buAutoNum type="arabicPeriod"/>
            </a:pPr>
            <a:r>
              <a:rPr lang="en-US" b="1" dirty="0"/>
              <a:t>Potential Growth Areas:</a:t>
            </a:r>
            <a:r>
              <a:rPr lang="en-US" dirty="0"/>
              <a:t> Product lines that show high potential but have room for improvement in certain areas, such as "Electronic accessories" in all branches and "Health and beauty" in Yangon and Naypyitaw, should be targeted for strategic growth initiatives.</a:t>
            </a:r>
          </a:p>
          <a:p>
            <a:endParaRPr lang="en-US" dirty="0"/>
          </a:p>
        </p:txBody>
      </p:sp>
    </p:spTree>
    <p:extLst>
      <p:ext uri="{BB962C8B-B14F-4D97-AF65-F5344CB8AC3E}">
        <p14:creationId xmlns:p14="http://schemas.microsoft.com/office/powerpoint/2010/main" val="1222947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F1DB-87D2-F82E-713B-ABA95853E136}"/>
              </a:ext>
            </a:extLst>
          </p:cNvPr>
          <p:cNvSpPr>
            <a:spLocks noGrp="1"/>
          </p:cNvSpPr>
          <p:nvPr>
            <p:ph type="title"/>
          </p:nvPr>
        </p:nvSpPr>
        <p:spPr>
          <a:xfrm>
            <a:off x="1537097" y="395272"/>
            <a:ext cx="6986015" cy="1059801"/>
          </a:xfrm>
        </p:spPr>
        <p:txBody>
          <a:bodyPr anchor="b">
            <a:normAutofit/>
          </a:bodyPr>
          <a:lstStyle/>
          <a:p>
            <a:r>
              <a:rPr lang="en-US" dirty="0"/>
              <a:t>Sales Trend</a:t>
            </a:r>
          </a:p>
        </p:txBody>
      </p:sp>
      <p:sp>
        <p:nvSpPr>
          <p:cNvPr id="3" name="Content Placeholder 2">
            <a:extLst>
              <a:ext uri="{FF2B5EF4-FFF2-40B4-BE49-F238E27FC236}">
                <a16:creationId xmlns:a16="http://schemas.microsoft.com/office/drawing/2014/main" id="{74EB674D-1EA1-40B8-6352-61D1953576AF}"/>
              </a:ext>
            </a:extLst>
          </p:cNvPr>
          <p:cNvSpPr>
            <a:spLocks noGrp="1"/>
          </p:cNvSpPr>
          <p:nvPr>
            <p:ph idx="1"/>
          </p:nvPr>
        </p:nvSpPr>
        <p:spPr>
          <a:xfrm>
            <a:off x="1537097" y="2209111"/>
            <a:ext cx="6986016" cy="3672144"/>
          </a:xfrm>
        </p:spPr>
        <p:txBody>
          <a:bodyPr>
            <a:normAutofit/>
          </a:bodyPr>
          <a:lstStyle/>
          <a:p>
            <a:pPr>
              <a:lnSpc>
                <a:spcPct val="100000"/>
              </a:lnSpc>
            </a:pPr>
            <a:r>
              <a:rPr lang="en-US" dirty="0">
                <a:latin typeface="Söhne"/>
              </a:rPr>
              <a:t>The highest sales happened in the month of January.</a:t>
            </a:r>
          </a:p>
          <a:p>
            <a:pPr>
              <a:lnSpc>
                <a:spcPct val="100000"/>
              </a:lnSpc>
            </a:pPr>
            <a:endParaRPr lang="en-US" dirty="0">
              <a:latin typeface="Söhne"/>
            </a:endParaRPr>
          </a:p>
          <a:p>
            <a:pPr>
              <a:lnSpc>
                <a:spcPct val="100000"/>
              </a:lnSpc>
            </a:pPr>
            <a:endParaRPr lang="en-US" dirty="0">
              <a:latin typeface="Söhne"/>
            </a:endParaRPr>
          </a:p>
          <a:p>
            <a:pPr>
              <a:lnSpc>
                <a:spcPct val="100000"/>
              </a:lnSpc>
            </a:pPr>
            <a:r>
              <a:rPr lang="en-US" dirty="0">
                <a:latin typeface="Söhne"/>
              </a:rPr>
              <a:t>In January , Naypyitaw contributing the highest amount, </a:t>
            </a:r>
          </a:p>
          <a:p>
            <a:pPr>
              <a:lnSpc>
                <a:spcPct val="100000"/>
              </a:lnSpc>
            </a:pPr>
            <a:r>
              <a:rPr lang="en-US" dirty="0">
                <a:latin typeface="Söhne"/>
              </a:rPr>
              <a:t>in February  Mandalay is on top</a:t>
            </a:r>
          </a:p>
          <a:p>
            <a:pPr>
              <a:lnSpc>
                <a:spcPct val="100000"/>
              </a:lnSpc>
            </a:pPr>
            <a:r>
              <a:rPr lang="en-US" dirty="0">
                <a:latin typeface="Söhne"/>
              </a:rPr>
              <a:t>Yangon is leading in March.</a:t>
            </a:r>
          </a:p>
          <a:p>
            <a:pPr marL="0" indent="0">
              <a:lnSpc>
                <a:spcPct val="100000"/>
              </a:lnSpc>
              <a:buNone/>
            </a:pPr>
            <a:endParaRPr lang="en-US" sz="2600" dirty="0">
              <a:latin typeface="Söhne"/>
            </a:endParaRPr>
          </a:p>
        </p:txBody>
      </p:sp>
      <p:pic>
        <p:nvPicPr>
          <p:cNvPr id="33" name="Picture 32">
            <a:extLst>
              <a:ext uri="{FF2B5EF4-FFF2-40B4-BE49-F238E27FC236}">
                <a16:creationId xmlns:a16="http://schemas.microsoft.com/office/drawing/2014/main" id="{96A889FE-BDF0-91FC-F9FC-E8CBC60A53AB}"/>
              </a:ext>
            </a:extLst>
          </p:cNvPr>
          <p:cNvPicPr>
            <a:picLocks noChangeAspect="1"/>
          </p:cNvPicPr>
          <p:nvPr/>
        </p:nvPicPr>
        <p:blipFill>
          <a:blip r:embed="rId2"/>
          <a:stretch>
            <a:fillRect/>
          </a:stretch>
        </p:blipFill>
        <p:spPr>
          <a:xfrm>
            <a:off x="7208016" y="3929965"/>
            <a:ext cx="4527559" cy="1906699"/>
          </a:xfrm>
          <a:prstGeom prst="rect">
            <a:avLst/>
          </a:prstGeom>
        </p:spPr>
      </p:pic>
      <p:pic>
        <p:nvPicPr>
          <p:cNvPr id="5" name="Content Placeholder 4">
            <a:extLst>
              <a:ext uri="{FF2B5EF4-FFF2-40B4-BE49-F238E27FC236}">
                <a16:creationId xmlns:a16="http://schemas.microsoft.com/office/drawing/2014/main" id="{8EE63693-AA00-4963-0180-DC593062F500}"/>
              </a:ext>
            </a:extLst>
          </p:cNvPr>
          <p:cNvPicPr>
            <a:picLocks noChangeAspect="1"/>
          </p:cNvPicPr>
          <p:nvPr/>
        </p:nvPicPr>
        <p:blipFill>
          <a:blip r:embed="rId3"/>
          <a:stretch>
            <a:fillRect/>
          </a:stretch>
        </p:blipFill>
        <p:spPr>
          <a:xfrm>
            <a:off x="6495707" y="2547487"/>
            <a:ext cx="4717727" cy="1044102"/>
          </a:xfrm>
          <a:prstGeom prst="rect">
            <a:avLst/>
          </a:prstGeom>
        </p:spPr>
      </p:pic>
      <p:sp>
        <p:nvSpPr>
          <p:cNvPr id="6" name="Rectangle: Rounded Corners 5">
            <a:extLst>
              <a:ext uri="{FF2B5EF4-FFF2-40B4-BE49-F238E27FC236}">
                <a16:creationId xmlns:a16="http://schemas.microsoft.com/office/drawing/2014/main" id="{8C28C547-F96E-6E9C-E3A5-CBE6C9FC6DBE}"/>
              </a:ext>
            </a:extLst>
          </p:cNvPr>
          <p:cNvSpPr/>
          <p:nvPr/>
        </p:nvSpPr>
        <p:spPr>
          <a:xfrm>
            <a:off x="7442587" y="4123018"/>
            <a:ext cx="4136764" cy="228600"/>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8BFCF55F-8683-AFF8-83FB-AF5B30B5052D}"/>
              </a:ext>
            </a:extLst>
          </p:cNvPr>
          <p:cNvSpPr/>
          <p:nvPr/>
        </p:nvSpPr>
        <p:spPr>
          <a:xfrm>
            <a:off x="7403411" y="4648889"/>
            <a:ext cx="4136764" cy="181716"/>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0275B00-792B-EAF5-FDA8-67711D92F62A}"/>
              </a:ext>
            </a:extLst>
          </p:cNvPr>
          <p:cNvSpPr/>
          <p:nvPr/>
        </p:nvSpPr>
        <p:spPr>
          <a:xfrm>
            <a:off x="7403411" y="5100610"/>
            <a:ext cx="4136764" cy="228600"/>
          </a:xfrm>
          <a:prstGeom prst="round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5389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F158-DC3A-2C93-7C0A-ACC6B6E6A775}"/>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1828B8E7-B4FD-C5DA-D46B-1FC9F89CE30E}"/>
              </a:ext>
            </a:extLst>
          </p:cNvPr>
          <p:cNvGraphicFramePr>
            <a:graphicFrameLocks noGrp="1"/>
          </p:cNvGraphicFramePr>
          <p:nvPr>
            <p:ph idx="1"/>
            <p:extLst>
              <p:ext uri="{D42A27DB-BD31-4B8C-83A1-F6EECF244321}">
                <p14:modId xmlns:p14="http://schemas.microsoft.com/office/powerpoint/2010/main" val="3178216636"/>
              </p:ext>
            </p:extLst>
          </p:nvPr>
        </p:nvGraphicFramePr>
        <p:xfrm>
          <a:off x="114414" y="22860"/>
          <a:ext cx="11998530" cy="6835140"/>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739833078"/>
                    </a:ext>
                  </a:extLst>
                </a:gridCol>
                <a:gridCol w="1034468">
                  <a:extLst>
                    <a:ext uri="{9D8B030D-6E8A-4147-A177-3AD203B41FA5}">
                      <a16:colId xmlns:a16="http://schemas.microsoft.com/office/drawing/2014/main" val="2395080237"/>
                    </a:ext>
                  </a:extLst>
                </a:gridCol>
                <a:gridCol w="1740115">
                  <a:extLst>
                    <a:ext uri="{9D8B030D-6E8A-4147-A177-3AD203B41FA5}">
                      <a16:colId xmlns:a16="http://schemas.microsoft.com/office/drawing/2014/main" val="1730058986"/>
                    </a:ext>
                  </a:extLst>
                </a:gridCol>
                <a:gridCol w="1819179">
                  <a:extLst>
                    <a:ext uri="{9D8B030D-6E8A-4147-A177-3AD203B41FA5}">
                      <a16:colId xmlns:a16="http://schemas.microsoft.com/office/drawing/2014/main" val="669824422"/>
                    </a:ext>
                  </a:extLst>
                </a:gridCol>
                <a:gridCol w="1376412">
                  <a:extLst>
                    <a:ext uri="{9D8B030D-6E8A-4147-A177-3AD203B41FA5}">
                      <a16:colId xmlns:a16="http://schemas.microsoft.com/office/drawing/2014/main" val="2259457548"/>
                    </a:ext>
                  </a:extLst>
                </a:gridCol>
                <a:gridCol w="1540042">
                  <a:extLst>
                    <a:ext uri="{9D8B030D-6E8A-4147-A177-3AD203B41FA5}">
                      <a16:colId xmlns:a16="http://schemas.microsoft.com/office/drawing/2014/main" val="540206395"/>
                    </a:ext>
                  </a:extLst>
                </a:gridCol>
                <a:gridCol w="1596126">
                  <a:extLst>
                    <a:ext uri="{9D8B030D-6E8A-4147-A177-3AD203B41FA5}">
                      <a16:colId xmlns:a16="http://schemas.microsoft.com/office/drawing/2014/main" val="2882261387"/>
                    </a:ext>
                  </a:extLst>
                </a:gridCol>
                <a:gridCol w="1341954">
                  <a:extLst>
                    <a:ext uri="{9D8B030D-6E8A-4147-A177-3AD203B41FA5}">
                      <a16:colId xmlns:a16="http://schemas.microsoft.com/office/drawing/2014/main" val="3111284119"/>
                    </a:ext>
                  </a:extLst>
                </a:gridCol>
                <a:gridCol w="1341954">
                  <a:extLst>
                    <a:ext uri="{9D8B030D-6E8A-4147-A177-3AD203B41FA5}">
                      <a16:colId xmlns:a16="http://schemas.microsoft.com/office/drawing/2014/main" val="3565339522"/>
                    </a:ext>
                  </a:extLst>
                </a:gridCol>
              </a:tblGrid>
              <a:tr h="0">
                <a:tc>
                  <a:txBody>
                    <a:bodyPr/>
                    <a:lstStyle/>
                    <a:p>
                      <a:endParaRPr lang="en-US" sz="1050" dirty="0"/>
                    </a:p>
                  </a:txBody>
                  <a:tcPr/>
                </a:tc>
                <a:tc>
                  <a:txBody>
                    <a:bodyPr/>
                    <a:lstStyle/>
                    <a:p>
                      <a:r>
                        <a:rPr lang="en-US" sz="1050" dirty="0"/>
                        <a:t>Month </a:t>
                      </a:r>
                    </a:p>
                  </a:txBody>
                  <a:tcPr/>
                </a:tc>
                <a:tc>
                  <a:txBody>
                    <a:bodyPr/>
                    <a:lstStyle/>
                    <a:p>
                      <a:r>
                        <a:rPr lang="en-US" sz="1050" dirty="0"/>
                        <a:t>Product Line</a:t>
                      </a:r>
                    </a:p>
                  </a:txBody>
                  <a:tcPr/>
                </a:tc>
                <a:tc>
                  <a:txBody>
                    <a:bodyPr/>
                    <a:lstStyle/>
                    <a:p>
                      <a:r>
                        <a:rPr lang="en-US" sz="1050" dirty="0" err="1"/>
                        <a:t>Purchase_frequency</a:t>
                      </a:r>
                      <a:endParaRPr lang="en-US" sz="1050" dirty="0"/>
                    </a:p>
                  </a:txBody>
                  <a:tcPr/>
                </a:tc>
                <a:tc>
                  <a:txBody>
                    <a:bodyPr/>
                    <a:lstStyle/>
                    <a:p>
                      <a:r>
                        <a:rPr lang="en-US" sz="1050" dirty="0" err="1"/>
                        <a:t>Total_COGS</a:t>
                      </a:r>
                      <a:endParaRPr lang="en-US" sz="1050" dirty="0"/>
                    </a:p>
                  </a:txBody>
                  <a:tcPr/>
                </a:tc>
                <a:tc>
                  <a:txBody>
                    <a:bodyPr/>
                    <a:lstStyle/>
                    <a:p>
                      <a:r>
                        <a:rPr lang="en-US" sz="1050" dirty="0" err="1"/>
                        <a:t>Total_Quantity</a:t>
                      </a:r>
                      <a:endParaRPr lang="en-US" sz="1050" dirty="0"/>
                    </a:p>
                  </a:txBody>
                  <a:tcPr/>
                </a:tc>
                <a:tc>
                  <a:txBody>
                    <a:bodyPr/>
                    <a:lstStyle/>
                    <a:p>
                      <a:r>
                        <a:rPr lang="en-US" sz="1050" dirty="0" err="1"/>
                        <a:t>Total_Revenue</a:t>
                      </a:r>
                      <a:endParaRPr lang="en-US" sz="1050" dirty="0"/>
                    </a:p>
                  </a:txBody>
                  <a:tcPr/>
                </a:tc>
                <a:tc>
                  <a:txBody>
                    <a:bodyPr/>
                    <a:lstStyle/>
                    <a:p>
                      <a:r>
                        <a:rPr lang="en-US" sz="1050" dirty="0"/>
                        <a:t>profit</a:t>
                      </a:r>
                    </a:p>
                  </a:txBody>
                  <a:tcPr/>
                </a:tc>
                <a:tc>
                  <a:txBody>
                    <a:bodyPr/>
                    <a:lstStyle/>
                    <a:p>
                      <a:r>
                        <a:rPr lang="en-US" sz="1050" dirty="0" err="1"/>
                        <a:t>Avg_ratings</a:t>
                      </a:r>
                      <a:endParaRPr lang="en-US" sz="1050" dirty="0"/>
                    </a:p>
                  </a:txBody>
                  <a:tcPr/>
                </a:tc>
                <a:extLst>
                  <a:ext uri="{0D108BD9-81ED-4DB2-BD59-A6C34878D82A}">
                    <a16:rowId xmlns:a16="http://schemas.microsoft.com/office/drawing/2014/main" val="651776775"/>
                  </a:ext>
                </a:extLst>
              </a:tr>
              <a:tr h="154525">
                <a:tc>
                  <a:txBody>
                    <a:bodyPr/>
                    <a:lstStyle/>
                    <a:p>
                      <a:endParaRPr lang="en-US" sz="1050" b="1" dirty="0"/>
                    </a:p>
                  </a:txBody>
                  <a:tcPr anchor="ctr"/>
                </a:tc>
                <a:tc>
                  <a:txBody>
                    <a:bodyPr/>
                    <a:lstStyle/>
                    <a:p>
                      <a:r>
                        <a:rPr lang="en-US" dirty="0"/>
                        <a:t>January</a:t>
                      </a:r>
                    </a:p>
                  </a:txBody>
                  <a:tcPr anchor="ctr"/>
                </a:tc>
                <a:tc>
                  <a:txBody>
                    <a:bodyPr/>
                    <a:lstStyle/>
                    <a:p>
                      <a:r>
                        <a:rPr lang="en-US" sz="900" dirty="0"/>
                        <a:t>Electronic accessories</a:t>
                      </a:r>
                    </a:p>
                  </a:txBody>
                  <a:tcPr anchor="ctr"/>
                </a:tc>
                <a:tc>
                  <a:txBody>
                    <a:bodyPr/>
                    <a:lstStyle/>
                    <a:p>
                      <a:r>
                        <a:rPr lang="en-US"/>
                        <a:t>54</a:t>
                      </a:r>
                    </a:p>
                  </a:txBody>
                  <a:tcPr anchor="ctr"/>
                </a:tc>
                <a:tc>
                  <a:txBody>
                    <a:bodyPr/>
                    <a:lstStyle/>
                    <a:p>
                      <a:r>
                        <a:rPr lang="en-US"/>
                        <a:t>17934.56</a:t>
                      </a:r>
                    </a:p>
                  </a:txBody>
                  <a:tcPr anchor="ctr"/>
                </a:tc>
                <a:tc>
                  <a:txBody>
                    <a:bodyPr/>
                    <a:lstStyle/>
                    <a:p>
                      <a:r>
                        <a:rPr lang="en-US"/>
                        <a:t>333</a:t>
                      </a:r>
                    </a:p>
                  </a:txBody>
                  <a:tcPr anchor="ctr"/>
                </a:tc>
                <a:tc>
                  <a:txBody>
                    <a:bodyPr/>
                    <a:lstStyle/>
                    <a:p>
                      <a:r>
                        <a:rPr lang="en-US"/>
                        <a:t>18831</a:t>
                      </a:r>
                    </a:p>
                  </a:txBody>
                  <a:tcPr anchor="ctr"/>
                </a:tc>
                <a:tc>
                  <a:txBody>
                    <a:bodyPr/>
                    <a:lstStyle/>
                    <a:p>
                      <a:r>
                        <a:rPr lang="en-US"/>
                        <a:t>896.73</a:t>
                      </a:r>
                    </a:p>
                  </a:txBody>
                  <a:tcPr anchor="ctr"/>
                </a:tc>
                <a:tc>
                  <a:txBody>
                    <a:bodyPr/>
                    <a:lstStyle/>
                    <a:p>
                      <a:r>
                        <a:rPr lang="en-US"/>
                        <a:t>7.14</a:t>
                      </a:r>
                    </a:p>
                  </a:txBody>
                  <a:tcPr anchor="ctr"/>
                </a:tc>
                <a:extLst>
                  <a:ext uri="{0D108BD9-81ED-4DB2-BD59-A6C34878D82A}">
                    <a16:rowId xmlns:a16="http://schemas.microsoft.com/office/drawing/2014/main" val="635579546"/>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900" dirty="0"/>
                        <a:t>Fashion accessories</a:t>
                      </a:r>
                    </a:p>
                  </a:txBody>
                  <a:tcPr anchor="ctr"/>
                </a:tc>
                <a:tc>
                  <a:txBody>
                    <a:bodyPr/>
                    <a:lstStyle/>
                    <a:p>
                      <a:r>
                        <a:rPr lang="en-US"/>
                        <a:t>64</a:t>
                      </a:r>
                    </a:p>
                  </a:txBody>
                  <a:tcPr anchor="ctr"/>
                </a:tc>
                <a:tc>
                  <a:txBody>
                    <a:bodyPr/>
                    <a:lstStyle/>
                    <a:p>
                      <a:r>
                        <a:rPr lang="en-US"/>
                        <a:t>18423.92</a:t>
                      </a:r>
                    </a:p>
                  </a:txBody>
                  <a:tcPr anchor="ctr"/>
                </a:tc>
                <a:tc>
                  <a:txBody>
                    <a:bodyPr/>
                    <a:lstStyle/>
                    <a:p>
                      <a:r>
                        <a:rPr lang="en-US"/>
                        <a:t>336</a:t>
                      </a:r>
                    </a:p>
                  </a:txBody>
                  <a:tcPr anchor="ctr"/>
                </a:tc>
                <a:tc>
                  <a:txBody>
                    <a:bodyPr/>
                    <a:lstStyle/>
                    <a:p>
                      <a:r>
                        <a:rPr lang="en-US"/>
                        <a:t>19345</a:t>
                      </a:r>
                    </a:p>
                  </a:txBody>
                  <a:tcPr anchor="ctr"/>
                </a:tc>
                <a:tc>
                  <a:txBody>
                    <a:bodyPr/>
                    <a:lstStyle/>
                    <a:p>
                      <a:r>
                        <a:rPr lang="en-US"/>
                        <a:t>921.2</a:t>
                      </a:r>
                    </a:p>
                  </a:txBody>
                  <a:tcPr anchor="ctr"/>
                </a:tc>
                <a:tc>
                  <a:txBody>
                    <a:bodyPr/>
                    <a:lstStyle/>
                    <a:p>
                      <a:r>
                        <a:rPr lang="en-US"/>
                        <a:t>7.06</a:t>
                      </a:r>
                    </a:p>
                  </a:txBody>
                  <a:tcPr anchor="ctr"/>
                </a:tc>
                <a:extLst>
                  <a:ext uri="{0D108BD9-81ED-4DB2-BD59-A6C34878D82A}">
                    <a16:rowId xmlns:a16="http://schemas.microsoft.com/office/drawing/2014/main" val="1785566801"/>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900" dirty="0"/>
                        <a:t>Food and beverages</a:t>
                      </a:r>
                    </a:p>
                  </a:txBody>
                  <a:tcPr anchor="ctr"/>
                </a:tc>
                <a:tc>
                  <a:txBody>
                    <a:bodyPr/>
                    <a:lstStyle/>
                    <a:p>
                      <a:r>
                        <a:rPr lang="en-US"/>
                        <a:t>56</a:t>
                      </a:r>
                    </a:p>
                  </a:txBody>
                  <a:tcPr anchor="ctr"/>
                </a:tc>
                <a:tc>
                  <a:txBody>
                    <a:bodyPr/>
                    <a:lstStyle/>
                    <a:p>
                      <a:r>
                        <a:rPr lang="en-US"/>
                        <a:t>18638.6</a:t>
                      </a:r>
                    </a:p>
                  </a:txBody>
                  <a:tcPr anchor="ctr"/>
                </a:tc>
                <a:tc>
                  <a:txBody>
                    <a:bodyPr/>
                    <a:lstStyle/>
                    <a:p>
                      <a:r>
                        <a:rPr lang="en-US"/>
                        <a:t>325</a:t>
                      </a:r>
                    </a:p>
                  </a:txBody>
                  <a:tcPr anchor="ctr"/>
                </a:tc>
                <a:tc>
                  <a:txBody>
                    <a:bodyPr/>
                    <a:lstStyle/>
                    <a:p>
                      <a:r>
                        <a:rPr lang="en-US"/>
                        <a:t>19571</a:t>
                      </a:r>
                    </a:p>
                  </a:txBody>
                  <a:tcPr anchor="ctr"/>
                </a:tc>
                <a:tc>
                  <a:txBody>
                    <a:bodyPr/>
                    <a:lstStyle/>
                    <a:p>
                      <a:r>
                        <a:rPr lang="en-US"/>
                        <a:t>931.93</a:t>
                      </a:r>
                    </a:p>
                  </a:txBody>
                  <a:tcPr anchor="ctr"/>
                </a:tc>
                <a:tc>
                  <a:txBody>
                    <a:bodyPr/>
                    <a:lstStyle/>
                    <a:p>
                      <a:r>
                        <a:rPr lang="en-US"/>
                        <a:t>7.41</a:t>
                      </a:r>
                    </a:p>
                  </a:txBody>
                  <a:tcPr anchor="ctr"/>
                </a:tc>
                <a:extLst>
                  <a:ext uri="{0D108BD9-81ED-4DB2-BD59-A6C34878D82A}">
                    <a16:rowId xmlns:a16="http://schemas.microsoft.com/office/drawing/2014/main" val="1009951836"/>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900" dirty="0">
                          <a:solidFill>
                            <a:srgbClr val="FF0000"/>
                          </a:solidFill>
                        </a:rPr>
                        <a:t>Health and beauty</a:t>
                      </a:r>
                    </a:p>
                  </a:txBody>
                  <a:tcPr anchor="ctr"/>
                </a:tc>
                <a:tc>
                  <a:txBody>
                    <a:bodyPr/>
                    <a:lstStyle/>
                    <a:p>
                      <a:r>
                        <a:rPr lang="en-US" dirty="0">
                          <a:solidFill>
                            <a:srgbClr val="FF0000"/>
                          </a:solidFill>
                        </a:rPr>
                        <a:t>49</a:t>
                      </a:r>
                    </a:p>
                  </a:txBody>
                  <a:tcPr anchor="ctr"/>
                </a:tc>
                <a:tc>
                  <a:txBody>
                    <a:bodyPr/>
                    <a:lstStyle/>
                    <a:p>
                      <a:r>
                        <a:rPr lang="en-US" dirty="0">
                          <a:solidFill>
                            <a:srgbClr val="FF0000"/>
                          </a:solidFill>
                        </a:rPr>
                        <a:t>15603.02</a:t>
                      </a:r>
                    </a:p>
                  </a:txBody>
                  <a:tcPr anchor="ctr"/>
                </a:tc>
                <a:tc>
                  <a:txBody>
                    <a:bodyPr/>
                    <a:lstStyle/>
                    <a:p>
                      <a:r>
                        <a:rPr lang="en-US" dirty="0">
                          <a:solidFill>
                            <a:srgbClr val="FF0000"/>
                          </a:solidFill>
                        </a:rPr>
                        <a:t>254</a:t>
                      </a:r>
                    </a:p>
                  </a:txBody>
                  <a:tcPr anchor="ctr"/>
                </a:tc>
                <a:tc>
                  <a:txBody>
                    <a:bodyPr/>
                    <a:lstStyle/>
                    <a:p>
                      <a:r>
                        <a:rPr lang="en-US" dirty="0">
                          <a:solidFill>
                            <a:srgbClr val="FF0000"/>
                          </a:solidFill>
                        </a:rPr>
                        <a:t>16383</a:t>
                      </a:r>
                    </a:p>
                  </a:txBody>
                  <a:tcPr anchor="ctr"/>
                </a:tc>
                <a:tc>
                  <a:txBody>
                    <a:bodyPr/>
                    <a:lstStyle/>
                    <a:p>
                      <a:r>
                        <a:rPr lang="en-US" dirty="0">
                          <a:solidFill>
                            <a:srgbClr val="FF0000"/>
                          </a:solidFill>
                        </a:rPr>
                        <a:t>780.15</a:t>
                      </a:r>
                    </a:p>
                  </a:txBody>
                  <a:tcPr anchor="ctr"/>
                </a:tc>
                <a:tc>
                  <a:txBody>
                    <a:bodyPr/>
                    <a:lstStyle/>
                    <a:p>
                      <a:r>
                        <a:rPr lang="en-US"/>
                        <a:t>7.13</a:t>
                      </a:r>
                    </a:p>
                  </a:txBody>
                  <a:tcPr anchor="ctr"/>
                </a:tc>
                <a:extLst>
                  <a:ext uri="{0D108BD9-81ED-4DB2-BD59-A6C34878D82A}">
                    <a16:rowId xmlns:a16="http://schemas.microsoft.com/office/drawing/2014/main" val="1972881043"/>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900" dirty="0"/>
                        <a:t>Home and lifestyle</a:t>
                      </a:r>
                    </a:p>
                  </a:txBody>
                  <a:tcPr anchor="ctr"/>
                </a:tc>
                <a:tc>
                  <a:txBody>
                    <a:bodyPr/>
                    <a:lstStyle/>
                    <a:p>
                      <a:r>
                        <a:rPr lang="en-US"/>
                        <a:t>59</a:t>
                      </a:r>
                    </a:p>
                  </a:txBody>
                  <a:tcPr anchor="ctr"/>
                </a:tc>
                <a:tc>
                  <a:txBody>
                    <a:bodyPr/>
                    <a:lstStyle/>
                    <a:p>
                      <a:r>
                        <a:rPr lang="en-US"/>
                        <a:t>19518.8</a:t>
                      </a:r>
                    </a:p>
                  </a:txBody>
                  <a:tcPr anchor="ctr"/>
                </a:tc>
                <a:tc>
                  <a:txBody>
                    <a:bodyPr/>
                    <a:lstStyle/>
                    <a:p>
                      <a:r>
                        <a:rPr lang="en-US"/>
                        <a:t>342</a:t>
                      </a:r>
                    </a:p>
                  </a:txBody>
                  <a:tcPr anchor="ctr"/>
                </a:tc>
                <a:tc>
                  <a:txBody>
                    <a:bodyPr/>
                    <a:lstStyle/>
                    <a:p>
                      <a:r>
                        <a:rPr lang="en-US"/>
                        <a:t>20495</a:t>
                      </a:r>
                    </a:p>
                  </a:txBody>
                  <a:tcPr anchor="ctr"/>
                </a:tc>
                <a:tc>
                  <a:txBody>
                    <a:bodyPr/>
                    <a:lstStyle/>
                    <a:p>
                      <a:r>
                        <a:rPr lang="en-US"/>
                        <a:t>975.94</a:t>
                      </a:r>
                    </a:p>
                  </a:txBody>
                  <a:tcPr anchor="ctr"/>
                </a:tc>
                <a:tc>
                  <a:txBody>
                    <a:bodyPr/>
                    <a:lstStyle/>
                    <a:p>
                      <a:r>
                        <a:rPr lang="en-US" dirty="0">
                          <a:highlight>
                            <a:srgbClr val="FF0000"/>
                          </a:highlight>
                        </a:rPr>
                        <a:t>6.67</a:t>
                      </a:r>
                    </a:p>
                  </a:txBody>
                  <a:tcPr anchor="ctr"/>
                </a:tc>
                <a:extLst>
                  <a:ext uri="{0D108BD9-81ED-4DB2-BD59-A6C34878D82A}">
                    <a16:rowId xmlns:a16="http://schemas.microsoft.com/office/drawing/2014/main" val="128082276"/>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900" dirty="0">
                          <a:highlight>
                            <a:srgbClr val="00FF00"/>
                          </a:highlight>
                        </a:rPr>
                        <a:t>Sports and travel</a:t>
                      </a:r>
                    </a:p>
                  </a:txBody>
                  <a:tcPr anchor="ctr"/>
                </a:tc>
                <a:tc>
                  <a:txBody>
                    <a:bodyPr/>
                    <a:lstStyle/>
                    <a:p>
                      <a:r>
                        <a:rPr lang="en-US" dirty="0">
                          <a:highlight>
                            <a:srgbClr val="00FF00"/>
                          </a:highlight>
                        </a:rPr>
                        <a:t>70</a:t>
                      </a:r>
                    </a:p>
                  </a:txBody>
                  <a:tcPr anchor="ctr"/>
                </a:tc>
                <a:tc>
                  <a:txBody>
                    <a:bodyPr/>
                    <a:lstStyle/>
                    <a:p>
                      <a:r>
                        <a:rPr lang="en-US" dirty="0">
                          <a:solidFill>
                            <a:srgbClr val="FF0000"/>
                          </a:solidFill>
                          <a:highlight>
                            <a:srgbClr val="00FF00"/>
                          </a:highlight>
                        </a:rPr>
                        <a:t>20635.26</a:t>
                      </a:r>
                    </a:p>
                  </a:txBody>
                  <a:tcPr anchor="ctr"/>
                </a:tc>
                <a:tc>
                  <a:txBody>
                    <a:bodyPr/>
                    <a:lstStyle/>
                    <a:p>
                      <a:r>
                        <a:rPr lang="en-US"/>
                        <a:t>375</a:t>
                      </a:r>
                    </a:p>
                  </a:txBody>
                  <a:tcPr anchor="ctr"/>
                </a:tc>
                <a:tc>
                  <a:txBody>
                    <a:bodyPr/>
                    <a:lstStyle/>
                    <a:p>
                      <a:r>
                        <a:rPr lang="en-US" dirty="0">
                          <a:highlight>
                            <a:srgbClr val="00FF00"/>
                          </a:highlight>
                        </a:rPr>
                        <a:t>21667</a:t>
                      </a:r>
                    </a:p>
                  </a:txBody>
                  <a:tcPr anchor="ctr"/>
                </a:tc>
                <a:tc>
                  <a:txBody>
                    <a:bodyPr/>
                    <a:lstStyle/>
                    <a:p>
                      <a:r>
                        <a:rPr lang="en-US" dirty="0">
                          <a:highlight>
                            <a:srgbClr val="00FF00"/>
                          </a:highlight>
                        </a:rPr>
                        <a:t>1031.76</a:t>
                      </a:r>
                    </a:p>
                  </a:txBody>
                  <a:tcPr anchor="ctr"/>
                </a:tc>
                <a:tc>
                  <a:txBody>
                    <a:bodyPr/>
                    <a:lstStyle/>
                    <a:p>
                      <a:r>
                        <a:rPr lang="en-US" dirty="0">
                          <a:highlight>
                            <a:srgbClr val="FF0000"/>
                          </a:highlight>
                        </a:rPr>
                        <a:t>6.78</a:t>
                      </a:r>
                    </a:p>
                  </a:txBody>
                  <a:tcPr anchor="ctr"/>
                </a:tc>
                <a:extLst>
                  <a:ext uri="{0D108BD9-81ED-4DB2-BD59-A6C34878D82A}">
                    <a16:rowId xmlns:a16="http://schemas.microsoft.com/office/drawing/2014/main" val="3225627167"/>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900" dirty="0"/>
                        <a:t>Electronic accessories</a:t>
                      </a:r>
                    </a:p>
                  </a:txBody>
                  <a:tcPr anchor="ctr"/>
                </a:tc>
                <a:tc>
                  <a:txBody>
                    <a:bodyPr/>
                    <a:lstStyle/>
                    <a:p>
                      <a:r>
                        <a:rPr lang="en-US"/>
                        <a:t>54</a:t>
                      </a:r>
                    </a:p>
                  </a:txBody>
                  <a:tcPr anchor="ctr"/>
                </a:tc>
                <a:tc>
                  <a:txBody>
                    <a:bodyPr/>
                    <a:lstStyle/>
                    <a:p>
                      <a:r>
                        <a:rPr lang="en-US"/>
                        <a:t>16536.1</a:t>
                      </a:r>
                    </a:p>
                  </a:txBody>
                  <a:tcPr anchor="ctr"/>
                </a:tc>
                <a:tc>
                  <a:txBody>
                    <a:bodyPr/>
                    <a:lstStyle/>
                    <a:p>
                      <a:r>
                        <a:rPr lang="en-US"/>
                        <a:t>313</a:t>
                      </a:r>
                    </a:p>
                  </a:txBody>
                  <a:tcPr anchor="ctr"/>
                </a:tc>
                <a:tc>
                  <a:txBody>
                    <a:bodyPr/>
                    <a:lstStyle/>
                    <a:p>
                      <a:r>
                        <a:rPr lang="en-US"/>
                        <a:t>17363</a:t>
                      </a:r>
                    </a:p>
                  </a:txBody>
                  <a:tcPr anchor="ctr"/>
                </a:tc>
                <a:tc>
                  <a:txBody>
                    <a:bodyPr/>
                    <a:lstStyle/>
                    <a:p>
                      <a:r>
                        <a:rPr lang="en-US"/>
                        <a:t>826.8</a:t>
                      </a:r>
                    </a:p>
                  </a:txBody>
                  <a:tcPr anchor="ctr"/>
                </a:tc>
                <a:tc>
                  <a:txBody>
                    <a:bodyPr/>
                    <a:lstStyle/>
                    <a:p>
                      <a:r>
                        <a:rPr lang="en-US" dirty="0">
                          <a:highlight>
                            <a:srgbClr val="FF0000"/>
                          </a:highlight>
                        </a:rPr>
                        <a:t>6.96</a:t>
                      </a:r>
                    </a:p>
                  </a:txBody>
                  <a:tcPr anchor="ctr"/>
                </a:tc>
                <a:extLst>
                  <a:ext uri="{0D108BD9-81ED-4DB2-BD59-A6C34878D82A}">
                    <a16:rowId xmlns:a16="http://schemas.microsoft.com/office/drawing/2014/main" val="417526693"/>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900" dirty="0"/>
                        <a:t>Fashion accessories</a:t>
                      </a:r>
                    </a:p>
                  </a:txBody>
                  <a:tcPr anchor="ctr"/>
                </a:tc>
                <a:tc>
                  <a:txBody>
                    <a:bodyPr/>
                    <a:lstStyle/>
                    <a:p>
                      <a:r>
                        <a:rPr lang="en-US"/>
                        <a:t>60</a:t>
                      </a:r>
                    </a:p>
                  </a:txBody>
                  <a:tcPr anchor="ctr"/>
                </a:tc>
                <a:tc>
                  <a:txBody>
                    <a:bodyPr/>
                    <a:lstStyle/>
                    <a:p>
                      <a:r>
                        <a:rPr lang="en-US"/>
                        <a:t>18104.63</a:t>
                      </a:r>
                    </a:p>
                  </a:txBody>
                  <a:tcPr anchor="ctr"/>
                </a:tc>
                <a:tc>
                  <a:txBody>
                    <a:bodyPr/>
                    <a:lstStyle/>
                    <a:p>
                      <a:r>
                        <a:rPr lang="en-US"/>
                        <a:t>295</a:t>
                      </a:r>
                    </a:p>
                  </a:txBody>
                  <a:tcPr anchor="ctr"/>
                </a:tc>
                <a:tc>
                  <a:txBody>
                    <a:bodyPr/>
                    <a:lstStyle/>
                    <a:p>
                      <a:r>
                        <a:rPr lang="en-US"/>
                        <a:t>19010</a:t>
                      </a:r>
                    </a:p>
                  </a:txBody>
                  <a:tcPr anchor="ctr"/>
                </a:tc>
                <a:tc>
                  <a:txBody>
                    <a:bodyPr/>
                    <a:lstStyle/>
                    <a:p>
                      <a:r>
                        <a:rPr lang="en-US"/>
                        <a:t>905.23</a:t>
                      </a:r>
                    </a:p>
                  </a:txBody>
                  <a:tcPr anchor="ctr"/>
                </a:tc>
                <a:tc>
                  <a:txBody>
                    <a:bodyPr/>
                    <a:lstStyle/>
                    <a:p>
                      <a:r>
                        <a:rPr lang="en-US"/>
                        <a:t>7.08</a:t>
                      </a:r>
                    </a:p>
                  </a:txBody>
                  <a:tcPr anchor="ctr"/>
                </a:tc>
                <a:extLst>
                  <a:ext uri="{0D108BD9-81ED-4DB2-BD59-A6C34878D82A}">
                    <a16:rowId xmlns:a16="http://schemas.microsoft.com/office/drawing/2014/main" val="1645507744"/>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900" dirty="0">
                          <a:highlight>
                            <a:srgbClr val="00FF00"/>
                          </a:highlight>
                        </a:rPr>
                        <a:t>Food and beverages</a:t>
                      </a:r>
                    </a:p>
                  </a:txBody>
                  <a:tcPr anchor="ctr"/>
                </a:tc>
                <a:tc>
                  <a:txBody>
                    <a:bodyPr/>
                    <a:lstStyle/>
                    <a:p>
                      <a:r>
                        <a:rPr lang="en-US" dirty="0">
                          <a:highlight>
                            <a:srgbClr val="00FF00"/>
                          </a:highlight>
                        </a:rPr>
                        <a:t>62</a:t>
                      </a:r>
                    </a:p>
                  </a:txBody>
                  <a:tcPr anchor="ctr"/>
                </a:tc>
                <a:tc>
                  <a:txBody>
                    <a:bodyPr/>
                    <a:lstStyle/>
                    <a:p>
                      <a:r>
                        <a:rPr lang="en-US" dirty="0">
                          <a:solidFill>
                            <a:srgbClr val="FF0000"/>
                          </a:solidFill>
                          <a:highlight>
                            <a:srgbClr val="00FF00"/>
                          </a:highlight>
                        </a:rPr>
                        <a:t>19047.96</a:t>
                      </a:r>
                    </a:p>
                  </a:txBody>
                  <a:tcPr anchor="ctr"/>
                </a:tc>
                <a:tc>
                  <a:txBody>
                    <a:bodyPr/>
                    <a:lstStyle/>
                    <a:p>
                      <a:r>
                        <a:rPr lang="en-US" dirty="0">
                          <a:highlight>
                            <a:srgbClr val="00FF00"/>
                          </a:highlight>
                        </a:rPr>
                        <a:t>349</a:t>
                      </a:r>
                    </a:p>
                  </a:txBody>
                  <a:tcPr anchor="ctr"/>
                </a:tc>
                <a:tc>
                  <a:txBody>
                    <a:bodyPr/>
                    <a:lstStyle/>
                    <a:p>
                      <a:r>
                        <a:rPr lang="en-US" dirty="0">
                          <a:highlight>
                            <a:srgbClr val="00FF00"/>
                          </a:highlight>
                        </a:rPr>
                        <a:t>20000</a:t>
                      </a:r>
                    </a:p>
                  </a:txBody>
                  <a:tcPr anchor="ctr"/>
                </a:tc>
                <a:tc>
                  <a:txBody>
                    <a:bodyPr/>
                    <a:lstStyle/>
                    <a:p>
                      <a:r>
                        <a:rPr lang="en-US" dirty="0">
                          <a:highlight>
                            <a:srgbClr val="00FF00"/>
                          </a:highlight>
                        </a:rPr>
                        <a:t>952.4</a:t>
                      </a:r>
                    </a:p>
                  </a:txBody>
                  <a:tcPr anchor="ctr"/>
                </a:tc>
                <a:tc>
                  <a:txBody>
                    <a:bodyPr/>
                    <a:lstStyle/>
                    <a:p>
                      <a:r>
                        <a:rPr lang="en-US"/>
                        <a:t>7.01</a:t>
                      </a:r>
                    </a:p>
                  </a:txBody>
                  <a:tcPr anchor="ctr"/>
                </a:tc>
                <a:extLst>
                  <a:ext uri="{0D108BD9-81ED-4DB2-BD59-A6C34878D82A}">
                    <a16:rowId xmlns:a16="http://schemas.microsoft.com/office/drawing/2014/main" val="1048148171"/>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900" dirty="0">
                          <a:highlight>
                            <a:srgbClr val="00FFFF"/>
                          </a:highlight>
                        </a:rPr>
                        <a:t>Health and beauty</a:t>
                      </a:r>
                    </a:p>
                  </a:txBody>
                  <a:tcPr anchor="ctr"/>
                </a:tc>
                <a:tc>
                  <a:txBody>
                    <a:bodyPr/>
                    <a:lstStyle/>
                    <a:p>
                      <a:r>
                        <a:rPr lang="en-US" dirty="0">
                          <a:highlight>
                            <a:srgbClr val="00FFFF"/>
                          </a:highlight>
                        </a:rPr>
                        <a:t>46</a:t>
                      </a:r>
                    </a:p>
                  </a:txBody>
                  <a:tcPr anchor="ctr"/>
                </a:tc>
                <a:tc>
                  <a:txBody>
                    <a:bodyPr/>
                    <a:lstStyle/>
                    <a:p>
                      <a:r>
                        <a:rPr lang="en-US" dirty="0">
                          <a:highlight>
                            <a:srgbClr val="00FFFF"/>
                          </a:highlight>
                        </a:rPr>
                        <a:t>13906.91</a:t>
                      </a:r>
                    </a:p>
                  </a:txBody>
                  <a:tcPr anchor="ctr"/>
                </a:tc>
                <a:tc>
                  <a:txBody>
                    <a:bodyPr/>
                    <a:lstStyle/>
                    <a:p>
                      <a:r>
                        <a:rPr lang="en-US" dirty="0">
                          <a:highlight>
                            <a:srgbClr val="00FFFF"/>
                          </a:highlight>
                        </a:rPr>
                        <a:t>266</a:t>
                      </a:r>
                    </a:p>
                  </a:txBody>
                  <a:tcPr anchor="ctr"/>
                </a:tc>
                <a:tc>
                  <a:txBody>
                    <a:bodyPr/>
                    <a:lstStyle/>
                    <a:p>
                      <a:r>
                        <a:rPr lang="en-US" dirty="0">
                          <a:highlight>
                            <a:srgbClr val="00FFFF"/>
                          </a:highlight>
                        </a:rPr>
                        <a:t>14602</a:t>
                      </a:r>
                    </a:p>
                  </a:txBody>
                  <a:tcPr anchor="ctr"/>
                </a:tc>
                <a:tc>
                  <a:txBody>
                    <a:bodyPr/>
                    <a:lstStyle/>
                    <a:p>
                      <a:r>
                        <a:rPr lang="en-US" dirty="0">
                          <a:highlight>
                            <a:srgbClr val="00FFFF"/>
                          </a:highlight>
                        </a:rPr>
                        <a:t>695.35</a:t>
                      </a:r>
                    </a:p>
                  </a:txBody>
                  <a:tcPr anchor="ctr"/>
                </a:tc>
                <a:tc>
                  <a:txBody>
                    <a:bodyPr/>
                    <a:lstStyle/>
                    <a:p>
                      <a:r>
                        <a:rPr lang="en-US" dirty="0"/>
                        <a:t>7.21</a:t>
                      </a:r>
                    </a:p>
                  </a:txBody>
                  <a:tcPr anchor="ctr"/>
                </a:tc>
                <a:extLst>
                  <a:ext uri="{0D108BD9-81ED-4DB2-BD59-A6C34878D82A}">
                    <a16:rowId xmlns:a16="http://schemas.microsoft.com/office/drawing/2014/main" val="1396685948"/>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900" dirty="0"/>
                        <a:t>Home and lifestyle</a:t>
                      </a:r>
                    </a:p>
                  </a:txBody>
                  <a:tcPr anchor="ctr"/>
                </a:tc>
                <a:tc>
                  <a:txBody>
                    <a:bodyPr/>
                    <a:lstStyle/>
                    <a:p>
                      <a:r>
                        <a:rPr lang="en-US"/>
                        <a:t>38</a:t>
                      </a:r>
                    </a:p>
                  </a:txBody>
                  <a:tcPr anchor="ctr"/>
                </a:tc>
                <a:tc>
                  <a:txBody>
                    <a:bodyPr/>
                    <a:lstStyle/>
                    <a:p>
                      <a:r>
                        <a:rPr lang="en-US"/>
                        <a:t>11842.27</a:t>
                      </a:r>
                    </a:p>
                  </a:txBody>
                  <a:tcPr anchor="ctr"/>
                </a:tc>
                <a:tc>
                  <a:txBody>
                    <a:bodyPr/>
                    <a:lstStyle/>
                    <a:p>
                      <a:r>
                        <a:rPr lang="en-US"/>
                        <a:t>205</a:t>
                      </a:r>
                    </a:p>
                  </a:txBody>
                  <a:tcPr anchor="ctr"/>
                </a:tc>
                <a:tc>
                  <a:txBody>
                    <a:bodyPr/>
                    <a:lstStyle/>
                    <a:p>
                      <a:r>
                        <a:rPr lang="en-US"/>
                        <a:t>12434</a:t>
                      </a:r>
                    </a:p>
                  </a:txBody>
                  <a:tcPr anchor="ctr"/>
                </a:tc>
                <a:tc>
                  <a:txBody>
                    <a:bodyPr/>
                    <a:lstStyle/>
                    <a:p>
                      <a:r>
                        <a:rPr lang="en-US"/>
                        <a:t>592.11</a:t>
                      </a:r>
                    </a:p>
                  </a:txBody>
                  <a:tcPr anchor="ctr"/>
                </a:tc>
                <a:tc>
                  <a:txBody>
                    <a:bodyPr/>
                    <a:lstStyle/>
                    <a:p>
                      <a:r>
                        <a:rPr lang="en-US"/>
                        <a:t>7.07</a:t>
                      </a:r>
                    </a:p>
                  </a:txBody>
                  <a:tcPr anchor="ctr"/>
                </a:tc>
                <a:extLst>
                  <a:ext uri="{0D108BD9-81ED-4DB2-BD59-A6C34878D82A}">
                    <a16:rowId xmlns:a16="http://schemas.microsoft.com/office/drawing/2014/main" val="990053153"/>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900" dirty="0"/>
                        <a:t>Sports and travel</a:t>
                      </a:r>
                    </a:p>
                  </a:txBody>
                  <a:tcPr anchor="ctr"/>
                </a:tc>
                <a:tc>
                  <a:txBody>
                    <a:bodyPr/>
                    <a:lstStyle/>
                    <a:p>
                      <a:r>
                        <a:rPr lang="en-US"/>
                        <a:t>43</a:t>
                      </a:r>
                    </a:p>
                  </a:txBody>
                  <a:tcPr anchor="ctr"/>
                </a:tc>
                <a:tc>
                  <a:txBody>
                    <a:bodyPr/>
                    <a:lstStyle/>
                    <a:p>
                      <a:r>
                        <a:rPr lang="en-US"/>
                        <a:t>13152.01</a:t>
                      </a:r>
                    </a:p>
                  </a:txBody>
                  <a:tcPr anchor="ctr"/>
                </a:tc>
                <a:tc>
                  <a:txBody>
                    <a:bodyPr/>
                    <a:lstStyle/>
                    <a:p>
                      <a:r>
                        <a:rPr lang="en-US"/>
                        <a:t>226</a:t>
                      </a:r>
                    </a:p>
                  </a:txBody>
                  <a:tcPr anchor="ctr"/>
                </a:tc>
                <a:tc>
                  <a:txBody>
                    <a:bodyPr/>
                    <a:lstStyle/>
                    <a:p>
                      <a:r>
                        <a:rPr lang="en-US"/>
                        <a:t>13810</a:t>
                      </a:r>
                    </a:p>
                  </a:txBody>
                  <a:tcPr anchor="ctr"/>
                </a:tc>
                <a:tc>
                  <a:txBody>
                    <a:bodyPr/>
                    <a:lstStyle/>
                    <a:p>
                      <a:r>
                        <a:rPr lang="en-US"/>
                        <a:t>657.6</a:t>
                      </a:r>
                    </a:p>
                  </a:txBody>
                  <a:tcPr anchor="ctr"/>
                </a:tc>
                <a:tc>
                  <a:txBody>
                    <a:bodyPr/>
                    <a:lstStyle/>
                    <a:p>
                      <a:r>
                        <a:rPr lang="en-US"/>
                        <a:t>7.13</a:t>
                      </a:r>
                    </a:p>
                  </a:txBody>
                  <a:tcPr anchor="ctr"/>
                </a:tc>
                <a:extLst>
                  <a:ext uri="{0D108BD9-81ED-4DB2-BD59-A6C34878D82A}">
                    <a16:rowId xmlns:a16="http://schemas.microsoft.com/office/drawing/2014/main" val="1362329083"/>
                  </a:ext>
                </a:extLst>
              </a:tr>
              <a:tr h="154525">
                <a:tc>
                  <a:txBody>
                    <a:bodyPr/>
                    <a:lstStyle/>
                    <a:p>
                      <a:endParaRPr lang="en-US" sz="1050" b="1" dirty="0"/>
                    </a:p>
                  </a:txBody>
                  <a:tcPr anchor="ctr"/>
                </a:tc>
                <a:tc>
                  <a:txBody>
                    <a:bodyPr/>
                    <a:lstStyle/>
                    <a:p>
                      <a:r>
                        <a:rPr lang="en-US"/>
                        <a:t>March</a:t>
                      </a:r>
                    </a:p>
                  </a:txBody>
                  <a:tcPr anchor="ctr"/>
                </a:tc>
                <a:tc>
                  <a:txBody>
                    <a:bodyPr/>
                    <a:lstStyle/>
                    <a:p>
                      <a:r>
                        <a:rPr lang="en-US" sz="900" dirty="0"/>
                        <a:t>Electronic accessories</a:t>
                      </a:r>
                    </a:p>
                  </a:txBody>
                  <a:tcPr anchor="ctr"/>
                </a:tc>
                <a:tc>
                  <a:txBody>
                    <a:bodyPr/>
                    <a:lstStyle/>
                    <a:p>
                      <a:r>
                        <a:rPr lang="en-US"/>
                        <a:t>62</a:t>
                      </a:r>
                    </a:p>
                  </a:txBody>
                  <a:tcPr anchor="ctr"/>
                </a:tc>
                <a:tc>
                  <a:txBody>
                    <a:bodyPr/>
                    <a:lstStyle/>
                    <a:p>
                      <a:r>
                        <a:rPr lang="en-US"/>
                        <a:t>17279.37</a:t>
                      </a:r>
                    </a:p>
                  </a:txBody>
                  <a:tcPr anchor="ctr"/>
                </a:tc>
                <a:tc>
                  <a:txBody>
                    <a:bodyPr/>
                    <a:lstStyle/>
                    <a:p>
                      <a:r>
                        <a:rPr lang="en-US"/>
                        <a:t>325</a:t>
                      </a:r>
                    </a:p>
                  </a:txBody>
                  <a:tcPr anchor="ctr"/>
                </a:tc>
                <a:tc>
                  <a:txBody>
                    <a:bodyPr/>
                    <a:lstStyle/>
                    <a:p>
                      <a:r>
                        <a:rPr lang="en-US"/>
                        <a:t>18143</a:t>
                      </a:r>
                    </a:p>
                  </a:txBody>
                  <a:tcPr anchor="ctr"/>
                </a:tc>
                <a:tc>
                  <a:txBody>
                    <a:bodyPr/>
                    <a:lstStyle/>
                    <a:p>
                      <a:r>
                        <a:rPr lang="en-US"/>
                        <a:t>863.97</a:t>
                      </a:r>
                    </a:p>
                  </a:txBody>
                  <a:tcPr anchor="ctr"/>
                </a:tc>
                <a:tc>
                  <a:txBody>
                    <a:bodyPr/>
                    <a:lstStyle/>
                    <a:p>
                      <a:r>
                        <a:rPr lang="en-US">
                          <a:highlight>
                            <a:srgbClr val="FF0000"/>
                          </a:highlight>
                        </a:rPr>
                        <a:t>6.7</a:t>
                      </a:r>
                    </a:p>
                  </a:txBody>
                  <a:tcPr anchor="ctr"/>
                </a:tc>
                <a:extLst>
                  <a:ext uri="{0D108BD9-81ED-4DB2-BD59-A6C34878D82A}">
                    <a16:rowId xmlns:a16="http://schemas.microsoft.com/office/drawing/2014/main" val="3625892295"/>
                  </a:ext>
                </a:extLst>
              </a:tr>
              <a:tr h="154525">
                <a:tc>
                  <a:txBody>
                    <a:bodyPr/>
                    <a:lstStyle/>
                    <a:p>
                      <a:endParaRPr lang="en-US" sz="1050" b="1" dirty="0"/>
                    </a:p>
                  </a:txBody>
                  <a:tcPr anchor="ctr"/>
                </a:tc>
                <a:tc>
                  <a:txBody>
                    <a:bodyPr/>
                    <a:lstStyle/>
                    <a:p>
                      <a:r>
                        <a:rPr lang="en-US"/>
                        <a:t>March</a:t>
                      </a:r>
                    </a:p>
                  </a:txBody>
                  <a:tcPr anchor="ctr"/>
                </a:tc>
                <a:tc>
                  <a:txBody>
                    <a:bodyPr/>
                    <a:lstStyle/>
                    <a:p>
                      <a:r>
                        <a:rPr lang="en-US" sz="900" dirty="0"/>
                        <a:t>Fashion accessories</a:t>
                      </a:r>
                    </a:p>
                  </a:txBody>
                  <a:tcPr anchor="ctr"/>
                </a:tc>
                <a:tc>
                  <a:txBody>
                    <a:bodyPr/>
                    <a:lstStyle/>
                    <a:p>
                      <a:r>
                        <a:rPr lang="en-US"/>
                        <a:t>54</a:t>
                      </a:r>
                    </a:p>
                  </a:txBody>
                  <a:tcPr anchor="ctr"/>
                </a:tc>
                <a:tc>
                  <a:txBody>
                    <a:bodyPr/>
                    <a:lstStyle/>
                    <a:p>
                      <a:r>
                        <a:rPr lang="en-US"/>
                        <a:t>15191.35</a:t>
                      </a:r>
                    </a:p>
                  </a:txBody>
                  <a:tcPr anchor="ctr"/>
                </a:tc>
                <a:tc>
                  <a:txBody>
                    <a:bodyPr/>
                    <a:lstStyle/>
                    <a:p>
                      <a:r>
                        <a:rPr lang="en-US"/>
                        <a:t>271</a:t>
                      </a:r>
                    </a:p>
                  </a:txBody>
                  <a:tcPr anchor="ctr"/>
                </a:tc>
                <a:tc>
                  <a:txBody>
                    <a:bodyPr/>
                    <a:lstStyle/>
                    <a:p>
                      <a:r>
                        <a:rPr lang="en-US"/>
                        <a:t>15951</a:t>
                      </a:r>
                    </a:p>
                  </a:txBody>
                  <a:tcPr anchor="ctr"/>
                </a:tc>
                <a:tc>
                  <a:txBody>
                    <a:bodyPr/>
                    <a:lstStyle/>
                    <a:p>
                      <a:r>
                        <a:rPr lang="en-US"/>
                        <a:t>759.57</a:t>
                      </a:r>
                    </a:p>
                  </a:txBody>
                  <a:tcPr anchor="ctr"/>
                </a:tc>
                <a:tc>
                  <a:txBody>
                    <a:bodyPr/>
                    <a:lstStyle/>
                    <a:p>
                      <a:r>
                        <a:rPr lang="en-US">
                          <a:highlight>
                            <a:srgbClr val="FF0000"/>
                          </a:highlight>
                        </a:rPr>
                        <a:t>6.93</a:t>
                      </a:r>
                    </a:p>
                  </a:txBody>
                  <a:tcPr anchor="ctr"/>
                </a:tc>
                <a:extLst>
                  <a:ext uri="{0D108BD9-81ED-4DB2-BD59-A6C34878D82A}">
                    <a16:rowId xmlns:a16="http://schemas.microsoft.com/office/drawing/2014/main" val="968842262"/>
                  </a:ext>
                </a:extLst>
              </a:tr>
              <a:tr h="154525">
                <a:tc>
                  <a:txBody>
                    <a:bodyPr/>
                    <a:lstStyle/>
                    <a:p>
                      <a:endParaRPr lang="en-US" sz="1050" b="1" dirty="0"/>
                    </a:p>
                  </a:txBody>
                  <a:tcPr anchor="ctr"/>
                </a:tc>
                <a:tc>
                  <a:txBody>
                    <a:bodyPr/>
                    <a:lstStyle/>
                    <a:p>
                      <a:r>
                        <a:rPr lang="en-US"/>
                        <a:t>March</a:t>
                      </a:r>
                    </a:p>
                  </a:txBody>
                  <a:tcPr anchor="ctr"/>
                </a:tc>
                <a:tc>
                  <a:txBody>
                    <a:bodyPr/>
                    <a:lstStyle/>
                    <a:p>
                      <a:r>
                        <a:rPr lang="en-US" sz="900" dirty="0"/>
                        <a:t>Food and beverages</a:t>
                      </a:r>
                    </a:p>
                  </a:txBody>
                  <a:tcPr anchor="ctr"/>
                </a:tc>
                <a:tc>
                  <a:txBody>
                    <a:bodyPr/>
                    <a:lstStyle/>
                    <a:p>
                      <a:r>
                        <a:rPr lang="en-US"/>
                        <a:t>56</a:t>
                      </a:r>
                    </a:p>
                  </a:txBody>
                  <a:tcPr anchor="ctr"/>
                </a:tc>
                <a:tc>
                  <a:txBody>
                    <a:bodyPr/>
                    <a:lstStyle/>
                    <a:p>
                      <a:r>
                        <a:rPr lang="en-US"/>
                        <a:t>15784.72</a:t>
                      </a:r>
                    </a:p>
                  </a:txBody>
                  <a:tcPr anchor="ctr"/>
                </a:tc>
                <a:tc>
                  <a:txBody>
                    <a:bodyPr/>
                    <a:lstStyle/>
                    <a:p>
                      <a:r>
                        <a:rPr lang="en-US"/>
                        <a:t>278</a:t>
                      </a:r>
                    </a:p>
                  </a:txBody>
                  <a:tcPr anchor="ctr"/>
                </a:tc>
                <a:tc>
                  <a:txBody>
                    <a:bodyPr/>
                    <a:lstStyle/>
                    <a:p>
                      <a:r>
                        <a:rPr lang="en-US"/>
                        <a:t>16574</a:t>
                      </a:r>
                    </a:p>
                  </a:txBody>
                  <a:tcPr anchor="ctr"/>
                </a:tc>
                <a:tc>
                  <a:txBody>
                    <a:bodyPr/>
                    <a:lstStyle/>
                    <a:p>
                      <a:r>
                        <a:rPr lang="en-US"/>
                        <a:t>789.24</a:t>
                      </a:r>
                    </a:p>
                  </a:txBody>
                  <a:tcPr anchor="ctr"/>
                </a:tc>
                <a:tc>
                  <a:txBody>
                    <a:bodyPr/>
                    <a:lstStyle/>
                    <a:p>
                      <a:r>
                        <a:rPr lang="en-US">
                          <a:highlight>
                            <a:srgbClr val="FF0000"/>
                          </a:highlight>
                        </a:rPr>
                        <a:t>6.93</a:t>
                      </a:r>
                    </a:p>
                  </a:txBody>
                  <a:tcPr anchor="ctr"/>
                </a:tc>
                <a:extLst>
                  <a:ext uri="{0D108BD9-81ED-4DB2-BD59-A6C34878D82A}">
                    <a16:rowId xmlns:a16="http://schemas.microsoft.com/office/drawing/2014/main" val="3177662575"/>
                  </a:ext>
                </a:extLst>
              </a:tr>
              <a:tr h="154525">
                <a:tc>
                  <a:txBody>
                    <a:bodyPr/>
                    <a:lstStyle/>
                    <a:p>
                      <a:endParaRPr lang="en-US" sz="1050" b="1" dirty="0"/>
                    </a:p>
                  </a:txBody>
                  <a:tcPr anchor="ctr"/>
                </a:tc>
                <a:tc>
                  <a:txBody>
                    <a:bodyPr/>
                    <a:lstStyle/>
                    <a:p>
                      <a:r>
                        <a:rPr lang="en-US"/>
                        <a:t>March</a:t>
                      </a:r>
                    </a:p>
                  </a:txBody>
                  <a:tcPr anchor="ctr"/>
                </a:tc>
                <a:tc>
                  <a:txBody>
                    <a:bodyPr/>
                    <a:lstStyle/>
                    <a:p>
                      <a:r>
                        <a:rPr lang="en-US" sz="900" dirty="0">
                          <a:highlight>
                            <a:srgbClr val="00FFFF"/>
                          </a:highlight>
                        </a:rPr>
                        <a:t>Health and beauty</a:t>
                      </a:r>
                    </a:p>
                  </a:txBody>
                  <a:tcPr anchor="ctr"/>
                </a:tc>
                <a:tc>
                  <a:txBody>
                    <a:bodyPr/>
                    <a:lstStyle/>
                    <a:p>
                      <a:r>
                        <a:rPr lang="en-US" dirty="0">
                          <a:highlight>
                            <a:srgbClr val="00FFFF"/>
                          </a:highlight>
                        </a:rPr>
                        <a:t>57</a:t>
                      </a:r>
                    </a:p>
                  </a:txBody>
                  <a:tcPr anchor="ctr"/>
                </a:tc>
                <a:tc>
                  <a:txBody>
                    <a:bodyPr/>
                    <a:lstStyle/>
                    <a:p>
                      <a:r>
                        <a:rPr lang="en-US" dirty="0">
                          <a:highlight>
                            <a:srgbClr val="00FFFF"/>
                          </a:highlight>
                        </a:rPr>
                        <a:t>17341.25</a:t>
                      </a:r>
                    </a:p>
                  </a:txBody>
                  <a:tcPr anchor="ctr"/>
                </a:tc>
                <a:tc>
                  <a:txBody>
                    <a:bodyPr/>
                    <a:lstStyle/>
                    <a:p>
                      <a:r>
                        <a:rPr lang="en-US" dirty="0">
                          <a:highlight>
                            <a:srgbClr val="00FFFF"/>
                          </a:highlight>
                        </a:rPr>
                        <a:t>334</a:t>
                      </a:r>
                    </a:p>
                  </a:txBody>
                  <a:tcPr anchor="ctr"/>
                </a:tc>
                <a:tc>
                  <a:txBody>
                    <a:bodyPr/>
                    <a:lstStyle/>
                    <a:p>
                      <a:r>
                        <a:rPr lang="en-US" dirty="0">
                          <a:highlight>
                            <a:srgbClr val="00FFFF"/>
                          </a:highlight>
                        </a:rPr>
                        <a:t>18208</a:t>
                      </a:r>
                    </a:p>
                  </a:txBody>
                  <a:tcPr anchor="ctr"/>
                </a:tc>
                <a:tc>
                  <a:txBody>
                    <a:bodyPr/>
                    <a:lstStyle/>
                    <a:p>
                      <a:r>
                        <a:rPr lang="en-US" dirty="0">
                          <a:highlight>
                            <a:srgbClr val="00FFFF"/>
                          </a:highlight>
                        </a:rPr>
                        <a:t>867.06</a:t>
                      </a:r>
                    </a:p>
                  </a:txBody>
                  <a:tcPr anchor="ctr"/>
                </a:tc>
                <a:tc>
                  <a:txBody>
                    <a:bodyPr/>
                    <a:lstStyle/>
                    <a:p>
                      <a:r>
                        <a:rPr lang="en-US">
                          <a:highlight>
                            <a:srgbClr val="FF0000"/>
                          </a:highlight>
                        </a:rPr>
                        <a:t>6.73</a:t>
                      </a:r>
                    </a:p>
                  </a:txBody>
                  <a:tcPr anchor="ctr"/>
                </a:tc>
                <a:extLst>
                  <a:ext uri="{0D108BD9-81ED-4DB2-BD59-A6C34878D82A}">
                    <a16:rowId xmlns:a16="http://schemas.microsoft.com/office/drawing/2014/main" val="998595886"/>
                  </a:ext>
                </a:extLst>
              </a:tr>
              <a:tr h="154525">
                <a:tc>
                  <a:txBody>
                    <a:bodyPr/>
                    <a:lstStyle/>
                    <a:p>
                      <a:endParaRPr lang="en-US" sz="1050" b="1" dirty="0"/>
                    </a:p>
                  </a:txBody>
                  <a:tcPr anchor="ctr"/>
                </a:tc>
                <a:tc>
                  <a:txBody>
                    <a:bodyPr/>
                    <a:lstStyle/>
                    <a:p>
                      <a:r>
                        <a:rPr lang="en-US"/>
                        <a:t>March</a:t>
                      </a:r>
                    </a:p>
                  </a:txBody>
                  <a:tcPr anchor="ctr"/>
                </a:tc>
                <a:tc>
                  <a:txBody>
                    <a:bodyPr/>
                    <a:lstStyle/>
                    <a:p>
                      <a:r>
                        <a:rPr lang="en-US" sz="900" dirty="0">
                          <a:highlight>
                            <a:srgbClr val="00FF00"/>
                          </a:highlight>
                        </a:rPr>
                        <a:t>Home and lifestyle</a:t>
                      </a:r>
                    </a:p>
                  </a:txBody>
                  <a:tcPr anchor="ctr"/>
                </a:tc>
                <a:tc>
                  <a:txBody>
                    <a:bodyPr/>
                    <a:lstStyle/>
                    <a:p>
                      <a:r>
                        <a:rPr lang="en-US" dirty="0">
                          <a:highlight>
                            <a:srgbClr val="00FF00"/>
                          </a:highlight>
                        </a:rPr>
                        <a:t>63</a:t>
                      </a:r>
                    </a:p>
                  </a:txBody>
                  <a:tcPr anchor="ctr"/>
                </a:tc>
                <a:tc>
                  <a:txBody>
                    <a:bodyPr/>
                    <a:lstStyle/>
                    <a:p>
                      <a:r>
                        <a:rPr lang="en-US" dirty="0">
                          <a:solidFill>
                            <a:srgbClr val="FF0000"/>
                          </a:solidFill>
                          <a:highlight>
                            <a:srgbClr val="00FF00"/>
                          </a:highlight>
                        </a:rPr>
                        <a:t>19935.99</a:t>
                      </a:r>
                    </a:p>
                  </a:txBody>
                  <a:tcPr anchor="ctr"/>
                </a:tc>
                <a:tc>
                  <a:txBody>
                    <a:bodyPr/>
                    <a:lstStyle/>
                    <a:p>
                      <a:r>
                        <a:rPr lang="en-US" dirty="0">
                          <a:highlight>
                            <a:srgbClr val="00FF00"/>
                          </a:highlight>
                        </a:rPr>
                        <a:t>364</a:t>
                      </a:r>
                    </a:p>
                  </a:txBody>
                  <a:tcPr anchor="ctr"/>
                </a:tc>
                <a:tc>
                  <a:txBody>
                    <a:bodyPr/>
                    <a:lstStyle/>
                    <a:p>
                      <a:r>
                        <a:rPr lang="en-US" dirty="0">
                          <a:highlight>
                            <a:srgbClr val="00FF00"/>
                          </a:highlight>
                        </a:rPr>
                        <a:t>20933</a:t>
                      </a:r>
                    </a:p>
                  </a:txBody>
                  <a:tcPr anchor="ctr"/>
                </a:tc>
                <a:tc>
                  <a:txBody>
                    <a:bodyPr/>
                    <a:lstStyle/>
                    <a:p>
                      <a:r>
                        <a:rPr lang="en-US" dirty="0">
                          <a:highlight>
                            <a:srgbClr val="00FF00"/>
                          </a:highlight>
                        </a:rPr>
                        <a:t>996.8</a:t>
                      </a:r>
                    </a:p>
                  </a:txBody>
                  <a:tcPr anchor="ctr"/>
                </a:tc>
                <a:tc>
                  <a:txBody>
                    <a:bodyPr/>
                    <a:lstStyle/>
                    <a:p>
                      <a:r>
                        <a:rPr lang="en-US">
                          <a:highlight>
                            <a:srgbClr val="FF0000"/>
                          </a:highlight>
                        </a:rPr>
                        <a:t>6.85</a:t>
                      </a:r>
                    </a:p>
                  </a:txBody>
                  <a:tcPr anchor="ctr"/>
                </a:tc>
                <a:extLst>
                  <a:ext uri="{0D108BD9-81ED-4DB2-BD59-A6C34878D82A}">
                    <a16:rowId xmlns:a16="http://schemas.microsoft.com/office/drawing/2014/main" val="1158532720"/>
                  </a:ext>
                </a:extLst>
              </a:tr>
              <a:tr h="154525">
                <a:tc>
                  <a:txBody>
                    <a:bodyPr/>
                    <a:lstStyle/>
                    <a:p>
                      <a:endParaRPr lang="en-US" sz="1050" b="1" dirty="0"/>
                    </a:p>
                  </a:txBody>
                  <a:tcPr anchor="ctr"/>
                </a:tc>
                <a:tc>
                  <a:txBody>
                    <a:bodyPr/>
                    <a:lstStyle/>
                    <a:p>
                      <a:r>
                        <a:rPr lang="en-US"/>
                        <a:t>March</a:t>
                      </a:r>
                    </a:p>
                  </a:txBody>
                  <a:tcPr anchor="ctr"/>
                </a:tc>
                <a:tc>
                  <a:txBody>
                    <a:bodyPr/>
                    <a:lstStyle/>
                    <a:p>
                      <a:r>
                        <a:rPr lang="en-US" sz="900" dirty="0"/>
                        <a:t>Sports and travel</a:t>
                      </a:r>
                    </a:p>
                  </a:txBody>
                  <a:tcPr anchor="ctr"/>
                </a:tc>
                <a:tc>
                  <a:txBody>
                    <a:bodyPr/>
                    <a:lstStyle/>
                    <a:p>
                      <a:r>
                        <a:rPr lang="en-US"/>
                        <a:t>53</a:t>
                      </a:r>
                    </a:p>
                  </a:txBody>
                  <a:tcPr anchor="ctr"/>
                </a:tc>
                <a:tc>
                  <a:txBody>
                    <a:bodyPr/>
                    <a:lstStyle/>
                    <a:p>
                      <a:r>
                        <a:rPr lang="en-US"/>
                        <a:t>18710.66</a:t>
                      </a:r>
                    </a:p>
                  </a:txBody>
                  <a:tcPr anchor="ctr"/>
                </a:tc>
                <a:tc>
                  <a:txBody>
                    <a:bodyPr/>
                    <a:lstStyle/>
                    <a:p>
                      <a:r>
                        <a:rPr lang="en-US"/>
                        <a:t>319</a:t>
                      </a:r>
                    </a:p>
                  </a:txBody>
                  <a:tcPr anchor="ctr"/>
                </a:tc>
                <a:tc>
                  <a:txBody>
                    <a:bodyPr/>
                    <a:lstStyle/>
                    <a:p>
                      <a:r>
                        <a:rPr lang="en-US"/>
                        <a:t>19646</a:t>
                      </a:r>
                    </a:p>
                  </a:txBody>
                  <a:tcPr anchor="ctr"/>
                </a:tc>
                <a:tc>
                  <a:txBody>
                    <a:bodyPr/>
                    <a:lstStyle/>
                    <a:p>
                      <a:r>
                        <a:rPr lang="en-US"/>
                        <a:t>935.53</a:t>
                      </a:r>
                    </a:p>
                  </a:txBody>
                  <a:tcPr anchor="ctr"/>
                </a:tc>
                <a:tc>
                  <a:txBody>
                    <a:bodyPr/>
                    <a:lstStyle/>
                    <a:p>
                      <a:r>
                        <a:rPr lang="en-US" dirty="0">
                          <a:highlight>
                            <a:srgbClr val="FF0000"/>
                          </a:highlight>
                        </a:rPr>
                        <a:t>6.92</a:t>
                      </a:r>
                    </a:p>
                  </a:txBody>
                  <a:tcPr anchor="ctr"/>
                </a:tc>
                <a:extLst>
                  <a:ext uri="{0D108BD9-81ED-4DB2-BD59-A6C34878D82A}">
                    <a16:rowId xmlns:a16="http://schemas.microsoft.com/office/drawing/2014/main" val="70376649"/>
                  </a:ext>
                </a:extLst>
              </a:tr>
            </a:tbl>
          </a:graphicData>
        </a:graphic>
      </p:graphicFrame>
      <p:sp>
        <p:nvSpPr>
          <p:cNvPr id="5" name="Rectangle 4">
            <a:extLst>
              <a:ext uri="{FF2B5EF4-FFF2-40B4-BE49-F238E27FC236}">
                <a16:creationId xmlns:a16="http://schemas.microsoft.com/office/drawing/2014/main" id="{2F2B4CC3-1C49-A318-77C3-2065C994B0B1}"/>
              </a:ext>
            </a:extLst>
          </p:cNvPr>
          <p:cNvSpPr/>
          <p:nvPr/>
        </p:nvSpPr>
        <p:spPr>
          <a:xfrm>
            <a:off x="134754" y="288758"/>
            <a:ext cx="11942832" cy="2194560"/>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BAB72D3-843B-56EE-B742-67749A847D40}"/>
              </a:ext>
            </a:extLst>
          </p:cNvPr>
          <p:cNvSpPr/>
          <p:nvPr/>
        </p:nvSpPr>
        <p:spPr>
          <a:xfrm>
            <a:off x="134754" y="2550697"/>
            <a:ext cx="11942832" cy="21271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68F88-06B8-B4A8-B9CF-8D12B9782929}"/>
              </a:ext>
            </a:extLst>
          </p:cNvPr>
          <p:cNvSpPr/>
          <p:nvPr/>
        </p:nvSpPr>
        <p:spPr>
          <a:xfrm>
            <a:off x="134754" y="4663440"/>
            <a:ext cx="11922492" cy="2194560"/>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606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0F158-DC3A-2C93-7C0A-ACC6B6E6A775}"/>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1828B8E7-B4FD-C5DA-D46B-1FC9F89CE30E}"/>
              </a:ext>
            </a:extLst>
          </p:cNvPr>
          <p:cNvGraphicFramePr>
            <a:graphicFrameLocks noGrp="1"/>
          </p:cNvGraphicFramePr>
          <p:nvPr>
            <p:ph idx="1"/>
            <p:extLst>
              <p:ext uri="{D42A27DB-BD31-4B8C-83A1-F6EECF244321}">
                <p14:modId xmlns:p14="http://schemas.microsoft.com/office/powerpoint/2010/main" val="3228048989"/>
              </p:ext>
            </p:extLst>
          </p:nvPr>
        </p:nvGraphicFramePr>
        <p:xfrm>
          <a:off x="114414" y="22862"/>
          <a:ext cx="11998530" cy="6955977"/>
        </p:xfrm>
        <a:graphic>
          <a:graphicData uri="http://schemas.openxmlformats.org/drawingml/2006/table">
            <a:tbl>
              <a:tblPr firstRow="1" bandRow="1">
                <a:tableStyleId>{073A0DAA-6AF3-43AB-8588-CEC1D06C72B9}</a:tableStyleId>
              </a:tblPr>
              <a:tblGrid>
                <a:gridCol w="208280">
                  <a:extLst>
                    <a:ext uri="{9D8B030D-6E8A-4147-A177-3AD203B41FA5}">
                      <a16:colId xmlns:a16="http://schemas.microsoft.com/office/drawing/2014/main" val="2739833078"/>
                    </a:ext>
                  </a:extLst>
                </a:gridCol>
                <a:gridCol w="1034468">
                  <a:extLst>
                    <a:ext uri="{9D8B030D-6E8A-4147-A177-3AD203B41FA5}">
                      <a16:colId xmlns:a16="http://schemas.microsoft.com/office/drawing/2014/main" val="2395080237"/>
                    </a:ext>
                  </a:extLst>
                </a:gridCol>
                <a:gridCol w="1740115">
                  <a:extLst>
                    <a:ext uri="{9D8B030D-6E8A-4147-A177-3AD203B41FA5}">
                      <a16:colId xmlns:a16="http://schemas.microsoft.com/office/drawing/2014/main" val="1730058986"/>
                    </a:ext>
                  </a:extLst>
                </a:gridCol>
                <a:gridCol w="1819179">
                  <a:extLst>
                    <a:ext uri="{9D8B030D-6E8A-4147-A177-3AD203B41FA5}">
                      <a16:colId xmlns:a16="http://schemas.microsoft.com/office/drawing/2014/main" val="669824422"/>
                    </a:ext>
                  </a:extLst>
                </a:gridCol>
                <a:gridCol w="1376412">
                  <a:extLst>
                    <a:ext uri="{9D8B030D-6E8A-4147-A177-3AD203B41FA5}">
                      <a16:colId xmlns:a16="http://schemas.microsoft.com/office/drawing/2014/main" val="2259457548"/>
                    </a:ext>
                  </a:extLst>
                </a:gridCol>
                <a:gridCol w="1540042">
                  <a:extLst>
                    <a:ext uri="{9D8B030D-6E8A-4147-A177-3AD203B41FA5}">
                      <a16:colId xmlns:a16="http://schemas.microsoft.com/office/drawing/2014/main" val="540206395"/>
                    </a:ext>
                  </a:extLst>
                </a:gridCol>
                <a:gridCol w="1596126">
                  <a:extLst>
                    <a:ext uri="{9D8B030D-6E8A-4147-A177-3AD203B41FA5}">
                      <a16:colId xmlns:a16="http://schemas.microsoft.com/office/drawing/2014/main" val="2882261387"/>
                    </a:ext>
                  </a:extLst>
                </a:gridCol>
                <a:gridCol w="1341954">
                  <a:extLst>
                    <a:ext uri="{9D8B030D-6E8A-4147-A177-3AD203B41FA5}">
                      <a16:colId xmlns:a16="http://schemas.microsoft.com/office/drawing/2014/main" val="3111284119"/>
                    </a:ext>
                  </a:extLst>
                </a:gridCol>
                <a:gridCol w="1341954">
                  <a:extLst>
                    <a:ext uri="{9D8B030D-6E8A-4147-A177-3AD203B41FA5}">
                      <a16:colId xmlns:a16="http://schemas.microsoft.com/office/drawing/2014/main" val="3565339522"/>
                    </a:ext>
                  </a:extLst>
                </a:gridCol>
              </a:tblGrid>
              <a:tr h="0">
                <a:tc>
                  <a:txBody>
                    <a:bodyPr/>
                    <a:lstStyle/>
                    <a:p>
                      <a:endParaRPr lang="en-US" sz="1050" dirty="0"/>
                    </a:p>
                  </a:txBody>
                  <a:tcPr/>
                </a:tc>
                <a:tc>
                  <a:txBody>
                    <a:bodyPr/>
                    <a:lstStyle/>
                    <a:p>
                      <a:r>
                        <a:rPr lang="en-US" sz="1050" dirty="0"/>
                        <a:t>Branch </a:t>
                      </a:r>
                    </a:p>
                  </a:txBody>
                  <a:tcPr/>
                </a:tc>
                <a:tc>
                  <a:txBody>
                    <a:bodyPr/>
                    <a:lstStyle/>
                    <a:p>
                      <a:r>
                        <a:rPr lang="en-US" sz="1050" dirty="0"/>
                        <a:t>Product Line</a:t>
                      </a:r>
                    </a:p>
                  </a:txBody>
                  <a:tcPr/>
                </a:tc>
                <a:tc>
                  <a:txBody>
                    <a:bodyPr/>
                    <a:lstStyle/>
                    <a:p>
                      <a:r>
                        <a:rPr lang="en-US" sz="1050" dirty="0" err="1"/>
                        <a:t>Rank_Purchase_frequency</a:t>
                      </a:r>
                      <a:endParaRPr lang="en-US" sz="1050" dirty="0"/>
                    </a:p>
                  </a:txBody>
                  <a:tcPr/>
                </a:tc>
                <a:tc>
                  <a:txBody>
                    <a:bodyPr/>
                    <a:lstStyle/>
                    <a:p>
                      <a:r>
                        <a:rPr lang="en-US" sz="1050" dirty="0" err="1"/>
                        <a:t>Rank_Total_COGS</a:t>
                      </a:r>
                      <a:endParaRPr lang="en-US" sz="1050" dirty="0"/>
                    </a:p>
                  </a:txBody>
                  <a:tcPr/>
                </a:tc>
                <a:tc>
                  <a:txBody>
                    <a:bodyPr/>
                    <a:lstStyle/>
                    <a:p>
                      <a:r>
                        <a:rPr lang="en-US" sz="1050" dirty="0" err="1"/>
                        <a:t>Rank_Total_Quantity</a:t>
                      </a:r>
                      <a:endParaRPr lang="en-US" sz="1050" dirty="0"/>
                    </a:p>
                  </a:txBody>
                  <a:tcPr/>
                </a:tc>
                <a:tc>
                  <a:txBody>
                    <a:bodyPr/>
                    <a:lstStyle/>
                    <a:p>
                      <a:r>
                        <a:rPr lang="en-US" sz="1050" dirty="0" err="1"/>
                        <a:t>Rank_Total_Revenue</a:t>
                      </a:r>
                      <a:endParaRPr lang="en-US" sz="1050" dirty="0"/>
                    </a:p>
                  </a:txBody>
                  <a:tcPr/>
                </a:tc>
                <a:tc>
                  <a:txBody>
                    <a:bodyPr/>
                    <a:lstStyle/>
                    <a:p>
                      <a:r>
                        <a:rPr lang="en-US" sz="1050" dirty="0" err="1"/>
                        <a:t>Rank_profit</a:t>
                      </a:r>
                      <a:endParaRPr lang="en-US" sz="1050" dirty="0"/>
                    </a:p>
                  </a:txBody>
                  <a:tcPr/>
                </a:tc>
                <a:tc>
                  <a:txBody>
                    <a:bodyPr/>
                    <a:lstStyle/>
                    <a:p>
                      <a:r>
                        <a:rPr lang="en-US" sz="1050" dirty="0" err="1"/>
                        <a:t>Rank_Avg_ratings</a:t>
                      </a:r>
                      <a:endParaRPr lang="en-US" sz="1050" dirty="0"/>
                    </a:p>
                  </a:txBody>
                  <a:tcPr/>
                </a:tc>
                <a:extLst>
                  <a:ext uri="{0D108BD9-81ED-4DB2-BD59-A6C34878D82A}">
                    <a16:rowId xmlns:a16="http://schemas.microsoft.com/office/drawing/2014/main" val="651776775"/>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1200" dirty="0"/>
                        <a:t>Electronic accessories</a:t>
                      </a:r>
                    </a:p>
                  </a:txBody>
                  <a:tcPr anchor="ctr"/>
                </a:tc>
                <a:tc>
                  <a:txBody>
                    <a:bodyPr/>
                    <a:lstStyle/>
                    <a:p>
                      <a:r>
                        <a:rPr lang="en-US"/>
                        <a:t>5</a:t>
                      </a:r>
                    </a:p>
                  </a:txBody>
                  <a:tcPr anchor="ctr"/>
                </a:tc>
                <a:tc>
                  <a:txBody>
                    <a:bodyPr/>
                    <a:lstStyle/>
                    <a:p>
                      <a:r>
                        <a:rPr lang="en-US"/>
                        <a:t>5</a:t>
                      </a:r>
                    </a:p>
                  </a:txBody>
                  <a:tcPr anchor="ctr"/>
                </a:tc>
                <a:tc>
                  <a:txBody>
                    <a:bodyPr/>
                    <a:lstStyle/>
                    <a:p>
                      <a:r>
                        <a:rPr lang="en-US"/>
                        <a:t>4</a:t>
                      </a:r>
                    </a:p>
                  </a:txBody>
                  <a:tcPr anchor="ctr"/>
                </a:tc>
                <a:tc>
                  <a:txBody>
                    <a:bodyPr/>
                    <a:lstStyle/>
                    <a:p>
                      <a:r>
                        <a:rPr lang="en-US"/>
                        <a:t>5</a:t>
                      </a:r>
                    </a:p>
                  </a:txBody>
                  <a:tcPr anchor="ctr"/>
                </a:tc>
                <a:tc>
                  <a:txBody>
                    <a:bodyPr/>
                    <a:lstStyle/>
                    <a:p>
                      <a:r>
                        <a:rPr lang="en-US"/>
                        <a:t>5</a:t>
                      </a:r>
                    </a:p>
                  </a:txBody>
                  <a:tcPr anchor="ctr"/>
                </a:tc>
                <a:tc>
                  <a:txBody>
                    <a:bodyPr/>
                    <a:lstStyle/>
                    <a:p>
                      <a:r>
                        <a:rPr lang="en-US"/>
                        <a:t>2</a:t>
                      </a:r>
                    </a:p>
                  </a:txBody>
                  <a:tcPr anchor="ctr"/>
                </a:tc>
                <a:extLst>
                  <a:ext uri="{0D108BD9-81ED-4DB2-BD59-A6C34878D82A}">
                    <a16:rowId xmlns:a16="http://schemas.microsoft.com/office/drawing/2014/main" val="635579546"/>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1200" dirty="0"/>
                        <a:t>Fashion accessories</a:t>
                      </a:r>
                    </a:p>
                  </a:txBody>
                  <a:tcPr anchor="ctr"/>
                </a:tc>
                <a:tc>
                  <a:txBody>
                    <a:bodyPr/>
                    <a:lstStyle/>
                    <a:p>
                      <a:r>
                        <a:rPr lang="en-US"/>
                        <a:t>2</a:t>
                      </a:r>
                    </a:p>
                  </a:txBody>
                  <a:tcPr anchor="ctr"/>
                </a:tc>
                <a:tc>
                  <a:txBody>
                    <a:bodyPr/>
                    <a:lstStyle/>
                    <a:p>
                      <a:r>
                        <a:rPr lang="en-US"/>
                        <a:t>4</a:t>
                      </a:r>
                    </a:p>
                  </a:txBody>
                  <a:tcPr anchor="ctr"/>
                </a:tc>
                <a:tc>
                  <a:txBody>
                    <a:bodyPr/>
                    <a:lstStyle/>
                    <a:p>
                      <a:r>
                        <a:rPr lang="en-US"/>
                        <a:t>3</a:t>
                      </a:r>
                    </a:p>
                  </a:txBody>
                  <a:tcPr anchor="ctr"/>
                </a:tc>
                <a:tc>
                  <a:txBody>
                    <a:bodyPr/>
                    <a:lstStyle/>
                    <a:p>
                      <a:r>
                        <a:rPr lang="en-US"/>
                        <a:t>4</a:t>
                      </a:r>
                    </a:p>
                  </a:txBody>
                  <a:tcPr anchor="ctr"/>
                </a:tc>
                <a:tc>
                  <a:txBody>
                    <a:bodyPr/>
                    <a:lstStyle/>
                    <a:p>
                      <a:r>
                        <a:rPr lang="en-US"/>
                        <a:t>4</a:t>
                      </a:r>
                    </a:p>
                  </a:txBody>
                  <a:tcPr anchor="ctr"/>
                </a:tc>
                <a:tc>
                  <a:txBody>
                    <a:bodyPr/>
                    <a:lstStyle/>
                    <a:p>
                      <a:r>
                        <a:rPr lang="en-US"/>
                        <a:t>4</a:t>
                      </a:r>
                    </a:p>
                  </a:txBody>
                  <a:tcPr anchor="ctr"/>
                </a:tc>
                <a:extLst>
                  <a:ext uri="{0D108BD9-81ED-4DB2-BD59-A6C34878D82A}">
                    <a16:rowId xmlns:a16="http://schemas.microsoft.com/office/drawing/2014/main" val="1785566801"/>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1200" dirty="0"/>
                        <a:t>Food and beverages</a:t>
                      </a:r>
                    </a:p>
                  </a:txBody>
                  <a:tcPr anchor="ctr"/>
                </a:tc>
                <a:tc>
                  <a:txBody>
                    <a:bodyPr/>
                    <a:lstStyle/>
                    <a:p>
                      <a:r>
                        <a:rPr lang="en-US"/>
                        <a:t>4</a:t>
                      </a:r>
                    </a:p>
                  </a:txBody>
                  <a:tcPr anchor="ctr"/>
                </a:tc>
                <a:tc>
                  <a:txBody>
                    <a:bodyPr/>
                    <a:lstStyle/>
                    <a:p>
                      <a:r>
                        <a:rPr lang="en-US"/>
                        <a:t>3</a:t>
                      </a:r>
                    </a:p>
                  </a:txBody>
                  <a:tcPr anchor="ctr"/>
                </a:tc>
                <a:tc>
                  <a:txBody>
                    <a:bodyPr/>
                    <a:lstStyle/>
                    <a:p>
                      <a:r>
                        <a:rPr lang="en-US"/>
                        <a:t>5</a:t>
                      </a:r>
                    </a:p>
                  </a:txBody>
                  <a:tcPr anchor="ctr"/>
                </a:tc>
                <a:tc>
                  <a:txBody>
                    <a:bodyPr/>
                    <a:lstStyle/>
                    <a:p>
                      <a:r>
                        <a:rPr lang="en-US" dirty="0"/>
                        <a:t>3</a:t>
                      </a:r>
                    </a:p>
                  </a:txBody>
                  <a:tcPr anchor="ctr"/>
                </a:tc>
                <a:tc>
                  <a:txBody>
                    <a:bodyPr/>
                    <a:lstStyle/>
                    <a:p>
                      <a:r>
                        <a:rPr lang="en-US"/>
                        <a:t>3</a:t>
                      </a:r>
                    </a:p>
                  </a:txBody>
                  <a:tcPr anchor="ctr"/>
                </a:tc>
                <a:tc>
                  <a:txBody>
                    <a:bodyPr/>
                    <a:lstStyle/>
                    <a:p>
                      <a:r>
                        <a:rPr lang="en-US"/>
                        <a:t>1</a:t>
                      </a:r>
                    </a:p>
                  </a:txBody>
                  <a:tcPr anchor="ctr"/>
                </a:tc>
                <a:extLst>
                  <a:ext uri="{0D108BD9-81ED-4DB2-BD59-A6C34878D82A}">
                    <a16:rowId xmlns:a16="http://schemas.microsoft.com/office/drawing/2014/main" val="1009951836"/>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1200" dirty="0">
                          <a:solidFill>
                            <a:srgbClr val="FF0000"/>
                          </a:solidFill>
                        </a:rPr>
                        <a:t>Health and beauty</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t>3</a:t>
                      </a:r>
                    </a:p>
                  </a:txBody>
                  <a:tcPr anchor="ctr"/>
                </a:tc>
                <a:extLst>
                  <a:ext uri="{0D108BD9-81ED-4DB2-BD59-A6C34878D82A}">
                    <a16:rowId xmlns:a16="http://schemas.microsoft.com/office/drawing/2014/main" val="1972881043"/>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1200" dirty="0"/>
                        <a:t>Home and lifestyle</a:t>
                      </a:r>
                    </a:p>
                  </a:txBody>
                  <a:tcPr anchor="ctr"/>
                </a:tc>
                <a:tc>
                  <a:txBody>
                    <a:bodyPr/>
                    <a:lstStyle/>
                    <a:p>
                      <a:r>
                        <a:rPr lang="en-US" dirty="0"/>
                        <a:t>3</a:t>
                      </a:r>
                    </a:p>
                  </a:txBody>
                  <a:tcPr anchor="ctr"/>
                </a:tc>
                <a:tc>
                  <a:txBody>
                    <a:bodyPr/>
                    <a:lstStyle/>
                    <a:p>
                      <a:r>
                        <a:rPr lang="en-US"/>
                        <a:t>2</a:t>
                      </a:r>
                    </a:p>
                  </a:txBody>
                  <a:tcPr anchor="ctr"/>
                </a:tc>
                <a:tc>
                  <a:txBody>
                    <a:bodyPr/>
                    <a:lstStyle/>
                    <a:p>
                      <a:r>
                        <a:rPr lang="en-US" dirty="0"/>
                        <a:t>2</a:t>
                      </a:r>
                    </a:p>
                  </a:txBody>
                  <a:tcPr anchor="ctr"/>
                </a:tc>
                <a:tc>
                  <a:txBody>
                    <a:bodyPr/>
                    <a:lstStyle/>
                    <a:p>
                      <a:r>
                        <a:rPr lang="en-US" dirty="0"/>
                        <a:t>2</a:t>
                      </a:r>
                    </a:p>
                  </a:txBody>
                  <a:tcPr anchor="ctr"/>
                </a:tc>
                <a:tc>
                  <a:txBody>
                    <a:bodyPr/>
                    <a:lstStyle/>
                    <a:p>
                      <a:r>
                        <a:rPr lang="en-US"/>
                        <a:t>2</a:t>
                      </a:r>
                    </a:p>
                  </a:txBody>
                  <a:tcPr anchor="ctr"/>
                </a:tc>
                <a:tc>
                  <a:txBody>
                    <a:bodyPr/>
                    <a:lstStyle/>
                    <a:p>
                      <a:r>
                        <a:rPr lang="en-US"/>
                        <a:t>6</a:t>
                      </a:r>
                    </a:p>
                  </a:txBody>
                  <a:tcPr anchor="ctr"/>
                </a:tc>
                <a:extLst>
                  <a:ext uri="{0D108BD9-81ED-4DB2-BD59-A6C34878D82A}">
                    <a16:rowId xmlns:a16="http://schemas.microsoft.com/office/drawing/2014/main" val="128082276"/>
                  </a:ext>
                </a:extLst>
              </a:tr>
              <a:tr h="154525">
                <a:tc>
                  <a:txBody>
                    <a:bodyPr/>
                    <a:lstStyle/>
                    <a:p>
                      <a:endParaRPr lang="en-US" sz="1050" b="1" dirty="0"/>
                    </a:p>
                  </a:txBody>
                  <a:tcPr anchor="ctr"/>
                </a:tc>
                <a:tc>
                  <a:txBody>
                    <a:bodyPr/>
                    <a:lstStyle/>
                    <a:p>
                      <a:r>
                        <a:rPr lang="en-US"/>
                        <a:t>January</a:t>
                      </a:r>
                    </a:p>
                  </a:txBody>
                  <a:tcPr anchor="ctr"/>
                </a:tc>
                <a:tc>
                  <a:txBody>
                    <a:bodyPr/>
                    <a:lstStyle/>
                    <a:p>
                      <a:r>
                        <a:rPr lang="en-US" sz="1200" dirty="0">
                          <a:highlight>
                            <a:srgbClr val="00FF00"/>
                          </a:highlight>
                        </a:rPr>
                        <a:t>Sports and travel</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t>5</a:t>
                      </a:r>
                    </a:p>
                  </a:txBody>
                  <a:tcPr anchor="ctr"/>
                </a:tc>
                <a:extLst>
                  <a:ext uri="{0D108BD9-81ED-4DB2-BD59-A6C34878D82A}">
                    <a16:rowId xmlns:a16="http://schemas.microsoft.com/office/drawing/2014/main" val="3225627167"/>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1200" dirty="0"/>
                        <a:t>Electronic accessories</a:t>
                      </a:r>
                    </a:p>
                  </a:txBody>
                  <a:tcPr anchor="ctr"/>
                </a:tc>
                <a:tc>
                  <a:txBody>
                    <a:bodyPr/>
                    <a:lstStyle/>
                    <a:p>
                      <a:r>
                        <a:rPr lang="en-US"/>
                        <a:t>3</a:t>
                      </a:r>
                    </a:p>
                  </a:txBody>
                  <a:tcPr anchor="ctr"/>
                </a:tc>
                <a:tc>
                  <a:txBody>
                    <a:bodyPr/>
                    <a:lstStyle/>
                    <a:p>
                      <a:r>
                        <a:rPr lang="en-US"/>
                        <a:t>3</a:t>
                      </a:r>
                    </a:p>
                  </a:txBody>
                  <a:tcPr anchor="ctr"/>
                </a:tc>
                <a:tc>
                  <a:txBody>
                    <a:bodyPr/>
                    <a:lstStyle/>
                    <a:p>
                      <a:r>
                        <a:rPr lang="en-US"/>
                        <a:t>2</a:t>
                      </a:r>
                    </a:p>
                  </a:txBody>
                  <a:tcPr anchor="ctr"/>
                </a:tc>
                <a:tc>
                  <a:txBody>
                    <a:bodyPr/>
                    <a:lstStyle/>
                    <a:p>
                      <a:r>
                        <a:rPr lang="en-US"/>
                        <a:t>3</a:t>
                      </a:r>
                    </a:p>
                  </a:txBody>
                  <a:tcPr anchor="ctr"/>
                </a:tc>
                <a:tc>
                  <a:txBody>
                    <a:bodyPr/>
                    <a:lstStyle/>
                    <a:p>
                      <a:r>
                        <a:rPr lang="en-US"/>
                        <a:t>3</a:t>
                      </a:r>
                    </a:p>
                  </a:txBody>
                  <a:tcPr anchor="ctr"/>
                </a:tc>
                <a:tc>
                  <a:txBody>
                    <a:bodyPr/>
                    <a:lstStyle/>
                    <a:p>
                      <a:r>
                        <a:rPr lang="en-US"/>
                        <a:t>6</a:t>
                      </a:r>
                    </a:p>
                  </a:txBody>
                  <a:tcPr anchor="ctr"/>
                </a:tc>
                <a:extLst>
                  <a:ext uri="{0D108BD9-81ED-4DB2-BD59-A6C34878D82A}">
                    <a16:rowId xmlns:a16="http://schemas.microsoft.com/office/drawing/2014/main" val="417526693"/>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1200" dirty="0"/>
                        <a:t>Fashion accessories</a:t>
                      </a:r>
                    </a:p>
                  </a:txBody>
                  <a:tcPr anchor="ctr"/>
                </a:tc>
                <a:tc>
                  <a:txBody>
                    <a:bodyPr/>
                    <a:lstStyle/>
                    <a:p>
                      <a:r>
                        <a:rPr lang="en-US"/>
                        <a:t>2</a:t>
                      </a:r>
                    </a:p>
                  </a:txBody>
                  <a:tcPr anchor="ctr"/>
                </a:tc>
                <a:tc>
                  <a:txBody>
                    <a:bodyPr/>
                    <a:lstStyle/>
                    <a:p>
                      <a:r>
                        <a:rPr lang="en-US"/>
                        <a:t>2</a:t>
                      </a:r>
                    </a:p>
                  </a:txBody>
                  <a:tcPr anchor="ctr"/>
                </a:tc>
                <a:tc>
                  <a:txBody>
                    <a:bodyPr/>
                    <a:lstStyle/>
                    <a:p>
                      <a:r>
                        <a:rPr lang="en-US"/>
                        <a:t>3</a:t>
                      </a:r>
                    </a:p>
                  </a:txBody>
                  <a:tcPr anchor="ctr"/>
                </a:tc>
                <a:tc>
                  <a:txBody>
                    <a:bodyPr/>
                    <a:lstStyle/>
                    <a:p>
                      <a:r>
                        <a:rPr lang="en-US"/>
                        <a:t>2</a:t>
                      </a:r>
                    </a:p>
                  </a:txBody>
                  <a:tcPr anchor="ctr"/>
                </a:tc>
                <a:tc>
                  <a:txBody>
                    <a:bodyPr/>
                    <a:lstStyle/>
                    <a:p>
                      <a:r>
                        <a:rPr lang="en-US"/>
                        <a:t>2</a:t>
                      </a:r>
                    </a:p>
                  </a:txBody>
                  <a:tcPr anchor="ctr"/>
                </a:tc>
                <a:tc>
                  <a:txBody>
                    <a:bodyPr/>
                    <a:lstStyle/>
                    <a:p>
                      <a:r>
                        <a:rPr lang="en-US"/>
                        <a:t>3</a:t>
                      </a:r>
                    </a:p>
                  </a:txBody>
                  <a:tcPr anchor="ctr"/>
                </a:tc>
                <a:extLst>
                  <a:ext uri="{0D108BD9-81ED-4DB2-BD59-A6C34878D82A}">
                    <a16:rowId xmlns:a16="http://schemas.microsoft.com/office/drawing/2014/main" val="1645507744"/>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1200" dirty="0">
                          <a:highlight>
                            <a:srgbClr val="00FF00"/>
                          </a:highlight>
                        </a:rPr>
                        <a:t>Food and beverages</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t>5</a:t>
                      </a:r>
                    </a:p>
                  </a:txBody>
                  <a:tcPr anchor="ctr"/>
                </a:tc>
                <a:extLst>
                  <a:ext uri="{0D108BD9-81ED-4DB2-BD59-A6C34878D82A}">
                    <a16:rowId xmlns:a16="http://schemas.microsoft.com/office/drawing/2014/main" val="1048148171"/>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1200" dirty="0">
                          <a:highlight>
                            <a:srgbClr val="00FFFF"/>
                          </a:highlight>
                        </a:rPr>
                        <a:t>Health and beauty</a:t>
                      </a:r>
                    </a:p>
                  </a:txBody>
                  <a:tcPr anchor="ctr"/>
                </a:tc>
                <a:tc>
                  <a:txBody>
                    <a:bodyPr/>
                    <a:lstStyle/>
                    <a:p>
                      <a:r>
                        <a:rPr lang="en-US" dirty="0">
                          <a:highlight>
                            <a:srgbClr val="00FFFF"/>
                          </a:highlight>
                        </a:rPr>
                        <a:t>4</a:t>
                      </a:r>
                    </a:p>
                  </a:txBody>
                  <a:tcPr anchor="ctr"/>
                </a:tc>
                <a:tc>
                  <a:txBody>
                    <a:bodyPr/>
                    <a:lstStyle/>
                    <a:p>
                      <a:r>
                        <a:rPr lang="en-US" dirty="0">
                          <a:highlight>
                            <a:srgbClr val="00FFFF"/>
                          </a:highlight>
                        </a:rPr>
                        <a:t>4</a:t>
                      </a:r>
                    </a:p>
                  </a:txBody>
                  <a:tcPr anchor="ctr"/>
                </a:tc>
                <a:tc>
                  <a:txBody>
                    <a:bodyPr/>
                    <a:lstStyle/>
                    <a:p>
                      <a:r>
                        <a:rPr lang="en-US" dirty="0">
                          <a:highlight>
                            <a:srgbClr val="00FFFF"/>
                          </a:highlight>
                        </a:rPr>
                        <a:t>4</a:t>
                      </a:r>
                    </a:p>
                  </a:txBody>
                  <a:tcPr anchor="ctr"/>
                </a:tc>
                <a:tc>
                  <a:txBody>
                    <a:bodyPr/>
                    <a:lstStyle/>
                    <a:p>
                      <a:r>
                        <a:rPr lang="en-US" dirty="0">
                          <a:highlight>
                            <a:srgbClr val="00FFFF"/>
                          </a:highlight>
                        </a:rPr>
                        <a:t>4</a:t>
                      </a:r>
                    </a:p>
                  </a:txBody>
                  <a:tcPr anchor="ctr"/>
                </a:tc>
                <a:tc>
                  <a:txBody>
                    <a:bodyPr/>
                    <a:lstStyle/>
                    <a:p>
                      <a:r>
                        <a:rPr lang="en-US" dirty="0">
                          <a:highlight>
                            <a:srgbClr val="00FFFF"/>
                          </a:highlight>
                        </a:rPr>
                        <a:t>4</a:t>
                      </a:r>
                    </a:p>
                  </a:txBody>
                  <a:tcPr anchor="ctr"/>
                </a:tc>
                <a:tc>
                  <a:txBody>
                    <a:bodyPr/>
                    <a:lstStyle/>
                    <a:p>
                      <a:r>
                        <a:rPr lang="en-US" dirty="0"/>
                        <a:t>1</a:t>
                      </a:r>
                    </a:p>
                  </a:txBody>
                  <a:tcPr anchor="ctr"/>
                </a:tc>
                <a:extLst>
                  <a:ext uri="{0D108BD9-81ED-4DB2-BD59-A6C34878D82A}">
                    <a16:rowId xmlns:a16="http://schemas.microsoft.com/office/drawing/2014/main" val="1396685948"/>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1200" dirty="0">
                          <a:solidFill>
                            <a:srgbClr val="FF0000"/>
                          </a:solidFill>
                        </a:rPr>
                        <a:t>Home and lifestyle</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solidFill>
                            <a:srgbClr val="FF0000"/>
                          </a:solidFill>
                        </a:rPr>
                        <a:t>6</a:t>
                      </a:r>
                    </a:p>
                  </a:txBody>
                  <a:tcPr anchor="ctr"/>
                </a:tc>
                <a:tc>
                  <a:txBody>
                    <a:bodyPr/>
                    <a:lstStyle/>
                    <a:p>
                      <a:r>
                        <a:rPr lang="en-US" dirty="0"/>
                        <a:t>4</a:t>
                      </a:r>
                    </a:p>
                  </a:txBody>
                  <a:tcPr anchor="ctr"/>
                </a:tc>
                <a:extLst>
                  <a:ext uri="{0D108BD9-81ED-4DB2-BD59-A6C34878D82A}">
                    <a16:rowId xmlns:a16="http://schemas.microsoft.com/office/drawing/2014/main" val="990053153"/>
                  </a:ext>
                </a:extLst>
              </a:tr>
              <a:tr h="154525">
                <a:tc>
                  <a:txBody>
                    <a:bodyPr/>
                    <a:lstStyle/>
                    <a:p>
                      <a:endParaRPr lang="en-US" sz="1050" b="1" dirty="0"/>
                    </a:p>
                  </a:txBody>
                  <a:tcPr anchor="ctr"/>
                </a:tc>
                <a:tc>
                  <a:txBody>
                    <a:bodyPr/>
                    <a:lstStyle/>
                    <a:p>
                      <a:r>
                        <a:rPr lang="en-US"/>
                        <a:t>February</a:t>
                      </a:r>
                    </a:p>
                  </a:txBody>
                  <a:tcPr anchor="ctr"/>
                </a:tc>
                <a:tc>
                  <a:txBody>
                    <a:bodyPr/>
                    <a:lstStyle/>
                    <a:p>
                      <a:r>
                        <a:rPr lang="en-US" sz="1200" dirty="0">
                          <a:solidFill>
                            <a:srgbClr val="FF0000"/>
                          </a:solidFill>
                        </a:rPr>
                        <a:t>Sports and travel</a:t>
                      </a:r>
                    </a:p>
                  </a:txBody>
                  <a:tcPr anchor="ctr"/>
                </a:tc>
                <a:tc>
                  <a:txBody>
                    <a:bodyPr/>
                    <a:lstStyle/>
                    <a:p>
                      <a:r>
                        <a:rPr lang="en-US" dirty="0">
                          <a:solidFill>
                            <a:srgbClr val="FF0000"/>
                          </a:solidFill>
                        </a:rPr>
                        <a:t>5</a:t>
                      </a:r>
                    </a:p>
                  </a:txBody>
                  <a:tcPr anchor="ctr"/>
                </a:tc>
                <a:tc>
                  <a:txBody>
                    <a:bodyPr/>
                    <a:lstStyle/>
                    <a:p>
                      <a:r>
                        <a:rPr lang="en-US" dirty="0">
                          <a:solidFill>
                            <a:srgbClr val="FF0000"/>
                          </a:solidFill>
                          <a:highlight>
                            <a:srgbClr val="00FF00"/>
                          </a:highlight>
                        </a:rPr>
                        <a:t>5</a:t>
                      </a:r>
                    </a:p>
                  </a:txBody>
                  <a:tcPr anchor="ctr"/>
                </a:tc>
                <a:tc>
                  <a:txBody>
                    <a:bodyPr/>
                    <a:lstStyle/>
                    <a:p>
                      <a:r>
                        <a:rPr lang="en-US" dirty="0">
                          <a:solidFill>
                            <a:srgbClr val="FF0000"/>
                          </a:solidFill>
                        </a:rPr>
                        <a:t>5</a:t>
                      </a:r>
                    </a:p>
                  </a:txBody>
                  <a:tcPr anchor="ctr"/>
                </a:tc>
                <a:tc>
                  <a:txBody>
                    <a:bodyPr/>
                    <a:lstStyle/>
                    <a:p>
                      <a:r>
                        <a:rPr lang="en-US" dirty="0">
                          <a:solidFill>
                            <a:srgbClr val="FF0000"/>
                          </a:solidFill>
                        </a:rPr>
                        <a:t>5</a:t>
                      </a:r>
                    </a:p>
                  </a:txBody>
                  <a:tcPr anchor="ctr"/>
                </a:tc>
                <a:tc>
                  <a:txBody>
                    <a:bodyPr/>
                    <a:lstStyle/>
                    <a:p>
                      <a:r>
                        <a:rPr lang="en-US" dirty="0">
                          <a:solidFill>
                            <a:srgbClr val="FF0000"/>
                          </a:solidFill>
                        </a:rPr>
                        <a:t>5</a:t>
                      </a:r>
                    </a:p>
                  </a:txBody>
                  <a:tcPr anchor="ctr"/>
                </a:tc>
                <a:tc>
                  <a:txBody>
                    <a:bodyPr/>
                    <a:lstStyle/>
                    <a:p>
                      <a:r>
                        <a:rPr lang="en-US" dirty="0"/>
                        <a:t>2</a:t>
                      </a:r>
                    </a:p>
                  </a:txBody>
                  <a:tcPr anchor="ctr"/>
                </a:tc>
                <a:extLst>
                  <a:ext uri="{0D108BD9-81ED-4DB2-BD59-A6C34878D82A}">
                    <a16:rowId xmlns:a16="http://schemas.microsoft.com/office/drawing/2014/main" val="1362329083"/>
                  </a:ext>
                </a:extLst>
              </a:tr>
              <a:tr h="154525">
                <a:tc>
                  <a:txBody>
                    <a:bodyPr/>
                    <a:lstStyle/>
                    <a:p>
                      <a:endParaRPr lang="en-US" sz="1050" b="1" dirty="0"/>
                    </a:p>
                  </a:txBody>
                  <a:tcPr anchor="ctr"/>
                </a:tc>
                <a:tc>
                  <a:txBody>
                    <a:bodyPr/>
                    <a:lstStyle/>
                    <a:p>
                      <a:r>
                        <a:rPr lang="en-US"/>
                        <a:t>March</a:t>
                      </a:r>
                    </a:p>
                  </a:txBody>
                  <a:tcPr anchor="ctr"/>
                </a:tc>
                <a:tc>
                  <a:txBody>
                    <a:bodyPr/>
                    <a:lstStyle/>
                    <a:p>
                      <a:r>
                        <a:rPr lang="en-US" sz="1200" dirty="0"/>
                        <a:t>Electronic accessories</a:t>
                      </a:r>
                    </a:p>
                  </a:txBody>
                  <a:tcPr anchor="ctr"/>
                </a:tc>
                <a:tc>
                  <a:txBody>
                    <a:bodyPr/>
                    <a:lstStyle/>
                    <a:p>
                      <a:r>
                        <a:rPr lang="en-US"/>
                        <a:t>2</a:t>
                      </a:r>
                    </a:p>
                  </a:txBody>
                  <a:tcPr anchor="ctr"/>
                </a:tc>
                <a:tc>
                  <a:txBody>
                    <a:bodyPr/>
                    <a:lstStyle/>
                    <a:p>
                      <a:r>
                        <a:rPr lang="en-US"/>
                        <a:t>4</a:t>
                      </a:r>
                    </a:p>
                  </a:txBody>
                  <a:tcPr anchor="ctr"/>
                </a:tc>
                <a:tc>
                  <a:txBody>
                    <a:bodyPr/>
                    <a:lstStyle/>
                    <a:p>
                      <a:r>
                        <a:rPr lang="en-US"/>
                        <a:t>3</a:t>
                      </a:r>
                    </a:p>
                  </a:txBody>
                  <a:tcPr anchor="ctr"/>
                </a:tc>
                <a:tc>
                  <a:txBody>
                    <a:bodyPr/>
                    <a:lstStyle/>
                    <a:p>
                      <a:r>
                        <a:rPr lang="en-US"/>
                        <a:t>4</a:t>
                      </a:r>
                    </a:p>
                  </a:txBody>
                  <a:tcPr anchor="ctr"/>
                </a:tc>
                <a:tc>
                  <a:txBody>
                    <a:bodyPr/>
                    <a:lstStyle/>
                    <a:p>
                      <a:r>
                        <a:rPr lang="en-US"/>
                        <a:t>4</a:t>
                      </a:r>
                    </a:p>
                  </a:txBody>
                  <a:tcPr anchor="ctr"/>
                </a:tc>
                <a:tc>
                  <a:txBody>
                    <a:bodyPr/>
                    <a:lstStyle/>
                    <a:p>
                      <a:r>
                        <a:rPr lang="en-US" dirty="0"/>
                        <a:t>6</a:t>
                      </a:r>
                    </a:p>
                  </a:txBody>
                  <a:tcPr anchor="ctr"/>
                </a:tc>
                <a:extLst>
                  <a:ext uri="{0D108BD9-81ED-4DB2-BD59-A6C34878D82A}">
                    <a16:rowId xmlns:a16="http://schemas.microsoft.com/office/drawing/2014/main" val="3625892295"/>
                  </a:ext>
                </a:extLst>
              </a:tr>
              <a:tr h="154525">
                <a:tc>
                  <a:txBody>
                    <a:bodyPr/>
                    <a:lstStyle/>
                    <a:p>
                      <a:endParaRPr lang="en-US" sz="1050" b="1" dirty="0"/>
                    </a:p>
                  </a:txBody>
                  <a:tcPr anchor="ctr"/>
                </a:tc>
                <a:tc>
                  <a:txBody>
                    <a:bodyPr/>
                    <a:lstStyle/>
                    <a:p>
                      <a:r>
                        <a:rPr lang="en-US"/>
                        <a:t>March</a:t>
                      </a:r>
                    </a:p>
                  </a:txBody>
                  <a:tcPr anchor="ctr"/>
                </a:tc>
                <a:tc>
                  <a:txBody>
                    <a:bodyPr/>
                    <a:lstStyle/>
                    <a:p>
                      <a:r>
                        <a:rPr lang="en-US" sz="1200" dirty="0"/>
                        <a:t>Fashion accessories</a:t>
                      </a:r>
                    </a:p>
                  </a:txBody>
                  <a:tcPr anchor="ctr"/>
                </a:tc>
                <a:tc>
                  <a:txBody>
                    <a:bodyPr/>
                    <a:lstStyle/>
                    <a:p>
                      <a:r>
                        <a:rPr lang="en-US" dirty="0"/>
                        <a:t>5</a:t>
                      </a:r>
                    </a:p>
                  </a:txBody>
                  <a:tcPr anchor="ctr"/>
                </a:tc>
                <a:tc>
                  <a:txBody>
                    <a:bodyPr/>
                    <a:lstStyle/>
                    <a:p>
                      <a:r>
                        <a:rPr lang="en-US"/>
                        <a:t>6</a:t>
                      </a:r>
                    </a:p>
                  </a:txBody>
                  <a:tcPr anchor="ctr"/>
                </a:tc>
                <a:tc>
                  <a:txBody>
                    <a:bodyPr/>
                    <a:lstStyle/>
                    <a:p>
                      <a:r>
                        <a:rPr lang="en-US"/>
                        <a:t>6</a:t>
                      </a:r>
                    </a:p>
                  </a:txBody>
                  <a:tcPr anchor="ctr"/>
                </a:tc>
                <a:tc>
                  <a:txBody>
                    <a:bodyPr/>
                    <a:lstStyle/>
                    <a:p>
                      <a:r>
                        <a:rPr lang="en-US"/>
                        <a:t>6</a:t>
                      </a:r>
                    </a:p>
                  </a:txBody>
                  <a:tcPr anchor="ctr"/>
                </a:tc>
                <a:tc>
                  <a:txBody>
                    <a:bodyPr/>
                    <a:lstStyle/>
                    <a:p>
                      <a:r>
                        <a:rPr lang="en-US"/>
                        <a:t>6</a:t>
                      </a:r>
                    </a:p>
                  </a:txBody>
                  <a:tcPr anchor="ctr"/>
                </a:tc>
                <a:tc>
                  <a:txBody>
                    <a:bodyPr/>
                    <a:lstStyle/>
                    <a:p>
                      <a:r>
                        <a:rPr lang="en-US" dirty="0"/>
                        <a:t>1</a:t>
                      </a:r>
                    </a:p>
                  </a:txBody>
                  <a:tcPr anchor="ctr"/>
                </a:tc>
                <a:extLst>
                  <a:ext uri="{0D108BD9-81ED-4DB2-BD59-A6C34878D82A}">
                    <a16:rowId xmlns:a16="http://schemas.microsoft.com/office/drawing/2014/main" val="968842262"/>
                  </a:ext>
                </a:extLst>
              </a:tr>
              <a:tr h="486597">
                <a:tc>
                  <a:txBody>
                    <a:bodyPr/>
                    <a:lstStyle/>
                    <a:p>
                      <a:endParaRPr lang="en-US" sz="1050" b="1" dirty="0"/>
                    </a:p>
                  </a:txBody>
                  <a:tcPr anchor="ctr"/>
                </a:tc>
                <a:tc>
                  <a:txBody>
                    <a:bodyPr/>
                    <a:lstStyle/>
                    <a:p>
                      <a:r>
                        <a:rPr lang="en-US"/>
                        <a:t>March</a:t>
                      </a:r>
                    </a:p>
                  </a:txBody>
                  <a:tcPr anchor="ctr"/>
                </a:tc>
                <a:tc>
                  <a:txBody>
                    <a:bodyPr/>
                    <a:lstStyle/>
                    <a:p>
                      <a:r>
                        <a:rPr lang="en-US" sz="1200" dirty="0"/>
                        <a:t>Food and beverages</a:t>
                      </a:r>
                    </a:p>
                  </a:txBody>
                  <a:tcPr anchor="ctr"/>
                </a:tc>
                <a:tc>
                  <a:txBody>
                    <a:bodyPr/>
                    <a:lstStyle/>
                    <a:p>
                      <a:r>
                        <a:rPr lang="en-US"/>
                        <a:t>4</a:t>
                      </a:r>
                    </a:p>
                  </a:txBody>
                  <a:tcPr anchor="ctr"/>
                </a:tc>
                <a:tc>
                  <a:txBody>
                    <a:bodyPr/>
                    <a:lstStyle/>
                    <a:p>
                      <a:r>
                        <a:rPr lang="en-US" dirty="0"/>
                        <a:t>5</a:t>
                      </a:r>
                    </a:p>
                  </a:txBody>
                  <a:tcPr anchor="ctr"/>
                </a:tc>
                <a:tc>
                  <a:txBody>
                    <a:bodyPr/>
                    <a:lstStyle/>
                    <a:p>
                      <a:r>
                        <a:rPr lang="en-US"/>
                        <a:t>5</a:t>
                      </a:r>
                    </a:p>
                  </a:txBody>
                  <a:tcPr anchor="ctr"/>
                </a:tc>
                <a:tc>
                  <a:txBody>
                    <a:bodyPr/>
                    <a:lstStyle/>
                    <a:p>
                      <a:r>
                        <a:rPr lang="en-US"/>
                        <a:t>5</a:t>
                      </a:r>
                    </a:p>
                  </a:txBody>
                  <a:tcPr anchor="ctr"/>
                </a:tc>
                <a:tc>
                  <a:txBody>
                    <a:bodyPr/>
                    <a:lstStyle/>
                    <a:p>
                      <a:r>
                        <a:rPr lang="en-US"/>
                        <a:t>5</a:t>
                      </a:r>
                    </a:p>
                  </a:txBody>
                  <a:tcPr anchor="ctr"/>
                </a:tc>
                <a:tc>
                  <a:txBody>
                    <a:bodyPr/>
                    <a:lstStyle/>
                    <a:p>
                      <a:r>
                        <a:rPr lang="en-US" dirty="0"/>
                        <a:t>2</a:t>
                      </a:r>
                    </a:p>
                  </a:txBody>
                  <a:tcPr anchor="ctr"/>
                </a:tc>
                <a:extLst>
                  <a:ext uri="{0D108BD9-81ED-4DB2-BD59-A6C34878D82A}">
                    <a16:rowId xmlns:a16="http://schemas.microsoft.com/office/drawing/2014/main" val="3177662575"/>
                  </a:ext>
                </a:extLst>
              </a:tr>
              <a:tr h="154525">
                <a:tc>
                  <a:txBody>
                    <a:bodyPr/>
                    <a:lstStyle/>
                    <a:p>
                      <a:endParaRPr lang="en-US" sz="1050" b="1" dirty="0"/>
                    </a:p>
                  </a:txBody>
                  <a:tcPr anchor="ctr"/>
                </a:tc>
                <a:tc>
                  <a:txBody>
                    <a:bodyPr/>
                    <a:lstStyle/>
                    <a:p>
                      <a:r>
                        <a:rPr lang="en-US"/>
                        <a:t>March</a:t>
                      </a:r>
                    </a:p>
                  </a:txBody>
                  <a:tcPr anchor="ctr"/>
                </a:tc>
                <a:tc>
                  <a:txBody>
                    <a:bodyPr/>
                    <a:lstStyle/>
                    <a:p>
                      <a:r>
                        <a:rPr lang="en-US" sz="1200" dirty="0">
                          <a:highlight>
                            <a:srgbClr val="00FFFF"/>
                          </a:highlight>
                        </a:rPr>
                        <a:t>Health and beauty</a:t>
                      </a:r>
                    </a:p>
                  </a:txBody>
                  <a:tcPr anchor="ctr"/>
                </a:tc>
                <a:tc>
                  <a:txBody>
                    <a:bodyPr/>
                    <a:lstStyle/>
                    <a:p>
                      <a:r>
                        <a:rPr lang="en-US" dirty="0">
                          <a:highlight>
                            <a:srgbClr val="00FFFF"/>
                          </a:highlight>
                        </a:rPr>
                        <a:t>3</a:t>
                      </a:r>
                    </a:p>
                  </a:txBody>
                  <a:tcPr anchor="ctr"/>
                </a:tc>
                <a:tc>
                  <a:txBody>
                    <a:bodyPr/>
                    <a:lstStyle/>
                    <a:p>
                      <a:r>
                        <a:rPr lang="en-US" dirty="0">
                          <a:highlight>
                            <a:srgbClr val="00FFFF"/>
                          </a:highlight>
                        </a:rPr>
                        <a:t>3</a:t>
                      </a:r>
                    </a:p>
                  </a:txBody>
                  <a:tcPr anchor="ctr"/>
                </a:tc>
                <a:tc>
                  <a:txBody>
                    <a:bodyPr/>
                    <a:lstStyle/>
                    <a:p>
                      <a:r>
                        <a:rPr lang="en-US" dirty="0">
                          <a:highlight>
                            <a:srgbClr val="00FFFF"/>
                          </a:highlight>
                        </a:rPr>
                        <a:t>2</a:t>
                      </a:r>
                    </a:p>
                  </a:txBody>
                  <a:tcPr anchor="ctr"/>
                </a:tc>
                <a:tc>
                  <a:txBody>
                    <a:bodyPr/>
                    <a:lstStyle/>
                    <a:p>
                      <a:r>
                        <a:rPr lang="en-US" dirty="0">
                          <a:highlight>
                            <a:srgbClr val="00FFFF"/>
                          </a:highlight>
                        </a:rPr>
                        <a:t>3</a:t>
                      </a:r>
                    </a:p>
                  </a:txBody>
                  <a:tcPr anchor="ctr"/>
                </a:tc>
                <a:tc>
                  <a:txBody>
                    <a:bodyPr/>
                    <a:lstStyle/>
                    <a:p>
                      <a:r>
                        <a:rPr lang="en-US" dirty="0">
                          <a:highlight>
                            <a:srgbClr val="00FFFF"/>
                          </a:highlight>
                        </a:rPr>
                        <a:t>3</a:t>
                      </a:r>
                    </a:p>
                  </a:txBody>
                  <a:tcPr anchor="ctr"/>
                </a:tc>
                <a:tc>
                  <a:txBody>
                    <a:bodyPr/>
                    <a:lstStyle/>
                    <a:p>
                      <a:r>
                        <a:rPr lang="en-US" dirty="0"/>
                        <a:t>5</a:t>
                      </a:r>
                    </a:p>
                  </a:txBody>
                  <a:tcPr anchor="ctr"/>
                </a:tc>
                <a:extLst>
                  <a:ext uri="{0D108BD9-81ED-4DB2-BD59-A6C34878D82A}">
                    <a16:rowId xmlns:a16="http://schemas.microsoft.com/office/drawing/2014/main" val="998595886"/>
                  </a:ext>
                </a:extLst>
              </a:tr>
              <a:tr h="154525">
                <a:tc>
                  <a:txBody>
                    <a:bodyPr/>
                    <a:lstStyle/>
                    <a:p>
                      <a:endParaRPr lang="en-US" sz="1050" b="1" dirty="0"/>
                    </a:p>
                  </a:txBody>
                  <a:tcPr anchor="ctr"/>
                </a:tc>
                <a:tc>
                  <a:txBody>
                    <a:bodyPr/>
                    <a:lstStyle/>
                    <a:p>
                      <a:r>
                        <a:rPr lang="en-US"/>
                        <a:t>March</a:t>
                      </a:r>
                    </a:p>
                  </a:txBody>
                  <a:tcPr anchor="ctr"/>
                </a:tc>
                <a:tc>
                  <a:txBody>
                    <a:bodyPr/>
                    <a:lstStyle/>
                    <a:p>
                      <a:r>
                        <a:rPr lang="en-US" sz="1200" dirty="0">
                          <a:highlight>
                            <a:srgbClr val="00FF00"/>
                          </a:highlight>
                        </a:rPr>
                        <a:t>Home and lifestyle</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highlight>
                            <a:srgbClr val="00FF00"/>
                          </a:highlight>
                        </a:rPr>
                        <a:t>1</a:t>
                      </a:r>
                    </a:p>
                  </a:txBody>
                  <a:tcPr anchor="ctr"/>
                </a:tc>
                <a:tc>
                  <a:txBody>
                    <a:bodyPr/>
                    <a:lstStyle/>
                    <a:p>
                      <a:r>
                        <a:rPr lang="en-US" dirty="0"/>
                        <a:t>4</a:t>
                      </a:r>
                    </a:p>
                  </a:txBody>
                  <a:tcPr anchor="ctr"/>
                </a:tc>
                <a:extLst>
                  <a:ext uri="{0D108BD9-81ED-4DB2-BD59-A6C34878D82A}">
                    <a16:rowId xmlns:a16="http://schemas.microsoft.com/office/drawing/2014/main" val="1158532720"/>
                  </a:ext>
                </a:extLst>
              </a:tr>
              <a:tr h="154525">
                <a:tc>
                  <a:txBody>
                    <a:bodyPr/>
                    <a:lstStyle/>
                    <a:p>
                      <a:endParaRPr lang="en-US" sz="1050" b="1" dirty="0"/>
                    </a:p>
                  </a:txBody>
                  <a:tcPr anchor="ctr"/>
                </a:tc>
                <a:tc>
                  <a:txBody>
                    <a:bodyPr/>
                    <a:lstStyle/>
                    <a:p>
                      <a:r>
                        <a:rPr lang="en-US"/>
                        <a:t>March</a:t>
                      </a:r>
                    </a:p>
                  </a:txBody>
                  <a:tcPr anchor="ctr"/>
                </a:tc>
                <a:tc>
                  <a:txBody>
                    <a:bodyPr/>
                    <a:lstStyle/>
                    <a:p>
                      <a:r>
                        <a:rPr lang="en-US" sz="1200" dirty="0">
                          <a:solidFill>
                            <a:srgbClr val="FF0000"/>
                          </a:solidFill>
                        </a:rPr>
                        <a:t>Sports and travel</a:t>
                      </a:r>
                    </a:p>
                  </a:txBody>
                  <a:tcPr anchor="ctr"/>
                </a:tc>
                <a:tc>
                  <a:txBody>
                    <a:bodyPr/>
                    <a:lstStyle/>
                    <a:p>
                      <a:r>
                        <a:rPr lang="en-US" dirty="0">
                          <a:solidFill>
                            <a:srgbClr val="FF0000"/>
                          </a:solidFill>
                        </a:rPr>
                        <a:t>6</a:t>
                      </a:r>
                    </a:p>
                  </a:txBody>
                  <a:tcPr anchor="ctr"/>
                </a:tc>
                <a:tc>
                  <a:txBody>
                    <a:bodyPr/>
                    <a:lstStyle/>
                    <a:p>
                      <a:r>
                        <a:rPr lang="en-US"/>
                        <a:t>2</a:t>
                      </a:r>
                    </a:p>
                  </a:txBody>
                  <a:tcPr anchor="ctr"/>
                </a:tc>
                <a:tc>
                  <a:txBody>
                    <a:bodyPr/>
                    <a:lstStyle/>
                    <a:p>
                      <a:r>
                        <a:rPr lang="en-US"/>
                        <a:t>4</a:t>
                      </a:r>
                    </a:p>
                  </a:txBody>
                  <a:tcPr anchor="ctr"/>
                </a:tc>
                <a:tc>
                  <a:txBody>
                    <a:bodyPr/>
                    <a:lstStyle/>
                    <a:p>
                      <a:r>
                        <a:rPr lang="en-US" dirty="0">
                          <a:highlight>
                            <a:srgbClr val="00FF00"/>
                          </a:highlight>
                        </a:rPr>
                        <a:t>2</a:t>
                      </a:r>
                    </a:p>
                  </a:txBody>
                  <a:tcPr anchor="ctr"/>
                </a:tc>
                <a:tc>
                  <a:txBody>
                    <a:bodyPr/>
                    <a:lstStyle/>
                    <a:p>
                      <a:r>
                        <a:rPr lang="en-US" dirty="0">
                          <a:highlight>
                            <a:srgbClr val="00FF00"/>
                          </a:highlight>
                        </a:rPr>
                        <a:t>2</a:t>
                      </a:r>
                    </a:p>
                  </a:txBody>
                  <a:tcPr anchor="ctr"/>
                </a:tc>
                <a:tc>
                  <a:txBody>
                    <a:bodyPr/>
                    <a:lstStyle/>
                    <a:p>
                      <a:r>
                        <a:rPr lang="en-US" dirty="0"/>
                        <a:t>3</a:t>
                      </a:r>
                    </a:p>
                  </a:txBody>
                  <a:tcPr anchor="ctr"/>
                </a:tc>
                <a:extLst>
                  <a:ext uri="{0D108BD9-81ED-4DB2-BD59-A6C34878D82A}">
                    <a16:rowId xmlns:a16="http://schemas.microsoft.com/office/drawing/2014/main" val="70376649"/>
                  </a:ext>
                </a:extLst>
              </a:tr>
            </a:tbl>
          </a:graphicData>
        </a:graphic>
      </p:graphicFrame>
      <p:sp>
        <p:nvSpPr>
          <p:cNvPr id="5" name="Rectangle 4">
            <a:extLst>
              <a:ext uri="{FF2B5EF4-FFF2-40B4-BE49-F238E27FC236}">
                <a16:creationId xmlns:a16="http://schemas.microsoft.com/office/drawing/2014/main" id="{2F2B4CC3-1C49-A318-77C3-2065C994B0B1}"/>
              </a:ext>
            </a:extLst>
          </p:cNvPr>
          <p:cNvSpPr/>
          <p:nvPr/>
        </p:nvSpPr>
        <p:spPr>
          <a:xfrm>
            <a:off x="134754" y="288758"/>
            <a:ext cx="11942832" cy="2194560"/>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BAB72D3-843B-56EE-B742-67749A847D40}"/>
              </a:ext>
            </a:extLst>
          </p:cNvPr>
          <p:cNvSpPr/>
          <p:nvPr/>
        </p:nvSpPr>
        <p:spPr>
          <a:xfrm>
            <a:off x="134754" y="2550697"/>
            <a:ext cx="11942832" cy="2127183"/>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0A68F88-06B8-B4A8-B9CF-8D12B9782929}"/>
              </a:ext>
            </a:extLst>
          </p:cNvPr>
          <p:cNvSpPr/>
          <p:nvPr/>
        </p:nvSpPr>
        <p:spPr>
          <a:xfrm>
            <a:off x="134754" y="4663440"/>
            <a:ext cx="11922492" cy="21945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91322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2FD8D-106E-57C2-725D-190960FB99A3}"/>
              </a:ext>
            </a:extLst>
          </p:cNvPr>
          <p:cNvSpPr>
            <a:spLocks noGrp="1"/>
          </p:cNvSpPr>
          <p:nvPr>
            <p:ph type="title"/>
          </p:nvPr>
        </p:nvSpPr>
        <p:spPr/>
        <p:txBody>
          <a:bodyPr/>
          <a:lstStyle/>
          <a:p>
            <a:r>
              <a:rPr lang="en-US" dirty="0"/>
              <a:t>Insights</a:t>
            </a:r>
          </a:p>
        </p:txBody>
      </p:sp>
      <p:sp>
        <p:nvSpPr>
          <p:cNvPr id="6" name="Content Placeholder 5">
            <a:extLst>
              <a:ext uri="{FF2B5EF4-FFF2-40B4-BE49-F238E27FC236}">
                <a16:creationId xmlns:a16="http://schemas.microsoft.com/office/drawing/2014/main" id="{38052524-1CE7-F3EC-B15D-5C311B32FB86}"/>
              </a:ext>
            </a:extLst>
          </p:cNvPr>
          <p:cNvSpPr>
            <a:spLocks noGrp="1"/>
          </p:cNvSpPr>
          <p:nvPr>
            <p:ph idx="1"/>
          </p:nvPr>
        </p:nvSpPr>
        <p:spPr/>
        <p:txBody>
          <a:bodyPr>
            <a:normAutofit/>
          </a:bodyPr>
          <a:lstStyle/>
          <a:p>
            <a:r>
              <a:rPr lang="en-US" dirty="0"/>
              <a:t>In January Sports and Travel Generating the highest Revenue.</a:t>
            </a:r>
          </a:p>
          <a:p>
            <a:r>
              <a:rPr lang="en-US" dirty="0"/>
              <a:t>In February “Food and Beverages” Generating the highest Revenue.</a:t>
            </a:r>
          </a:p>
          <a:p>
            <a:r>
              <a:rPr lang="en-US" dirty="0"/>
              <a:t>In March “Home and Lifestyle” Generating the highest sales.</a:t>
            </a:r>
          </a:p>
          <a:p>
            <a:r>
              <a:rPr lang="en-US" dirty="0"/>
              <a:t>“Health and Beauty” performing least in January but showing consistent improvements in total sales.</a:t>
            </a:r>
          </a:p>
          <a:p>
            <a:r>
              <a:rPr lang="en-US" dirty="0"/>
              <a:t>Home and lifestyle generating highest sales in February and performing least in March.</a:t>
            </a:r>
          </a:p>
          <a:p>
            <a:endParaRPr lang="en-US" dirty="0"/>
          </a:p>
          <a:p>
            <a:endParaRPr lang="en-US" dirty="0"/>
          </a:p>
        </p:txBody>
      </p:sp>
    </p:spTree>
    <p:extLst>
      <p:ext uri="{BB962C8B-B14F-4D97-AF65-F5344CB8AC3E}">
        <p14:creationId xmlns:p14="http://schemas.microsoft.com/office/powerpoint/2010/main" val="249064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F5C3D-DEAE-2DDC-BCB8-227B634615B2}"/>
              </a:ext>
            </a:extLst>
          </p:cNvPr>
          <p:cNvSpPr>
            <a:spLocks noGrp="1"/>
          </p:cNvSpPr>
          <p:nvPr>
            <p:ph type="title"/>
          </p:nvPr>
        </p:nvSpPr>
        <p:spPr/>
        <p:txBody>
          <a:bodyPr/>
          <a:lstStyle/>
          <a:p>
            <a:r>
              <a:rPr lang="en-US" dirty="0"/>
              <a:t>Business Problem</a:t>
            </a:r>
          </a:p>
        </p:txBody>
      </p:sp>
      <p:sp>
        <p:nvSpPr>
          <p:cNvPr id="3" name="Content Placeholder 2">
            <a:extLst>
              <a:ext uri="{FF2B5EF4-FFF2-40B4-BE49-F238E27FC236}">
                <a16:creationId xmlns:a16="http://schemas.microsoft.com/office/drawing/2014/main" id="{B7AB01F1-53A9-529A-F545-7E5FE1D89960}"/>
              </a:ext>
            </a:extLst>
          </p:cNvPr>
          <p:cNvSpPr>
            <a:spLocks noGrp="1"/>
          </p:cNvSpPr>
          <p:nvPr>
            <p:ph idx="1"/>
          </p:nvPr>
        </p:nvSpPr>
        <p:spPr/>
        <p:txBody>
          <a:bodyPr>
            <a:normAutofit/>
          </a:bodyPr>
          <a:lstStyle/>
          <a:p>
            <a:r>
              <a:rPr lang="en-US" dirty="0">
                <a:latin typeface="Söhne"/>
              </a:rPr>
              <a:t>Amazon, a global e-commerce giant, operates numerous branches across various geographical regions. Currently the sales and customer satisfaction is not up to the mark in Amazon's branches across Mandalay, Yangon, and Naypyitaw, Myanmar. </a:t>
            </a:r>
          </a:p>
        </p:txBody>
      </p:sp>
    </p:spTree>
    <p:extLst>
      <p:ext uri="{BB962C8B-B14F-4D97-AF65-F5344CB8AC3E}">
        <p14:creationId xmlns:p14="http://schemas.microsoft.com/office/powerpoint/2010/main" val="419135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20CA-606A-3460-1E59-31A201B078E4}"/>
              </a:ext>
            </a:extLst>
          </p:cNvPr>
          <p:cNvSpPr>
            <a:spLocks noGrp="1"/>
          </p:cNvSpPr>
          <p:nvPr>
            <p:ph type="title"/>
          </p:nvPr>
        </p:nvSpPr>
        <p:spPr/>
        <p:txBody>
          <a:bodyPr/>
          <a:lstStyle/>
          <a:p>
            <a:r>
              <a:rPr lang="en-US" dirty="0"/>
              <a:t>Sales Analysis by Product Line, Branch and </a:t>
            </a:r>
            <a:r>
              <a:rPr lang="en-US" dirty="0" err="1"/>
              <a:t>Day_Name</a:t>
            </a:r>
            <a:endParaRPr lang="en-US" dirty="0"/>
          </a:p>
        </p:txBody>
      </p:sp>
      <p:sp>
        <p:nvSpPr>
          <p:cNvPr id="10" name="Content Placeholder 9">
            <a:extLst>
              <a:ext uri="{FF2B5EF4-FFF2-40B4-BE49-F238E27FC236}">
                <a16:creationId xmlns:a16="http://schemas.microsoft.com/office/drawing/2014/main" id="{704947EA-37CE-6CAF-F1E6-D119359E3C09}"/>
              </a:ext>
            </a:extLst>
          </p:cNvPr>
          <p:cNvSpPr>
            <a:spLocks noGrp="1"/>
          </p:cNvSpPr>
          <p:nvPr>
            <p:ph idx="1"/>
          </p:nvPr>
        </p:nvSpPr>
        <p:spPr>
          <a:xfrm>
            <a:off x="1562573" y="2106169"/>
            <a:ext cx="4769557" cy="3450613"/>
          </a:xfrm>
        </p:spPr>
        <p:txBody>
          <a:bodyPr/>
          <a:lstStyle/>
          <a:p>
            <a:r>
              <a:rPr lang="en-US" dirty="0"/>
              <a:t>The highest sales happened on Saturday’s.</a:t>
            </a:r>
          </a:p>
        </p:txBody>
      </p:sp>
      <p:pic>
        <p:nvPicPr>
          <p:cNvPr id="12" name="Picture 11">
            <a:extLst>
              <a:ext uri="{FF2B5EF4-FFF2-40B4-BE49-F238E27FC236}">
                <a16:creationId xmlns:a16="http://schemas.microsoft.com/office/drawing/2014/main" id="{EDDF5A14-8E5D-F896-FB11-7E7FDF9A5F4F}"/>
              </a:ext>
            </a:extLst>
          </p:cNvPr>
          <p:cNvPicPr>
            <a:picLocks noChangeAspect="1"/>
          </p:cNvPicPr>
          <p:nvPr/>
        </p:nvPicPr>
        <p:blipFill>
          <a:blip r:embed="rId2"/>
          <a:stretch>
            <a:fillRect/>
          </a:stretch>
        </p:blipFill>
        <p:spPr>
          <a:xfrm>
            <a:off x="1803927" y="2888737"/>
            <a:ext cx="4286848" cy="1705213"/>
          </a:xfrm>
          <a:prstGeom prst="rect">
            <a:avLst/>
          </a:prstGeom>
        </p:spPr>
      </p:pic>
    </p:spTree>
    <p:extLst>
      <p:ext uri="{BB962C8B-B14F-4D97-AF65-F5344CB8AC3E}">
        <p14:creationId xmlns:p14="http://schemas.microsoft.com/office/powerpoint/2010/main" val="13226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20CA-606A-3460-1E59-31A201B078E4}"/>
              </a:ext>
            </a:extLst>
          </p:cNvPr>
          <p:cNvSpPr>
            <a:spLocks noGrp="1"/>
          </p:cNvSpPr>
          <p:nvPr>
            <p:ph type="title"/>
          </p:nvPr>
        </p:nvSpPr>
        <p:spPr/>
        <p:txBody>
          <a:bodyPr/>
          <a:lstStyle/>
          <a:p>
            <a:r>
              <a:rPr lang="en-US" dirty="0"/>
              <a:t>Sales Analysis by Product Line, Branch and </a:t>
            </a:r>
            <a:r>
              <a:rPr lang="en-US" dirty="0" err="1"/>
              <a:t>Day_Name</a:t>
            </a:r>
            <a:endParaRPr lang="en-US" dirty="0"/>
          </a:p>
        </p:txBody>
      </p:sp>
      <p:pic>
        <p:nvPicPr>
          <p:cNvPr id="46" name="Content Placeholder 45">
            <a:extLst>
              <a:ext uri="{FF2B5EF4-FFF2-40B4-BE49-F238E27FC236}">
                <a16:creationId xmlns:a16="http://schemas.microsoft.com/office/drawing/2014/main" id="{E1E86B57-20CF-7A94-463A-720B66011AAF}"/>
              </a:ext>
            </a:extLst>
          </p:cNvPr>
          <p:cNvPicPr>
            <a:picLocks noGrp="1" noChangeAspect="1"/>
          </p:cNvPicPr>
          <p:nvPr>
            <p:ph idx="1"/>
          </p:nvPr>
        </p:nvPicPr>
        <p:blipFill>
          <a:blip r:embed="rId2"/>
          <a:stretch>
            <a:fillRect/>
          </a:stretch>
        </p:blipFill>
        <p:spPr>
          <a:xfrm>
            <a:off x="571501" y="3404560"/>
            <a:ext cx="2841353" cy="1333686"/>
          </a:xfrm>
        </p:spPr>
      </p:pic>
      <p:sp>
        <p:nvSpPr>
          <p:cNvPr id="33" name="TextBox 32">
            <a:extLst>
              <a:ext uri="{FF2B5EF4-FFF2-40B4-BE49-F238E27FC236}">
                <a16:creationId xmlns:a16="http://schemas.microsoft.com/office/drawing/2014/main" id="{159D2407-8947-7B8F-C0D4-496E181B7B3E}"/>
              </a:ext>
            </a:extLst>
          </p:cNvPr>
          <p:cNvSpPr txBox="1"/>
          <p:nvPr/>
        </p:nvSpPr>
        <p:spPr>
          <a:xfrm>
            <a:off x="5934456" y="2185418"/>
            <a:ext cx="6285760" cy="4247317"/>
          </a:xfrm>
          <a:prstGeom prst="rect">
            <a:avLst/>
          </a:prstGeom>
          <a:noFill/>
        </p:spPr>
        <p:txBody>
          <a:bodyPr wrap="none" rtlCol="0">
            <a:spAutoFit/>
          </a:bodyPr>
          <a:lstStyle/>
          <a:p>
            <a:pPr marL="285750" indent="-285750">
              <a:buFont typeface="Arial" panose="020B0604020202020204" pitchFamily="34" charset="0"/>
              <a:buChar char="•"/>
            </a:pPr>
            <a:r>
              <a:rPr lang="en-US" dirty="0">
                <a:latin typeface="Söhne"/>
              </a:rPr>
              <a:t>Branch A</a:t>
            </a:r>
          </a:p>
          <a:p>
            <a:pPr marL="742950" lvl="1" indent="-285750">
              <a:buFont typeface="Arial" panose="020B0604020202020204" pitchFamily="34" charset="0"/>
              <a:buChar char="•"/>
            </a:pPr>
            <a:r>
              <a:rPr lang="en-US" dirty="0">
                <a:latin typeface="Söhne"/>
              </a:rPr>
              <a:t>“Home and Life style” are leading on Sunday.</a:t>
            </a:r>
          </a:p>
          <a:p>
            <a:pPr marL="742950" lvl="1" indent="-285750">
              <a:buFont typeface="Arial" panose="020B0604020202020204" pitchFamily="34" charset="0"/>
              <a:buChar char="•"/>
            </a:pPr>
            <a:r>
              <a:rPr lang="en-US" dirty="0">
                <a:latin typeface="Söhne"/>
              </a:rPr>
              <a:t>“Electronic Accessories” are least performing on Sunday.</a:t>
            </a:r>
          </a:p>
          <a:p>
            <a:pPr lvl="1"/>
            <a:endParaRPr lang="en-US" dirty="0">
              <a:latin typeface="Söhne"/>
            </a:endParaRPr>
          </a:p>
          <a:p>
            <a:pPr marL="285750" indent="-285750">
              <a:buFont typeface="Arial" panose="020B0604020202020204" pitchFamily="34" charset="0"/>
              <a:buChar char="•"/>
            </a:pPr>
            <a:r>
              <a:rPr lang="en-US" dirty="0">
                <a:latin typeface="Söhne"/>
              </a:rPr>
              <a:t>Branch B</a:t>
            </a:r>
          </a:p>
          <a:p>
            <a:pPr marL="742950" lvl="1" indent="-285750">
              <a:buFont typeface="Arial" panose="020B0604020202020204" pitchFamily="34" charset="0"/>
              <a:buChar char="•"/>
            </a:pPr>
            <a:r>
              <a:rPr lang="en-US" dirty="0">
                <a:latin typeface="Söhne"/>
              </a:rPr>
              <a:t>“Electronic Accessories” And “Home and beauty” leading</a:t>
            </a:r>
          </a:p>
          <a:p>
            <a:pPr lvl="1"/>
            <a:r>
              <a:rPr lang="en-US" dirty="0">
                <a:latin typeface="Söhne"/>
              </a:rPr>
              <a:t>on Saturdays.</a:t>
            </a:r>
          </a:p>
          <a:p>
            <a:pPr marL="742950" lvl="1" indent="-285750">
              <a:buFont typeface="Arial" panose="020B0604020202020204" pitchFamily="34" charset="0"/>
              <a:buChar char="•"/>
            </a:pPr>
            <a:r>
              <a:rPr lang="en-US" dirty="0">
                <a:latin typeface="Söhne"/>
              </a:rPr>
              <a:t>“Fashion Accessories” are least performing on Sunday.</a:t>
            </a:r>
          </a:p>
          <a:p>
            <a:pPr lvl="1"/>
            <a:endParaRPr lang="en-US" dirty="0">
              <a:latin typeface="Söhne"/>
            </a:endParaRPr>
          </a:p>
          <a:p>
            <a:pPr marL="285750" indent="-285750">
              <a:buFont typeface="Arial" panose="020B0604020202020204" pitchFamily="34" charset="0"/>
              <a:buChar char="•"/>
            </a:pPr>
            <a:r>
              <a:rPr lang="en-US" dirty="0">
                <a:latin typeface="Söhne"/>
              </a:rPr>
              <a:t>Branch C</a:t>
            </a:r>
          </a:p>
          <a:p>
            <a:pPr marL="742950" lvl="1" indent="-285750">
              <a:buFont typeface="Arial" panose="020B0604020202020204" pitchFamily="34" charset="0"/>
              <a:buChar char="•"/>
            </a:pPr>
            <a:r>
              <a:rPr lang="en-US" dirty="0">
                <a:latin typeface="Söhne"/>
              </a:rPr>
              <a:t>“Food and Beverages” are leading on Tuesday.</a:t>
            </a:r>
          </a:p>
          <a:p>
            <a:pPr marL="742950" lvl="1" indent="-285750">
              <a:buFont typeface="Arial" panose="020B0604020202020204" pitchFamily="34" charset="0"/>
              <a:buChar char="•"/>
            </a:pPr>
            <a:r>
              <a:rPr lang="en-US" dirty="0">
                <a:latin typeface="Söhne"/>
              </a:rPr>
              <a:t> “Sport and Travel” are least performing on Monday.</a:t>
            </a:r>
          </a:p>
          <a:p>
            <a:pPr lvl="1"/>
            <a:endParaRPr lang="en-US" dirty="0">
              <a:latin typeface="Söhne"/>
            </a:endParaRPr>
          </a:p>
          <a:p>
            <a:pPr lvl="1"/>
            <a:endParaRPr lang="en-US" dirty="0">
              <a:latin typeface="Söhne"/>
            </a:endParaRPr>
          </a:p>
          <a:p>
            <a:pPr lvl="1"/>
            <a:endParaRPr lang="en-US" dirty="0">
              <a:latin typeface="Söhne"/>
            </a:endParaRPr>
          </a:p>
        </p:txBody>
      </p:sp>
      <p:pic>
        <p:nvPicPr>
          <p:cNvPr id="36" name="Picture 35">
            <a:extLst>
              <a:ext uri="{FF2B5EF4-FFF2-40B4-BE49-F238E27FC236}">
                <a16:creationId xmlns:a16="http://schemas.microsoft.com/office/drawing/2014/main" id="{4D6A3FC0-2006-3844-C342-AC32FA94062D}"/>
              </a:ext>
            </a:extLst>
          </p:cNvPr>
          <p:cNvPicPr>
            <a:picLocks noChangeAspect="1"/>
          </p:cNvPicPr>
          <p:nvPr/>
        </p:nvPicPr>
        <p:blipFill>
          <a:blip r:embed="rId3"/>
          <a:stretch>
            <a:fillRect/>
          </a:stretch>
        </p:blipFill>
        <p:spPr>
          <a:xfrm>
            <a:off x="571501" y="4688601"/>
            <a:ext cx="2874694" cy="1409897"/>
          </a:xfrm>
          <a:prstGeom prst="rect">
            <a:avLst/>
          </a:prstGeom>
        </p:spPr>
      </p:pic>
      <p:pic>
        <p:nvPicPr>
          <p:cNvPr id="48" name="Picture 47">
            <a:extLst>
              <a:ext uri="{FF2B5EF4-FFF2-40B4-BE49-F238E27FC236}">
                <a16:creationId xmlns:a16="http://schemas.microsoft.com/office/drawing/2014/main" id="{2C81FB05-785F-6CC9-62A5-7B5C64004749}"/>
              </a:ext>
            </a:extLst>
          </p:cNvPr>
          <p:cNvPicPr>
            <a:picLocks noChangeAspect="1"/>
          </p:cNvPicPr>
          <p:nvPr/>
        </p:nvPicPr>
        <p:blipFill>
          <a:blip r:embed="rId4"/>
          <a:stretch>
            <a:fillRect/>
          </a:stretch>
        </p:blipFill>
        <p:spPr>
          <a:xfrm>
            <a:off x="571500" y="2051823"/>
            <a:ext cx="2762250" cy="1352739"/>
          </a:xfrm>
          <a:prstGeom prst="rect">
            <a:avLst/>
          </a:prstGeom>
        </p:spPr>
      </p:pic>
      <p:pic>
        <p:nvPicPr>
          <p:cNvPr id="4" name="Picture 3">
            <a:extLst>
              <a:ext uri="{FF2B5EF4-FFF2-40B4-BE49-F238E27FC236}">
                <a16:creationId xmlns:a16="http://schemas.microsoft.com/office/drawing/2014/main" id="{09593A41-0718-B7F5-81D4-EDBB84A68DC0}"/>
              </a:ext>
            </a:extLst>
          </p:cNvPr>
          <p:cNvPicPr>
            <a:picLocks noChangeAspect="1"/>
          </p:cNvPicPr>
          <p:nvPr/>
        </p:nvPicPr>
        <p:blipFill>
          <a:blip r:embed="rId5"/>
          <a:stretch>
            <a:fillRect/>
          </a:stretch>
        </p:blipFill>
        <p:spPr>
          <a:xfrm>
            <a:off x="3412853" y="2049806"/>
            <a:ext cx="2606948" cy="1286054"/>
          </a:xfrm>
          <a:prstGeom prst="rect">
            <a:avLst/>
          </a:prstGeom>
        </p:spPr>
      </p:pic>
      <p:pic>
        <p:nvPicPr>
          <p:cNvPr id="6" name="Picture 5">
            <a:extLst>
              <a:ext uri="{FF2B5EF4-FFF2-40B4-BE49-F238E27FC236}">
                <a16:creationId xmlns:a16="http://schemas.microsoft.com/office/drawing/2014/main" id="{234202D5-354C-C64C-9FB8-D82D4B3BF1AC}"/>
              </a:ext>
            </a:extLst>
          </p:cNvPr>
          <p:cNvPicPr>
            <a:picLocks noChangeAspect="1"/>
          </p:cNvPicPr>
          <p:nvPr/>
        </p:nvPicPr>
        <p:blipFill>
          <a:blip r:embed="rId6"/>
          <a:stretch>
            <a:fillRect/>
          </a:stretch>
        </p:blipFill>
        <p:spPr>
          <a:xfrm>
            <a:off x="3446194" y="3437902"/>
            <a:ext cx="2606948" cy="1267002"/>
          </a:xfrm>
          <a:prstGeom prst="rect">
            <a:avLst/>
          </a:prstGeom>
        </p:spPr>
      </p:pic>
      <p:pic>
        <p:nvPicPr>
          <p:cNvPr id="8" name="Picture 7">
            <a:extLst>
              <a:ext uri="{FF2B5EF4-FFF2-40B4-BE49-F238E27FC236}">
                <a16:creationId xmlns:a16="http://schemas.microsoft.com/office/drawing/2014/main" id="{80EE76C0-7DF0-946B-6CC9-C4C9BB2658BE}"/>
              </a:ext>
            </a:extLst>
          </p:cNvPr>
          <p:cNvPicPr>
            <a:picLocks noChangeAspect="1"/>
          </p:cNvPicPr>
          <p:nvPr/>
        </p:nvPicPr>
        <p:blipFill>
          <a:blip r:embed="rId7"/>
          <a:stretch>
            <a:fillRect/>
          </a:stretch>
        </p:blipFill>
        <p:spPr>
          <a:xfrm>
            <a:off x="3479536" y="4704906"/>
            <a:ext cx="2616464" cy="1314633"/>
          </a:xfrm>
          <a:prstGeom prst="rect">
            <a:avLst/>
          </a:prstGeom>
        </p:spPr>
      </p:pic>
      <p:sp>
        <p:nvSpPr>
          <p:cNvPr id="3" name="Rectangle: Rounded Corners 2">
            <a:extLst>
              <a:ext uri="{FF2B5EF4-FFF2-40B4-BE49-F238E27FC236}">
                <a16:creationId xmlns:a16="http://schemas.microsoft.com/office/drawing/2014/main" id="{991F1E75-A54E-9316-001D-2800F1D80370}"/>
              </a:ext>
            </a:extLst>
          </p:cNvPr>
          <p:cNvSpPr/>
          <p:nvPr/>
        </p:nvSpPr>
        <p:spPr>
          <a:xfrm>
            <a:off x="381000" y="1913614"/>
            <a:ext cx="11707368" cy="1409897"/>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1A47C22-CFEC-D8CE-2BFD-800D7B0974F2}"/>
              </a:ext>
            </a:extLst>
          </p:cNvPr>
          <p:cNvSpPr/>
          <p:nvPr/>
        </p:nvSpPr>
        <p:spPr>
          <a:xfrm>
            <a:off x="381000" y="3376059"/>
            <a:ext cx="11707368" cy="1226804"/>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319D9835-AFD3-E253-6C94-C7AAC95DB896}"/>
              </a:ext>
            </a:extLst>
          </p:cNvPr>
          <p:cNvSpPr/>
          <p:nvPr/>
        </p:nvSpPr>
        <p:spPr>
          <a:xfrm>
            <a:off x="381000" y="4655413"/>
            <a:ext cx="11707368" cy="1314632"/>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5680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120CA-606A-3460-1E59-31A201B078E4}"/>
              </a:ext>
            </a:extLst>
          </p:cNvPr>
          <p:cNvSpPr>
            <a:spLocks noGrp="1"/>
          </p:cNvSpPr>
          <p:nvPr>
            <p:ph type="title"/>
          </p:nvPr>
        </p:nvSpPr>
        <p:spPr>
          <a:xfrm>
            <a:off x="1543090" y="171253"/>
            <a:ext cx="10648910" cy="1175226"/>
          </a:xfrm>
        </p:spPr>
        <p:txBody>
          <a:bodyPr vert="horz" lIns="91440" tIns="45720" rIns="91440" bIns="45720" rtlCol="0" anchor="b">
            <a:normAutofit/>
          </a:bodyPr>
          <a:lstStyle/>
          <a:p>
            <a:r>
              <a:rPr lang="en-US" dirty="0"/>
              <a:t>Sales Analysis by </a:t>
            </a:r>
            <a:r>
              <a:rPr lang="en-US" dirty="0" err="1"/>
              <a:t>Day_Time</a:t>
            </a:r>
            <a:endParaRPr lang="en-US" dirty="0"/>
          </a:p>
        </p:txBody>
      </p:sp>
      <p:sp>
        <p:nvSpPr>
          <p:cNvPr id="8" name="Content Placeholder 7">
            <a:extLst>
              <a:ext uri="{FF2B5EF4-FFF2-40B4-BE49-F238E27FC236}">
                <a16:creationId xmlns:a16="http://schemas.microsoft.com/office/drawing/2014/main" id="{7B579D29-F673-7D8F-C38B-BC4A732FA94A}"/>
              </a:ext>
            </a:extLst>
          </p:cNvPr>
          <p:cNvSpPr>
            <a:spLocks noGrp="1"/>
          </p:cNvSpPr>
          <p:nvPr>
            <p:ph idx="1"/>
          </p:nvPr>
        </p:nvSpPr>
        <p:spPr>
          <a:xfrm>
            <a:off x="535646" y="1949577"/>
            <a:ext cx="6986016" cy="3672144"/>
          </a:xfrm>
        </p:spPr>
        <p:txBody>
          <a:bodyPr vert="horz" lIns="91440" tIns="45720" rIns="91440" bIns="45720" rtlCol="0" anchor="t">
            <a:noAutofit/>
          </a:bodyPr>
          <a:lstStyle/>
          <a:p>
            <a:pPr lvl="1">
              <a:lnSpc>
                <a:spcPct val="100000"/>
              </a:lnSpc>
            </a:pPr>
            <a:endParaRPr lang="en-US" sz="1400" dirty="0">
              <a:solidFill>
                <a:schemeClr val="tx2">
                  <a:lumMod val="50000"/>
                </a:schemeClr>
              </a:solidFill>
              <a:latin typeface="Söhne"/>
            </a:endParaRPr>
          </a:p>
          <a:p>
            <a:pPr lvl="1">
              <a:lnSpc>
                <a:spcPct val="100000"/>
              </a:lnSpc>
            </a:pPr>
            <a:r>
              <a:rPr lang="en-US" sz="2400" dirty="0">
                <a:solidFill>
                  <a:schemeClr val="tx2">
                    <a:lumMod val="50000"/>
                  </a:schemeClr>
                </a:solidFill>
                <a:latin typeface="Söhne"/>
              </a:rPr>
              <a:t>Highest sales happened during Afternoon times.</a:t>
            </a:r>
          </a:p>
          <a:p>
            <a:pPr marL="457200" lvl="1" indent="0">
              <a:lnSpc>
                <a:spcPct val="100000"/>
              </a:lnSpc>
              <a:buNone/>
            </a:pPr>
            <a:endParaRPr lang="en-US" sz="1400" dirty="0">
              <a:solidFill>
                <a:schemeClr val="tx2">
                  <a:lumMod val="50000"/>
                </a:schemeClr>
              </a:solidFill>
              <a:latin typeface="Söhne"/>
            </a:endParaRPr>
          </a:p>
          <a:p>
            <a:pPr marL="457200" lvl="1" indent="0">
              <a:lnSpc>
                <a:spcPct val="100000"/>
              </a:lnSpc>
              <a:buNone/>
            </a:pPr>
            <a:endParaRPr lang="en-US" sz="1400" dirty="0">
              <a:solidFill>
                <a:schemeClr val="tx2">
                  <a:lumMod val="50000"/>
                </a:schemeClr>
              </a:solidFill>
              <a:latin typeface="Söhne"/>
            </a:endParaRPr>
          </a:p>
        </p:txBody>
      </p:sp>
      <p:pic>
        <p:nvPicPr>
          <p:cNvPr id="5" name="Picture 4">
            <a:extLst>
              <a:ext uri="{FF2B5EF4-FFF2-40B4-BE49-F238E27FC236}">
                <a16:creationId xmlns:a16="http://schemas.microsoft.com/office/drawing/2014/main" id="{84BAED58-1383-9FFE-9FC4-E187604D6594}"/>
              </a:ext>
            </a:extLst>
          </p:cNvPr>
          <p:cNvPicPr>
            <a:picLocks noChangeAspect="1"/>
          </p:cNvPicPr>
          <p:nvPr/>
        </p:nvPicPr>
        <p:blipFill>
          <a:blip r:embed="rId2"/>
          <a:stretch>
            <a:fillRect/>
          </a:stretch>
        </p:blipFill>
        <p:spPr>
          <a:xfrm>
            <a:off x="4057367" y="3014606"/>
            <a:ext cx="4077269" cy="828791"/>
          </a:xfrm>
          <a:prstGeom prst="rect">
            <a:avLst/>
          </a:prstGeom>
        </p:spPr>
      </p:pic>
    </p:spTree>
    <p:extLst>
      <p:ext uri="{BB962C8B-B14F-4D97-AF65-F5344CB8AC3E}">
        <p14:creationId xmlns:p14="http://schemas.microsoft.com/office/powerpoint/2010/main" val="1502212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4444-59A6-D89D-4FEA-B14CABA4C8FB}"/>
              </a:ext>
            </a:extLst>
          </p:cNvPr>
          <p:cNvSpPr>
            <a:spLocks noGrp="1"/>
          </p:cNvSpPr>
          <p:nvPr>
            <p:ph type="title"/>
          </p:nvPr>
        </p:nvSpPr>
        <p:spPr>
          <a:xfrm>
            <a:off x="1446116" y="654168"/>
            <a:ext cx="5406710" cy="1049235"/>
          </a:xfrm>
        </p:spPr>
        <p:txBody>
          <a:bodyPr>
            <a:normAutofit fontScale="90000"/>
          </a:bodyPr>
          <a:lstStyle/>
          <a:p>
            <a:r>
              <a:rPr lang="en-US" dirty="0"/>
              <a:t>Sales Analysis by </a:t>
            </a:r>
            <a:br>
              <a:rPr lang="en-US" dirty="0"/>
            </a:br>
            <a:r>
              <a:rPr lang="en-US" dirty="0"/>
              <a:t>Product Line and </a:t>
            </a:r>
            <a:br>
              <a:rPr lang="en-US" dirty="0"/>
            </a:br>
            <a:r>
              <a:rPr lang="en-US" dirty="0" err="1"/>
              <a:t>Day_Time</a:t>
            </a:r>
            <a:endParaRPr lang="en-US" dirty="0"/>
          </a:p>
        </p:txBody>
      </p:sp>
      <p:graphicFrame>
        <p:nvGraphicFramePr>
          <p:cNvPr id="5" name="Content Placeholder 4">
            <a:extLst>
              <a:ext uri="{FF2B5EF4-FFF2-40B4-BE49-F238E27FC236}">
                <a16:creationId xmlns:a16="http://schemas.microsoft.com/office/drawing/2014/main" id="{A867AE0E-E917-8C53-4AD0-6572E5EABBF4}"/>
              </a:ext>
            </a:extLst>
          </p:cNvPr>
          <p:cNvGraphicFramePr>
            <a:graphicFrameLocks noGrp="1"/>
          </p:cNvGraphicFramePr>
          <p:nvPr>
            <p:ph idx="1"/>
            <p:extLst>
              <p:ext uri="{D42A27DB-BD31-4B8C-83A1-F6EECF244321}">
                <p14:modId xmlns:p14="http://schemas.microsoft.com/office/powerpoint/2010/main" val="3373944396"/>
              </p:ext>
            </p:extLst>
          </p:nvPr>
        </p:nvGraphicFramePr>
        <p:xfrm>
          <a:off x="6094411" y="358746"/>
          <a:ext cx="4960445" cy="370840"/>
        </p:xfrm>
        <a:graphic>
          <a:graphicData uri="http://schemas.openxmlformats.org/drawingml/2006/table">
            <a:tbl>
              <a:tblPr firstRow="1" bandRow="1">
                <a:tableStyleId>{5C22544A-7EE6-4342-B048-85BDC9FD1C3A}</a:tableStyleId>
              </a:tblPr>
              <a:tblGrid>
                <a:gridCol w="1701987">
                  <a:extLst>
                    <a:ext uri="{9D8B030D-6E8A-4147-A177-3AD203B41FA5}">
                      <a16:colId xmlns:a16="http://schemas.microsoft.com/office/drawing/2014/main" val="4114860378"/>
                    </a:ext>
                  </a:extLst>
                </a:gridCol>
                <a:gridCol w="940324">
                  <a:extLst>
                    <a:ext uri="{9D8B030D-6E8A-4147-A177-3AD203B41FA5}">
                      <a16:colId xmlns:a16="http://schemas.microsoft.com/office/drawing/2014/main" val="295979100"/>
                    </a:ext>
                  </a:extLst>
                </a:gridCol>
                <a:gridCol w="686438">
                  <a:extLst>
                    <a:ext uri="{9D8B030D-6E8A-4147-A177-3AD203B41FA5}">
                      <a16:colId xmlns:a16="http://schemas.microsoft.com/office/drawing/2014/main" val="4152898783"/>
                    </a:ext>
                  </a:extLst>
                </a:gridCol>
                <a:gridCol w="836888">
                  <a:extLst>
                    <a:ext uri="{9D8B030D-6E8A-4147-A177-3AD203B41FA5}">
                      <a16:colId xmlns:a16="http://schemas.microsoft.com/office/drawing/2014/main" val="4198816757"/>
                    </a:ext>
                  </a:extLst>
                </a:gridCol>
                <a:gridCol w="794808">
                  <a:extLst>
                    <a:ext uri="{9D8B030D-6E8A-4147-A177-3AD203B41FA5}">
                      <a16:colId xmlns:a16="http://schemas.microsoft.com/office/drawing/2014/main" val="3171155167"/>
                    </a:ext>
                  </a:extLst>
                </a:gridCol>
              </a:tblGrid>
              <a:tr h="370840">
                <a:tc>
                  <a:txBody>
                    <a:bodyPr/>
                    <a:lstStyle/>
                    <a:p>
                      <a:r>
                        <a:rPr lang="en-US" sz="1050" dirty="0"/>
                        <a:t>Product Line</a:t>
                      </a:r>
                    </a:p>
                  </a:txBody>
                  <a:tcPr/>
                </a:tc>
                <a:tc>
                  <a:txBody>
                    <a:bodyPr/>
                    <a:lstStyle/>
                    <a:p>
                      <a:r>
                        <a:rPr lang="en-US" sz="1050" dirty="0"/>
                        <a:t>Day Time</a:t>
                      </a:r>
                    </a:p>
                  </a:txBody>
                  <a:tcPr/>
                </a:tc>
                <a:tc>
                  <a:txBody>
                    <a:bodyPr/>
                    <a:lstStyle/>
                    <a:p>
                      <a:r>
                        <a:rPr lang="en-US" sz="1050" dirty="0"/>
                        <a:t>Count</a:t>
                      </a:r>
                    </a:p>
                  </a:txBody>
                  <a:tcPr/>
                </a:tc>
                <a:tc>
                  <a:txBody>
                    <a:bodyPr/>
                    <a:lstStyle/>
                    <a:p>
                      <a:r>
                        <a:rPr lang="en-US" sz="1050" dirty="0"/>
                        <a:t>Sales</a:t>
                      </a:r>
                    </a:p>
                  </a:txBody>
                  <a:tcPr/>
                </a:tc>
                <a:tc>
                  <a:txBody>
                    <a:bodyPr/>
                    <a:lstStyle/>
                    <a:p>
                      <a:r>
                        <a:rPr lang="en-US" sz="1050" dirty="0"/>
                        <a:t>Profit</a:t>
                      </a:r>
                    </a:p>
                  </a:txBody>
                  <a:tcPr/>
                </a:tc>
                <a:extLst>
                  <a:ext uri="{0D108BD9-81ED-4DB2-BD59-A6C34878D82A}">
                    <a16:rowId xmlns:a16="http://schemas.microsoft.com/office/drawing/2014/main" val="350844699"/>
                  </a:ext>
                </a:extLst>
              </a:tr>
            </a:tbl>
          </a:graphicData>
        </a:graphic>
      </p:graphicFrame>
      <p:graphicFrame>
        <p:nvGraphicFramePr>
          <p:cNvPr id="7" name="Content Placeholder 3">
            <a:extLst>
              <a:ext uri="{FF2B5EF4-FFF2-40B4-BE49-F238E27FC236}">
                <a16:creationId xmlns:a16="http://schemas.microsoft.com/office/drawing/2014/main" id="{7AFCC5CB-B176-21BC-56D4-5E1BBB64EE7A}"/>
              </a:ext>
            </a:extLst>
          </p:cNvPr>
          <p:cNvGraphicFramePr>
            <a:graphicFrameLocks/>
          </p:cNvGraphicFramePr>
          <p:nvPr/>
        </p:nvGraphicFramePr>
        <p:xfrm>
          <a:off x="6094413" y="810250"/>
          <a:ext cx="4960445" cy="4651434"/>
        </p:xfrm>
        <a:graphic>
          <a:graphicData uri="http://schemas.openxmlformats.org/drawingml/2006/table">
            <a:tbl>
              <a:tblPr>
                <a:solidFill>
                  <a:schemeClr val="bg1"/>
                </a:solidFill>
              </a:tblPr>
              <a:tblGrid>
                <a:gridCol w="1644224">
                  <a:extLst>
                    <a:ext uri="{9D8B030D-6E8A-4147-A177-3AD203B41FA5}">
                      <a16:colId xmlns:a16="http://schemas.microsoft.com/office/drawing/2014/main" val="4282631627"/>
                    </a:ext>
                  </a:extLst>
                </a:gridCol>
                <a:gridCol w="947485">
                  <a:extLst>
                    <a:ext uri="{9D8B030D-6E8A-4147-A177-3AD203B41FA5}">
                      <a16:colId xmlns:a16="http://schemas.microsoft.com/office/drawing/2014/main" val="451802275"/>
                    </a:ext>
                  </a:extLst>
                </a:gridCol>
                <a:gridCol w="699292">
                  <a:extLst>
                    <a:ext uri="{9D8B030D-6E8A-4147-A177-3AD203B41FA5}">
                      <a16:colId xmlns:a16="http://schemas.microsoft.com/office/drawing/2014/main" val="2197354561"/>
                    </a:ext>
                  </a:extLst>
                </a:gridCol>
                <a:gridCol w="871867">
                  <a:extLst>
                    <a:ext uri="{9D8B030D-6E8A-4147-A177-3AD203B41FA5}">
                      <a16:colId xmlns:a16="http://schemas.microsoft.com/office/drawing/2014/main" val="1668831108"/>
                    </a:ext>
                  </a:extLst>
                </a:gridCol>
                <a:gridCol w="797577">
                  <a:extLst>
                    <a:ext uri="{9D8B030D-6E8A-4147-A177-3AD203B41FA5}">
                      <a16:colId xmlns:a16="http://schemas.microsoft.com/office/drawing/2014/main" val="3645544272"/>
                    </a:ext>
                  </a:extLst>
                </a:gridCol>
              </a:tblGrid>
              <a:tr h="258413">
                <a:tc>
                  <a:txBody>
                    <a:bodyPr/>
                    <a:lstStyle/>
                    <a:p>
                      <a:r>
                        <a:rPr lang="en-US" sz="800" cap="none" spc="0" dirty="0">
                          <a:solidFill>
                            <a:schemeClr val="tx1"/>
                          </a:solidFill>
                        </a:rPr>
                        <a:t>Electronic accessories</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Afternoon</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dirty="0">
                          <a:solidFill>
                            <a:schemeClr val="tx1"/>
                          </a:solidFill>
                        </a:rPr>
                        <a:t>83</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26348.53</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1254.69</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753197269"/>
                  </a:ext>
                </a:extLst>
              </a:tr>
              <a:tr h="258413">
                <a:tc>
                  <a:txBody>
                    <a:bodyPr/>
                    <a:lstStyle/>
                    <a:p>
                      <a:r>
                        <a:rPr lang="en-US" sz="800" cap="none" spc="0">
                          <a:solidFill>
                            <a:schemeClr val="tx1"/>
                          </a:solidFill>
                        </a:rPr>
                        <a:t>Electronic accessories</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Evening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52</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17821.05</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848.62</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636721529"/>
                  </a:ext>
                </a:extLst>
              </a:tr>
              <a:tr h="258413">
                <a:tc>
                  <a:txBody>
                    <a:bodyPr/>
                    <a:lstStyle/>
                    <a:p>
                      <a:r>
                        <a:rPr lang="en-US" sz="800" cap="none" spc="0">
                          <a:solidFill>
                            <a:schemeClr val="tx1"/>
                          </a:solidFill>
                        </a:rPr>
                        <a:t>Electronic accessories</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Morning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35</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10167.95</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484.19</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4224832983"/>
                  </a:ext>
                </a:extLst>
              </a:tr>
              <a:tr h="258413">
                <a:tc>
                  <a:txBody>
                    <a:bodyPr/>
                    <a:lstStyle/>
                    <a:p>
                      <a:r>
                        <a:rPr lang="en-US" sz="800" cap="none" spc="0">
                          <a:solidFill>
                            <a:schemeClr val="tx1"/>
                          </a:solidFill>
                        </a:rPr>
                        <a:t>Fashion accessories</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Afternoon</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96</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30925.92</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1472.66</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296402359"/>
                  </a:ext>
                </a:extLst>
              </a:tr>
              <a:tr h="258413">
                <a:tc>
                  <a:txBody>
                    <a:bodyPr/>
                    <a:lstStyle/>
                    <a:p>
                      <a:r>
                        <a:rPr lang="en-US" sz="800" cap="none" spc="0">
                          <a:solidFill>
                            <a:schemeClr val="tx1"/>
                          </a:solidFill>
                        </a:rPr>
                        <a:t>Fashion accessories</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Evening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54</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12908.83</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614.71</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954804827"/>
                  </a:ext>
                </a:extLst>
              </a:tr>
              <a:tr h="258413">
                <a:tc>
                  <a:txBody>
                    <a:bodyPr/>
                    <a:lstStyle/>
                    <a:p>
                      <a:r>
                        <a:rPr lang="en-US" sz="800" cap="none" spc="0">
                          <a:solidFill>
                            <a:schemeClr val="tx1"/>
                          </a:solidFill>
                        </a:rPr>
                        <a:t>Fashion accessories</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Morning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28</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10471.15</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498.63</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699977361"/>
                  </a:ext>
                </a:extLst>
              </a:tr>
              <a:tr h="258413">
                <a:tc>
                  <a:txBody>
                    <a:bodyPr/>
                    <a:lstStyle/>
                    <a:p>
                      <a:r>
                        <a:rPr lang="en-US" sz="800" cap="none" spc="0">
                          <a:solidFill>
                            <a:schemeClr val="tx1"/>
                          </a:solidFill>
                        </a:rPr>
                        <a:t>Food and beverages</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Afternoon</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80</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25724.14</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1224.96</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792854472"/>
                  </a:ext>
                </a:extLst>
              </a:tr>
              <a:tr h="258413">
                <a:tc>
                  <a:txBody>
                    <a:bodyPr/>
                    <a:lstStyle/>
                    <a:p>
                      <a:r>
                        <a:rPr lang="en-US" sz="800" cap="none" spc="0">
                          <a:solidFill>
                            <a:schemeClr val="tx1"/>
                          </a:solidFill>
                        </a:rPr>
                        <a:t>Food and beverages</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Evening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63</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19160.16</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912.39</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875100448"/>
                  </a:ext>
                </a:extLst>
              </a:tr>
              <a:tr h="258413">
                <a:tc>
                  <a:txBody>
                    <a:bodyPr/>
                    <a:lstStyle/>
                    <a:p>
                      <a:r>
                        <a:rPr lang="en-US" sz="800" cap="none" spc="0">
                          <a:solidFill>
                            <a:schemeClr val="tx1"/>
                          </a:solidFill>
                        </a:rPr>
                        <a:t>Food and beverages</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Morning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31</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11260.55</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536.22</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390858716"/>
                  </a:ext>
                </a:extLst>
              </a:tr>
              <a:tr h="258413">
                <a:tc>
                  <a:txBody>
                    <a:bodyPr/>
                    <a:lstStyle/>
                    <a:p>
                      <a:r>
                        <a:rPr lang="en-US" sz="800" cap="none" spc="0">
                          <a:solidFill>
                            <a:schemeClr val="tx1"/>
                          </a:solidFill>
                        </a:rPr>
                        <a:t>Health and beauty</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Afternoon</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83</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27796.24</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1323.63</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585876575"/>
                  </a:ext>
                </a:extLst>
              </a:tr>
              <a:tr h="258413">
                <a:tc>
                  <a:txBody>
                    <a:bodyPr/>
                    <a:lstStyle/>
                    <a:p>
                      <a:r>
                        <a:rPr lang="en-US" sz="800" cap="none" spc="0">
                          <a:solidFill>
                            <a:schemeClr val="tx1"/>
                          </a:solidFill>
                        </a:rPr>
                        <a:t>Health and beauty</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Evening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42</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13073.82</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622.56</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4280982931"/>
                  </a:ext>
                </a:extLst>
              </a:tr>
              <a:tr h="258413">
                <a:tc>
                  <a:txBody>
                    <a:bodyPr/>
                    <a:lstStyle/>
                    <a:p>
                      <a:r>
                        <a:rPr lang="en-US" sz="800" cap="none" spc="0">
                          <a:solidFill>
                            <a:schemeClr val="tx1"/>
                          </a:solidFill>
                        </a:rPr>
                        <a:t>Health and beauty</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Morning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27</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8323.68</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396.37</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931041170"/>
                  </a:ext>
                </a:extLst>
              </a:tr>
              <a:tr h="258413">
                <a:tc>
                  <a:txBody>
                    <a:bodyPr/>
                    <a:lstStyle/>
                    <a:p>
                      <a:r>
                        <a:rPr lang="en-US" sz="800" cap="none" spc="0">
                          <a:solidFill>
                            <a:schemeClr val="tx1"/>
                          </a:solidFill>
                        </a:rPr>
                        <a:t>Home and lifestyle</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Afternoon</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87</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29651.76</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1411.99</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413114897"/>
                  </a:ext>
                </a:extLst>
              </a:tr>
              <a:tr h="258413">
                <a:tc>
                  <a:txBody>
                    <a:bodyPr/>
                    <a:lstStyle/>
                    <a:p>
                      <a:r>
                        <a:rPr lang="en-US" sz="800" cap="none" spc="0">
                          <a:solidFill>
                            <a:schemeClr val="tx1"/>
                          </a:solidFill>
                        </a:rPr>
                        <a:t>Home and lifestyle</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Evening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34</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11822.1</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562.96</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218094552"/>
                  </a:ext>
                </a:extLst>
              </a:tr>
              <a:tr h="258413">
                <a:tc>
                  <a:txBody>
                    <a:bodyPr/>
                    <a:lstStyle/>
                    <a:p>
                      <a:r>
                        <a:rPr lang="en-US" sz="800" cap="none" spc="0">
                          <a:solidFill>
                            <a:schemeClr val="tx1"/>
                          </a:solidFill>
                        </a:rPr>
                        <a:t>Home and lifestyle</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Morning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39</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12388.06</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589.91</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421343915"/>
                  </a:ext>
                </a:extLst>
              </a:tr>
              <a:tr h="258413">
                <a:tc>
                  <a:txBody>
                    <a:bodyPr/>
                    <a:lstStyle/>
                    <a:p>
                      <a:r>
                        <a:rPr lang="en-US" sz="800" cap="none" spc="0">
                          <a:solidFill>
                            <a:schemeClr val="tx1"/>
                          </a:solidFill>
                        </a:rPr>
                        <a:t>Sports and travel</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Afternoon</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99</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32021.97</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1524.86</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569838733"/>
                  </a:ext>
                </a:extLst>
              </a:tr>
              <a:tr h="258413">
                <a:tc>
                  <a:txBody>
                    <a:bodyPr/>
                    <a:lstStyle/>
                    <a:p>
                      <a:r>
                        <a:rPr lang="en-US" sz="800" cap="none" spc="0">
                          <a:solidFill>
                            <a:schemeClr val="tx1"/>
                          </a:solidFill>
                        </a:rPr>
                        <a:t>Sports and travel</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Evening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36</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13913.42</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662.54</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342543342"/>
                  </a:ext>
                </a:extLst>
              </a:tr>
              <a:tr h="258413">
                <a:tc>
                  <a:txBody>
                    <a:bodyPr/>
                    <a:lstStyle/>
                    <a:p>
                      <a:r>
                        <a:rPr lang="en-US" sz="800" cap="none" spc="0">
                          <a:solidFill>
                            <a:schemeClr val="tx1"/>
                          </a:solidFill>
                        </a:rPr>
                        <a:t>Sports and travel</a:t>
                      </a:r>
                    </a:p>
                  </a:txBody>
                  <a:tcPr marL="70972" marR="20804" marT="54594" marB="54594"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Morning</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31</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a:solidFill>
                            <a:schemeClr val="tx1"/>
                          </a:solidFill>
                        </a:rPr>
                        <a:t>9187.44</a:t>
                      </a:r>
                    </a:p>
                  </a:txBody>
                  <a:tcPr marL="70972" marR="20804" marT="54594" marB="54594"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US" sz="800" cap="none" spc="0" dirty="0">
                          <a:solidFill>
                            <a:schemeClr val="tx1"/>
                          </a:solidFill>
                        </a:rPr>
                        <a:t>437.5</a:t>
                      </a:r>
                    </a:p>
                  </a:txBody>
                  <a:tcPr marL="70972" marR="20804" marT="54594" marB="54594"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228723944"/>
                  </a:ext>
                </a:extLst>
              </a:tr>
            </a:tbl>
          </a:graphicData>
        </a:graphic>
      </p:graphicFrame>
      <p:sp>
        <p:nvSpPr>
          <p:cNvPr id="6" name="Rectangle: Rounded Corners 5">
            <a:extLst>
              <a:ext uri="{FF2B5EF4-FFF2-40B4-BE49-F238E27FC236}">
                <a16:creationId xmlns:a16="http://schemas.microsoft.com/office/drawing/2014/main" id="{E8BF0CF9-9F22-4467-6663-A6586090D02E}"/>
              </a:ext>
            </a:extLst>
          </p:cNvPr>
          <p:cNvSpPr/>
          <p:nvPr/>
        </p:nvSpPr>
        <p:spPr>
          <a:xfrm>
            <a:off x="6094411" y="819875"/>
            <a:ext cx="4960445" cy="278082"/>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CC15C8E5-9E3D-9A43-EB60-8B3FD091BFA5}"/>
              </a:ext>
            </a:extLst>
          </p:cNvPr>
          <p:cNvSpPr/>
          <p:nvPr/>
        </p:nvSpPr>
        <p:spPr>
          <a:xfrm>
            <a:off x="6094108" y="2359793"/>
            <a:ext cx="4960445" cy="278082"/>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5C1EFABC-3A49-5D12-262C-7CF678E80F50}"/>
              </a:ext>
            </a:extLst>
          </p:cNvPr>
          <p:cNvSpPr/>
          <p:nvPr/>
        </p:nvSpPr>
        <p:spPr>
          <a:xfrm>
            <a:off x="6094109" y="3140004"/>
            <a:ext cx="4960445" cy="278082"/>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DE06159-97BB-CDC4-6CB2-7F2C8C886B53}"/>
              </a:ext>
            </a:extLst>
          </p:cNvPr>
          <p:cNvSpPr/>
          <p:nvPr/>
        </p:nvSpPr>
        <p:spPr>
          <a:xfrm>
            <a:off x="6094109" y="3889122"/>
            <a:ext cx="4960445" cy="278082"/>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7C83582-9459-BBBE-CA49-56527ADCA55D}"/>
              </a:ext>
            </a:extLst>
          </p:cNvPr>
          <p:cNvSpPr/>
          <p:nvPr/>
        </p:nvSpPr>
        <p:spPr>
          <a:xfrm>
            <a:off x="6094110" y="4654507"/>
            <a:ext cx="4960445" cy="278082"/>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16E13E46-409F-5ADC-CE85-153253C90735}"/>
              </a:ext>
            </a:extLst>
          </p:cNvPr>
          <p:cNvSpPr/>
          <p:nvPr/>
        </p:nvSpPr>
        <p:spPr>
          <a:xfrm>
            <a:off x="6094107" y="1549142"/>
            <a:ext cx="4960445" cy="278082"/>
          </a:xfrm>
          <a:prstGeom prst="roundRect">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EAEEA6A-3F30-AF1C-8862-D209EEBA6CB8}"/>
              </a:ext>
            </a:extLst>
          </p:cNvPr>
          <p:cNvSpPr txBox="1"/>
          <p:nvPr/>
        </p:nvSpPr>
        <p:spPr>
          <a:xfrm>
            <a:off x="1446116" y="2212637"/>
            <a:ext cx="577347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All products highest sales happened </a:t>
            </a:r>
          </a:p>
          <a:p>
            <a:r>
              <a:rPr lang="en-US" dirty="0"/>
              <a:t>    in Afternoon.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586558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52AF-45D0-9419-7725-86714543042D}"/>
              </a:ext>
            </a:extLst>
          </p:cNvPr>
          <p:cNvSpPr>
            <a:spLocks noGrp="1"/>
          </p:cNvSpPr>
          <p:nvPr>
            <p:ph type="title"/>
          </p:nvPr>
        </p:nvSpPr>
        <p:spPr>
          <a:xfrm>
            <a:off x="1451578" y="709683"/>
            <a:ext cx="9603275" cy="1049235"/>
          </a:xfrm>
        </p:spPr>
        <p:txBody>
          <a:bodyPr/>
          <a:lstStyle/>
          <a:p>
            <a:r>
              <a:rPr lang="en-US" dirty="0"/>
              <a:t>Customer Analysis</a:t>
            </a:r>
          </a:p>
        </p:txBody>
      </p:sp>
      <p:sp>
        <p:nvSpPr>
          <p:cNvPr id="3" name="Content Placeholder 2">
            <a:extLst>
              <a:ext uri="{FF2B5EF4-FFF2-40B4-BE49-F238E27FC236}">
                <a16:creationId xmlns:a16="http://schemas.microsoft.com/office/drawing/2014/main" id="{7BE97D2A-DB4F-1D33-3AAD-778FEE3B6EED}"/>
              </a:ext>
            </a:extLst>
          </p:cNvPr>
          <p:cNvSpPr>
            <a:spLocks noGrp="1"/>
          </p:cNvSpPr>
          <p:nvPr>
            <p:ph idx="1"/>
          </p:nvPr>
        </p:nvSpPr>
        <p:spPr/>
        <p:txBody>
          <a:bodyPr>
            <a:normAutofit lnSpcReduction="10000"/>
          </a:bodyPr>
          <a:lstStyle/>
          <a:p>
            <a:r>
              <a:rPr lang="en-US" dirty="0"/>
              <a:t>There are 501 females and 499 males. Females are generating more sales i.e. 167882.92500000002.</a:t>
            </a:r>
          </a:p>
          <a:p>
            <a:pPr marL="0" indent="0">
              <a:buNone/>
            </a:pPr>
            <a:endParaRPr lang="en-US" dirty="0"/>
          </a:p>
          <a:p>
            <a:r>
              <a:rPr lang="en-US" dirty="0"/>
              <a:t>There are 501 customers are ‘members’ and 499 are ‘normal’. Members are generating more sales i.e. 164223.44400000002</a:t>
            </a:r>
          </a:p>
          <a:p>
            <a:endParaRPr lang="en-US" dirty="0"/>
          </a:p>
          <a:p>
            <a:r>
              <a:rPr lang="en-US" dirty="0"/>
              <a:t>There are more female customers who are members and generating more sales then Males.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8E2A4026-D42F-8F04-478B-ADE2ED1952B1}"/>
              </a:ext>
            </a:extLst>
          </p:cNvPr>
          <p:cNvPicPr>
            <a:picLocks noChangeAspect="1"/>
          </p:cNvPicPr>
          <p:nvPr/>
        </p:nvPicPr>
        <p:blipFill>
          <a:blip r:embed="rId2"/>
          <a:stretch>
            <a:fillRect/>
          </a:stretch>
        </p:blipFill>
        <p:spPr>
          <a:xfrm>
            <a:off x="4448504" y="2440890"/>
            <a:ext cx="4079481" cy="773948"/>
          </a:xfrm>
          <a:prstGeom prst="rect">
            <a:avLst/>
          </a:prstGeom>
        </p:spPr>
      </p:pic>
      <p:pic>
        <p:nvPicPr>
          <p:cNvPr id="8" name="Picture 7">
            <a:extLst>
              <a:ext uri="{FF2B5EF4-FFF2-40B4-BE49-F238E27FC236}">
                <a16:creationId xmlns:a16="http://schemas.microsoft.com/office/drawing/2014/main" id="{34069947-6EEB-4574-A501-3B2EEDAD49A8}"/>
              </a:ext>
            </a:extLst>
          </p:cNvPr>
          <p:cNvPicPr>
            <a:picLocks noChangeAspect="1"/>
          </p:cNvPicPr>
          <p:nvPr/>
        </p:nvPicPr>
        <p:blipFill>
          <a:blip r:embed="rId3"/>
          <a:stretch>
            <a:fillRect/>
          </a:stretch>
        </p:blipFill>
        <p:spPr>
          <a:xfrm>
            <a:off x="5676206" y="3639996"/>
            <a:ext cx="3496163" cy="762106"/>
          </a:xfrm>
          <a:prstGeom prst="rect">
            <a:avLst/>
          </a:prstGeom>
        </p:spPr>
      </p:pic>
      <p:pic>
        <p:nvPicPr>
          <p:cNvPr id="9" name="Picture 8">
            <a:extLst>
              <a:ext uri="{FF2B5EF4-FFF2-40B4-BE49-F238E27FC236}">
                <a16:creationId xmlns:a16="http://schemas.microsoft.com/office/drawing/2014/main" id="{E41D59F2-DA49-24CB-D377-267D019B3FA3}"/>
              </a:ext>
            </a:extLst>
          </p:cNvPr>
          <p:cNvPicPr>
            <a:picLocks noChangeAspect="1"/>
          </p:cNvPicPr>
          <p:nvPr/>
        </p:nvPicPr>
        <p:blipFill>
          <a:blip r:embed="rId4"/>
          <a:stretch>
            <a:fillRect/>
          </a:stretch>
        </p:blipFill>
        <p:spPr>
          <a:xfrm>
            <a:off x="2590843" y="4977308"/>
            <a:ext cx="5364676" cy="1688145"/>
          </a:xfrm>
          <a:prstGeom prst="rect">
            <a:avLst/>
          </a:prstGeom>
        </p:spPr>
      </p:pic>
    </p:spTree>
    <p:extLst>
      <p:ext uri="{BB962C8B-B14F-4D97-AF65-F5344CB8AC3E}">
        <p14:creationId xmlns:p14="http://schemas.microsoft.com/office/powerpoint/2010/main" val="1844213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F52AF-45D0-9419-7725-86714543042D}"/>
              </a:ext>
            </a:extLst>
          </p:cNvPr>
          <p:cNvSpPr>
            <a:spLocks noGrp="1"/>
          </p:cNvSpPr>
          <p:nvPr>
            <p:ph type="title"/>
          </p:nvPr>
        </p:nvSpPr>
        <p:spPr>
          <a:xfrm>
            <a:off x="1451579" y="728466"/>
            <a:ext cx="9603275" cy="1049235"/>
          </a:xfrm>
        </p:spPr>
        <p:txBody>
          <a:bodyPr/>
          <a:lstStyle/>
          <a:p>
            <a:r>
              <a:rPr lang="en-US" dirty="0"/>
              <a:t>Customer Analysis</a:t>
            </a:r>
          </a:p>
        </p:txBody>
      </p:sp>
      <p:sp>
        <p:nvSpPr>
          <p:cNvPr id="3" name="Content Placeholder 2">
            <a:extLst>
              <a:ext uri="{FF2B5EF4-FFF2-40B4-BE49-F238E27FC236}">
                <a16:creationId xmlns:a16="http://schemas.microsoft.com/office/drawing/2014/main" id="{7BE97D2A-DB4F-1D33-3AAD-778FEE3B6EED}"/>
              </a:ext>
            </a:extLst>
          </p:cNvPr>
          <p:cNvSpPr>
            <a:spLocks noGrp="1"/>
          </p:cNvSpPr>
          <p:nvPr>
            <p:ph idx="1"/>
          </p:nvPr>
        </p:nvSpPr>
        <p:spPr/>
        <p:txBody>
          <a:bodyPr/>
          <a:lstStyle/>
          <a:p>
            <a:r>
              <a:rPr lang="en-US" dirty="0"/>
              <a:t>The Females are spending more  on “Food And Beverages” followed by  “Fashion And Accessories”,  “Home and </a:t>
            </a:r>
            <a:r>
              <a:rPr lang="en-US" dirty="0" err="1"/>
              <a:t>LifeStyle</a:t>
            </a:r>
            <a:r>
              <a:rPr lang="en-US" dirty="0"/>
              <a:t>” and “Sports and Travel”.</a:t>
            </a:r>
          </a:p>
          <a:p>
            <a:r>
              <a:rPr lang="en-US" dirty="0"/>
              <a:t>The males are spending more on “Health and Beauty”.</a:t>
            </a:r>
          </a:p>
          <a:p>
            <a:r>
              <a:rPr lang="en-US" dirty="0"/>
              <a:t>The females are least spending on “Health and Beauty”.</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91717FBE-846D-ECB8-BD26-1B3CC0683817}"/>
              </a:ext>
            </a:extLst>
          </p:cNvPr>
          <p:cNvPicPr>
            <a:picLocks noChangeAspect="1"/>
          </p:cNvPicPr>
          <p:nvPr/>
        </p:nvPicPr>
        <p:blipFill>
          <a:blip r:embed="rId2"/>
          <a:stretch>
            <a:fillRect/>
          </a:stretch>
        </p:blipFill>
        <p:spPr>
          <a:xfrm>
            <a:off x="2914206" y="3814950"/>
            <a:ext cx="3181794" cy="2200582"/>
          </a:xfrm>
          <a:prstGeom prst="rect">
            <a:avLst/>
          </a:prstGeom>
        </p:spPr>
      </p:pic>
    </p:spTree>
    <p:extLst>
      <p:ext uri="{BB962C8B-B14F-4D97-AF65-F5344CB8AC3E}">
        <p14:creationId xmlns:p14="http://schemas.microsoft.com/office/powerpoint/2010/main" val="2888252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33E8-7C29-877A-054C-7DAA2E93A784}"/>
              </a:ext>
            </a:extLst>
          </p:cNvPr>
          <p:cNvSpPr>
            <a:spLocks noGrp="1"/>
          </p:cNvSpPr>
          <p:nvPr>
            <p:ph type="title"/>
          </p:nvPr>
        </p:nvSpPr>
        <p:spPr>
          <a:xfrm>
            <a:off x="1451579" y="671955"/>
            <a:ext cx="9603275" cy="1049235"/>
          </a:xfrm>
          <a:ln>
            <a:solidFill>
              <a:srgbClr val="00B050"/>
            </a:solidFill>
          </a:ln>
        </p:spPr>
        <p:txBody>
          <a:bodyPr/>
          <a:lstStyle/>
          <a:p>
            <a:r>
              <a:rPr lang="en-US" dirty="0"/>
              <a:t>Customer Analysis WRT Branches</a:t>
            </a:r>
          </a:p>
        </p:txBody>
      </p:sp>
      <p:sp>
        <p:nvSpPr>
          <p:cNvPr id="3" name="Content Placeholder 2">
            <a:extLst>
              <a:ext uri="{FF2B5EF4-FFF2-40B4-BE49-F238E27FC236}">
                <a16:creationId xmlns:a16="http://schemas.microsoft.com/office/drawing/2014/main" id="{3FFFA7C3-478D-9FEC-3B21-81735166DDE4}"/>
              </a:ext>
            </a:extLst>
          </p:cNvPr>
          <p:cNvSpPr>
            <a:spLocks noGrp="1"/>
          </p:cNvSpPr>
          <p:nvPr>
            <p:ph idx="1"/>
          </p:nvPr>
        </p:nvSpPr>
        <p:spPr/>
        <p:txBody>
          <a:bodyPr/>
          <a:lstStyle/>
          <a:p>
            <a:r>
              <a:rPr lang="en-US" dirty="0"/>
              <a:t>Except Naypyitaw, in all the cities members are making more sales then normal customers.</a:t>
            </a:r>
          </a:p>
        </p:txBody>
      </p:sp>
      <p:pic>
        <p:nvPicPr>
          <p:cNvPr id="9" name="Picture 8">
            <a:extLst>
              <a:ext uri="{FF2B5EF4-FFF2-40B4-BE49-F238E27FC236}">
                <a16:creationId xmlns:a16="http://schemas.microsoft.com/office/drawing/2014/main" id="{4C33878B-B605-70EF-183E-B559F25B65F8}"/>
              </a:ext>
            </a:extLst>
          </p:cNvPr>
          <p:cNvPicPr>
            <a:picLocks noChangeAspect="1"/>
          </p:cNvPicPr>
          <p:nvPr/>
        </p:nvPicPr>
        <p:blipFill>
          <a:blip r:embed="rId2"/>
          <a:stretch>
            <a:fillRect/>
          </a:stretch>
        </p:blipFill>
        <p:spPr>
          <a:xfrm>
            <a:off x="5097595" y="2434434"/>
            <a:ext cx="5689599" cy="2941501"/>
          </a:xfrm>
          <a:prstGeom prst="rect">
            <a:avLst/>
          </a:prstGeom>
        </p:spPr>
      </p:pic>
      <p:sp>
        <p:nvSpPr>
          <p:cNvPr id="4" name="Rectangle: Rounded Corners 3">
            <a:extLst>
              <a:ext uri="{FF2B5EF4-FFF2-40B4-BE49-F238E27FC236}">
                <a16:creationId xmlns:a16="http://schemas.microsoft.com/office/drawing/2014/main" id="{ED8635A6-BA0D-837E-2FCD-FD74C6997032}"/>
              </a:ext>
            </a:extLst>
          </p:cNvPr>
          <p:cNvSpPr/>
          <p:nvPr/>
        </p:nvSpPr>
        <p:spPr>
          <a:xfrm>
            <a:off x="5347856" y="2844800"/>
            <a:ext cx="4884281" cy="255016"/>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FEAD027-9ECE-41FF-38CD-3CADF1257412}"/>
              </a:ext>
            </a:extLst>
          </p:cNvPr>
          <p:cNvSpPr/>
          <p:nvPr/>
        </p:nvSpPr>
        <p:spPr>
          <a:xfrm>
            <a:off x="5347855" y="3301492"/>
            <a:ext cx="4884281" cy="374396"/>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35C1076-D07C-BE3D-E795-8486FEDE3E18}"/>
              </a:ext>
            </a:extLst>
          </p:cNvPr>
          <p:cNvSpPr/>
          <p:nvPr/>
        </p:nvSpPr>
        <p:spPr>
          <a:xfrm>
            <a:off x="5347854" y="4089284"/>
            <a:ext cx="4884281" cy="374396"/>
          </a:xfrm>
          <a:prstGeom prst="round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8EC0DAB-066C-1745-B1DA-F4FE2B4292A6}"/>
              </a:ext>
            </a:extLst>
          </p:cNvPr>
          <p:cNvSpPr/>
          <p:nvPr/>
        </p:nvSpPr>
        <p:spPr>
          <a:xfrm>
            <a:off x="5347853" y="5102375"/>
            <a:ext cx="4884281" cy="27355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00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68C01-6D57-C5C6-FDCF-D073FEBF96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03D48C-B727-B25A-D921-B4279BC48E7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B761307-9493-BDA5-EF45-943A4D85EEE3}"/>
              </a:ext>
            </a:extLst>
          </p:cNvPr>
          <p:cNvPicPr>
            <a:picLocks noChangeAspect="1"/>
          </p:cNvPicPr>
          <p:nvPr/>
        </p:nvPicPr>
        <p:blipFill>
          <a:blip r:embed="rId2"/>
          <a:stretch>
            <a:fillRect/>
          </a:stretch>
        </p:blipFill>
        <p:spPr>
          <a:xfrm>
            <a:off x="0" y="182704"/>
            <a:ext cx="12192000" cy="6901490"/>
          </a:xfrm>
          <a:prstGeom prst="rect">
            <a:avLst/>
          </a:prstGeom>
        </p:spPr>
      </p:pic>
    </p:spTree>
    <p:extLst>
      <p:ext uri="{BB962C8B-B14F-4D97-AF65-F5344CB8AC3E}">
        <p14:creationId xmlns:p14="http://schemas.microsoft.com/office/powerpoint/2010/main" val="28326481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4E6D-0669-981D-38AF-238246C9B6DD}"/>
              </a:ext>
            </a:extLst>
          </p:cNvPr>
          <p:cNvSpPr>
            <a:spLocks noGrp="1"/>
          </p:cNvSpPr>
          <p:nvPr>
            <p:ph type="title"/>
          </p:nvPr>
        </p:nvSpPr>
        <p:spPr/>
        <p:txBody>
          <a:bodyPr>
            <a:normAutofit/>
          </a:bodyPr>
          <a:lstStyle/>
          <a:p>
            <a:r>
              <a:rPr lang="en-US" dirty="0"/>
              <a:t>Recommendations:</a:t>
            </a:r>
            <a:br>
              <a:rPr lang="en-US" dirty="0"/>
            </a:br>
            <a:endParaRPr lang="en-US" dirty="0"/>
          </a:p>
        </p:txBody>
      </p:sp>
      <p:sp>
        <p:nvSpPr>
          <p:cNvPr id="3" name="Content Placeholder 2">
            <a:extLst>
              <a:ext uri="{FF2B5EF4-FFF2-40B4-BE49-F238E27FC236}">
                <a16:creationId xmlns:a16="http://schemas.microsoft.com/office/drawing/2014/main" id="{D0BCD443-D6D1-8AE5-7F3F-87331DEFE127}"/>
              </a:ext>
            </a:extLst>
          </p:cNvPr>
          <p:cNvSpPr>
            <a:spLocks noGrp="1"/>
          </p:cNvSpPr>
          <p:nvPr>
            <p:ph idx="1"/>
          </p:nvPr>
        </p:nvSpPr>
        <p:spPr/>
        <p:txBody>
          <a:bodyPr>
            <a:normAutofit fontScale="70000" lnSpcReduction="20000"/>
          </a:bodyPr>
          <a:lstStyle/>
          <a:p>
            <a:r>
              <a:rPr lang="en-US" dirty="0"/>
              <a:t>To optimize sales performance, focus on promoting Fashion Accessories and Electronic Accessories through targeted marketing campaigns. </a:t>
            </a:r>
          </a:p>
          <a:p>
            <a:r>
              <a:rPr lang="en-US" altLang="en-US" dirty="0">
                <a:latin typeface="Arial" panose="020B0604020202020204" pitchFamily="34" charset="0"/>
              </a:rPr>
              <a:t>Introduce a "Home and Lifestyle Essentials" bundle offering curated products at a discounted price to encourage cross-selling and boost sales.</a:t>
            </a:r>
          </a:p>
          <a:p>
            <a:r>
              <a:rPr lang="en-US" altLang="en-US" dirty="0">
                <a:latin typeface="Arial" panose="020B0604020202020204" pitchFamily="34" charset="0"/>
              </a:rPr>
              <a:t>Launch a "Beauty Bonanza" campaign offering exclusive discounts on Health and Beauty products to attract more customers and increase sales in this category.</a:t>
            </a:r>
            <a:endParaRPr lang="en-US" dirty="0"/>
          </a:p>
          <a:p>
            <a:r>
              <a:rPr lang="en-US" dirty="0"/>
              <a:t>Additionally, explore cost optimization strategies in high-selling categories like Food and Beverages to increase profitability. For example:  </a:t>
            </a:r>
            <a:r>
              <a:rPr lang="en-US" altLang="en-US" dirty="0">
                <a:latin typeface="Arial" panose="020B0604020202020204" pitchFamily="34" charset="0"/>
              </a:rPr>
              <a:t>Negotiate bulk purchase deals with suppliers for high-selling products and reduce procurement costs and improve profitability.</a:t>
            </a:r>
            <a:endParaRPr lang="en-US" dirty="0"/>
          </a:p>
          <a:p>
            <a:r>
              <a:rPr lang="en-US" dirty="0"/>
              <a:t>Implement customer engagement initiatives such as loyalty programs to drive repeat purchases and enhance overall satisfaction. </a:t>
            </a:r>
          </a:p>
          <a:p>
            <a:r>
              <a:rPr lang="en-US" dirty="0"/>
              <a:t>Tailor marketing tactics to specific branch dynamics and leverage data analytics for informed decision-making.</a:t>
            </a:r>
          </a:p>
        </p:txBody>
      </p:sp>
    </p:spTree>
    <p:extLst>
      <p:ext uri="{BB962C8B-B14F-4D97-AF65-F5344CB8AC3E}">
        <p14:creationId xmlns:p14="http://schemas.microsoft.com/office/powerpoint/2010/main" val="3143190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BDBA90A-FFB6-0A21-71D9-E9425FD97437}"/>
              </a:ext>
            </a:extLst>
          </p:cNvPr>
          <p:cNvSpPr/>
          <p:nvPr/>
        </p:nvSpPr>
        <p:spPr>
          <a:xfrm>
            <a:off x="3779822" y="2685987"/>
            <a:ext cx="4632358" cy="1200329"/>
          </a:xfrm>
          <a:prstGeom prst="rect">
            <a:avLst/>
          </a:prstGeom>
          <a:noFill/>
        </p:spPr>
        <p:txBody>
          <a:bodyPr wrap="none" lIns="91440" tIns="45720" rIns="91440" bIns="45720">
            <a:spAutoFit/>
          </a:bodyPr>
          <a:lstStyle/>
          <a:p>
            <a:pPr algn="ctr"/>
            <a:r>
              <a:rPr lang="en-US" sz="7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7508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B71CB-DF9D-3471-E0E0-F617A053C62E}"/>
              </a:ext>
            </a:extLst>
          </p:cNvPr>
          <p:cNvSpPr>
            <a:spLocks noGrp="1"/>
          </p:cNvSpPr>
          <p:nvPr>
            <p:ph type="title"/>
          </p:nvPr>
        </p:nvSpPr>
        <p:spPr/>
        <p:txBody>
          <a:bodyPr/>
          <a:lstStyle/>
          <a:p>
            <a:r>
              <a:rPr lang="en-US" dirty="0"/>
              <a:t>Business Objective</a:t>
            </a:r>
          </a:p>
        </p:txBody>
      </p:sp>
      <p:sp>
        <p:nvSpPr>
          <p:cNvPr id="3" name="Content Placeholder 2">
            <a:extLst>
              <a:ext uri="{FF2B5EF4-FFF2-40B4-BE49-F238E27FC236}">
                <a16:creationId xmlns:a16="http://schemas.microsoft.com/office/drawing/2014/main" id="{C338A49F-8867-1713-B25C-95918F300122}"/>
              </a:ext>
            </a:extLst>
          </p:cNvPr>
          <p:cNvSpPr>
            <a:spLocks noGrp="1"/>
          </p:cNvSpPr>
          <p:nvPr>
            <p:ph idx="1"/>
          </p:nvPr>
        </p:nvSpPr>
        <p:spPr/>
        <p:txBody>
          <a:bodyPr/>
          <a:lstStyle/>
          <a:p>
            <a:r>
              <a:rPr lang="en-US" dirty="0">
                <a:latin typeface="Söhne"/>
              </a:rPr>
              <a:t>The business objective is to identify key drivers and regional market dynamics and optimize sales performance and customer satisfaction across Amazon's branches in Myanmar</a:t>
            </a:r>
          </a:p>
        </p:txBody>
      </p:sp>
    </p:spTree>
    <p:extLst>
      <p:ext uri="{BB962C8B-B14F-4D97-AF65-F5344CB8AC3E}">
        <p14:creationId xmlns:p14="http://schemas.microsoft.com/office/powerpoint/2010/main" val="1719631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9C2E9-678E-1E6C-D1E0-EE48E2F5D655}"/>
              </a:ext>
            </a:extLst>
          </p:cNvPr>
          <p:cNvSpPr>
            <a:spLocks noGrp="1"/>
          </p:cNvSpPr>
          <p:nvPr>
            <p:ph type="title"/>
          </p:nvPr>
        </p:nvSpPr>
        <p:spPr/>
        <p:txBody>
          <a:bodyPr/>
          <a:lstStyle/>
          <a:p>
            <a:r>
              <a:rPr lang="en-US" dirty="0"/>
              <a:t>Project objective</a:t>
            </a:r>
          </a:p>
        </p:txBody>
      </p:sp>
      <p:sp>
        <p:nvSpPr>
          <p:cNvPr id="3" name="Content Placeholder 2">
            <a:extLst>
              <a:ext uri="{FF2B5EF4-FFF2-40B4-BE49-F238E27FC236}">
                <a16:creationId xmlns:a16="http://schemas.microsoft.com/office/drawing/2014/main" id="{9432963B-0F9E-C2B8-F80D-2C3A302B7ED4}"/>
              </a:ext>
            </a:extLst>
          </p:cNvPr>
          <p:cNvSpPr>
            <a:spLocks noGrp="1"/>
          </p:cNvSpPr>
          <p:nvPr>
            <p:ph idx="1"/>
          </p:nvPr>
        </p:nvSpPr>
        <p:spPr/>
        <p:txBody>
          <a:bodyPr/>
          <a:lstStyle/>
          <a:p>
            <a:r>
              <a:rPr lang="en-US" dirty="0">
                <a:latin typeface="Söhne"/>
              </a:rPr>
              <a:t>The objective of this project is to analyze the sales data of Amazon's branches to gain insights into branch sales trends, customer behavior, and factors influencing sales performance and provide actionable recommendations for optimizing sales and customer satisfaction.</a:t>
            </a:r>
          </a:p>
          <a:p>
            <a:pPr algn="l"/>
            <a:endParaRPr lang="en-US" dirty="0"/>
          </a:p>
        </p:txBody>
      </p:sp>
    </p:spTree>
    <p:extLst>
      <p:ext uri="{BB962C8B-B14F-4D97-AF65-F5344CB8AC3E}">
        <p14:creationId xmlns:p14="http://schemas.microsoft.com/office/powerpoint/2010/main" val="4063999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BFAF-DA50-BD15-ED0F-CFA44B97B60C}"/>
              </a:ext>
            </a:extLst>
          </p:cNvPr>
          <p:cNvSpPr>
            <a:spLocks noGrp="1"/>
          </p:cNvSpPr>
          <p:nvPr>
            <p:ph type="title"/>
          </p:nvPr>
        </p:nvSpPr>
        <p:spPr/>
        <p:txBody>
          <a:bodyPr>
            <a:normAutofit/>
          </a:bodyPr>
          <a:lstStyle/>
          <a:p>
            <a:r>
              <a:rPr lang="en-US" dirty="0"/>
              <a:t>Project Architecture</a:t>
            </a:r>
          </a:p>
        </p:txBody>
      </p:sp>
      <p:graphicFrame>
        <p:nvGraphicFramePr>
          <p:cNvPr id="9" name="Content Placeholder 8">
            <a:extLst>
              <a:ext uri="{FF2B5EF4-FFF2-40B4-BE49-F238E27FC236}">
                <a16:creationId xmlns:a16="http://schemas.microsoft.com/office/drawing/2014/main" id="{2DDECA38-692B-BEB6-6CF0-1FF1613E807F}"/>
              </a:ext>
            </a:extLst>
          </p:cNvPr>
          <p:cNvGraphicFramePr>
            <a:graphicFrameLocks noGrp="1"/>
          </p:cNvGraphicFramePr>
          <p:nvPr>
            <p:ph idx="1"/>
            <p:extLst>
              <p:ext uri="{D42A27DB-BD31-4B8C-83A1-F6EECF244321}">
                <p14:modId xmlns:p14="http://schemas.microsoft.com/office/powerpoint/2010/main" val="2458571979"/>
              </p:ext>
            </p:extLst>
          </p:nvPr>
        </p:nvGraphicFramePr>
        <p:xfrm>
          <a:off x="1450976" y="2340435"/>
          <a:ext cx="9604375" cy="33244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rrow: Right 2">
            <a:extLst>
              <a:ext uri="{FF2B5EF4-FFF2-40B4-BE49-F238E27FC236}">
                <a16:creationId xmlns:a16="http://schemas.microsoft.com/office/drawing/2014/main" id="{F3324541-0942-2327-670F-0A06C89C0C97}"/>
              </a:ext>
            </a:extLst>
          </p:cNvPr>
          <p:cNvSpPr/>
          <p:nvPr/>
        </p:nvSpPr>
        <p:spPr>
          <a:xfrm>
            <a:off x="4735629" y="3188371"/>
            <a:ext cx="192506"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030C1F7-9E76-E1EC-7330-BB99676CAD8A}"/>
              </a:ext>
            </a:extLst>
          </p:cNvPr>
          <p:cNvSpPr/>
          <p:nvPr/>
        </p:nvSpPr>
        <p:spPr>
          <a:xfrm>
            <a:off x="7551019" y="3211230"/>
            <a:ext cx="192506"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0B3D6ED4-3120-16B0-C205-04CF82EF3798}"/>
              </a:ext>
            </a:extLst>
          </p:cNvPr>
          <p:cNvSpPr/>
          <p:nvPr/>
        </p:nvSpPr>
        <p:spPr>
          <a:xfrm rot="10800000">
            <a:off x="4735629" y="4831884"/>
            <a:ext cx="192506"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F143E3F9-248E-0E4E-F099-13DF537FEC5B}"/>
              </a:ext>
            </a:extLst>
          </p:cNvPr>
          <p:cNvSpPr/>
          <p:nvPr/>
        </p:nvSpPr>
        <p:spPr>
          <a:xfrm rot="10800000">
            <a:off x="7551019" y="4786165"/>
            <a:ext cx="192506"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64A3A227-E37D-5AC8-8500-C81C4DCEAE88}"/>
              </a:ext>
            </a:extLst>
          </p:cNvPr>
          <p:cNvSpPr/>
          <p:nvPr/>
        </p:nvSpPr>
        <p:spPr>
          <a:xfrm rot="5400000">
            <a:off x="8694822" y="4002684"/>
            <a:ext cx="192506"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99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1234-9080-358D-D7AC-9EA87B54B7DF}"/>
              </a:ext>
            </a:extLst>
          </p:cNvPr>
          <p:cNvSpPr>
            <a:spLocks noGrp="1"/>
          </p:cNvSpPr>
          <p:nvPr>
            <p:ph type="title"/>
          </p:nvPr>
        </p:nvSpPr>
        <p:spPr>
          <a:xfrm>
            <a:off x="1448148" y="308180"/>
            <a:ext cx="6525733" cy="1600200"/>
          </a:xfrm>
        </p:spPr>
        <p:txBody>
          <a:bodyPr anchor="ctr">
            <a:normAutofit/>
          </a:bodyPr>
          <a:lstStyle/>
          <a:p>
            <a:r>
              <a:rPr lang="en-US" dirty="0"/>
              <a:t>Data</a:t>
            </a:r>
            <a:r>
              <a:rPr lang="en-US" sz="4600" dirty="0"/>
              <a:t> </a:t>
            </a:r>
            <a:r>
              <a:rPr lang="en-US" dirty="0"/>
              <a:t>Understanding</a:t>
            </a:r>
          </a:p>
        </p:txBody>
      </p:sp>
      <p:sp>
        <p:nvSpPr>
          <p:cNvPr id="3" name="Content Placeholder 2">
            <a:extLst>
              <a:ext uri="{FF2B5EF4-FFF2-40B4-BE49-F238E27FC236}">
                <a16:creationId xmlns:a16="http://schemas.microsoft.com/office/drawing/2014/main" id="{3B1DBA26-ADCF-29AE-9FFC-433A6DF86FDC}"/>
              </a:ext>
            </a:extLst>
          </p:cNvPr>
          <p:cNvSpPr>
            <a:spLocks noGrp="1"/>
          </p:cNvSpPr>
          <p:nvPr>
            <p:ph idx="1"/>
          </p:nvPr>
        </p:nvSpPr>
        <p:spPr>
          <a:xfrm>
            <a:off x="1473308" y="1175650"/>
            <a:ext cx="10048755" cy="4634568"/>
          </a:xfrm>
        </p:spPr>
        <p:txBody>
          <a:bodyPr anchor="ctr">
            <a:normAutofit/>
          </a:bodyPr>
          <a:lstStyle/>
          <a:p>
            <a:pPr>
              <a:lnSpc>
                <a:spcPct val="100000"/>
              </a:lnSpc>
            </a:pPr>
            <a:r>
              <a:rPr lang="en-US" sz="1700" b="1" dirty="0">
                <a:latin typeface="Söhne"/>
              </a:rPr>
              <a:t>The list of columns present in the dataset are: </a:t>
            </a:r>
            <a:r>
              <a:rPr lang="en-US" altLang="en-US" sz="1700" b="1" dirty="0">
                <a:latin typeface="Söhne"/>
                <a:ea typeface="Times New Roman" panose="02020603050405020304" pitchFamily="18" charset="0"/>
                <a:cs typeface="Courier New" panose="02070309020205020404" pitchFamily="49" charset="0"/>
              </a:rPr>
              <a:t>'Invoice ID', 'Branch', 'City', 'Customer type', '</a:t>
            </a:r>
            <a:r>
              <a:rPr lang="en-US" altLang="en-US" sz="1700" b="1" dirty="0" err="1">
                <a:latin typeface="Söhne"/>
                <a:ea typeface="Times New Roman" panose="02020603050405020304" pitchFamily="18" charset="0"/>
                <a:cs typeface="Courier New" panose="02070309020205020404" pitchFamily="49" charset="0"/>
              </a:rPr>
              <a:t>Gender','Product</a:t>
            </a:r>
            <a:r>
              <a:rPr lang="en-US" altLang="en-US" sz="1700" b="1" dirty="0">
                <a:latin typeface="Söhne"/>
                <a:ea typeface="Times New Roman" panose="02020603050405020304" pitchFamily="18" charset="0"/>
                <a:cs typeface="Courier New" panose="02070309020205020404" pitchFamily="49" charset="0"/>
              </a:rPr>
              <a:t> line', 'Unit price', 'Quantity', 'Tax 5%', 'Total', '</a:t>
            </a:r>
            <a:r>
              <a:rPr lang="en-US" altLang="en-US" sz="1700" b="1" dirty="0" err="1">
                <a:latin typeface="Söhne"/>
                <a:ea typeface="Times New Roman" panose="02020603050405020304" pitchFamily="18" charset="0"/>
                <a:cs typeface="Courier New" panose="02070309020205020404" pitchFamily="49" charset="0"/>
              </a:rPr>
              <a:t>Date','Time</a:t>
            </a:r>
            <a:r>
              <a:rPr lang="en-US" altLang="en-US" sz="1700" b="1" dirty="0">
                <a:latin typeface="Söhne"/>
                <a:ea typeface="Times New Roman" panose="02020603050405020304" pitchFamily="18" charset="0"/>
                <a:cs typeface="Courier New" panose="02070309020205020404" pitchFamily="49" charset="0"/>
              </a:rPr>
              <a:t>', 'Payment', 'cogs', 'gross margin percentage', 'gross </a:t>
            </a:r>
            <a:r>
              <a:rPr lang="en-US" altLang="en-US" sz="1700" b="1" dirty="0" err="1">
                <a:latin typeface="Söhne"/>
                <a:ea typeface="Times New Roman" panose="02020603050405020304" pitchFamily="18" charset="0"/>
                <a:cs typeface="Courier New" panose="02070309020205020404" pitchFamily="49" charset="0"/>
              </a:rPr>
              <a:t>income',’Rating</a:t>
            </a:r>
            <a:r>
              <a:rPr lang="en-US" altLang="en-US" sz="1700" b="1" dirty="0">
                <a:latin typeface="Söhne"/>
                <a:ea typeface="Times New Roman" panose="02020603050405020304" pitchFamily="18" charset="0"/>
                <a:cs typeface="Courier New" panose="02070309020205020404" pitchFamily="49" charset="0"/>
              </a:rPr>
              <a:t>’</a:t>
            </a:r>
            <a:r>
              <a:rPr lang="en-US" altLang="en-US" sz="1700" b="1" dirty="0">
                <a:latin typeface="Söhne"/>
              </a:rPr>
              <a:t> .</a:t>
            </a:r>
          </a:p>
          <a:p>
            <a:pPr>
              <a:lnSpc>
                <a:spcPct val="100000"/>
              </a:lnSpc>
            </a:pPr>
            <a:r>
              <a:rPr lang="en-US" altLang="en-US" sz="1700" b="1" dirty="0">
                <a:latin typeface="Söhne"/>
              </a:rPr>
              <a:t>Shape of the dataset is 1000 rows and 17 columns.</a:t>
            </a:r>
          </a:p>
          <a:p>
            <a:pPr>
              <a:lnSpc>
                <a:spcPct val="100000"/>
              </a:lnSpc>
            </a:pPr>
            <a:endParaRPr lang="en-US" sz="1700" dirty="0"/>
          </a:p>
          <a:p>
            <a:pPr>
              <a:lnSpc>
                <a:spcPct val="100000"/>
              </a:lnSpc>
            </a:pPr>
            <a:endParaRPr lang="en-US" sz="1700" dirty="0"/>
          </a:p>
        </p:txBody>
      </p:sp>
      <p:pic>
        <p:nvPicPr>
          <p:cNvPr id="16" name="Picture 15">
            <a:extLst>
              <a:ext uri="{FF2B5EF4-FFF2-40B4-BE49-F238E27FC236}">
                <a16:creationId xmlns:a16="http://schemas.microsoft.com/office/drawing/2014/main" id="{BA830DB2-C51E-E3D0-0A21-675227815BC5}"/>
              </a:ext>
            </a:extLst>
          </p:cNvPr>
          <p:cNvPicPr>
            <a:picLocks noChangeAspect="1"/>
          </p:cNvPicPr>
          <p:nvPr/>
        </p:nvPicPr>
        <p:blipFill>
          <a:blip r:embed="rId2"/>
          <a:stretch>
            <a:fillRect/>
          </a:stretch>
        </p:blipFill>
        <p:spPr>
          <a:xfrm>
            <a:off x="1809877" y="3955474"/>
            <a:ext cx="3499804" cy="1919872"/>
          </a:xfrm>
          <a:prstGeom prst="rect">
            <a:avLst/>
          </a:prstGeom>
        </p:spPr>
      </p:pic>
      <p:pic>
        <p:nvPicPr>
          <p:cNvPr id="4" name="Picture 3">
            <a:extLst>
              <a:ext uri="{FF2B5EF4-FFF2-40B4-BE49-F238E27FC236}">
                <a16:creationId xmlns:a16="http://schemas.microsoft.com/office/drawing/2014/main" id="{249EE97A-DF02-B648-EFB0-5B0D0FEB691A}"/>
              </a:ext>
            </a:extLst>
          </p:cNvPr>
          <p:cNvPicPr>
            <a:picLocks noChangeAspect="1"/>
          </p:cNvPicPr>
          <p:nvPr/>
        </p:nvPicPr>
        <p:blipFill>
          <a:blip r:embed="rId3"/>
          <a:stretch>
            <a:fillRect/>
          </a:stretch>
        </p:blipFill>
        <p:spPr>
          <a:xfrm>
            <a:off x="6053899" y="3921379"/>
            <a:ext cx="3468760" cy="1953968"/>
          </a:xfrm>
          <a:prstGeom prst="rect">
            <a:avLst/>
          </a:prstGeom>
        </p:spPr>
      </p:pic>
      <p:sp>
        <p:nvSpPr>
          <p:cNvPr id="6" name="Rectangle 2">
            <a:extLst>
              <a:ext uri="{FF2B5EF4-FFF2-40B4-BE49-F238E27FC236}">
                <a16:creationId xmlns:a16="http://schemas.microsoft.com/office/drawing/2014/main" id="{A31A595A-B664-633C-C723-0D0F499599D2}"/>
              </a:ext>
            </a:extLst>
          </p:cNvPr>
          <p:cNvSpPr>
            <a:spLocks noChangeArrowheads="1"/>
          </p:cNvSpPr>
          <p:nvPr/>
        </p:nvSpPr>
        <p:spPr bwMode="auto">
          <a:xfrm>
            <a:off x="-1126836" y="35141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1406444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28" name="Picture 27" descr="Stock exchange numbers">
            <a:extLst>
              <a:ext uri="{FF2B5EF4-FFF2-40B4-BE49-F238E27FC236}">
                <a16:creationId xmlns:a16="http://schemas.microsoft.com/office/drawing/2014/main" id="{D712660B-6706-4D90-6544-721BC1587C1C}"/>
              </a:ext>
            </a:extLst>
          </p:cNvPr>
          <p:cNvPicPr>
            <a:picLocks noChangeAspect="1"/>
          </p:cNvPicPr>
          <p:nvPr/>
        </p:nvPicPr>
        <p:blipFill rotWithShape="1">
          <a:blip r:embed="rId3">
            <a:duotone>
              <a:schemeClr val="bg2">
                <a:shade val="45000"/>
                <a:satMod val="135000"/>
              </a:schemeClr>
              <a:prstClr val="white"/>
            </a:duotone>
            <a:alphaModFix amt="50000"/>
          </a:blip>
          <a:srcRect t="1389" r="-1" b="14338"/>
          <a:stretch/>
        </p:blipFill>
        <p:spPr>
          <a:xfrm>
            <a:off x="306" y="10"/>
            <a:ext cx="12191695" cy="6857990"/>
          </a:xfrm>
          <a:prstGeom prst="rect">
            <a:avLst/>
          </a:prstGeom>
        </p:spPr>
      </p:pic>
      <p:sp>
        <p:nvSpPr>
          <p:cNvPr id="2" name="Title 1">
            <a:extLst>
              <a:ext uri="{FF2B5EF4-FFF2-40B4-BE49-F238E27FC236}">
                <a16:creationId xmlns:a16="http://schemas.microsoft.com/office/drawing/2014/main" id="{75A91234-9080-358D-D7AC-9EA87B54B7DF}"/>
              </a:ext>
            </a:extLst>
          </p:cNvPr>
          <p:cNvSpPr>
            <a:spLocks noGrp="1"/>
          </p:cNvSpPr>
          <p:nvPr>
            <p:ph type="title"/>
          </p:nvPr>
        </p:nvSpPr>
        <p:spPr/>
        <p:txBody>
          <a:bodyPr>
            <a:normAutofit/>
          </a:bodyPr>
          <a:lstStyle/>
          <a:p>
            <a:r>
              <a:rPr lang="en-US"/>
              <a:t>Data Understanding</a:t>
            </a:r>
          </a:p>
        </p:txBody>
      </p:sp>
      <p:sp>
        <p:nvSpPr>
          <p:cNvPr id="3" name="Content Placeholder 2">
            <a:extLst>
              <a:ext uri="{FF2B5EF4-FFF2-40B4-BE49-F238E27FC236}">
                <a16:creationId xmlns:a16="http://schemas.microsoft.com/office/drawing/2014/main" id="{3B1DBA26-ADCF-29AE-9FFC-433A6DF86FDC}"/>
              </a:ext>
            </a:extLst>
          </p:cNvPr>
          <p:cNvSpPr>
            <a:spLocks noGrp="1"/>
          </p:cNvSpPr>
          <p:nvPr>
            <p:ph idx="1"/>
          </p:nvPr>
        </p:nvSpPr>
        <p:spPr/>
        <p:txBody>
          <a:bodyPr>
            <a:normAutofit/>
          </a:bodyPr>
          <a:lstStyle/>
          <a:p>
            <a:pPr>
              <a:lnSpc>
                <a:spcPct val="110000"/>
              </a:lnSpc>
            </a:pPr>
            <a:r>
              <a:rPr lang="en-US" sz="1500" b="1">
                <a:latin typeface="Söhne"/>
              </a:rPr>
              <a:t>The list of categorical columns present in the dataset are:</a:t>
            </a:r>
          </a:p>
          <a:p>
            <a:pPr>
              <a:lnSpc>
                <a:spcPct val="110000"/>
              </a:lnSpc>
            </a:pPr>
            <a:endParaRPr lang="en-US" altLang="en-US" sz="1500" b="1">
              <a:latin typeface="Söhne"/>
              <a:ea typeface="Times New Roman" panose="02020603050405020304" pitchFamily="18" charset="0"/>
              <a:cs typeface="Courier New" panose="02070309020205020404" pitchFamily="49" charset="0"/>
            </a:endParaRPr>
          </a:p>
          <a:p>
            <a:pPr lvl="1">
              <a:lnSpc>
                <a:spcPct val="110000"/>
              </a:lnSpc>
            </a:pPr>
            <a:r>
              <a:rPr lang="en-US" altLang="en-US" sz="1500" b="1">
                <a:latin typeface="Söhne"/>
                <a:ea typeface="Times New Roman" panose="02020603050405020304" pitchFamily="18" charset="0"/>
                <a:cs typeface="Courier New" panose="02070309020205020404" pitchFamily="49" charset="0"/>
              </a:rPr>
              <a:t> Branch	: A,B,C	</a:t>
            </a:r>
          </a:p>
          <a:p>
            <a:pPr lvl="1">
              <a:lnSpc>
                <a:spcPct val="110000"/>
              </a:lnSpc>
            </a:pPr>
            <a:r>
              <a:rPr lang="en-US" altLang="en-US" sz="1500" b="1">
                <a:latin typeface="Söhne"/>
              </a:rPr>
              <a:t> City	:  </a:t>
            </a:r>
            <a:r>
              <a:rPr lang="en-US" sz="1500" b="1">
                <a:latin typeface="Söhne"/>
              </a:rPr>
              <a:t>Mandalay, Yangon, and Naypyitaw</a:t>
            </a:r>
            <a:endParaRPr lang="en-US" altLang="en-US" sz="1500" b="1">
              <a:latin typeface="Söhne"/>
            </a:endParaRPr>
          </a:p>
          <a:p>
            <a:pPr lvl="1">
              <a:lnSpc>
                <a:spcPct val="110000"/>
              </a:lnSpc>
            </a:pPr>
            <a:r>
              <a:rPr lang="en-US" altLang="en-US" sz="1500" b="1">
                <a:latin typeface="Söhne"/>
                <a:ea typeface="Times New Roman" panose="02020603050405020304" pitchFamily="18" charset="0"/>
                <a:cs typeface="Courier New" panose="02070309020205020404" pitchFamily="49" charset="0"/>
              </a:rPr>
              <a:t>Customer type	: Normal, Member</a:t>
            </a:r>
          </a:p>
          <a:p>
            <a:pPr lvl="1">
              <a:lnSpc>
                <a:spcPct val="110000"/>
              </a:lnSpc>
            </a:pPr>
            <a:r>
              <a:rPr lang="en-US" altLang="en-US" sz="1500" b="1">
                <a:latin typeface="Söhne"/>
                <a:ea typeface="Times New Roman" panose="02020603050405020304" pitchFamily="18" charset="0"/>
                <a:cs typeface="Courier New" panose="02070309020205020404" pitchFamily="49" charset="0"/>
              </a:rPr>
              <a:t>Gender	: Female, Male</a:t>
            </a:r>
          </a:p>
          <a:p>
            <a:pPr lvl="1">
              <a:lnSpc>
                <a:spcPct val="110000"/>
              </a:lnSpc>
            </a:pPr>
            <a:r>
              <a:rPr lang="en-US" altLang="en-US" sz="1500" b="1">
                <a:latin typeface="Söhne"/>
                <a:ea typeface="Times New Roman" panose="02020603050405020304" pitchFamily="18" charset="0"/>
                <a:cs typeface="Courier New" panose="02070309020205020404" pitchFamily="49" charset="0"/>
              </a:rPr>
              <a:t>Product line	: </a:t>
            </a:r>
            <a:r>
              <a:rPr lang="en-US" sz="1500" b="1" kern="100">
                <a:latin typeface="Söhne"/>
                <a:ea typeface="Aptos" panose="020B0004020202020204" pitchFamily="34" charset="0"/>
                <a:cs typeface="Times New Roman" panose="02020603050405020304" pitchFamily="18" charset="0"/>
              </a:rPr>
              <a:t>Health and beauty, Electronic accessories,  Home and  lifestyle,  </a:t>
            </a:r>
          </a:p>
          <a:p>
            <a:pPr marL="457200" lvl="1" indent="0">
              <a:lnSpc>
                <a:spcPct val="110000"/>
              </a:lnSpc>
              <a:buNone/>
            </a:pPr>
            <a:r>
              <a:rPr lang="en-US" sz="1500" b="1" kern="100">
                <a:latin typeface="Söhne"/>
                <a:ea typeface="Aptos" panose="020B0004020202020204" pitchFamily="34" charset="0"/>
                <a:cs typeface="Times New Roman" panose="02020603050405020304" pitchFamily="18" charset="0"/>
              </a:rPr>
              <a:t>		  Sports and travel, Food  and beverages, Fashion accessories</a:t>
            </a:r>
            <a:endParaRPr lang="en-US" altLang="en-US" sz="1500" b="1">
              <a:latin typeface="Söhne"/>
              <a:ea typeface="Times New Roman" panose="02020603050405020304" pitchFamily="18" charset="0"/>
              <a:cs typeface="Courier New" panose="02070309020205020404" pitchFamily="49" charset="0"/>
            </a:endParaRPr>
          </a:p>
          <a:p>
            <a:pPr lvl="1">
              <a:lnSpc>
                <a:spcPct val="110000"/>
              </a:lnSpc>
            </a:pPr>
            <a:r>
              <a:rPr lang="en-US" altLang="en-US" sz="1500" b="1">
                <a:latin typeface="Söhne"/>
                <a:ea typeface="Times New Roman" panose="02020603050405020304" pitchFamily="18" charset="0"/>
                <a:cs typeface="Courier New" panose="02070309020205020404" pitchFamily="49" charset="0"/>
              </a:rPr>
              <a:t>Payment	: </a:t>
            </a:r>
            <a:r>
              <a:rPr lang="en-US" sz="1500" b="1">
                <a:latin typeface="Söhne"/>
                <a:ea typeface="Aptos" panose="020B0004020202020204" pitchFamily="34" charset="0"/>
                <a:cs typeface="Times New Roman" panose="02020603050405020304" pitchFamily="18" charset="0"/>
              </a:rPr>
              <a:t>E-wallet, Cash, Credit Card</a:t>
            </a:r>
            <a:endParaRPr lang="en-US" altLang="en-US" sz="1500" b="1">
              <a:latin typeface="Söhne"/>
              <a:ea typeface="Times New Roman" panose="02020603050405020304" pitchFamily="18" charset="0"/>
              <a:cs typeface="Courier New" panose="02070309020205020404" pitchFamily="49" charset="0"/>
            </a:endParaRPr>
          </a:p>
          <a:p>
            <a:pPr lvl="1">
              <a:lnSpc>
                <a:spcPct val="110000"/>
              </a:lnSpc>
            </a:pPr>
            <a:r>
              <a:rPr lang="en-US" altLang="en-US" sz="1500" b="1">
                <a:latin typeface="Söhne"/>
                <a:ea typeface="Times New Roman" panose="02020603050405020304" pitchFamily="18" charset="0"/>
                <a:cs typeface="Courier New" panose="02070309020205020404" pitchFamily="49" charset="0"/>
              </a:rPr>
              <a:t>Rating	: 1-10</a:t>
            </a:r>
            <a:endParaRPr lang="en-US" altLang="en-US" sz="1500" b="1">
              <a:latin typeface="Söhne"/>
            </a:endParaRPr>
          </a:p>
          <a:p>
            <a:pPr>
              <a:lnSpc>
                <a:spcPct val="110000"/>
              </a:lnSpc>
            </a:pPr>
            <a:endParaRPr lang="en-US" altLang="en-US" sz="1500" b="1">
              <a:latin typeface="Söhne"/>
            </a:endParaRPr>
          </a:p>
          <a:p>
            <a:pPr>
              <a:lnSpc>
                <a:spcPct val="110000"/>
              </a:lnSpc>
            </a:pPr>
            <a:endParaRPr lang="en-US" altLang="en-US" sz="1500" b="1">
              <a:latin typeface="Söhne"/>
            </a:endParaRPr>
          </a:p>
          <a:p>
            <a:pPr>
              <a:lnSpc>
                <a:spcPct val="110000"/>
              </a:lnSpc>
            </a:pPr>
            <a:endParaRPr lang="en-US" altLang="en-US" sz="1500" b="1">
              <a:latin typeface="Söhne"/>
            </a:endParaRPr>
          </a:p>
        </p:txBody>
      </p:sp>
      <p:sp>
        <p:nvSpPr>
          <p:cNvPr id="6" name="Rectangle 2">
            <a:extLst>
              <a:ext uri="{FF2B5EF4-FFF2-40B4-BE49-F238E27FC236}">
                <a16:creationId xmlns:a16="http://schemas.microsoft.com/office/drawing/2014/main" id="{A31A595A-B664-633C-C723-0D0F499599D2}"/>
              </a:ext>
            </a:extLst>
          </p:cNvPr>
          <p:cNvSpPr>
            <a:spLocks noChangeArrowheads="1"/>
          </p:cNvSpPr>
          <p:nvPr/>
        </p:nvSpPr>
        <p:spPr bwMode="auto">
          <a:xfrm>
            <a:off x="-1126836" y="35141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endParaRPr lang="en-US" altLang="en-US" dirty="0">
              <a:latin typeface="Arial" panose="020B0604020202020204" pitchFamily="34" charset="0"/>
            </a:endParaRPr>
          </a:p>
        </p:txBody>
      </p:sp>
    </p:spTree>
    <p:extLst>
      <p:ext uri="{BB962C8B-B14F-4D97-AF65-F5344CB8AC3E}">
        <p14:creationId xmlns:p14="http://schemas.microsoft.com/office/powerpoint/2010/main" val="4170033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91234-9080-358D-D7AC-9EA87B54B7DF}"/>
              </a:ext>
            </a:extLst>
          </p:cNvPr>
          <p:cNvSpPr>
            <a:spLocks noGrp="1"/>
          </p:cNvSpPr>
          <p:nvPr>
            <p:ph type="title"/>
          </p:nvPr>
        </p:nvSpPr>
        <p:spPr>
          <a:xfrm>
            <a:off x="1485036" y="419928"/>
            <a:ext cx="8176116" cy="1463040"/>
          </a:xfrm>
        </p:spPr>
        <p:txBody>
          <a:bodyPr anchor="ctr">
            <a:normAutofit/>
          </a:bodyPr>
          <a:lstStyle/>
          <a:p>
            <a:r>
              <a:rPr lang="en-US" dirty="0">
                <a:solidFill>
                  <a:schemeClr val="tx2">
                    <a:lumMod val="50000"/>
                  </a:schemeClr>
                </a:solidFill>
              </a:rPr>
              <a:t>Feature engineering</a:t>
            </a:r>
          </a:p>
        </p:txBody>
      </p:sp>
      <p:sp>
        <p:nvSpPr>
          <p:cNvPr id="6" name="Rectangle 2">
            <a:extLst>
              <a:ext uri="{FF2B5EF4-FFF2-40B4-BE49-F238E27FC236}">
                <a16:creationId xmlns:a16="http://schemas.microsoft.com/office/drawing/2014/main" id="{A31A595A-B664-633C-C723-0D0F499599D2}"/>
              </a:ext>
            </a:extLst>
          </p:cNvPr>
          <p:cNvSpPr>
            <a:spLocks noChangeArrowheads="1"/>
          </p:cNvSpPr>
          <p:nvPr/>
        </p:nvSpPr>
        <p:spPr bwMode="auto">
          <a:xfrm>
            <a:off x="-1126836" y="35141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defTabSz="914400" eaLnBrk="0" fontAlgn="base" hangingPunct="0">
              <a:spcBef>
                <a:spcPct val="0"/>
              </a:spcBef>
              <a:spcAft>
                <a:spcPct val="0"/>
              </a:spcAft>
            </a:pPr>
            <a:endParaRPr lang="en-US" altLang="en-US" dirty="0">
              <a:latin typeface="Arial" panose="020B0604020202020204" pitchFamily="34" charset="0"/>
            </a:endParaRPr>
          </a:p>
        </p:txBody>
      </p:sp>
      <p:sp>
        <p:nvSpPr>
          <p:cNvPr id="5" name="TextBox 4">
            <a:extLst>
              <a:ext uri="{FF2B5EF4-FFF2-40B4-BE49-F238E27FC236}">
                <a16:creationId xmlns:a16="http://schemas.microsoft.com/office/drawing/2014/main" id="{1C25D9EA-81E8-C482-01CD-FB4407E848FB}"/>
              </a:ext>
            </a:extLst>
          </p:cNvPr>
          <p:cNvSpPr txBox="1"/>
          <p:nvPr/>
        </p:nvSpPr>
        <p:spPr>
          <a:xfrm>
            <a:off x="1482392" y="2461857"/>
            <a:ext cx="9600940" cy="1923604"/>
          </a:xfrm>
          <a:prstGeom prst="rect">
            <a:avLst/>
          </a:prstGeom>
          <a:noFill/>
        </p:spPr>
        <p:txBody>
          <a:bodyPr wrap="square" rtlCol="0">
            <a:spAutoFit/>
          </a:bodyPr>
          <a:lstStyle/>
          <a:p>
            <a:pPr marL="457200" indent="-457200">
              <a:buFont typeface="Arial" panose="020B0604020202020204" pitchFamily="34" charset="0"/>
              <a:buChar char="•"/>
            </a:pPr>
            <a:r>
              <a:rPr lang="en-US" sz="1700" b="1" dirty="0">
                <a:latin typeface="Söhne"/>
              </a:rPr>
              <a:t>Created three extra columns from Time and Date</a:t>
            </a:r>
          </a:p>
          <a:p>
            <a:pPr marL="914400" lvl="1" indent="-457200">
              <a:buFont typeface="Arial" panose="020B0604020202020204" pitchFamily="34" charset="0"/>
              <a:buChar char="•"/>
            </a:pPr>
            <a:r>
              <a:rPr lang="en-US" sz="1700" b="1" dirty="0" err="1">
                <a:latin typeface="Söhne"/>
              </a:rPr>
              <a:t>Timeofday</a:t>
            </a:r>
            <a:r>
              <a:rPr lang="en-US" sz="1700" b="1" dirty="0">
                <a:latin typeface="Söhne"/>
              </a:rPr>
              <a:t> ----- Morning, Afternoon and Evening</a:t>
            </a:r>
          </a:p>
          <a:p>
            <a:pPr marL="914400" lvl="1" indent="-457200">
              <a:buFont typeface="Arial" panose="020B0604020202020204" pitchFamily="34" charset="0"/>
              <a:buChar char="•"/>
            </a:pPr>
            <a:r>
              <a:rPr lang="en-US" sz="1700" b="1" dirty="0" err="1">
                <a:latin typeface="Söhne"/>
              </a:rPr>
              <a:t>MonthName</a:t>
            </a:r>
            <a:r>
              <a:rPr lang="en-US" sz="1700" b="1" dirty="0">
                <a:latin typeface="Söhne"/>
              </a:rPr>
              <a:t>— </a:t>
            </a:r>
            <a:r>
              <a:rPr lang="en-US" sz="1700" b="1" dirty="0" err="1">
                <a:latin typeface="Söhne"/>
              </a:rPr>
              <a:t>Jan,Feb,March</a:t>
            </a:r>
            <a:r>
              <a:rPr lang="en-US" sz="1700" b="1" dirty="0">
                <a:latin typeface="Söhne"/>
              </a:rPr>
              <a:t> etc.</a:t>
            </a:r>
          </a:p>
          <a:p>
            <a:pPr marL="914400" lvl="1" indent="-457200">
              <a:buFont typeface="Arial" panose="020B0604020202020204" pitchFamily="34" charset="0"/>
              <a:buChar char="•"/>
            </a:pPr>
            <a:r>
              <a:rPr lang="en-US" sz="1700" b="1" dirty="0" err="1">
                <a:latin typeface="Söhne"/>
              </a:rPr>
              <a:t>DayName</a:t>
            </a:r>
            <a:r>
              <a:rPr lang="en-US" sz="1700" b="1" dirty="0">
                <a:latin typeface="Söhne"/>
              </a:rPr>
              <a:t> ------ Mon, Tue, wed etc.</a:t>
            </a:r>
          </a:p>
          <a:p>
            <a:endParaRPr lang="en-US" sz="1700" b="1" dirty="0">
              <a:latin typeface="Söhne"/>
            </a:endParaRPr>
          </a:p>
          <a:p>
            <a:pPr marL="457200" indent="-457200">
              <a:buFont typeface="Arial" panose="020B0604020202020204" pitchFamily="34" charset="0"/>
              <a:buChar char="•"/>
            </a:pPr>
            <a:r>
              <a:rPr lang="en-US" sz="1700" b="1" dirty="0">
                <a:latin typeface="Söhne"/>
              </a:rPr>
              <a:t>Need to add One more column named </a:t>
            </a:r>
            <a:r>
              <a:rPr lang="en-US" sz="1700" b="1" dirty="0" err="1">
                <a:latin typeface="Söhne"/>
              </a:rPr>
              <a:t>Product_line_Quality</a:t>
            </a:r>
            <a:r>
              <a:rPr lang="en-US" sz="1700" b="1" dirty="0">
                <a:latin typeface="Söhne"/>
              </a:rPr>
              <a:t> to check product line is Good or Bad based on Average of cogs. </a:t>
            </a:r>
          </a:p>
        </p:txBody>
      </p:sp>
    </p:spTree>
    <p:extLst>
      <p:ext uri="{BB962C8B-B14F-4D97-AF65-F5344CB8AC3E}">
        <p14:creationId xmlns:p14="http://schemas.microsoft.com/office/powerpoint/2010/main" val="1998179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2F1DB-87D2-F82E-713B-ABA95853E136}"/>
              </a:ext>
            </a:extLst>
          </p:cNvPr>
          <p:cNvSpPr>
            <a:spLocks noGrp="1"/>
          </p:cNvSpPr>
          <p:nvPr>
            <p:ph type="title"/>
          </p:nvPr>
        </p:nvSpPr>
        <p:spPr>
          <a:xfrm>
            <a:off x="1444852" y="341338"/>
            <a:ext cx="5897880" cy="1463040"/>
          </a:xfrm>
        </p:spPr>
        <p:txBody>
          <a:bodyPr anchor="ctr">
            <a:normAutofit/>
          </a:bodyPr>
          <a:lstStyle/>
          <a:p>
            <a:r>
              <a:rPr lang="en-US" dirty="0">
                <a:solidFill>
                  <a:schemeClr val="tx2">
                    <a:lumMod val="50000"/>
                  </a:schemeClr>
                </a:solidFill>
              </a:rPr>
              <a:t>Product Analysis</a:t>
            </a:r>
          </a:p>
        </p:txBody>
      </p:sp>
      <p:sp>
        <p:nvSpPr>
          <p:cNvPr id="3" name="Content Placeholder 2">
            <a:extLst>
              <a:ext uri="{FF2B5EF4-FFF2-40B4-BE49-F238E27FC236}">
                <a16:creationId xmlns:a16="http://schemas.microsoft.com/office/drawing/2014/main" id="{74EB674D-1EA1-40B8-6352-61D1953576AF}"/>
              </a:ext>
            </a:extLst>
          </p:cNvPr>
          <p:cNvSpPr>
            <a:spLocks noGrp="1"/>
          </p:cNvSpPr>
          <p:nvPr>
            <p:ph idx="1"/>
          </p:nvPr>
        </p:nvSpPr>
        <p:spPr>
          <a:xfrm>
            <a:off x="1444852" y="2163045"/>
            <a:ext cx="8174735" cy="1965960"/>
          </a:xfrm>
        </p:spPr>
        <p:txBody>
          <a:bodyPr anchor="ctr">
            <a:normAutofit lnSpcReduction="10000"/>
          </a:bodyPr>
          <a:lstStyle/>
          <a:p>
            <a:pPr marL="0">
              <a:lnSpc>
                <a:spcPct val="107000"/>
              </a:lnSpc>
              <a:spcBef>
                <a:spcPts val="0"/>
              </a:spcBef>
              <a:spcAft>
                <a:spcPts val="800"/>
              </a:spcAft>
            </a:pPr>
            <a:r>
              <a:rPr lang="en-US" sz="1800" b="1" kern="100" dirty="0">
                <a:latin typeface="Aptos" panose="020B0004020202020204" pitchFamily="34" charset="0"/>
                <a:ea typeface="Aptos" panose="020B0004020202020204" pitchFamily="34" charset="0"/>
                <a:cs typeface="Times New Roman" panose="02020603050405020304" pitchFamily="18" charset="0"/>
              </a:rPr>
              <a:t>Order Frequency</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i="1" u="sng" kern="100" dirty="0">
                <a:latin typeface="Aptos" panose="020B0004020202020204" pitchFamily="34" charset="0"/>
                <a:ea typeface="Aptos" panose="020B0004020202020204" pitchFamily="34" charset="0"/>
                <a:cs typeface="Times New Roman" panose="02020603050405020304" pitchFamily="18" charset="0"/>
              </a:rPr>
              <a:t>Fashion accessories(178) </a:t>
            </a:r>
            <a:r>
              <a:rPr lang="en-US" sz="1800" kern="100" dirty="0">
                <a:latin typeface="Aptos" panose="020B0004020202020204" pitchFamily="34" charset="0"/>
                <a:ea typeface="Aptos" panose="020B0004020202020204" pitchFamily="34" charset="0"/>
                <a:cs typeface="Times New Roman" panose="02020603050405020304" pitchFamily="18" charset="0"/>
              </a:rPr>
              <a:t>have the highest order frequency, indicating strong demand for these products as compared to other product lines. The least selling product  and the least Quantity ordered for</a:t>
            </a:r>
            <a:r>
              <a:rPr lang="en-US" sz="1800" u="sng" kern="100" dirty="0">
                <a:latin typeface="Aptos" panose="020B0004020202020204" pitchFamily="34" charset="0"/>
                <a:ea typeface="Aptos" panose="020B0004020202020204" pitchFamily="34" charset="0"/>
                <a:cs typeface="Times New Roman" panose="02020603050405020304" pitchFamily="18" charset="0"/>
              </a:rPr>
              <a:t> Health and beauty</a:t>
            </a:r>
            <a:r>
              <a:rPr lang="en-US" sz="1800" kern="100" dirty="0">
                <a:latin typeface="Aptos" panose="020B0004020202020204" pitchFamily="34" charset="0"/>
                <a:ea typeface="Aptos" panose="020B0004020202020204" pitchFamily="34" charset="0"/>
                <a:cs typeface="Times New Roman" panose="02020603050405020304" pitchFamily="18" charset="0"/>
              </a:rPr>
              <a:t>.</a:t>
            </a:r>
          </a:p>
          <a:p>
            <a:pPr marL="0">
              <a:lnSpc>
                <a:spcPct val="107000"/>
              </a:lnSpc>
              <a:spcBef>
                <a:spcPts val="0"/>
              </a:spcBef>
              <a:spcAft>
                <a:spcPts val="800"/>
              </a:spcAft>
            </a:pPr>
            <a:r>
              <a:rPr lang="en-US" sz="1800" b="1" kern="100" dirty="0">
                <a:latin typeface="Aptos" panose="020B0004020202020204" pitchFamily="34" charset="0"/>
                <a:ea typeface="Aptos" panose="020B0004020202020204" pitchFamily="34" charset="0"/>
                <a:cs typeface="Times New Roman" panose="02020603050405020304" pitchFamily="18" charset="0"/>
              </a:rPr>
              <a:t>Sales Volume</a:t>
            </a:r>
            <a:r>
              <a:rPr lang="en-US" sz="1800" kern="100" dirty="0">
                <a:latin typeface="Aptos" panose="020B0004020202020204" pitchFamily="34" charset="0"/>
                <a:ea typeface="Aptos" panose="020B0004020202020204" pitchFamily="34" charset="0"/>
                <a:cs typeface="Times New Roman" panose="02020603050405020304" pitchFamily="18" charset="0"/>
              </a:rPr>
              <a:t>: </a:t>
            </a:r>
            <a:r>
              <a:rPr lang="en-US" sz="1800" i="1" u="sng" kern="100" dirty="0">
                <a:latin typeface="Aptos" panose="020B0004020202020204" pitchFamily="34" charset="0"/>
                <a:ea typeface="Aptos" panose="020B0004020202020204" pitchFamily="34" charset="0"/>
                <a:cs typeface="Times New Roman" panose="02020603050405020304" pitchFamily="18" charset="0"/>
              </a:rPr>
              <a:t>Electronic Accessories(971) </a:t>
            </a:r>
            <a:r>
              <a:rPr lang="en-US" sz="1800" kern="100" dirty="0">
                <a:latin typeface="Aptos" panose="020B0004020202020204" pitchFamily="34" charset="0"/>
                <a:ea typeface="Aptos" panose="020B0004020202020204" pitchFamily="34" charset="0"/>
                <a:cs typeface="Times New Roman" panose="02020603050405020304" pitchFamily="18" charset="0"/>
              </a:rPr>
              <a:t>products have the highest sales volume, suggesting potentially higher-priced items or larger quantities being sold in this category.</a:t>
            </a:r>
          </a:p>
          <a:p>
            <a:endParaRPr lang="en-US" dirty="0">
              <a:solidFill>
                <a:srgbClr val="FFFFFF"/>
              </a:solidFill>
              <a:latin typeface="Söhne"/>
            </a:endParaRPr>
          </a:p>
        </p:txBody>
      </p:sp>
      <p:sp>
        <p:nvSpPr>
          <p:cNvPr id="4" name="Rectangle 3">
            <a:extLst>
              <a:ext uri="{FF2B5EF4-FFF2-40B4-BE49-F238E27FC236}">
                <a16:creationId xmlns:a16="http://schemas.microsoft.com/office/drawing/2014/main" id="{B34CE14C-5E6E-68E0-5AD9-B19A5FA5A7E7}"/>
              </a:ext>
            </a:extLst>
          </p:cNvPr>
          <p:cNvSpPr/>
          <p:nvPr/>
        </p:nvSpPr>
        <p:spPr>
          <a:xfrm>
            <a:off x="2542032" y="5200073"/>
            <a:ext cx="5843016" cy="406400"/>
          </a:xfrm>
          <a:prstGeom prst="rect">
            <a:avLst/>
          </a:prstGeom>
          <a:noFill/>
          <a:ln w="38100">
            <a:solidFill>
              <a:srgbClr val="00B050"/>
            </a:solidFill>
          </a:ln>
          <a:scene3d>
            <a:camera prst="obliqueTop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noFill/>
            </a:endParaRPr>
          </a:p>
        </p:txBody>
      </p:sp>
      <p:sp>
        <p:nvSpPr>
          <p:cNvPr id="6" name="Rectangle 5">
            <a:extLst>
              <a:ext uri="{FF2B5EF4-FFF2-40B4-BE49-F238E27FC236}">
                <a16:creationId xmlns:a16="http://schemas.microsoft.com/office/drawing/2014/main" id="{D87141D8-6C00-AA9A-6EB4-7556D4D78575}"/>
              </a:ext>
            </a:extLst>
          </p:cNvPr>
          <p:cNvSpPr/>
          <p:nvPr/>
        </p:nvSpPr>
        <p:spPr>
          <a:xfrm>
            <a:off x="2107693" y="4625612"/>
            <a:ext cx="4421125" cy="406400"/>
          </a:xfrm>
          <a:prstGeom prst="rect">
            <a:avLst/>
          </a:prstGeom>
          <a:noFill/>
          <a:ln w="38100">
            <a:solidFill>
              <a:srgbClr val="00B050"/>
            </a:solidFill>
          </a:ln>
          <a:scene3d>
            <a:camera prst="obliqueTop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noFill/>
            </a:endParaRPr>
          </a:p>
        </p:txBody>
      </p:sp>
      <p:sp>
        <p:nvSpPr>
          <p:cNvPr id="7" name="Rectangle 6">
            <a:extLst>
              <a:ext uri="{FF2B5EF4-FFF2-40B4-BE49-F238E27FC236}">
                <a16:creationId xmlns:a16="http://schemas.microsoft.com/office/drawing/2014/main" id="{F7A38632-286F-E1B1-20DD-7370639A2CAA}"/>
              </a:ext>
            </a:extLst>
          </p:cNvPr>
          <p:cNvSpPr/>
          <p:nvPr/>
        </p:nvSpPr>
        <p:spPr>
          <a:xfrm>
            <a:off x="2542032" y="5689383"/>
            <a:ext cx="5843016" cy="336515"/>
          </a:xfrm>
          <a:prstGeom prst="rect">
            <a:avLst/>
          </a:prstGeom>
          <a:noFill/>
          <a:ln w="38100">
            <a:solidFill>
              <a:srgbClr val="FF0000"/>
            </a:solidFill>
          </a:ln>
          <a:scene3d>
            <a:camera prst="obliqueTop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noFill/>
            </a:endParaRPr>
          </a:p>
        </p:txBody>
      </p:sp>
      <p:pic>
        <p:nvPicPr>
          <p:cNvPr id="9" name="Picture 8">
            <a:extLst>
              <a:ext uri="{FF2B5EF4-FFF2-40B4-BE49-F238E27FC236}">
                <a16:creationId xmlns:a16="http://schemas.microsoft.com/office/drawing/2014/main" id="{7BE991AE-08BF-A0E4-2345-B4A970D4956B}"/>
              </a:ext>
            </a:extLst>
          </p:cNvPr>
          <p:cNvPicPr>
            <a:picLocks noChangeAspect="1"/>
          </p:cNvPicPr>
          <p:nvPr/>
        </p:nvPicPr>
        <p:blipFill>
          <a:blip r:embed="rId3"/>
          <a:stretch>
            <a:fillRect/>
          </a:stretch>
        </p:blipFill>
        <p:spPr>
          <a:xfrm>
            <a:off x="1773938" y="3873202"/>
            <a:ext cx="8174735" cy="2527599"/>
          </a:xfrm>
          <a:prstGeom prst="rect">
            <a:avLst/>
          </a:prstGeom>
        </p:spPr>
      </p:pic>
      <p:sp>
        <p:nvSpPr>
          <p:cNvPr id="10" name="Rectangle 9">
            <a:extLst>
              <a:ext uri="{FF2B5EF4-FFF2-40B4-BE49-F238E27FC236}">
                <a16:creationId xmlns:a16="http://schemas.microsoft.com/office/drawing/2014/main" id="{FA103C41-E508-46C8-FF60-7360C4B9871A}"/>
              </a:ext>
            </a:extLst>
          </p:cNvPr>
          <p:cNvSpPr/>
          <p:nvPr/>
        </p:nvSpPr>
        <p:spPr>
          <a:xfrm>
            <a:off x="2098549" y="5950712"/>
            <a:ext cx="2409445" cy="406400"/>
          </a:xfrm>
          <a:prstGeom prst="rect">
            <a:avLst/>
          </a:prstGeom>
          <a:noFill/>
          <a:ln w="38100">
            <a:solidFill>
              <a:srgbClr val="00B050"/>
            </a:solidFill>
          </a:ln>
          <a:scene3d>
            <a:camera prst="obliqueTop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noFill/>
            </a:endParaRPr>
          </a:p>
        </p:txBody>
      </p:sp>
      <p:sp>
        <p:nvSpPr>
          <p:cNvPr id="11" name="Rectangle 10">
            <a:extLst>
              <a:ext uri="{FF2B5EF4-FFF2-40B4-BE49-F238E27FC236}">
                <a16:creationId xmlns:a16="http://schemas.microsoft.com/office/drawing/2014/main" id="{698AE15A-19D3-E28C-4FE4-B43202FBB488}"/>
              </a:ext>
            </a:extLst>
          </p:cNvPr>
          <p:cNvSpPr/>
          <p:nvPr/>
        </p:nvSpPr>
        <p:spPr>
          <a:xfrm>
            <a:off x="2107693" y="4621554"/>
            <a:ext cx="3988309" cy="406400"/>
          </a:xfrm>
          <a:prstGeom prst="rect">
            <a:avLst/>
          </a:prstGeom>
          <a:noFill/>
          <a:ln w="38100">
            <a:solidFill>
              <a:srgbClr val="00B050"/>
            </a:solidFill>
          </a:ln>
          <a:scene3d>
            <a:camera prst="obliqueTop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noFill/>
            </a:endParaRPr>
          </a:p>
        </p:txBody>
      </p:sp>
    </p:spTree>
    <p:extLst>
      <p:ext uri="{BB962C8B-B14F-4D97-AF65-F5344CB8AC3E}">
        <p14:creationId xmlns:p14="http://schemas.microsoft.com/office/powerpoint/2010/main" val="90611630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7972</TotalTime>
  <Words>2266</Words>
  <Application>Microsoft Office PowerPoint</Application>
  <PresentationFormat>Widescreen</PresentationFormat>
  <Paragraphs>877</Paragraphs>
  <Slides>29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vt:lpstr>
      <vt:lpstr>Arial</vt:lpstr>
      <vt:lpstr>Gill Sans MT</vt:lpstr>
      <vt:lpstr>Söhne</vt:lpstr>
      <vt:lpstr>Times New Roman</vt:lpstr>
      <vt:lpstr>Gallery</vt:lpstr>
      <vt:lpstr>Amazon Branch Sales Analytics</vt:lpstr>
      <vt:lpstr>Business Problem</vt:lpstr>
      <vt:lpstr>Business Objective</vt:lpstr>
      <vt:lpstr>Project objective</vt:lpstr>
      <vt:lpstr>Project Architecture</vt:lpstr>
      <vt:lpstr>Data Understanding</vt:lpstr>
      <vt:lpstr>Data Understanding</vt:lpstr>
      <vt:lpstr>Feature engineering</vt:lpstr>
      <vt:lpstr>Product Analysis</vt:lpstr>
      <vt:lpstr>Product Analysis:  Sales Volume, Order Count, Revenue, Avg_Ratings </vt:lpstr>
      <vt:lpstr>Product Analysis</vt:lpstr>
      <vt:lpstr>Product analysis Per Branch</vt:lpstr>
      <vt:lpstr>PowerPoint Presentation</vt:lpstr>
      <vt:lpstr>PowerPoint Presentation</vt:lpstr>
      <vt:lpstr>Insights From product Analysis</vt:lpstr>
      <vt:lpstr>Sales Trend</vt:lpstr>
      <vt:lpstr>PowerPoint Presentation</vt:lpstr>
      <vt:lpstr>PowerPoint Presentation</vt:lpstr>
      <vt:lpstr>Insights</vt:lpstr>
      <vt:lpstr>Sales Analysis by Product Line, Branch and Day_Name</vt:lpstr>
      <vt:lpstr>Sales Analysis by Product Line, Branch and Day_Name</vt:lpstr>
      <vt:lpstr>Sales Analysis by Day_Time</vt:lpstr>
      <vt:lpstr>Sales Analysis by  Product Line and  Day_Time</vt:lpstr>
      <vt:lpstr>Customer Analysis</vt:lpstr>
      <vt:lpstr>Customer Analysis</vt:lpstr>
      <vt:lpstr>Customer Analysis WRT Branches</vt:lpstr>
      <vt:lpstr>PowerPoint Presentation</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Branch Sales Analytics:</dc:title>
  <dc:creator>Kumar Ahlawat</dc:creator>
  <cp:lastModifiedBy>Shashi malik</cp:lastModifiedBy>
  <cp:revision>24</cp:revision>
  <dcterms:created xsi:type="dcterms:W3CDTF">2024-05-01T02:25:20Z</dcterms:created>
  <dcterms:modified xsi:type="dcterms:W3CDTF">2024-10-14T03:20:24Z</dcterms:modified>
</cp:coreProperties>
</file>