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9" r:id="rId3"/>
    <p:sldId id="260" r:id="rId4"/>
    <p:sldId id="261" r:id="rId5"/>
    <p:sldId id="262" r:id="rId6"/>
    <p:sldId id="263" r:id="rId7"/>
    <p:sldId id="264" r:id="rId8"/>
    <p:sldId id="267" r:id="rId9"/>
    <p:sldId id="268" r:id="rId10"/>
    <p:sldId id="269" r:id="rId11"/>
    <p:sldId id="270" r:id="rId12"/>
    <p:sldId id="265" r:id="rId13"/>
    <p:sldId id="271" r:id="rId14"/>
    <p:sldId id="272" r:id="rId15"/>
    <p:sldId id="273" r:id="rId16"/>
    <p:sldId id="274" r:id="rId17"/>
    <p:sldId id="275" r:id="rId18"/>
    <p:sldId id="276"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1F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7/16/2023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7/16/2023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E39451-A0A2-0BEE-1E4C-2217AFC8B91F}"/>
              </a:ext>
            </a:extLst>
          </p:cNvPr>
          <p:cNvSpPr txBox="1"/>
          <p:nvPr/>
        </p:nvSpPr>
        <p:spPr>
          <a:xfrm>
            <a:off x="4211856" y="125749"/>
            <a:ext cx="3574982" cy="923330"/>
          </a:xfrm>
          <a:prstGeom prst="rect">
            <a:avLst/>
          </a:prstGeom>
          <a:noFill/>
        </p:spPr>
        <p:txBody>
          <a:bodyPr wrap="square">
            <a:spAutoFit/>
          </a:bodyPr>
          <a:lstStyle/>
          <a:p>
            <a:r>
              <a:rPr lang="en-IN" sz="5400" dirty="0">
                <a:latin typeface="Helvetica Neue"/>
              </a:rPr>
              <a:t>Keylogger </a:t>
            </a:r>
            <a:endParaRPr lang="en-IN" sz="5400" dirty="0"/>
          </a:p>
        </p:txBody>
      </p:sp>
      <p:sp>
        <p:nvSpPr>
          <p:cNvPr id="5" name="TextBox 4">
            <a:extLst>
              <a:ext uri="{FF2B5EF4-FFF2-40B4-BE49-F238E27FC236}">
                <a16:creationId xmlns:a16="http://schemas.microsoft.com/office/drawing/2014/main" id="{404FCDF2-B3A9-E11C-4209-B7AB411DB8EC}"/>
              </a:ext>
            </a:extLst>
          </p:cNvPr>
          <p:cNvSpPr txBox="1"/>
          <p:nvPr/>
        </p:nvSpPr>
        <p:spPr>
          <a:xfrm>
            <a:off x="149995" y="1771669"/>
            <a:ext cx="4479758" cy="646331"/>
          </a:xfrm>
          <a:prstGeom prst="rect">
            <a:avLst/>
          </a:prstGeom>
          <a:noFill/>
        </p:spPr>
        <p:txBody>
          <a:bodyPr wrap="square">
            <a:spAutoFit/>
          </a:bodyPr>
          <a:lstStyle/>
          <a:p>
            <a:r>
              <a:rPr lang="en-IN" sz="3600" dirty="0">
                <a:latin typeface="Helvetica Neue"/>
              </a:rPr>
              <a:t>Problem Statement :</a:t>
            </a:r>
            <a:endParaRPr lang="en-IN" sz="3600" dirty="0"/>
          </a:p>
        </p:txBody>
      </p:sp>
      <p:sp>
        <p:nvSpPr>
          <p:cNvPr id="7" name="TextBox 6">
            <a:extLst>
              <a:ext uri="{FF2B5EF4-FFF2-40B4-BE49-F238E27FC236}">
                <a16:creationId xmlns:a16="http://schemas.microsoft.com/office/drawing/2014/main" id="{4504DFBC-9DDF-0F99-2513-43BB8A9AD702}"/>
              </a:ext>
            </a:extLst>
          </p:cNvPr>
          <p:cNvSpPr txBox="1"/>
          <p:nvPr/>
        </p:nvSpPr>
        <p:spPr>
          <a:xfrm>
            <a:off x="2829827" y="2418000"/>
            <a:ext cx="9144000" cy="369332"/>
          </a:xfrm>
          <a:prstGeom prst="rect">
            <a:avLst/>
          </a:prstGeom>
          <a:noFill/>
        </p:spPr>
        <p:txBody>
          <a:bodyPr wrap="square">
            <a:spAutoFit/>
          </a:bodyPr>
          <a:lstStyle/>
          <a:p>
            <a:r>
              <a:rPr lang="en-IN" dirty="0"/>
              <a:t>To track our system when it is used by third party person and the person couldn’t able to it.  </a:t>
            </a:r>
          </a:p>
        </p:txBody>
      </p:sp>
    </p:spTree>
    <p:extLst>
      <p:ext uri="{BB962C8B-B14F-4D97-AF65-F5344CB8AC3E}">
        <p14:creationId xmlns:p14="http://schemas.microsoft.com/office/powerpoint/2010/main" val="1455332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8F5D0F-1CDE-0EFC-4ACE-9DBA5793EDCD}"/>
              </a:ext>
            </a:extLst>
          </p:cNvPr>
          <p:cNvSpPr txBox="1"/>
          <p:nvPr/>
        </p:nvSpPr>
        <p:spPr>
          <a:xfrm>
            <a:off x="2259529" y="346834"/>
            <a:ext cx="8251257" cy="3139321"/>
          </a:xfrm>
          <a:prstGeom prst="rect">
            <a:avLst/>
          </a:prstGeom>
          <a:noFill/>
        </p:spPr>
        <p:txBody>
          <a:bodyPr wrap="square">
            <a:spAutoFit/>
          </a:bodyPr>
          <a:lstStyle/>
          <a:p>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key_strokes</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key_strokes</a:t>
            </a:r>
            <a:r>
              <a:rPr lang="en-IN" b="0" dirty="0" err="1">
                <a:solidFill>
                  <a:srgbClr val="D4D4D4"/>
                </a:solidFill>
                <a:effectLst/>
                <a:latin typeface="Consolas" panose="020B0609020204030204" pitchFamily="49" charset="0"/>
              </a:rPr>
              <a:t>+</a:t>
            </a:r>
            <a:r>
              <a:rPr lang="en-IN" b="0" dirty="0" err="1">
                <a:solidFill>
                  <a:srgbClr val="4EC9B0"/>
                </a:solidFill>
                <a:effectLst/>
                <a:latin typeface="Consolas" panose="020B0609020204030204" pitchFamily="49" charset="0"/>
              </a:rPr>
              <a:t>str</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key</a:t>
            </a:r>
            <a:r>
              <a:rPr lang="en-IN" b="0" dirty="0">
                <a:solidFill>
                  <a:srgbClr val="CCCCCC"/>
                </a:solidFill>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err="1">
                <a:solidFill>
                  <a:srgbClr val="DCDCAA"/>
                </a:solidFill>
                <a:effectLst/>
                <a:latin typeface="Consolas" panose="020B0609020204030204" pitchFamily="49" charset="0"/>
              </a:rPr>
              <a:t>update_txt_file</a:t>
            </a:r>
            <a:r>
              <a:rPr lang="en-IN" b="0" dirty="0">
                <a:solidFill>
                  <a:srgbClr val="CCCCCC"/>
                </a:solidFill>
                <a:effectLst/>
                <a:latin typeface="Consolas" panose="020B0609020204030204" pitchFamily="49" charset="0"/>
              </a:rPr>
              <a:t>(</a:t>
            </a:r>
            <a:r>
              <a:rPr lang="en-IN" b="0" dirty="0">
                <a:solidFill>
                  <a:srgbClr val="4EC9B0"/>
                </a:solidFill>
                <a:effectLst/>
                <a:latin typeface="Consolas" panose="020B0609020204030204" pitchFamily="49" charset="0"/>
              </a:rPr>
              <a:t>str</a:t>
            </a:r>
            <a:r>
              <a:rPr lang="en-IN" b="0" dirty="0">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key_strokes</a:t>
            </a:r>
            <a:r>
              <a:rPr lang="en-IN" b="0" dirty="0">
                <a:solidFill>
                  <a:srgbClr val="CCCCCC"/>
                </a:solidFill>
                <a:effectLst/>
                <a:latin typeface="Consolas" panose="020B0609020204030204" pitchFamily="49" charset="0"/>
              </a:rPr>
              <a:t>))</a:t>
            </a:r>
          </a:p>
          <a:p>
            <a:r>
              <a:rPr lang="en-IN" b="0" dirty="0">
                <a:solidFill>
                  <a:srgbClr val="569CD6"/>
                </a:solidFill>
                <a:effectLst/>
                <a:latin typeface="Consolas" panose="020B0609020204030204" pitchFamily="49" charset="0"/>
              </a:rPr>
              <a:t>def</a:t>
            </a:r>
            <a:r>
              <a:rPr lang="en-IN" b="0" dirty="0">
                <a:solidFill>
                  <a:srgbClr val="CCCCCC"/>
                </a:solidFill>
                <a:effectLst/>
                <a:latin typeface="Consolas" panose="020B0609020204030204" pitchFamily="49" charset="0"/>
              </a:rPr>
              <a:t> </a:t>
            </a:r>
            <a:r>
              <a:rPr lang="en-IN" b="0" dirty="0" err="1">
                <a:solidFill>
                  <a:srgbClr val="DCDCAA"/>
                </a:solidFill>
                <a:effectLst/>
                <a:latin typeface="Consolas" panose="020B0609020204030204" pitchFamily="49" charset="0"/>
              </a:rPr>
              <a:t>startkeylogger</a:t>
            </a:r>
            <a:r>
              <a:rPr lang="en-IN" b="0" dirty="0">
                <a:solidFill>
                  <a:srgbClr val="CCCCCC"/>
                </a:solidFill>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global</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keylogger</a:t>
            </a:r>
            <a:r>
              <a:rPr lang="en-IN" b="0" dirty="0">
                <a:solidFill>
                  <a:srgbClr val="CCCCCC"/>
                </a:solidFill>
                <a:effectLst/>
                <a:latin typeface="Consolas" panose="020B0609020204030204" pitchFamily="49" charset="0"/>
              </a:rPr>
              <a:t>    </a:t>
            </a:r>
          </a:p>
          <a:p>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keylogger</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keyboard</a:t>
            </a:r>
            <a:r>
              <a:rPr lang="en-IN" b="0" dirty="0" err="1">
                <a:solidFill>
                  <a:srgbClr val="CCCCCC"/>
                </a:solidFill>
                <a:effectLst/>
                <a:latin typeface="Consolas" panose="020B0609020204030204" pitchFamily="49" charset="0"/>
              </a:rPr>
              <a:t>.</a:t>
            </a:r>
            <a:r>
              <a:rPr lang="en-IN" b="0" dirty="0" err="1">
                <a:solidFill>
                  <a:srgbClr val="4EC9B0"/>
                </a:solidFill>
                <a:effectLst/>
                <a:latin typeface="Consolas" panose="020B0609020204030204" pitchFamily="49" charset="0"/>
              </a:rPr>
              <a:t>Listener</a:t>
            </a:r>
            <a:r>
              <a:rPr lang="en-IN" b="0" dirty="0">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on_press</a:t>
            </a:r>
            <a:r>
              <a:rPr lang="en-IN" b="0" dirty="0">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on_press</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on_release</a:t>
            </a:r>
            <a:r>
              <a:rPr lang="en-IN" b="0" dirty="0">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on_release</a:t>
            </a:r>
            <a:r>
              <a:rPr lang="en-IN" b="0" dirty="0">
                <a:solidFill>
                  <a:srgbClr val="CCCCCC"/>
                </a:solidFill>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keylogger</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start</a:t>
            </a:r>
            <a:r>
              <a:rPr lang="en-IN" b="0" dirty="0">
                <a:solidFill>
                  <a:srgbClr val="CCCCCC"/>
                </a:solidFill>
                <a:effectLst/>
                <a:latin typeface="Consolas" panose="020B0609020204030204" pitchFamily="49" charset="0"/>
              </a:rPr>
              <a:t>()</a:t>
            </a:r>
          </a:p>
          <a:p>
            <a:r>
              <a:rPr lang="en-IN" b="0" dirty="0">
                <a:solidFill>
                  <a:srgbClr val="569CD6"/>
                </a:solidFill>
                <a:effectLst/>
                <a:latin typeface="Consolas" panose="020B0609020204030204" pitchFamily="49" charset="0"/>
              </a:rPr>
              <a:t>def</a:t>
            </a:r>
            <a:r>
              <a:rPr lang="en-IN" b="0" dirty="0">
                <a:solidFill>
                  <a:srgbClr val="CCCCCC"/>
                </a:solidFill>
                <a:effectLst/>
                <a:latin typeface="Consolas" panose="020B0609020204030204" pitchFamily="49" charset="0"/>
              </a:rPr>
              <a:t> </a:t>
            </a:r>
            <a:r>
              <a:rPr lang="en-IN" b="0" dirty="0" err="1">
                <a:solidFill>
                  <a:srgbClr val="DCDCAA"/>
                </a:solidFill>
                <a:effectLst/>
                <a:latin typeface="Consolas" panose="020B0609020204030204" pitchFamily="49" charset="0"/>
              </a:rPr>
              <a:t>stopkeylogger</a:t>
            </a:r>
            <a:r>
              <a:rPr lang="en-IN" b="0" dirty="0">
                <a:solidFill>
                  <a:srgbClr val="CCCCCC"/>
                </a:solidFill>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global</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keylogger</a:t>
            </a:r>
            <a:endParaRPr lang="en-IN" b="0" dirty="0">
              <a:solidFill>
                <a:srgbClr val="CCCCCC"/>
              </a:solidFill>
              <a:effectLst/>
              <a:latin typeface="Consolas" panose="020B0609020204030204" pitchFamily="49" charset="0"/>
            </a:endParaRPr>
          </a:p>
          <a:p>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keylogger</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stop</a:t>
            </a:r>
            <a:r>
              <a:rPr lang="en-IN" b="0" dirty="0">
                <a:solidFill>
                  <a:srgbClr val="CCCCCC"/>
                </a:solidFill>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keylogger</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None</a:t>
            </a:r>
            <a:endParaRPr lang="en-IN"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4280691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B466AC-BAA0-E2FD-60BE-36D945D72B84}"/>
              </a:ext>
            </a:extLst>
          </p:cNvPr>
          <p:cNvSpPr txBox="1"/>
          <p:nvPr/>
        </p:nvSpPr>
        <p:spPr>
          <a:xfrm>
            <a:off x="3048802" y="892250"/>
            <a:ext cx="6097604" cy="5078313"/>
          </a:xfrm>
          <a:prstGeom prst="rect">
            <a:avLst/>
          </a:prstGeom>
          <a:noFill/>
        </p:spPr>
        <p:txBody>
          <a:bodyPr wrap="square">
            <a:spAutoFit/>
          </a:bodyPr>
          <a:lstStyle/>
          <a:p>
            <a:r>
              <a:rPr lang="en-IN" b="0" dirty="0">
                <a:solidFill>
                  <a:srgbClr val="6A9955"/>
                </a:solidFill>
                <a:effectLst/>
                <a:latin typeface="Consolas" panose="020B0609020204030204" pitchFamily="49" charset="0"/>
              </a:rPr>
              <a:t>#GUI</a:t>
            </a:r>
            <a:endParaRPr lang="en-IN" b="0" dirty="0">
              <a:solidFill>
                <a:srgbClr val="CCCCCC"/>
              </a:solidFill>
              <a:effectLst/>
              <a:latin typeface="Consolas" panose="020B0609020204030204" pitchFamily="49" charset="0"/>
            </a:endParaRPr>
          </a:p>
          <a:p>
            <a:r>
              <a:rPr lang="en-IN" b="0" dirty="0">
                <a:solidFill>
                  <a:srgbClr val="9CDCFE"/>
                </a:solidFill>
                <a:effectLst/>
                <a:latin typeface="Consolas" panose="020B0609020204030204" pitchFamily="49" charset="0"/>
              </a:rPr>
              <a:t>root</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tk</a:t>
            </a:r>
            <a:r>
              <a:rPr lang="en-IN" b="0" dirty="0" err="1">
                <a:solidFill>
                  <a:srgbClr val="CCCCCC"/>
                </a:solidFill>
                <a:effectLst/>
                <a:latin typeface="Consolas" panose="020B0609020204030204" pitchFamily="49" charset="0"/>
              </a:rPr>
              <a:t>.</a:t>
            </a:r>
            <a:r>
              <a:rPr lang="en-IN" b="0" dirty="0" err="1">
                <a:solidFill>
                  <a:srgbClr val="4EC9B0"/>
                </a:solidFill>
                <a:effectLst/>
                <a:latin typeface="Consolas" panose="020B0609020204030204" pitchFamily="49" charset="0"/>
              </a:rPr>
              <a:t>Tk</a:t>
            </a:r>
            <a:r>
              <a:rPr lang="en-IN" b="0" dirty="0">
                <a:solidFill>
                  <a:srgbClr val="CCCCCC"/>
                </a:solidFill>
                <a:effectLst/>
                <a:latin typeface="Consolas" panose="020B0609020204030204" pitchFamily="49" charset="0"/>
              </a:rPr>
              <a:t>()</a:t>
            </a:r>
          </a:p>
          <a:p>
            <a:r>
              <a:rPr lang="en-IN" b="0" dirty="0" err="1">
                <a:solidFill>
                  <a:srgbClr val="9CDCFE"/>
                </a:solidFill>
                <a:effectLst/>
                <a:latin typeface="Consolas" panose="020B0609020204030204" pitchFamily="49" charset="0"/>
              </a:rPr>
              <a:t>root</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geometry</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"300x200"</a:t>
            </a:r>
            <a:r>
              <a:rPr lang="en-IN" b="0" dirty="0">
                <a:solidFill>
                  <a:srgbClr val="CCCCCC"/>
                </a:solidFill>
                <a:effectLst/>
                <a:latin typeface="Consolas" panose="020B0609020204030204" pitchFamily="49" charset="0"/>
              </a:rPr>
              <a:t>) </a:t>
            </a:r>
          </a:p>
          <a:p>
            <a:r>
              <a:rPr lang="en-IN" b="0" dirty="0" err="1">
                <a:solidFill>
                  <a:srgbClr val="9CDCFE"/>
                </a:solidFill>
                <a:effectLst/>
                <a:latin typeface="Consolas" panose="020B0609020204030204" pitchFamily="49" charset="0"/>
              </a:rPr>
              <a:t>root</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minsize</a:t>
            </a:r>
            <a:r>
              <a:rPr lang="en-IN" b="0" dirty="0">
                <a:solidFill>
                  <a:srgbClr val="CCCCCC"/>
                </a:solidFill>
                <a:effectLst/>
                <a:latin typeface="Consolas" panose="020B0609020204030204" pitchFamily="49" charset="0"/>
              </a:rPr>
              <a:t>(</a:t>
            </a:r>
            <a:r>
              <a:rPr lang="en-IN" b="0" dirty="0">
                <a:solidFill>
                  <a:srgbClr val="B5CEA8"/>
                </a:solidFill>
                <a:effectLst/>
                <a:latin typeface="Consolas" panose="020B0609020204030204" pitchFamily="49" charset="0"/>
              </a:rPr>
              <a:t>300</a:t>
            </a:r>
            <a:r>
              <a:rPr lang="en-IN" b="0" dirty="0">
                <a:solidFill>
                  <a:srgbClr val="CCCCCC"/>
                </a:solidFill>
                <a:effectLst/>
                <a:latin typeface="Consolas" panose="020B0609020204030204" pitchFamily="49" charset="0"/>
              </a:rPr>
              <a:t>,</a:t>
            </a:r>
            <a:r>
              <a:rPr lang="en-IN" b="0" dirty="0">
                <a:solidFill>
                  <a:srgbClr val="B5CEA8"/>
                </a:solidFill>
                <a:effectLst/>
                <a:latin typeface="Consolas" panose="020B0609020204030204" pitchFamily="49" charset="0"/>
              </a:rPr>
              <a:t>200</a:t>
            </a:r>
            <a:r>
              <a:rPr lang="en-IN" b="0" dirty="0">
                <a:solidFill>
                  <a:srgbClr val="CCCCCC"/>
                </a:solidFill>
                <a:effectLst/>
                <a:latin typeface="Consolas" panose="020B0609020204030204" pitchFamily="49" charset="0"/>
              </a:rPr>
              <a:t>)</a:t>
            </a:r>
          </a:p>
          <a:p>
            <a:r>
              <a:rPr lang="en-IN" b="0" dirty="0" err="1">
                <a:solidFill>
                  <a:srgbClr val="9CDCFE"/>
                </a:solidFill>
                <a:effectLst/>
                <a:latin typeface="Consolas" panose="020B0609020204030204" pitchFamily="49" charset="0"/>
              </a:rPr>
              <a:t>root</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title</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"cyber tool"</a:t>
            </a:r>
            <a:r>
              <a:rPr lang="en-IN" b="0" dirty="0">
                <a:solidFill>
                  <a:srgbClr val="CCCCCC"/>
                </a:solidFill>
                <a:effectLst/>
                <a:latin typeface="Consolas" panose="020B0609020204030204" pitchFamily="49" charset="0"/>
              </a:rPr>
              <a:t>)</a:t>
            </a:r>
          </a:p>
          <a:p>
            <a:r>
              <a:rPr lang="en-IN" b="0" dirty="0">
                <a:solidFill>
                  <a:srgbClr val="9CDCFE"/>
                </a:solidFill>
                <a:effectLst/>
                <a:latin typeface="Consolas" panose="020B0609020204030204" pitchFamily="49" charset="0"/>
              </a:rPr>
              <a:t>f1</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Frame</a:t>
            </a:r>
            <a:r>
              <a:rPr lang="en-IN" b="0" dirty="0">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root</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borderwidth</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8</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bg</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blue"</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relief</a:t>
            </a:r>
            <a:r>
              <a:rPr lang="en-IN" b="0" dirty="0">
                <a:solidFill>
                  <a:srgbClr val="D4D4D4"/>
                </a:solidFill>
                <a:effectLst/>
                <a:latin typeface="Consolas" panose="020B0609020204030204" pitchFamily="49" charset="0"/>
              </a:rPr>
              <a:t>=</a:t>
            </a:r>
            <a:r>
              <a:rPr lang="en-IN" b="0" dirty="0">
                <a:solidFill>
                  <a:srgbClr val="4FC1FF"/>
                </a:solidFill>
                <a:effectLst/>
                <a:latin typeface="Consolas" panose="020B0609020204030204" pitchFamily="49" charset="0"/>
              </a:rPr>
              <a:t>SUNKEN</a:t>
            </a:r>
            <a:r>
              <a:rPr lang="en-IN" b="0" dirty="0">
                <a:solidFill>
                  <a:srgbClr val="CCCCCC"/>
                </a:solidFill>
                <a:effectLst/>
                <a:latin typeface="Consolas" panose="020B0609020204030204" pitchFamily="49" charset="0"/>
              </a:rPr>
              <a:t>)</a:t>
            </a:r>
          </a:p>
          <a:p>
            <a:r>
              <a:rPr lang="en-IN" b="0" dirty="0">
                <a:solidFill>
                  <a:srgbClr val="9CDCFE"/>
                </a:solidFill>
                <a:effectLst/>
                <a:latin typeface="Consolas" panose="020B0609020204030204" pitchFamily="49" charset="0"/>
              </a:rPr>
              <a:t>f1</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pack</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side</a:t>
            </a:r>
            <a:r>
              <a:rPr lang="en-IN" b="0" dirty="0">
                <a:solidFill>
                  <a:srgbClr val="D4D4D4"/>
                </a:solidFill>
                <a:effectLst/>
                <a:latin typeface="Consolas" panose="020B0609020204030204" pitchFamily="49" charset="0"/>
              </a:rPr>
              <a:t>=</a:t>
            </a:r>
            <a:r>
              <a:rPr lang="en-IN" b="0" dirty="0" err="1">
                <a:solidFill>
                  <a:srgbClr val="4FC1FF"/>
                </a:solidFill>
                <a:effectLst/>
                <a:latin typeface="Consolas" panose="020B0609020204030204" pitchFamily="49" charset="0"/>
              </a:rPr>
              <a:t>TOP</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fill</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"x"</a:t>
            </a:r>
            <a:r>
              <a:rPr lang="en-IN" b="0" dirty="0">
                <a:solidFill>
                  <a:srgbClr val="CCCCCC"/>
                </a:solidFill>
                <a:effectLst/>
                <a:latin typeface="Consolas" panose="020B0609020204030204" pitchFamily="49" charset="0"/>
              </a:rPr>
              <a:t>)</a:t>
            </a:r>
          </a:p>
          <a:p>
            <a:r>
              <a:rPr lang="en-IN" b="0" dirty="0">
                <a:solidFill>
                  <a:srgbClr val="9CDCFE"/>
                </a:solidFill>
                <a:effectLst/>
                <a:latin typeface="Consolas" panose="020B0609020204030204" pitchFamily="49" charset="0"/>
              </a:rPr>
              <a:t>l</a:t>
            </a:r>
            <a:r>
              <a:rPr lang="en-IN" b="0" dirty="0">
                <a:solidFill>
                  <a:srgbClr val="D4D4D4"/>
                </a:solidFill>
                <a:effectLst/>
                <a:latin typeface="Consolas" panose="020B0609020204030204" pitchFamily="49" charset="0"/>
              </a:rPr>
              <a:t>=</a:t>
            </a:r>
            <a:r>
              <a:rPr lang="en-IN" b="0" dirty="0">
                <a:solidFill>
                  <a:srgbClr val="4EC9B0"/>
                </a:solidFill>
                <a:effectLst/>
                <a:latin typeface="Consolas" panose="020B0609020204030204" pitchFamily="49" charset="0"/>
              </a:rPr>
              <a:t>Label</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f1</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text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"Key </a:t>
            </a:r>
            <a:r>
              <a:rPr lang="en-IN" b="0" dirty="0" err="1">
                <a:solidFill>
                  <a:srgbClr val="CE9178"/>
                </a:solidFill>
                <a:effectLst/>
                <a:latin typeface="Consolas" panose="020B0609020204030204" pitchFamily="49" charset="0"/>
              </a:rPr>
              <a:t>Logger"</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font</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CE9178"/>
                </a:solidFill>
                <a:effectLst/>
                <a:latin typeface="Consolas" panose="020B0609020204030204" pitchFamily="49" charset="0"/>
              </a:rPr>
              <a:t>"bold 16"</a:t>
            </a:r>
            <a:r>
              <a:rPr lang="en-IN" b="0" dirty="0">
                <a:solidFill>
                  <a:srgbClr val="CCCCCC"/>
                </a:solidFill>
                <a:effectLst/>
                <a:latin typeface="Consolas" panose="020B0609020204030204" pitchFamily="49" charset="0"/>
              </a:rPr>
              <a:t>)</a:t>
            </a:r>
          </a:p>
          <a:p>
            <a:r>
              <a:rPr lang="en-IN" b="0" dirty="0" err="1">
                <a:solidFill>
                  <a:srgbClr val="9CDCFE"/>
                </a:solidFill>
                <a:effectLst/>
                <a:latin typeface="Consolas" panose="020B0609020204030204" pitchFamily="49" charset="0"/>
              </a:rPr>
              <a:t>l</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pack</a:t>
            </a:r>
            <a:r>
              <a:rPr lang="en-IN" b="0" dirty="0">
                <a:solidFill>
                  <a:srgbClr val="CCCCCC"/>
                </a:solidFill>
                <a:effectLst/>
                <a:latin typeface="Consolas" panose="020B0609020204030204" pitchFamily="49" charset="0"/>
              </a:rPr>
              <a:t>()</a:t>
            </a:r>
          </a:p>
          <a:p>
            <a:r>
              <a:rPr lang="en-IN" b="0" dirty="0">
                <a:solidFill>
                  <a:srgbClr val="9CDCFE"/>
                </a:solidFill>
                <a:effectLst/>
                <a:latin typeface="Consolas" panose="020B0609020204030204" pitchFamily="49" charset="0"/>
              </a:rPr>
              <a:t>b1</a:t>
            </a:r>
            <a:r>
              <a:rPr lang="en-IN" b="0" dirty="0">
                <a:solidFill>
                  <a:srgbClr val="D4D4D4"/>
                </a:solidFill>
                <a:effectLst/>
                <a:latin typeface="Consolas" panose="020B0609020204030204" pitchFamily="49" charset="0"/>
              </a:rPr>
              <a:t>=</a:t>
            </a:r>
            <a:r>
              <a:rPr lang="en-IN" b="0" dirty="0">
                <a:solidFill>
                  <a:srgbClr val="4EC9B0"/>
                </a:solidFill>
                <a:effectLst/>
                <a:latin typeface="Consolas" panose="020B0609020204030204" pitchFamily="49" charset="0"/>
              </a:rPr>
              <a:t>Button</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text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start"</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font</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30</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command</a:t>
            </a:r>
            <a:r>
              <a:rPr lang="en-IN" b="0" dirty="0">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startkeylogger</a:t>
            </a:r>
            <a:r>
              <a:rPr lang="en-IN" b="0" dirty="0">
                <a:solidFill>
                  <a:srgbClr val="CCCCCC"/>
                </a:solidFill>
                <a:effectLst/>
                <a:latin typeface="Consolas" panose="020B0609020204030204" pitchFamily="49" charset="0"/>
              </a:rPr>
              <a:t>)</a:t>
            </a:r>
          </a:p>
          <a:p>
            <a:r>
              <a:rPr lang="en-IN" b="0" dirty="0">
                <a:solidFill>
                  <a:srgbClr val="9CDCFE"/>
                </a:solidFill>
                <a:effectLst/>
                <a:latin typeface="Consolas" panose="020B0609020204030204" pitchFamily="49" charset="0"/>
              </a:rPr>
              <a:t>b2</a:t>
            </a:r>
            <a:r>
              <a:rPr lang="en-IN" b="0" dirty="0">
                <a:solidFill>
                  <a:srgbClr val="D4D4D4"/>
                </a:solidFill>
                <a:effectLst/>
                <a:latin typeface="Consolas" panose="020B0609020204030204" pitchFamily="49" charset="0"/>
              </a:rPr>
              <a:t>=</a:t>
            </a:r>
            <a:r>
              <a:rPr lang="en-IN" b="0" dirty="0">
                <a:solidFill>
                  <a:srgbClr val="4EC9B0"/>
                </a:solidFill>
                <a:effectLst/>
                <a:latin typeface="Consolas" panose="020B0609020204030204" pitchFamily="49" charset="0"/>
              </a:rPr>
              <a:t>Button</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text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stop"</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font</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30</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command</a:t>
            </a:r>
            <a:r>
              <a:rPr lang="en-IN" b="0" dirty="0">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stopkeylogger</a:t>
            </a:r>
            <a:r>
              <a:rPr lang="en-IN" b="0" dirty="0">
                <a:solidFill>
                  <a:srgbClr val="CCCCCC"/>
                </a:solidFill>
                <a:effectLst/>
                <a:latin typeface="Consolas" panose="020B0609020204030204" pitchFamily="49" charset="0"/>
              </a:rPr>
              <a:t>)</a:t>
            </a:r>
          </a:p>
          <a:p>
            <a:r>
              <a:rPr lang="en-IN" b="0" dirty="0">
                <a:solidFill>
                  <a:srgbClr val="9CDCFE"/>
                </a:solidFill>
                <a:effectLst/>
                <a:latin typeface="Consolas" panose="020B0609020204030204" pitchFamily="49" charset="0"/>
              </a:rPr>
              <a:t>b1</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pack</a:t>
            </a:r>
            <a:r>
              <a:rPr lang="en-IN" b="0" dirty="0">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pady</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20</a:t>
            </a:r>
            <a:r>
              <a:rPr lang="en-IN" b="0" dirty="0">
                <a:solidFill>
                  <a:srgbClr val="CCCCCC"/>
                </a:solidFill>
                <a:effectLst/>
                <a:latin typeface="Consolas" panose="020B0609020204030204" pitchFamily="49" charset="0"/>
              </a:rPr>
              <a:t>)</a:t>
            </a:r>
          </a:p>
          <a:p>
            <a:r>
              <a:rPr lang="en-IN" b="0" dirty="0">
                <a:solidFill>
                  <a:srgbClr val="9CDCFE"/>
                </a:solidFill>
                <a:effectLst/>
                <a:latin typeface="Consolas" panose="020B0609020204030204" pitchFamily="49" charset="0"/>
              </a:rPr>
              <a:t>b2</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pack</a:t>
            </a:r>
            <a:r>
              <a:rPr lang="en-IN" b="0" dirty="0">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pady</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20</a:t>
            </a:r>
            <a:r>
              <a:rPr lang="en-IN" b="0" dirty="0">
                <a:solidFill>
                  <a:srgbClr val="CCCCCC"/>
                </a:solidFill>
                <a:effectLst/>
                <a:latin typeface="Consolas" panose="020B0609020204030204" pitchFamily="49" charset="0"/>
              </a:rPr>
              <a:t>)</a:t>
            </a:r>
          </a:p>
          <a:p>
            <a:r>
              <a:rPr lang="en-IN" b="0" dirty="0" err="1">
                <a:solidFill>
                  <a:srgbClr val="9CDCFE"/>
                </a:solidFill>
                <a:effectLst/>
                <a:latin typeface="Consolas" panose="020B0609020204030204" pitchFamily="49" charset="0"/>
              </a:rPr>
              <a:t>root</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mainloop</a:t>
            </a:r>
            <a:r>
              <a:rPr lang="en-IN"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835535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033241-C138-E17A-0C81-A5C3852ECE3D}"/>
              </a:ext>
            </a:extLst>
          </p:cNvPr>
          <p:cNvSpPr txBox="1"/>
          <p:nvPr/>
        </p:nvSpPr>
        <p:spPr>
          <a:xfrm>
            <a:off x="563880" y="436164"/>
            <a:ext cx="2265947" cy="646331"/>
          </a:xfrm>
          <a:prstGeom prst="rect">
            <a:avLst/>
          </a:prstGeom>
          <a:noFill/>
        </p:spPr>
        <p:txBody>
          <a:bodyPr wrap="square">
            <a:spAutoFit/>
          </a:bodyPr>
          <a:lstStyle/>
          <a:p>
            <a:r>
              <a:rPr lang="en-IN" sz="3600" dirty="0"/>
              <a:t>Result</a:t>
            </a:r>
          </a:p>
        </p:txBody>
      </p:sp>
      <p:pic>
        <p:nvPicPr>
          <p:cNvPr id="4" name="Picture 3">
            <a:extLst>
              <a:ext uri="{FF2B5EF4-FFF2-40B4-BE49-F238E27FC236}">
                <a16:creationId xmlns:a16="http://schemas.microsoft.com/office/drawing/2014/main" id="{D919FAE0-FD9B-2DB3-65EC-C479DD923702}"/>
              </a:ext>
            </a:extLst>
          </p:cNvPr>
          <p:cNvPicPr>
            <a:picLocks noChangeAspect="1"/>
          </p:cNvPicPr>
          <p:nvPr/>
        </p:nvPicPr>
        <p:blipFill>
          <a:blip r:embed="rId2"/>
          <a:stretch>
            <a:fillRect/>
          </a:stretch>
        </p:blipFill>
        <p:spPr>
          <a:xfrm>
            <a:off x="1251284" y="1082495"/>
            <a:ext cx="10145028" cy="5558937"/>
          </a:xfrm>
          <a:prstGeom prst="rect">
            <a:avLst/>
          </a:prstGeom>
        </p:spPr>
      </p:pic>
      <p:sp>
        <p:nvSpPr>
          <p:cNvPr id="8" name="TextBox 7">
            <a:extLst>
              <a:ext uri="{FF2B5EF4-FFF2-40B4-BE49-F238E27FC236}">
                <a16:creationId xmlns:a16="http://schemas.microsoft.com/office/drawing/2014/main" id="{0C33C11A-A6C0-4F52-59DC-E2928A935AB8}"/>
              </a:ext>
            </a:extLst>
          </p:cNvPr>
          <p:cNvSpPr txBox="1"/>
          <p:nvPr/>
        </p:nvSpPr>
        <p:spPr>
          <a:xfrm>
            <a:off x="3587817" y="644719"/>
            <a:ext cx="6097604" cy="369332"/>
          </a:xfrm>
          <a:prstGeom prst="rect">
            <a:avLst/>
          </a:prstGeom>
          <a:noFill/>
        </p:spPr>
        <p:txBody>
          <a:bodyPr wrap="square">
            <a:spAutoFit/>
          </a:bodyPr>
          <a:lstStyle/>
          <a:p>
            <a:r>
              <a:rPr lang="en-IN" dirty="0">
                <a:latin typeface="Helvetica Neue"/>
              </a:rPr>
              <a:t>1) Pressing “start” Button</a:t>
            </a:r>
            <a:endParaRPr lang="en-IN" dirty="0"/>
          </a:p>
        </p:txBody>
      </p:sp>
    </p:spTree>
    <p:extLst>
      <p:ext uri="{BB962C8B-B14F-4D97-AF65-F5344CB8AC3E}">
        <p14:creationId xmlns:p14="http://schemas.microsoft.com/office/powerpoint/2010/main" val="1548307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C59626-5250-AA9E-9F12-7A34B1CF5975}"/>
              </a:ext>
            </a:extLst>
          </p:cNvPr>
          <p:cNvPicPr>
            <a:picLocks noChangeAspect="1"/>
          </p:cNvPicPr>
          <p:nvPr/>
        </p:nvPicPr>
        <p:blipFill>
          <a:blip r:embed="rId2"/>
          <a:stretch>
            <a:fillRect/>
          </a:stretch>
        </p:blipFill>
        <p:spPr>
          <a:xfrm>
            <a:off x="1124551" y="712270"/>
            <a:ext cx="9942897" cy="5582653"/>
          </a:xfrm>
          <a:prstGeom prst="rect">
            <a:avLst/>
          </a:prstGeom>
        </p:spPr>
      </p:pic>
      <p:cxnSp>
        <p:nvCxnSpPr>
          <p:cNvPr id="17" name="Straight Connector 16">
            <a:extLst>
              <a:ext uri="{FF2B5EF4-FFF2-40B4-BE49-F238E27FC236}">
                <a16:creationId xmlns:a16="http://schemas.microsoft.com/office/drawing/2014/main" id="{92DB5C8C-A6C6-6BB9-2F13-A6F3EF0A9439}"/>
              </a:ext>
            </a:extLst>
          </p:cNvPr>
          <p:cNvCxnSpPr/>
          <p:nvPr/>
        </p:nvCxnSpPr>
        <p:spPr>
          <a:xfrm>
            <a:off x="5292289" y="2079058"/>
            <a:ext cx="972152" cy="0"/>
          </a:xfrm>
          <a:prstGeom prst="line">
            <a:avLst/>
          </a:prstGeom>
        </p:spPr>
        <p:style>
          <a:lnRef idx="3">
            <a:schemeClr val="accent6"/>
          </a:lnRef>
          <a:fillRef idx="0">
            <a:schemeClr val="accent6"/>
          </a:fillRef>
          <a:effectRef idx="2">
            <a:schemeClr val="accent6"/>
          </a:effectRef>
          <a:fontRef idx="minor">
            <a:schemeClr val="tx1"/>
          </a:fontRef>
        </p:style>
      </p:cxnSp>
      <p:sp>
        <p:nvSpPr>
          <p:cNvPr id="23" name="TextBox 22">
            <a:extLst>
              <a:ext uri="{FF2B5EF4-FFF2-40B4-BE49-F238E27FC236}">
                <a16:creationId xmlns:a16="http://schemas.microsoft.com/office/drawing/2014/main" id="{6B9CE101-497A-E37A-4D49-348B301BD550}"/>
              </a:ext>
            </a:extLst>
          </p:cNvPr>
          <p:cNvSpPr txBox="1"/>
          <p:nvPr/>
        </p:nvSpPr>
        <p:spPr>
          <a:xfrm>
            <a:off x="3395313" y="342938"/>
            <a:ext cx="6097604" cy="369332"/>
          </a:xfrm>
          <a:prstGeom prst="rect">
            <a:avLst/>
          </a:prstGeom>
          <a:noFill/>
        </p:spPr>
        <p:txBody>
          <a:bodyPr wrap="square">
            <a:spAutoFit/>
          </a:bodyPr>
          <a:lstStyle/>
          <a:p>
            <a:r>
              <a:rPr lang="en-IN" dirty="0">
                <a:latin typeface="Helvetica Neue"/>
              </a:rPr>
              <a:t>2) Typed “</a:t>
            </a:r>
            <a:r>
              <a:rPr lang="en-IN" dirty="0" err="1">
                <a:latin typeface="Helvetica Neue"/>
              </a:rPr>
              <a:t>hhhhhhhhh</a:t>
            </a:r>
            <a:r>
              <a:rPr lang="en-IN" dirty="0">
                <a:latin typeface="Helvetica Neue"/>
              </a:rPr>
              <a:t>” on screen.</a:t>
            </a:r>
            <a:endParaRPr lang="en-IN" dirty="0"/>
          </a:p>
        </p:txBody>
      </p:sp>
    </p:spTree>
    <p:extLst>
      <p:ext uri="{BB962C8B-B14F-4D97-AF65-F5344CB8AC3E}">
        <p14:creationId xmlns:p14="http://schemas.microsoft.com/office/powerpoint/2010/main" val="4187789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0026FE-2A63-D937-3657-5FF060F8CB16}"/>
              </a:ext>
            </a:extLst>
          </p:cNvPr>
          <p:cNvPicPr>
            <a:picLocks noChangeAspect="1"/>
          </p:cNvPicPr>
          <p:nvPr/>
        </p:nvPicPr>
        <p:blipFill>
          <a:blip r:embed="rId2"/>
          <a:stretch>
            <a:fillRect/>
          </a:stretch>
        </p:blipFill>
        <p:spPr>
          <a:xfrm>
            <a:off x="1116529" y="192505"/>
            <a:ext cx="10481913" cy="6472989"/>
          </a:xfrm>
          <a:prstGeom prst="rect">
            <a:avLst/>
          </a:prstGeom>
        </p:spPr>
      </p:pic>
    </p:spTree>
    <p:extLst>
      <p:ext uri="{BB962C8B-B14F-4D97-AF65-F5344CB8AC3E}">
        <p14:creationId xmlns:p14="http://schemas.microsoft.com/office/powerpoint/2010/main" val="3920984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B2548C-0B5D-008C-37A3-EC040417D89B}"/>
              </a:ext>
            </a:extLst>
          </p:cNvPr>
          <p:cNvSpPr txBox="1"/>
          <p:nvPr/>
        </p:nvSpPr>
        <p:spPr>
          <a:xfrm>
            <a:off x="2278781" y="1570158"/>
            <a:ext cx="7240604" cy="369332"/>
          </a:xfrm>
          <a:prstGeom prst="rect">
            <a:avLst/>
          </a:prstGeom>
          <a:noFill/>
        </p:spPr>
        <p:txBody>
          <a:bodyPr wrap="square">
            <a:spAutoFit/>
          </a:bodyPr>
          <a:lstStyle/>
          <a:p>
            <a:r>
              <a:rPr lang="en-IN" dirty="0">
                <a:latin typeface="Helvetica Neue"/>
              </a:rPr>
              <a:t>Key.print_screenkey.cmd - command is used for taking screenshot</a:t>
            </a:r>
            <a:endParaRPr lang="en-IN" dirty="0"/>
          </a:p>
        </p:txBody>
      </p:sp>
      <p:sp>
        <p:nvSpPr>
          <p:cNvPr id="7" name="TextBox 6">
            <a:extLst>
              <a:ext uri="{FF2B5EF4-FFF2-40B4-BE49-F238E27FC236}">
                <a16:creationId xmlns:a16="http://schemas.microsoft.com/office/drawing/2014/main" id="{7800012D-1BD9-28A8-F7EA-E79A0E3E5BF8}"/>
              </a:ext>
            </a:extLst>
          </p:cNvPr>
          <p:cNvSpPr txBox="1"/>
          <p:nvPr/>
        </p:nvSpPr>
        <p:spPr>
          <a:xfrm>
            <a:off x="1362778" y="1271229"/>
            <a:ext cx="6097604" cy="369332"/>
          </a:xfrm>
          <a:prstGeom prst="rect">
            <a:avLst/>
          </a:prstGeom>
          <a:noFill/>
        </p:spPr>
        <p:txBody>
          <a:bodyPr wrap="square">
            <a:spAutoFit/>
          </a:bodyPr>
          <a:lstStyle/>
          <a:p>
            <a:r>
              <a:rPr lang="en-IN" dirty="0">
                <a:latin typeface="Helvetica Neue"/>
              </a:rPr>
              <a:t>Note:</a:t>
            </a:r>
            <a:endParaRPr lang="en-IN" dirty="0"/>
          </a:p>
        </p:txBody>
      </p:sp>
    </p:spTree>
    <p:extLst>
      <p:ext uri="{BB962C8B-B14F-4D97-AF65-F5344CB8AC3E}">
        <p14:creationId xmlns:p14="http://schemas.microsoft.com/office/powerpoint/2010/main" val="3778396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4B39AA-F5ED-3FC8-712E-6C2B66267050}"/>
              </a:ext>
            </a:extLst>
          </p:cNvPr>
          <p:cNvPicPr>
            <a:picLocks noChangeAspect="1"/>
          </p:cNvPicPr>
          <p:nvPr/>
        </p:nvPicPr>
        <p:blipFill>
          <a:blip r:embed="rId2"/>
          <a:stretch>
            <a:fillRect/>
          </a:stretch>
        </p:blipFill>
        <p:spPr>
          <a:xfrm>
            <a:off x="1732546" y="1301197"/>
            <a:ext cx="9269129" cy="5109229"/>
          </a:xfrm>
          <a:prstGeom prst="rect">
            <a:avLst/>
          </a:prstGeom>
        </p:spPr>
      </p:pic>
      <p:sp>
        <p:nvSpPr>
          <p:cNvPr id="5" name="TextBox 4">
            <a:extLst>
              <a:ext uri="{FF2B5EF4-FFF2-40B4-BE49-F238E27FC236}">
                <a16:creationId xmlns:a16="http://schemas.microsoft.com/office/drawing/2014/main" id="{BC47628E-E38E-2EC8-8554-3A6BDEB356FD}"/>
              </a:ext>
            </a:extLst>
          </p:cNvPr>
          <p:cNvSpPr txBox="1"/>
          <p:nvPr/>
        </p:nvSpPr>
        <p:spPr>
          <a:xfrm>
            <a:off x="3318308" y="447574"/>
            <a:ext cx="6097604" cy="369332"/>
          </a:xfrm>
          <a:prstGeom prst="rect">
            <a:avLst/>
          </a:prstGeom>
          <a:noFill/>
        </p:spPr>
        <p:txBody>
          <a:bodyPr wrap="square">
            <a:spAutoFit/>
          </a:bodyPr>
          <a:lstStyle/>
          <a:p>
            <a:r>
              <a:rPr lang="en-IN" dirty="0">
                <a:latin typeface="Helvetica Neue"/>
              </a:rPr>
              <a:t>3) Pressed “stop” Button</a:t>
            </a:r>
            <a:endParaRPr lang="en-IN" dirty="0"/>
          </a:p>
        </p:txBody>
      </p:sp>
    </p:spTree>
    <p:extLst>
      <p:ext uri="{BB962C8B-B14F-4D97-AF65-F5344CB8AC3E}">
        <p14:creationId xmlns:p14="http://schemas.microsoft.com/office/powerpoint/2010/main" val="3563875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BE235E-286C-1EC6-D0DB-99A6052714E8}"/>
              </a:ext>
            </a:extLst>
          </p:cNvPr>
          <p:cNvPicPr>
            <a:picLocks noChangeAspect="1"/>
          </p:cNvPicPr>
          <p:nvPr/>
        </p:nvPicPr>
        <p:blipFill>
          <a:blip r:embed="rId2"/>
          <a:stretch>
            <a:fillRect/>
          </a:stretch>
        </p:blipFill>
        <p:spPr>
          <a:xfrm>
            <a:off x="1100489" y="777240"/>
            <a:ext cx="10318282" cy="5457524"/>
          </a:xfrm>
          <a:prstGeom prst="rect">
            <a:avLst/>
          </a:prstGeom>
          <a:noFill/>
          <a:ln>
            <a:solidFill>
              <a:srgbClr val="1F1F1F"/>
            </a:solidFill>
          </a:ln>
        </p:spPr>
      </p:pic>
      <p:cxnSp>
        <p:nvCxnSpPr>
          <p:cNvPr id="7" name="Straight Connector 6">
            <a:extLst>
              <a:ext uri="{FF2B5EF4-FFF2-40B4-BE49-F238E27FC236}">
                <a16:creationId xmlns:a16="http://schemas.microsoft.com/office/drawing/2014/main" id="{271F55F9-6779-106B-2917-742E61FA52A0}"/>
              </a:ext>
            </a:extLst>
          </p:cNvPr>
          <p:cNvCxnSpPr/>
          <p:nvPr/>
        </p:nvCxnSpPr>
        <p:spPr>
          <a:xfrm>
            <a:off x="5727032" y="2800952"/>
            <a:ext cx="1020277" cy="0"/>
          </a:xfrm>
          <a:prstGeom prst="line">
            <a:avLst/>
          </a:prstGeom>
        </p:spPr>
        <p:style>
          <a:lnRef idx="3">
            <a:schemeClr val="accent6"/>
          </a:lnRef>
          <a:fillRef idx="0">
            <a:schemeClr val="accent6"/>
          </a:fillRef>
          <a:effectRef idx="2">
            <a:schemeClr val="accent6"/>
          </a:effectRef>
          <a:fontRef idx="minor">
            <a:schemeClr val="tx1"/>
          </a:fontRef>
        </p:style>
      </p:cxnSp>
      <p:sp>
        <p:nvSpPr>
          <p:cNvPr id="9" name="TextBox 8">
            <a:extLst>
              <a:ext uri="{FF2B5EF4-FFF2-40B4-BE49-F238E27FC236}">
                <a16:creationId xmlns:a16="http://schemas.microsoft.com/office/drawing/2014/main" id="{ADB2B1D7-DFF3-1CCD-8DDC-4BEE281B7F13}"/>
              </a:ext>
            </a:extLst>
          </p:cNvPr>
          <p:cNvSpPr txBox="1"/>
          <p:nvPr/>
        </p:nvSpPr>
        <p:spPr>
          <a:xfrm>
            <a:off x="3698507" y="330285"/>
            <a:ext cx="6097604" cy="369332"/>
          </a:xfrm>
          <a:prstGeom prst="rect">
            <a:avLst/>
          </a:prstGeom>
          <a:noFill/>
        </p:spPr>
        <p:txBody>
          <a:bodyPr wrap="square">
            <a:spAutoFit/>
          </a:bodyPr>
          <a:lstStyle/>
          <a:p>
            <a:r>
              <a:rPr lang="en-IN" dirty="0">
                <a:latin typeface="Helvetica Neue"/>
              </a:rPr>
              <a:t>4) Typed “</a:t>
            </a:r>
            <a:r>
              <a:rPr lang="en-IN" dirty="0" err="1">
                <a:latin typeface="Helvetica Neue"/>
              </a:rPr>
              <a:t>eeeee</a:t>
            </a:r>
            <a:r>
              <a:rPr lang="en-IN" dirty="0">
                <a:latin typeface="Helvetica Neue"/>
              </a:rPr>
              <a:t>” on screen</a:t>
            </a:r>
            <a:endParaRPr lang="en-IN" dirty="0"/>
          </a:p>
        </p:txBody>
      </p:sp>
    </p:spTree>
    <p:extLst>
      <p:ext uri="{BB962C8B-B14F-4D97-AF65-F5344CB8AC3E}">
        <p14:creationId xmlns:p14="http://schemas.microsoft.com/office/powerpoint/2010/main" val="2969381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916D2A-40D9-1752-F8C4-2482D1CC39BD}"/>
              </a:ext>
            </a:extLst>
          </p:cNvPr>
          <p:cNvPicPr>
            <a:picLocks noChangeAspect="1"/>
          </p:cNvPicPr>
          <p:nvPr/>
        </p:nvPicPr>
        <p:blipFill>
          <a:blip r:embed="rId2"/>
          <a:stretch>
            <a:fillRect/>
          </a:stretch>
        </p:blipFill>
        <p:spPr>
          <a:xfrm>
            <a:off x="883920" y="154003"/>
            <a:ext cx="10424160" cy="5573027"/>
          </a:xfrm>
          <a:prstGeom prst="rect">
            <a:avLst/>
          </a:prstGeom>
        </p:spPr>
      </p:pic>
      <p:sp>
        <p:nvSpPr>
          <p:cNvPr id="5" name="TextBox 4">
            <a:extLst>
              <a:ext uri="{FF2B5EF4-FFF2-40B4-BE49-F238E27FC236}">
                <a16:creationId xmlns:a16="http://schemas.microsoft.com/office/drawing/2014/main" id="{888A21B0-C5E6-FB7F-2A1D-4ABA8CD20EBD}"/>
              </a:ext>
            </a:extLst>
          </p:cNvPr>
          <p:cNvSpPr txBox="1"/>
          <p:nvPr/>
        </p:nvSpPr>
        <p:spPr>
          <a:xfrm>
            <a:off x="1162250" y="5980314"/>
            <a:ext cx="6097604" cy="646331"/>
          </a:xfrm>
          <a:prstGeom prst="rect">
            <a:avLst/>
          </a:prstGeom>
          <a:noFill/>
        </p:spPr>
        <p:txBody>
          <a:bodyPr wrap="square">
            <a:spAutoFit/>
          </a:bodyPr>
          <a:lstStyle/>
          <a:p>
            <a:r>
              <a:rPr lang="en-IN" dirty="0">
                <a:latin typeface="Helvetica Neue"/>
              </a:rPr>
              <a:t>Note: </a:t>
            </a:r>
            <a:r>
              <a:rPr lang="en-IN" dirty="0" err="1">
                <a:latin typeface="Helvetica Neue"/>
              </a:rPr>
              <a:t>cmd.key</a:t>
            </a:r>
            <a:r>
              <a:rPr lang="en-IN" dirty="0">
                <a:latin typeface="Helvetica Neue"/>
              </a:rPr>
              <a:t> – for pressing windows key</a:t>
            </a:r>
          </a:p>
          <a:p>
            <a:r>
              <a:rPr lang="en-IN" dirty="0">
                <a:latin typeface="Helvetica Neue"/>
              </a:rPr>
              <a:t>          key.print_screenkey.cmd – for screenshot.</a:t>
            </a:r>
            <a:endParaRPr lang="en-IN" dirty="0"/>
          </a:p>
        </p:txBody>
      </p:sp>
    </p:spTree>
    <p:extLst>
      <p:ext uri="{BB962C8B-B14F-4D97-AF65-F5344CB8AC3E}">
        <p14:creationId xmlns:p14="http://schemas.microsoft.com/office/powerpoint/2010/main" val="2133997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5092B9-219C-4385-A582-802B7D454104}"/>
              </a:ext>
            </a:extLst>
          </p:cNvPr>
          <p:cNvSpPr txBox="1"/>
          <p:nvPr/>
        </p:nvSpPr>
        <p:spPr>
          <a:xfrm>
            <a:off x="372979" y="205157"/>
            <a:ext cx="6097604" cy="646331"/>
          </a:xfrm>
          <a:prstGeom prst="rect">
            <a:avLst/>
          </a:prstGeom>
          <a:noFill/>
        </p:spPr>
        <p:txBody>
          <a:bodyPr wrap="square">
            <a:spAutoFit/>
          </a:bodyPr>
          <a:lstStyle/>
          <a:p>
            <a:r>
              <a:rPr lang="en-IN" sz="3600" dirty="0"/>
              <a:t>References</a:t>
            </a:r>
          </a:p>
        </p:txBody>
      </p:sp>
      <p:sp>
        <p:nvSpPr>
          <p:cNvPr id="5" name="TextBox 4">
            <a:extLst>
              <a:ext uri="{FF2B5EF4-FFF2-40B4-BE49-F238E27FC236}">
                <a16:creationId xmlns:a16="http://schemas.microsoft.com/office/drawing/2014/main" id="{19287893-51B4-90F3-DF75-CF6F32CA31D2}"/>
              </a:ext>
            </a:extLst>
          </p:cNvPr>
          <p:cNvSpPr txBox="1"/>
          <p:nvPr/>
        </p:nvSpPr>
        <p:spPr>
          <a:xfrm>
            <a:off x="1145407" y="1694667"/>
            <a:ext cx="8201526" cy="369332"/>
          </a:xfrm>
          <a:prstGeom prst="rect">
            <a:avLst/>
          </a:prstGeom>
          <a:noFill/>
        </p:spPr>
        <p:txBody>
          <a:bodyPr wrap="square">
            <a:spAutoFit/>
          </a:bodyPr>
          <a:lstStyle/>
          <a:p>
            <a:r>
              <a:rPr lang="en-IN" sz="1800" dirty="0"/>
              <a:t>https://youtube.com/playlist?list=PLu0W_9lII9ajLcqRcj4PoEihkukF_OTzA</a:t>
            </a:r>
          </a:p>
        </p:txBody>
      </p:sp>
      <p:sp>
        <p:nvSpPr>
          <p:cNvPr id="7" name="TextBox 6">
            <a:extLst>
              <a:ext uri="{FF2B5EF4-FFF2-40B4-BE49-F238E27FC236}">
                <a16:creationId xmlns:a16="http://schemas.microsoft.com/office/drawing/2014/main" id="{08981CF1-249F-45A4-2BB9-A11C7D6574CD}"/>
              </a:ext>
            </a:extLst>
          </p:cNvPr>
          <p:cNvSpPr txBox="1"/>
          <p:nvPr/>
        </p:nvSpPr>
        <p:spPr>
          <a:xfrm>
            <a:off x="1145407" y="2184215"/>
            <a:ext cx="8000998" cy="369332"/>
          </a:xfrm>
          <a:prstGeom prst="rect">
            <a:avLst/>
          </a:prstGeom>
          <a:noFill/>
        </p:spPr>
        <p:txBody>
          <a:bodyPr wrap="square">
            <a:spAutoFit/>
          </a:bodyPr>
          <a:lstStyle/>
          <a:p>
            <a:r>
              <a:rPr lang="en-IN" dirty="0"/>
              <a:t>https://skillsbuild.edunetworld.com/courses/cs/keylogger-capturing-key-strokes/</a:t>
            </a:r>
          </a:p>
        </p:txBody>
      </p:sp>
    </p:spTree>
    <p:extLst>
      <p:ext uri="{BB962C8B-B14F-4D97-AF65-F5344CB8AC3E}">
        <p14:creationId xmlns:p14="http://schemas.microsoft.com/office/powerpoint/2010/main" val="2613026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9C3040-CB98-9B0E-F74D-6096B49383AC}"/>
              </a:ext>
            </a:extLst>
          </p:cNvPr>
          <p:cNvSpPr txBox="1"/>
          <p:nvPr/>
        </p:nvSpPr>
        <p:spPr>
          <a:xfrm>
            <a:off x="1027496" y="936677"/>
            <a:ext cx="2245093" cy="646331"/>
          </a:xfrm>
          <a:prstGeom prst="rect">
            <a:avLst/>
          </a:prstGeom>
          <a:noFill/>
        </p:spPr>
        <p:txBody>
          <a:bodyPr wrap="square">
            <a:spAutoFit/>
          </a:bodyPr>
          <a:lstStyle/>
          <a:p>
            <a:r>
              <a:rPr lang="en-IN" sz="3600" dirty="0">
                <a:latin typeface="Helvetica Neue"/>
              </a:rPr>
              <a:t>Agenda</a:t>
            </a:r>
            <a:endParaRPr lang="en-IN" sz="3600" dirty="0"/>
          </a:p>
        </p:txBody>
      </p:sp>
      <p:sp>
        <p:nvSpPr>
          <p:cNvPr id="4" name="TextBox 3">
            <a:extLst>
              <a:ext uri="{FF2B5EF4-FFF2-40B4-BE49-F238E27FC236}">
                <a16:creationId xmlns:a16="http://schemas.microsoft.com/office/drawing/2014/main" id="{5FE8D52E-914D-D457-3F14-286F58E4627D}"/>
              </a:ext>
            </a:extLst>
          </p:cNvPr>
          <p:cNvSpPr txBox="1"/>
          <p:nvPr/>
        </p:nvSpPr>
        <p:spPr>
          <a:xfrm>
            <a:off x="1662765" y="2187961"/>
            <a:ext cx="3197993" cy="461665"/>
          </a:xfrm>
          <a:prstGeom prst="rect">
            <a:avLst/>
          </a:prstGeom>
          <a:noFill/>
        </p:spPr>
        <p:txBody>
          <a:bodyPr wrap="square">
            <a:spAutoFit/>
          </a:bodyPr>
          <a:lstStyle/>
          <a:p>
            <a:r>
              <a:rPr lang="en-IN" sz="2400" dirty="0">
                <a:latin typeface="Helvetica Neue"/>
              </a:rPr>
              <a:t>Overview of Project</a:t>
            </a:r>
            <a:endParaRPr lang="en-IN" sz="2400" dirty="0"/>
          </a:p>
        </p:txBody>
      </p:sp>
      <p:sp>
        <p:nvSpPr>
          <p:cNvPr id="6" name="TextBox 5">
            <a:extLst>
              <a:ext uri="{FF2B5EF4-FFF2-40B4-BE49-F238E27FC236}">
                <a16:creationId xmlns:a16="http://schemas.microsoft.com/office/drawing/2014/main" id="{CF4E5A12-D9AE-2E7A-2269-7D6C16981CC6}"/>
              </a:ext>
            </a:extLst>
          </p:cNvPr>
          <p:cNvSpPr txBox="1"/>
          <p:nvPr/>
        </p:nvSpPr>
        <p:spPr>
          <a:xfrm>
            <a:off x="1662765" y="2717350"/>
            <a:ext cx="6097604" cy="461665"/>
          </a:xfrm>
          <a:prstGeom prst="rect">
            <a:avLst/>
          </a:prstGeom>
          <a:noFill/>
        </p:spPr>
        <p:txBody>
          <a:bodyPr wrap="square">
            <a:spAutoFit/>
          </a:bodyPr>
          <a:lstStyle/>
          <a:p>
            <a:r>
              <a:rPr lang="en-IN" sz="2400" dirty="0">
                <a:latin typeface="Helvetica Neue"/>
              </a:rPr>
              <a:t>End Users of Project</a:t>
            </a:r>
            <a:endParaRPr lang="en-IN" sz="2400" dirty="0"/>
          </a:p>
        </p:txBody>
      </p:sp>
      <p:sp>
        <p:nvSpPr>
          <p:cNvPr id="8" name="TextBox 7">
            <a:extLst>
              <a:ext uri="{FF2B5EF4-FFF2-40B4-BE49-F238E27FC236}">
                <a16:creationId xmlns:a16="http://schemas.microsoft.com/office/drawing/2014/main" id="{08318CCA-6679-B9EA-4498-8CF368954C70}"/>
              </a:ext>
            </a:extLst>
          </p:cNvPr>
          <p:cNvSpPr txBox="1"/>
          <p:nvPr/>
        </p:nvSpPr>
        <p:spPr>
          <a:xfrm>
            <a:off x="1651736" y="3201266"/>
            <a:ext cx="6097604" cy="461665"/>
          </a:xfrm>
          <a:prstGeom prst="rect">
            <a:avLst/>
          </a:prstGeom>
          <a:noFill/>
        </p:spPr>
        <p:txBody>
          <a:bodyPr wrap="square">
            <a:spAutoFit/>
          </a:bodyPr>
          <a:lstStyle/>
          <a:p>
            <a:r>
              <a:rPr lang="en-IN" sz="2400" dirty="0">
                <a:latin typeface="Helvetica Neue"/>
              </a:rPr>
              <a:t>Solution</a:t>
            </a:r>
            <a:endParaRPr lang="en-IN" sz="2400" dirty="0"/>
          </a:p>
        </p:txBody>
      </p:sp>
      <p:sp>
        <p:nvSpPr>
          <p:cNvPr id="10" name="TextBox 9">
            <a:extLst>
              <a:ext uri="{FF2B5EF4-FFF2-40B4-BE49-F238E27FC236}">
                <a16:creationId xmlns:a16="http://schemas.microsoft.com/office/drawing/2014/main" id="{C56EE724-EDE0-D648-D7D5-9B964A436361}"/>
              </a:ext>
            </a:extLst>
          </p:cNvPr>
          <p:cNvSpPr txBox="1"/>
          <p:nvPr/>
        </p:nvSpPr>
        <p:spPr>
          <a:xfrm>
            <a:off x="1266826" y="1489068"/>
            <a:ext cx="560672" cy="1323439"/>
          </a:xfrm>
          <a:prstGeom prst="rect">
            <a:avLst/>
          </a:prstGeom>
          <a:noFill/>
        </p:spPr>
        <p:txBody>
          <a:bodyPr wrap="square">
            <a:spAutoFit/>
          </a:bodyPr>
          <a:lstStyle/>
          <a:p>
            <a:r>
              <a:rPr lang="en-IN" sz="8000" dirty="0">
                <a:latin typeface="Helvetica Neue"/>
              </a:rPr>
              <a:t>.</a:t>
            </a:r>
            <a:endParaRPr lang="en-IN" sz="8000" dirty="0"/>
          </a:p>
        </p:txBody>
      </p:sp>
      <p:sp>
        <p:nvSpPr>
          <p:cNvPr id="12" name="TextBox 11">
            <a:extLst>
              <a:ext uri="{FF2B5EF4-FFF2-40B4-BE49-F238E27FC236}">
                <a16:creationId xmlns:a16="http://schemas.microsoft.com/office/drawing/2014/main" id="{80A8CD2A-27FA-4671-3BAE-25844C2D37D4}"/>
              </a:ext>
            </a:extLst>
          </p:cNvPr>
          <p:cNvSpPr txBox="1"/>
          <p:nvPr/>
        </p:nvSpPr>
        <p:spPr>
          <a:xfrm>
            <a:off x="1266826" y="1982462"/>
            <a:ext cx="435543" cy="1323439"/>
          </a:xfrm>
          <a:prstGeom prst="rect">
            <a:avLst/>
          </a:prstGeom>
          <a:noFill/>
        </p:spPr>
        <p:txBody>
          <a:bodyPr wrap="square">
            <a:spAutoFit/>
          </a:bodyPr>
          <a:lstStyle/>
          <a:p>
            <a:r>
              <a:rPr lang="en-IN" sz="8000" dirty="0">
                <a:latin typeface="Helvetica Neue"/>
              </a:rPr>
              <a:t>.</a:t>
            </a:r>
            <a:endParaRPr lang="en-IN" sz="8000" dirty="0"/>
          </a:p>
        </p:txBody>
      </p:sp>
      <p:sp>
        <p:nvSpPr>
          <p:cNvPr id="14" name="TextBox 13">
            <a:extLst>
              <a:ext uri="{FF2B5EF4-FFF2-40B4-BE49-F238E27FC236}">
                <a16:creationId xmlns:a16="http://schemas.microsoft.com/office/drawing/2014/main" id="{B1E08467-9784-680F-3102-FCA4C6E78445}"/>
              </a:ext>
            </a:extLst>
          </p:cNvPr>
          <p:cNvSpPr txBox="1"/>
          <p:nvPr/>
        </p:nvSpPr>
        <p:spPr>
          <a:xfrm>
            <a:off x="1271939" y="2418498"/>
            <a:ext cx="435543" cy="1323439"/>
          </a:xfrm>
          <a:prstGeom prst="rect">
            <a:avLst/>
          </a:prstGeom>
          <a:noFill/>
        </p:spPr>
        <p:txBody>
          <a:bodyPr wrap="square">
            <a:spAutoFit/>
          </a:bodyPr>
          <a:lstStyle/>
          <a:p>
            <a:r>
              <a:rPr lang="en-IN" sz="8000" dirty="0">
                <a:latin typeface="Helvetica Neue"/>
              </a:rPr>
              <a:t>.</a:t>
            </a:r>
            <a:endParaRPr lang="en-IN" sz="8000" dirty="0"/>
          </a:p>
        </p:txBody>
      </p:sp>
      <p:sp>
        <p:nvSpPr>
          <p:cNvPr id="5" name="TextBox 4">
            <a:extLst>
              <a:ext uri="{FF2B5EF4-FFF2-40B4-BE49-F238E27FC236}">
                <a16:creationId xmlns:a16="http://schemas.microsoft.com/office/drawing/2014/main" id="{2AD46F46-6597-DE6C-D61F-C37E169A6A32}"/>
              </a:ext>
            </a:extLst>
          </p:cNvPr>
          <p:cNvSpPr txBox="1"/>
          <p:nvPr/>
        </p:nvSpPr>
        <p:spPr>
          <a:xfrm>
            <a:off x="1611028" y="3645926"/>
            <a:ext cx="6097604" cy="461665"/>
          </a:xfrm>
          <a:prstGeom prst="rect">
            <a:avLst/>
          </a:prstGeom>
          <a:noFill/>
        </p:spPr>
        <p:txBody>
          <a:bodyPr wrap="square">
            <a:spAutoFit/>
          </a:bodyPr>
          <a:lstStyle/>
          <a:p>
            <a:r>
              <a:rPr lang="en-IN" sz="2400" dirty="0">
                <a:latin typeface="Helvetica Neue"/>
              </a:rPr>
              <a:t>Customization</a:t>
            </a:r>
          </a:p>
        </p:txBody>
      </p:sp>
      <p:sp>
        <p:nvSpPr>
          <p:cNvPr id="9" name="TextBox 8">
            <a:extLst>
              <a:ext uri="{FF2B5EF4-FFF2-40B4-BE49-F238E27FC236}">
                <a16:creationId xmlns:a16="http://schemas.microsoft.com/office/drawing/2014/main" id="{181EA5D8-5356-F362-7520-C129A8F6D54B}"/>
              </a:ext>
            </a:extLst>
          </p:cNvPr>
          <p:cNvSpPr txBox="1"/>
          <p:nvPr/>
        </p:nvSpPr>
        <p:spPr>
          <a:xfrm>
            <a:off x="1666373" y="4176379"/>
            <a:ext cx="6097604" cy="461665"/>
          </a:xfrm>
          <a:prstGeom prst="rect">
            <a:avLst/>
          </a:prstGeom>
          <a:noFill/>
        </p:spPr>
        <p:txBody>
          <a:bodyPr wrap="square">
            <a:spAutoFit/>
          </a:bodyPr>
          <a:lstStyle/>
          <a:p>
            <a:r>
              <a:rPr lang="en-IN" sz="2400" dirty="0">
                <a:latin typeface="Helvetica Neue"/>
              </a:rPr>
              <a:t>Modelling</a:t>
            </a:r>
          </a:p>
        </p:txBody>
      </p:sp>
      <p:sp>
        <p:nvSpPr>
          <p:cNvPr id="13" name="TextBox 12">
            <a:extLst>
              <a:ext uri="{FF2B5EF4-FFF2-40B4-BE49-F238E27FC236}">
                <a16:creationId xmlns:a16="http://schemas.microsoft.com/office/drawing/2014/main" id="{0E0FCF40-0860-363D-88D0-372F653DFA47}"/>
              </a:ext>
            </a:extLst>
          </p:cNvPr>
          <p:cNvSpPr txBox="1"/>
          <p:nvPr/>
        </p:nvSpPr>
        <p:spPr>
          <a:xfrm>
            <a:off x="1662765" y="5141825"/>
            <a:ext cx="6097604" cy="461665"/>
          </a:xfrm>
          <a:prstGeom prst="rect">
            <a:avLst/>
          </a:prstGeom>
          <a:noFill/>
        </p:spPr>
        <p:txBody>
          <a:bodyPr wrap="square">
            <a:spAutoFit/>
          </a:bodyPr>
          <a:lstStyle/>
          <a:p>
            <a:r>
              <a:rPr lang="en-IN" sz="2400" dirty="0">
                <a:latin typeface="Helvetica Neue"/>
              </a:rPr>
              <a:t>Results</a:t>
            </a:r>
            <a:endParaRPr lang="en-IN" sz="2400" dirty="0"/>
          </a:p>
        </p:txBody>
      </p:sp>
      <p:sp>
        <p:nvSpPr>
          <p:cNvPr id="16" name="TextBox 15">
            <a:extLst>
              <a:ext uri="{FF2B5EF4-FFF2-40B4-BE49-F238E27FC236}">
                <a16:creationId xmlns:a16="http://schemas.microsoft.com/office/drawing/2014/main" id="{743F6B4E-104E-FC5B-17BC-B4BB0D0BB8EF}"/>
              </a:ext>
            </a:extLst>
          </p:cNvPr>
          <p:cNvSpPr txBox="1"/>
          <p:nvPr/>
        </p:nvSpPr>
        <p:spPr>
          <a:xfrm>
            <a:off x="1662765" y="5610646"/>
            <a:ext cx="6097604" cy="461665"/>
          </a:xfrm>
          <a:prstGeom prst="rect">
            <a:avLst/>
          </a:prstGeom>
          <a:noFill/>
        </p:spPr>
        <p:txBody>
          <a:bodyPr wrap="square">
            <a:spAutoFit/>
          </a:bodyPr>
          <a:lstStyle/>
          <a:p>
            <a:r>
              <a:rPr lang="en-IN" sz="2400" dirty="0">
                <a:latin typeface="Helvetica Neue"/>
              </a:rPr>
              <a:t>References</a:t>
            </a:r>
          </a:p>
        </p:txBody>
      </p:sp>
      <p:sp>
        <p:nvSpPr>
          <p:cNvPr id="18" name="TextBox 17">
            <a:extLst>
              <a:ext uri="{FF2B5EF4-FFF2-40B4-BE49-F238E27FC236}">
                <a16:creationId xmlns:a16="http://schemas.microsoft.com/office/drawing/2014/main" id="{96ADD391-46FA-E393-716D-8D4D6118EACD}"/>
              </a:ext>
            </a:extLst>
          </p:cNvPr>
          <p:cNvSpPr txBox="1"/>
          <p:nvPr/>
        </p:nvSpPr>
        <p:spPr>
          <a:xfrm>
            <a:off x="1272941" y="2886419"/>
            <a:ext cx="3324524" cy="1323439"/>
          </a:xfrm>
          <a:prstGeom prst="rect">
            <a:avLst/>
          </a:prstGeom>
          <a:noFill/>
        </p:spPr>
        <p:txBody>
          <a:bodyPr wrap="square">
            <a:spAutoFit/>
          </a:bodyPr>
          <a:lstStyle/>
          <a:p>
            <a:r>
              <a:rPr lang="en-IN" sz="8000" dirty="0">
                <a:latin typeface="Helvetica Neue"/>
              </a:rPr>
              <a:t>.</a:t>
            </a:r>
          </a:p>
        </p:txBody>
      </p:sp>
      <p:sp>
        <p:nvSpPr>
          <p:cNvPr id="20" name="TextBox 19">
            <a:extLst>
              <a:ext uri="{FF2B5EF4-FFF2-40B4-BE49-F238E27FC236}">
                <a16:creationId xmlns:a16="http://schemas.microsoft.com/office/drawing/2014/main" id="{48541977-43FE-A8DC-C199-0603F975FF35}"/>
              </a:ext>
            </a:extLst>
          </p:cNvPr>
          <p:cNvSpPr txBox="1"/>
          <p:nvPr/>
        </p:nvSpPr>
        <p:spPr>
          <a:xfrm>
            <a:off x="1284973" y="3423055"/>
            <a:ext cx="589547" cy="1323439"/>
          </a:xfrm>
          <a:prstGeom prst="rect">
            <a:avLst/>
          </a:prstGeom>
          <a:noFill/>
        </p:spPr>
        <p:txBody>
          <a:bodyPr wrap="square">
            <a:spAutoFit/>
          </a:bodyPr>
          <a:lstStyle/>
          <a:p>
            <a:r>
              <a:rPr lang="en-IN" sz="8000" dirty="0">
                <a:latin typeface="Helvetica Neue"/>
              </a:rPr>
              <a:t>.</a:t>
            </a:r>
          </a:p>
        </p:txBody>
      </p:sp>
      <p:sp>
        <p:nvSpPr>
          <p:cNvPr id="22" name="TextBox 21">
            <a:extLst>
              <a:ext uri="{FF2B5EF4-FFF2-40B4-BE49-F238E27FC236}">
                <a16:creationId xmlns:a16="http://schemas.microsoft.com/office/drawing/2014/main" id="{B0416DDD-4425-EA38-7BCE-8E7101A325EB}"/>
              </a:ext>
            </a:extLst>
          </p:cNvPr>
          <p:cNvSpPr txBox="1"/>
          <p:nvPr/>
        </p:nvSpPr>
        <p:spPr>
          <a:xfrm>
            <a:off x="1272941" y="3898006"/>
            <a:ext cx="676175" cy="1323439"/>
          </a:xfrm>
          <a:prstGeom prst="rect">
            <a:avLst/>
          </a:prstGeom>
          <a:noFill/>
        </p:spPr>
        <p:txBody>
          <a:bodyPr wrap="square">
            <a:spAutoFit/>
          </a:bodyPr>
          <a:lstStyle/>
          <a:p>
            <a:r>
              <a:rPr lang="en-IN" sz="8000" dirty="0">
                <a:latin typeface="Helvetica Neue"/>
              </a:rPr>
              <a:t>.</a:t>
            </a:r>
          </a:p>
        </p:txBody>
      </p:sp>
      <p:sp>
        <p:nvSpPr>
          <p:cNvPr id="24" name="TextBox 23">
            <a:extLst>
              <a:ext uri="{FF2B5EF4-FFF2-40B4-BE49-F238E27FC236}">
                <a16:creationId xmlns:a16="http://schemas.microsoft.com/office/drawing/2014/main" id="{48D2BC4A-1124-FE16-DD9A-A718D5C5A773}"/>
              </a:ext>
            </a:extLst>
          </p:cNvPr>
          <p:cNvSpPr txBox="1"/>
          <p:nvPr/>
        </p:nvSpPr>
        <p:spPr>
          <a:xfrm>
            <a:off x="1289785" y="4348284"/>
            <a:ext cx="589547" cy="1323439"/>
          </a:xfrm>
          <a:prstGeom prst="rect">
            <a:avLst/>
          </a:prstGeom>
          <a:noFill/>
        </p:spPr>
        <p:txBody>
          <a:bodyPr wrap="square">
            <a:spAutoFit/>
          </a:bodyPr>
          <a:lstStyle/>
          <a:p>
            <a:r>
              <a:rPr lang="en-IN" sz="8000" dirty="0">
                <a:latin typeface="Helvetica Neue"/>
              </a:rPr>
              <a:t>.</a:t>
            </a:r>
          </a:p>
        </p:txBody>
      </p:sp>
      <p:sp>
        <p:nvSpPr>
          <p:cNvPr id="2" name="TextBox 1">
            <a:extLst>
              <a:ext uri="{FF2B5EF4-FFF2-40B4-BE49-F238E27FC236}">
                <a16:creationId xmlns:a16="http://schemas.microsoft.com/office/drawing/2014/main" id="{115A3C45-A087-D8A7-B60D-45219513CA50}"/>
              </a:ext>
            </a:extLst>
          </p:cNvPr>
          <p:cNvSpPr txBox="1"/>
          <p:nvPr/>
        </p:nvSpPr>
        <p:spPr>
          <a:xfrm>
            <a:off x="1687229" y="4673004"/>
            <a:ext cx="6097604" cy="461665"/>
          </a:xfrm>
          <a:prstGeom prst="rect">
            <a:avLst/>
          </a:prstGeom>
          <a:noFill/>
        </p:spPr>
        <p:txBody>
          <a:bodyPr wrap="square">
            <a:spAutoFit/>
          </a:bodyPr>
          <a:lstStyle/>
          <a:p>
            <a:r>
              <a:rPr lang="en-IN" sz="2400" dirty="0">
                <a:latin typeface="Helvetica Neue"/>
              </a:rPr>
              <a:t>Code</a:t>
            </a:r>
          </a:p>
        </p:txBody>
      </p:sp>
      <p:sp>
        <p:nvSpPr>
          <p:cNvPr id="7" name="TextBox 6">
            <a:extLst>
              <a:ext uri="{FF2B5EF4-FFF2-40B4-BE49-F238E27FC236}">
                <a16:creationId xmlns:a16="http://schemas.microsoft.com/office/drawing/2014/main" id="{2578AA8F-1C31-34FF-0AFF-172BF6198729}"/>
              </a:ext>
            </a:extLst>
          </p:cNvPr>
          <p:cNvSpPr txBox="1"/>
          <p:nvPr/>
        </p:nvSpPr>
        <p:spPr>
          <a:xfrm>
            <a:off x="1284973" y="4852242"/>
            <a:ext cx="6097604" cy="1323439"/>
          </a:xfrm>
          <a:prstGeom prst="rect">
            <a:avLst/>
          </a:prstGeom>
          <a:noFill/>
        </p:spPr>
        <p:txBody>
          <a:bodyPr wrap="square">
            <a:spAutoFit/>
          </a:bodyPr>
          <a:lstStyle/>
          <a:p>
            <a:r>
              <a:rPr lang="en-IN" sz="8000" dirty="0">
                <a:latin typeface="Helvetica Neue"/>
              </a:rPr>
              <a:t>.</a:t>
            </a:r>
          </a:p>
        </p:txBody>
      </p:sp>
    </p:spTree>
    <p:extLst>
      <p:ext uri="{BB962C8B-B14F-4D97-AF65-F5344CB8AC3E}">
        <p14:creationId xmlns:p14="http://schemas.microsoft.com/office/powerpoint/2010/main" val="2378349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E2E501-F775-8136-E0E1-0B9F03E2E034}"/>
              </a:ext>
            </a:extLst>
          </p:cNvPr>
          <p:cNvSpPr txBox="1"/>
          <p:nvPr/>
        </p:nvSpPr>
        <p:spPr>
          <a:xfrm>
            <a:off x="873493" y="686420"/>
            <a:ext cx="2707105" cy="646331"/>
          </a:xfrm>
          <a:prstGeom prst="rect">
            <a:avLst/>
          </a:prstGeom>
          <a:noFill/>
        </p:spPr>
        <p:txBody>
          <a:bodyPr wrap="square">
            <a:spAutoFit/>
          </a:bodyPr>
          <a:lstStyle/>
          <a:p>
            <a:r>
              <a:rPr lang="en-IN" sz="3600" dirty="0">
                <a:latin typeface="Helvetica Neue"/>
              </a:rPr>
              <a:t>Overview</a:t>
            </a:r>
            <a:endParaRPr lang="en-IN" sz="3600" dirty="0"/>
          </a:p>
        </p:txBody>
      </p:sp>
      <p:sp>
        <p:nvSpPr>
          <p:cNvPr id="4" name="TextBox 3">
            <a:extLst>
              <a:ext uri="{FF2B5EF4-FFF2-40B4-BE49-F238E27FC236}">
                <a16:creationId xmlns:a16="http://schemas.microsoft.com/office/drawing/2014/main" id="{57D557E6-9072-D1D1-D6D3-5D9642A5A516}"/>
              </a:ext>
            </a:extLst>
          </p:cNvPr>
          <p:cNvSpPr txBox="1"/>
          <p:nvPr/>
        </p:nvSpPr>
        <p:spPr>
          <a:xfrm>
            <a:off x="1027497" y="1928079"/>
            <a:ext cx="1503947" cy="400110"/>
          </a:xfrm>
          <a:prstGeom prst="rect">
            <a:avLst/>
          </a:prstGeom>
          <a:noFill/>
        </p:spPr>
        <p:txBody>
          <a:bodyPr wrap="square">
            <a:spAutoFit/>
          </a:bodyPr>
          <a:lstStyle/>
          <a:p>
            <a:r>
              <a:rPr lang="en-IN" sz="2000" dirty="0">
                <a:latin typeface="Helvetica Neue"/>
              </a:rPr>
              <a:t>Purpose :</a:t>
            </a:r>
            <a:endParaRPr lang="en-IN" sz="2000" dirty="0"/>
          </a:p>
        </p:txBody>
      </p:sp>
      <p:sp>
        <p:nvSpPr>
          <p:cNvPr id="5" name="TextBox 4">
            <a:extLst>
              <a:ext uri="{FF2B5EF4-FFF2-40B4-BE49-F238E27FC236}">
                <a16:creationId xmlns:a16="http://schemas.microsoft.com/office/drawing/2014/main" id="{98E948F7-50B9-C125-C332-5BB760112049}"/>
              </a:ext>
            </a:extLst>
          </p:cNvPr>
          <p:cNvSpPr txBox="1"/>
          <p:nvPr/>
        </p:nvSpPr>
        <p:spPr>
          <a:xfrm>
            <a:off x="2531444" y="2328189"/>
            <a:ext cx="8316228" cy="1477328"/>
          </a:xfrm>
          <a:prstGeom prst="rect">
            <a:avLst/>
          </a:prstGeom>
          <a:noFill/>
        </p:spPr>
        <p:txBody>
          <a:bodyPr wrap="square">
            <a:spAutoFit/>
          </a:bodyPr>
          <a:lstStyle/>
          <a:p>
            <a:r>
              <a:rPr lang="en-IN" dirty="0">
                <a:latin typeface="Helvetica Neue"/>
              </a:rPr>
              <a:t>When a third party person uses our system .</a:t>
            </a:r>
          </a:p>
          <a:p>
            <a:r>
              <a:rPr lang="en-IN" dirty="0">
                <a:latin typeface="Helvetica Neue"/>
              </a:rPr>
              <a:t>We don’t known what kind of things the person does with our system.</a:t>
            </a:r>
          </a:p>
          <a:p>
            <a:r>
              <a:rPr lang="en-IN" dirty="0">
                <a:latin typeface="Helvetica Neue"/>
              </a:rPr>
              <a:t>There is a chance that the person can perform can perform an illegal activity with our system. And the person also can any malware ,etc..</a:t>
            </a:r>
          </a:p>
          <a:p>
            <a:r>
              <a:rPr lang="en-IN" dirty="0">
                <a:latin typeface="Helvetica Neue"/>
              </a:rPr>
              <a:t>So we need an application to track the activities of known third party person .</a:t>
            </a:r>
            <a:endParaRPr lang="en-IN" dirty="0"/>
          </a:p>
        </p:txBody>
      </p:sp>
      <p:sp>
        <p:nvSpPr>
          <p:cNvPr id="7" name="TextBox 6">
            <a:extLst>
              <a:ext uri="{FF2B5EF4-FFF2-40B4-BE49-F238E27FC236}">
                <a16:creationId xmlns:a16="http://schemas.microsoft.com/office/drawing/2014/main" id="{56A9BC62-2221-E91E-8BB3-AF63C1BC42F0}"/>
              </a:ext>
            </a:extLst>
          </p:cNvPr>
          <p:cNvSpPr txBox="1"/>
          <p:nvPr/>
        </p:nvSpPr>
        <p:spPr>
          <a:xfrm>
            <a:off x="1027497" y="4020961"/>
            <a:ext cx="6097604" cy="369332"/>
          </a:xfrm>
          <a:prstGeom prst="rect">
            <a:avLst/>
          </a:prstGeom>
          <a:noFill/>
        </p:spPr>
        <p:txBody>
          <a:bodyPr wrap="square">
            <a:spAutoFit/>
          </a:bodyPr>
          <a:lstStyle/>
          <a:p>
            <a:r>
              <a:rPr lang="en-IN">
                <a:latin typeface="Helvetica Neue"/>
              </a:rPr>
              <a:t>Objective :</a:t>
            </a:r>
            <a:endParaRPr lang="en-IN" dirty="0">
              <a:latin typeface="Helvetica Neue"/>
            </a:endParaRPr>
          </a:p>
        </p:txBody>
      </p:sp>
      <p:sp>
        <p:nvSpPr>
          <p:cNvPr id="9" name="TextBox 8">
            <a:extLst>
              <a:ext uri="{FF2B5EF4-FFF2-40B4-BE49-F238E27FC236}">
                <a16:creationId xmlns:a16="http://schemas.microsoft.com/office/drawing/2014/main" id="{BFF04032-5182-D293-7CE2-B5187CF03C0D}"/>
              </a:ext>
            </a:extLst>
          </p:cNvPr>
          <p:cNvSpPr txBox="1"/>
          <p:nvPr/>
        </p:nvSpPr>
        <p:spPr>
          <a:xfrm>
            <a:off x="2531443" y="4344127"/>
            <a:ext cx="7911967" cy="646331"/>
          </a:xfrm>
          <a:prstGeom prst="rect">
            <a:avLst/>
          </a:prstGeom>
          <a:noFill/>
        </p:spPr>
        <p:txBody>
          <a:bodyPr wrap="square">
            <a:spAutoFit/>
          </a:bodyPr>
          <a:lstStyle/>
          <a:p>
            <a:r>
              <a:rPr lang="en-IN" dirty="0">
                <a:latin typeface="Helvetica Neue"/>
              </a:rPr>
              <a:t>To develop a keylogger application with GUI (Graphical User Interface) to track the keystrokes used when we give our system to known third party.</a:t>
            </a:r>
          </a:p>
        </p:txBody>
      </p:sp>
    </p:spTree>
    <p:extLst>
      <p:ext uri="{BB962C8B-B14F-4D97-AF65-F5344CB8AC3E}">
        <p14:creationId xmlns:p14="http://schemas.microsoft.com/office/powerpoint/2010/main" val="1681391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3C2F0E-3B77-2BDB-9ACB-2B1B68D6D13A}"/>
              </a:ext>
            </a:extLst>
          </p:cNvPr>
          <p:cNvSpPr txBox="1"/>
          <p:nvPr/>
        </p:nvSpPr>
        <p:spPr>
          <a:xfrm>
            <a:off x="631258" y="407287"/>
            <a:ext cx="2381450" cy="646331"/>
          </a:xfrm>
          <a:prstGeom prst="rect">
            <a:avLst/>
          </a:prstGeom>
          <a:noFill/>
        </p:spPr>
        <p:txBody>
          <a:bodyPr wrap="square">
            <a:spAutoFit/>
          </a:bodyPr>
          <a:lstStyle/>
          <a:p>
            <a:r>
              <a:rPr lang="en-IN" sz="3600" dirty="0">
                <a:latin typeface="Helvetica Neue"/>
              </a:rPr>
              <a:t>End Users</a:t>
            </a:r>
            <a:endParaRPr lang="en-IN" sz="3600" dirty="0"/>
          </a:p>
        </p:txBody>
      </p:sp>
      <p:sp>
        <p:nvSpPr>
          <p:cNvPr id="4" name="TextBox 3">
            <a:extLst>
              <a:ext uri="{FF2B5EF4-FFF2-40B4-BE49-F238E27FC236}">
                <a16:creationId xmlns:a16="http://schemas.microsoft.com/office/drawing/2014/main" id="{7076000E-A71C-7773-BA45-082C684F649C}"/>
              </a:ext>
            </a:extLst>
          </p:cNvPr>
          <p:cNvSpPr txBox="1"/>
          <p:nvPr/>
        </p:nvSpPr>
        <p:spPr>
          <a:xfrm>
            <a:off x="3012708" y="1053618"/>
            <a:ext cx="6097604" cy="646331"/>
          </a:xfrm>
          <a:prstGeom prst="rect">
            <a:avLst/>
          </a:prstGeom>
          <a:noFill/>
        </p:spPr>
        <p:txBody>
          <a:bodyPr wrap="square">
            <a:spAutoFit/>
          </a:bodyPr>
          <a:lstStyle/>
          <a:p>
            <a:r>
              <a:rPr lang="en-IN" dirty="0">
                <a:latin typeface="Helvetica Neue"/>
              </a:rPr>
              <a:t>The one who want to track his system when somebody is using it.</a:t>
            </a:r>
          </a:p>
        </p:txBody>
      </p:sp>
      <p:sp>
        <p:nvSpPr>
          <p:cNvPr id="7" name="TextBox 6">
            <a:extLst>
              <a:ext uri="{FF2B5EF4-FFF2-40B4-BE49-F238E27FC236}">
                <a16:creationId xmlns:a16="http://schemas.microsoft.com/office/drawing/2014/main" id="{9C003E23-72A8-DDDC-C74A-53CB825CF45A}"/>
              </a:ext>
            </a:extLst>
          </p:cNvPr>
          <p:cNvSpPr txBox="1"/>
          <p:nvPr/>
        </p:nvSpPr>
        <p:spPr>
          <a:xfrm>
            <a:off x="2858704" y="1971092"/>
            <a:ext cx="6516302" cy="1754326"/>
          </a:xfrm>
          <a:prstGeom prst="rect">
            <a:avLst/>
          </a:prstGeom>
          <a:noFill/>
        </p:spPr>
        <p:txBody>
          <a:bodyPr wrap="square">
            <a:spAutoFit/>
          </a:bodyPr>
          <a:lstStyle/>
          <a:p>
            <a:pPr marL="342900" indent="-342900">
              <a:buAutoNum type="arabicParenR"/>
            </a:pPr>
            <a:r>
              <a:rPr lang="en-US" dirty="0">
                <a:latin typeface="Helvetica Neue"/>
              </a:rPr>
              <a:t>In an organization the manager can track the company systems with  keylogger when those systems are used by employes.</a:t>
            </a:r>
          </a:p>
          <a:p>
            <a:endParaRPr lang="en-US" dirty="0">
              <a:latin typeface="Helvetica Neue"/>
            </a:endParaRPr>
          </a:p>
          <a:p>
            <a:r>
              <a:rPr lang="en-IN" dirty="0">
                <a:latin typeface="Helvetica Neue"/>
              </a:rPr>
              <a:t> 2) In a collage lab assistant can track the student activities in computer lab.</a:t>
            </a:r>
          </a:p>
        </p:txBody>
      </p:sp>
      <p:sp>
        <p:nvSpPr>
          <p:cNvPr id="5" name="TextBox 4">
            <a:extLst>
              <a:ext uri="{FF2B5EF4-FFF2-40B4-BE49-F238E27FC236}">
                <a16:creationId xmlns:a16="http://schemas.microsoft.com/office/drawing/2014/main" id="{3E46A641-22F9-FA6F-7FEF-6D9596DFDA40}"/>
              </a:ext>
            </a:extLst>
          </p:cNvPr>
          <p:cNvSpPr txBox="1"/>
          <p:nvPr/>
        </p:nvSpPr>
        <p:spPr>
          <a:xfrm>
            <a:off x="1357164" y="1971092"/>
            <a:ext cx="6434488" cy="369332"/>
          </a:xfrm>
          <a:prstGeom prst="rect">
            <a:avLst/>
          </a:prstGeom>
          <a:noFill/>
        </p:spPr>
        <p:txBody>
          <a:bodyPr wrap="square">
            <a:spAutoFit/>
          </a:bodyPr>
          <a:lstStyle/>
          <a:p>
            <a:r>
              <a:rPr lang="en-IN" dirty="0">
                <a:latin typeface="Helvetica Neue"/>
              </a:rPr>
              <a:t>Example :</a:t>
            </a:r>
          </a:p>
        </p:txBody>
      </p:sp>
    </p:spTree>
    <p:extLst>
      <p:ext uri="{BB962C8B-B14F-4D97-AF65-F5344CB8AC3E}">
        <p14:creationId xmlns:p14="http://schemas.microsoft.com/office/powerpoint/2010/main" val="1895617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53C890-97D6-08FE-0D80-525BA426EDDF}"/>
              </a:ext>
            </a:extLst>
          </p:cNvPr>
          <p:cNvSpPr txBox="1"/>
          <p:nvPr/>
        </p:nvSpPr>
        <p:spPr>
          <a:xfrm>
            <a:off x="825366" y="821174"/>
            <a:ext cx="2023712" cy="646331"/>
          </a:xfrm>
          <a:prstGeom prst="rect">
            <a:avLst/>
          </a:prstGeom>
          <a:noFill/>
        </p:spPr>
        <p:txBody>
          <a:bodyPr wrap="square">
            <a:spAutoFit/>
          </a:bodyPr>
          <a:lstStyle/>
          <a:p>
            <a:r>
              <a:rPr lang="en-IN" sz="3600" b="0" i="0" dirty="0">
                <a:effectLst/>
                <a:latin typeface="Helvetica Neue"/>
              </a:rPr>
              <a:t>Solution</a:t>
            </a:r>
            <a:endParaRPr lang="en-IN" sz="3600" dirty="0"/>
          </a:p>
        </p:txBody>
      </p:sp>
      <p:sp>
        <p:nvSpPr>
          <p:cNvPr id="6" name="TextBox 5">
            <a:extLst>
              <a:ext uri="{FF2B5EF4-FFF2-40B4-BE49-F238E27FC236}">
                <a16:creationId xmlns:a16="http://schemas.microsoft.com/office/drawing/2014/main" id="{CE1044CB-E077-E7AF-6EAF-F343DC6D118E}"/>
              </a:ext>
            </a:extLst>
          </p:cNvPr>
          <p:cNvSpPr txBox="1"/>
          <p:nvPr/>
        </p:nvSpPr>
        <p:spPr>
          <a:xfrm>
            <a:off x="2423159" y="1789580"/>
            <a:ext cx="7067349" cy="3693319"/>
          </a:xfrm>
          <a:prstGeom prst="rect">
            <a:avLst/>
          </a:prstGeom>
          <a:noFill/>
        </p:spPr>
        <p:txBody>
          <a:bodyPr wrap="square">
            <a:spAutoFit/>
          </a:bodyPr>
          <a:lstStyle/>
          <a:p>
            <a:r>
              <a:rPr lang="en-IN" dirty="0">
                <a:latin typeface="Helvetica Neue"/>
              </a:rPr>
              <a:t>By using a keylogger application which captures the keystrokes from keyboard by which we can track our system when it is used by </a:t>
            </a:r>
          </a:p>
          <a:p>
            <a:r>
              <a:rPr lang="en-IN" dirty="0">
                <a:latin typeface="Helvetica Neue"/>
              </a:rPr>
              <a:t>a third party.</a:t>
            </a:r>
          </a:p>
          <a:p>
            <a:endParaRPr lang="en-IN" dirty="0">
              <a:latin typeface="Helvetica Neue"/>
            </a:endParaRPr>
          </a:p>
          <a:p>
            <a:r>
              <a:rPr lang="en-IN" dirty="0">
                <a:latin typeface="Helvetica Neue"/>
              </a:rPr>
              <a:t>This keylogger application will run in the background so that the third party person will not able to find this thing.</a:t>
            </a:r>
          </a:p>
          <a:p>
            <a:endParaRPr lang="en-IN" dirty="0">
              <a:latin typeface="Helvetica Neue"/>
            </a:endParaRPr>
          </a:p>
          <a:p>
            <a:r>
              <a:rPr lang="en-IN" dirty="0">
                <a:latin typeface="Helvetica Neue"/>
              </a:rPr>
              <a:t>All the keys which are pressed , released , held . All this data will be stored in the file. After third person use we can the data (or) the keys pressed by third person. We can see that data in file.</a:t>
            </a:r>
          </a:p>
          <a:p>
            <a:endParaRPr lang="en-IN" dirty="0">
              <a:latin typeface="Helvetica Neue"/>
            </a:endParaRPr>
          </a:p>
          <a:p>
            <a:r>
              <a:rPr lang="en-IN" dirty="0">
                <a:latin typeface="Helvetica Neue"/>
              </a:rPr>
              <a:t>Using this data we can figure it out what activity is done by that third person.  </a:t>
            </a:r>
          </a:p>
        </p:txBody>
      </p:sp>
    </p:spTree>
    <p:extLst>
      <p:ext uri="{BB962C8B-B14F-4D97-AF65-F5344CB8AC3E}">
        <p14:creationId xmlns:p14="http://schemas.microsoft.com/office/powerpoint/2010/main" val="4191662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1ADC51-426F-140F-3E04-CB3961097F1A}"/>
              </a:ext>
            </a:extLst>
          </p:cNvPr>
          <p:cNvSpPr txBox="1"/>
          <p:nvPr/>
        </p:nvSpPr>
        <p:spPr>
          <a:xfrm>
            <a:off x="729114" y="513165"/>
            <a:ext cx="6097604" cy="646331"/>
          </a:xfrm>
          <a:prstGeom prst="rect">
            <a:avLst/>
          </a:prstGeom>
          <a:noFill/>
        </p:spPr>
        <p:txBody>
          <a:bodyPr wrap="square">
            <a:spAutoFit/>
          </a:bodyPr>
          <a:lstStyle/>
          <a:p>
            <a:r>
              <a:rPr lang="en-IN" sz="3600" dirty="0">
                <a:latin typeface="Helvetica Neue"/>
              </a:rPr>
              <a:t>Customization</a:t>
            </a:r>
            <a:endParaRPr lang="en-IN" sz="3600" dirty="0"/>
          </a:p>
        </p:txBody>
      </p:sp>
      <p:sp>
        <p:nvSpPr>
          <p:cNvPr id="4" name="TextBox 3">
            <a:extLst>
              <a:ext uri="{FF2B5EF4-FFF2-40B4-BE49-F238E27FC236}">
                <a16:creationId xmlns:a16="http://schemas.microsoft.com/office/drawing/2014/main" id="{359C124D-742E-7796-88E4-D7F95F6614A1}"/>
              </a:ext>
            </a:extLst>
          </p:cNvPr>
          <p:cNvSpPr txBox="1"/>
          <p:nvPr/>
        </p:nvSpPr>
        <p:spPr>
          <a:xfrm>
            <a:off x="2644540" y="1625951"/>
            <a:ext cx="7153977" cy="2031325"/>
          </a:xfrm>
          <a:prstGeom prst="rect">
            <a:avLst/>
          </a:prstGeom>
          <a:noFill/>
        </p:spPr>
        <p:txBody>
          <a:bodyPr wrap="square">
            <a:spAutoFit/>
          </a:bodyPr>
          <a:lstStyle/>
          <a:p>
            <a:r>
              <a:rPr lang="en-IN" dirty="0">
                <a:latin typeface="Helvetica Neue"/>
              </a:rPr>
              <a:t> I customized the code by adding the GUI(Graphical User Interface) which helps the user to easily interact with our application which makes it user friendly. Most of the keyloggers didn’t  have “GUI” Which makes it unfriendly for user.</a:t>
            </a:r>
          </a:p>
          <a:p>
            <a:endParaRPr lang="en-IN" dirty="0">
              <a:latin typeface="Helvetica Neue"/>
            </a:endParaRPr>
          </a:p>
          <a:p>
            <a:r>
              <a:rPr lang="en-IN" dirty="0">
                <a:latin typeface="Helvetica Neue"/>
              </a:rPr>
              <a:t>By using this “GUI” the user doesn’t need to have the coding knowledge to use the application.      </a:t>
            </a:r>
          </a:p>
        </p:txBody>
      </p:sp>
    </p:spTree>
    <p:extLst>
      <p:ext uri="{BB962C8B-B14F-4D97-AF65-F5344CB8AC3E}">
        <p14:creationId xmlns:p14="http://schemas.microsoft.com/office/powerpoint/2010/main" val="3208497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FCEEE9-5A3F-5469-08D3-DEE32489BD47}"/>
              </a:ext>
            </a:extLst>
          </p:cNvPr>
          <p:cNvSpPr txBox="1"/>
          <p:nvPr/>
        </p:nvSpPr>
        <p:spPr>
          <a:xfrm>
            <a:off x="517358" y="484290"/>
            <a:ext cx="6097604" cy="646331"/>
          </a:xfrm>
          <a:prstGeom prst="rect">
            <a:avLst/>
          </a:prstGeom>
          <a:noFill/>
        </p:spPr>
        <p:txBody>
          <a:bodyPr wrap="square">
            <a:spAutoFit/>
          </a:bodyPr>
          <a:lstStyle/>
          <a:p>
            <a:r>
              <a:rPr lang="en-IN" sz="3600" dirty="0">
                <a:latin typeface="Helvetica Neue"/>
              </a:rPr>
              <a:t>Modelling</a:t>
            </a:r>
            <a:endParaRPr lang="en-IN" sz="3600" dirty="0"/>
          </a:p>
        </p:txBody>
      </p:sp>
      <p:sp>
        <p:nvSpPr>
          <p:cNvPr id="4" name="TextBox 3">
            <a:extLst>
              <a:ext uri="{FF2B5EF4-FFF2-40B4-BE49-F238E27FC236}">
                <a16:creationId xmlns:a16="http://schemas.microsoft.com/office/drawing/2014/main" id="{CBF193FA-7DEA-0076-BACE-E5FEB9FA759E}"/>
              </a:ext>
            </a:extLst>
          </p:cNvPr>
          <p:cNvSpPr txBox="1"/>
          <p:nvPr/>
        </p:nvSpPr>
        <p:spPr>
          <a:xfrm>
            <a:off x="2057399" y="1520073"/>
            <a:ext cx="8174255" cy="2862322"/>
          </a:xfrm>
          <a:prstGeom prst="rect">
            <a:avLst/>
          </a:prstGeom>
          <a:noFill/>
        </p:spPr>
        <p:txBody>
          <a:bodyPr wrap="square">
            <a:spAutoFit/>
          </a:bodyPr>
          <a:lstStyle/>
          <a:p>
            <a:r>
              <a:rPr lang="en-IN" dirty="0">
                <a:latin typeface="Helvetica Neue"/>
              </a:rPr>
              <a:t>To develop this application we used python language. Because it consists of huge number of libraries which makes us easy to code. so, we used it. And developed in Vs(Virtual Studio)code.</a:t>
            </a:r>
          </a:p>
          <a:p>
            <a:endParaRPr lang="en-IN" dirty="0">
              <a:latin typeface="Helvetica Neue"/>
            </a:endParaRPr>
          </a:p>
          <a:p>
            <a:r>
              <a:rPr lang="en-IN" dirty="0">
                <a:latin typeface="Helvetica Neue"/>
              </a:rPr>
              <a:t>The Libraries we used are :</a:t>
            </a:r>
          </a:p>
          <a:p>
            <a:r>
              <a:rPr lang="en-US" b="0" dirty="0">
                <a:solidFill>
                  <a:srgbClr val="4EC9B0"/>
                </a:solidFill>
                <a:effectLst/>
                <a:latin typeface="Consolas" panose="020B0609020204030204" pitchFamily="49" charset="0"/>
              </a:rPr>
              <a:t>                       </a:t>
            </a:r>
            <a:r>
              <a:rPr lang="en-US" b="0" dirty="0" err="1">
                <a:solidFill>
                  <a:srgbClr val="4EC9B0"/>
                </a:solidFill>
                <a:effectLst/>
                <a:latin typeface="Consolas" panose="020B0609020204030204" pitchFamily="49" charset="0"/>
              </a:rPr>
              <a:t>tkinter</a:t>
            </a:r>
            <a:r>
              <a:rPr lang="en-US" b="0" dirty="0">
                <a:solidFill>
                  <a:srgbClr val="CCCCCC"/>
                </a:solidFill>
                <a:effectLst/>
                <a:latin typeface="Consolas" panose="020B0609020204030204" pitchFamily="49" charset="0"/>
              </a:rPr>
              <a:t> </a:t>
            </a:r>
          </a:p>
          <a:p>
            <a:r>
              <a:rPr lang="en-US" b="0" dirty="0">
                <a:solidFill>
                  <a:srgbClr val="4EC9B0"/>
                </a:solidFill>
                <a:effectLst/>
                <a:latin typeface="Consolas" panose="020B0609020204030204" pitchFamily="49" charset="0"/>
              </a:rPr>
              <a:t>                       </a:t>
            </a:r>
            <a:r>
              <a:rPr lang="en-US" b="0" dirty="0" err="1">
                <a:solidFill>
                  <a:srgbClr val="4EC9B0"/>
                </a:solidFill>
                <a:effectLst/>
                <a:latin typeface="Consolas" panose="020B0609020204030204" pitchFamily="49" charset="0"/>
              </a:rPr>
              <a:t>pynput</a:t>
            </a:r>
            <a:r>
              <a:rPr lang="en-US" b="0" dirty="0">
                <a:solidFill>
                  <a:srgbClr val="CCCCCC"/>
                </a:solidFill>
                <a:effectLst/>
                <a:latin typeface="Consolas" panose="020B0609020204030204" pitchFamily="49" charset="0"/>
              </a:rPr>
              <a:t> </a:t>
            </a:r>
          </a:p>
          <a:p>
            <a:r>
              <a:rPr lang="en-US" b="0" dirty="0">
                <a:solidFill>
                  <a:srgbClr val="4EC9B0"/>
                </a:solidFill>
                <a:effectLst/>
                <a:latin typeface="Consolas" panose="020B0609020204030204" pitchFamily="49" charset="0"/>
              </a:rPr>
              <a:t>                        </a:t>
            </a:r>
            <a:r>
              <a:rPr lang="en-US" b="0" dirty="0" err="1">
                <a:solidFill>
                  <a:srgbClr val="4EC9B0"/>
                </a:solidFill>
                <a:effectLst/>
                <a:latin typeface="Consolas" panose="020B0609020204030204" pitchFamily="49" charset="0"/>
              </a:rPr>
              <a:t>json</a:t>
            </a:r>
            <a:endParaRPr lang="en-US" b="0" dirty="0">
              <a:solidFill>
                <a:srgbClr val="CCCCCC"/>
              </a:solidFill>
              <a:effectLst/>
              <a:latin typeface="Consolas" panose="020B0609020204030204" pitchFamily="49" charset="0"/>
            </a:endParaRPr>
          </a:p>
          <a:p>
            <a:endParaRPr lang="en-IN" dirty="0">
              <a:latin typeface="Helvetica Neue"/>
            </a:endParaRPr>
          </a:p>
          <a:p>
            <a:endParaRPr lang="en-IN" dirty="0">
              <a:latin typeface="Helvetica Neue"/>
            </a:endParaRPr>
          </a:p>
        </p:txBody>
      </p:sp>
    </p:spTree>
    <p:extLst>
      <p:ext uri="{BB962C8B-B14F-4D97-AF65-F5344CB8AC3E}">
        <p14:creationId xmlns:p14="http://schemas.microsoft.com/office/powerpoint/2010/main" val="1793778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5CF242-7F13-D519-46FC-12B1C4F1872B}"/>
              </a:ext>
            </a:extLst>
          </p:cNvPr>
          <p:cNvSpPr txBox="1"/>
          <p:nvPr/>
        </p:nvSpPr>
        <p:spPr>
          <a:xfrm>
            <a:off x="854243" y="444178"/>
            <a:ext cx="6097604" cy="646331"/>
          </a:xfrm>
          <a:prstGeom prst="rect">
            <a:avLst/>
          </a:prstGeom>
          <a:noFill/>
        </p:spPr>
        <p:txBody>
          <a:bodyPr wrap="square">
            <a:spAutoFit/>
          </a:bodyPr>
          <a:lstStyle/>
          <a:p>
            <a:r>
              <a:rPr lang="en-US" sz="3600" b="0" dirty="0">
                <a:effectLst/>
                <a:latin typeface="Consolas" panose="020B0609020204030204" pitchFamily="49" charset="0"/>
              </a:rPr>
              <a:t>Code:</a:t>
            </a:r>
          </a:p>
        </p:txBody>
      </p:sp>
      <p:sp>
        <p:nvSpPr>
          <p:cNvPr id="7" name="TextBox 6">
            <a:extLst>
              <a:ext uri="{FF2B5EF4-FFF2-40B4-BE49-F238E27FC236}">
                <a16:creationId xmlns:a16="http://schemas.microsoft.com/office/drawing/2014/main" id="{93E12973-6011-4EED-F0C3-8A1CB45F3DDD}"/>
              </a:ext>
            </a:extLst>
          </p:cNvPr>
          <p:cNvSpPr txBox="1"/>
          <p:nvPr/>
        </p:nvSpPr>
        <p:spPr>
          <a:xfrm>
            <a:off x="3048802" y="753750"/>
            <a:ext cx="7952874" cy="5078313"/>
          </a:xfrm>
          <a:prstGeom prst="rect">
            <a:avLst/>
          </a:prstGeom>
          <a:noFill/>
        </p:spPr>
        <p:txBody>
          <a:bodyPr wrap="square">
            <a:spAutoFit/>
          </a:bodyPr>
          <a:lstStyle/>
          <a:p>
            <a:r>
              <a:rPr lang="en-IN" b="0" dirty="0">
                <a:solidFill>
                  <a:srgbClr val="C586C0"/>
                </a:solidFill>
                <a:effectLst/>
                <a:latin typeface="Consolas" panose="020B0609020204030204" pitchFamily="49" charset="0"/>
              </a:rPr>
              <a:t>from</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tkinter</a:t>
            </a:r>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import</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a:p>
            <a:r>
              <a:rPr lang="en-IN" b="0" dirty="0">
                <a:solidFill>
                  <a:srgbClr val="C586C0"/>
                </a:solidFill>
                <a:effectLst/>
                <a:latin typeface="Consolas" panose="020B0609020204030204" pitchFamily="49" charset="0"/>
              </a:rPr>
              <a:t>import</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tkinter</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as</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tk</a:t>
            </a:r>
            <a:endParaRPr lang="en-IN" b="0" dirty="0">
              <a:solidFill>
                <a:srgbClr val="CCCCCC"/>
              </a:solidFill>
              <a:effectLst/>
              <a:latin typeface="Consolas" panose="020B0609020204030204" pitchFamily="49" charset="0"/>
            </a:endParaRPr>
          </a:p>
          <a:p>
            <a:r>
              <a:rPr lang="en-IN" b="0" dirty="0">
                <a:solidFill>
                  <a:srgbClr val="C586C0"/>
                </a:solidFill>
                <a:effectLst/>
                <a:latin typeface="Consolas" panose="020B0609020204030204" pitchFamily="49" charset="0"/>
              </a:rPr>
              <a:t>from</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pynput</a:t>
            </a:r>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import</a:t>
            </a: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keyboard</a:t>
            </a:r>
            <a:endParaRPr lang="en-IN" b="0" dirty="0">
              <a:solidFill>
                <a:srgbClr val="CCCCCC"/>
              </a:solidFill>
              <a:effectLst/>
              <a:latin typeface="Consolas" panose="020B0609020204030204" pitchFamily="49" charset="0"/>
            </a:endParaRPr>
          </a:p>
          <a:p>
            <a:r>
              <a:rPr lang="en-IN" b="0" dirty="0">
                <a:solidFill>
                  <a:srgbClr val="C586C0"/>
                </a:solidFill>
                <a:effectLst/>
                <a:latin typeface="Consolas" panose="020B0609020204030204" pitchFamily="49" charset="0"/>
              </a:rPr>
              <a:t>import</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json</a:t>
            </a:r>
            <a:endParaRPr lang="en-IN" b="0" dirty="0">
              <a:solidFill>
                <a:srgbClr val="CCCCCC"/>
              </a:solidFill>
              <a:effectLst/>
              <a:latin typeface="Consolas" panose="020B0609020204030204" pitchFamily="49" charset="0"/>
            </a:endParaRPr>
          </a:p>
          <a:p>
            <a:r>
              <a:rPr lang="en-IN" b="0" dirty="0">
                <a:solidFill>
                  <a:srgbClr val="9CDCFE"/>
                </a:solidFill>
                <a:effectLst/>
                <a:latin typeface="Consolas" panose="020B0609020204030204" pitchFamily="49" charset="0"/>
              </a:rPr>
              <a:t>keylogger</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None</a:t>
            </a:r>
            <a:endParaRPr lang="en-IN" b="0" dirty="0">
              <a:solidFill>
                <a:srgbClr val="CCCCCC"/>
              </a:solidFill>
              <a:effectLst/>
              <a:latin typeface="Consolas" panose="020B0609020204030204" pitchFamily="49" charset="0"/>
            </a:endParaRPr>
          </a:p>
          <a:p>
            <a:br>
              <a:rPr lang="en-IN" b="0" dirty="0">
                <a:solidFill>
                  <a:srgbClr val="CCCCCC"/>
                </a:solidFill>
                <a:effectLst/>
                <a:latin typeface="Consolas" panose="020B0609020204030204" pitchFamily="49" charset="0"/>
              </a:rPr>
            </a:br>
            <a:r>
              <a:rPr lang="en-IN" b="0" dirty="0" err="1">
                <a:solidFill>
                  <a:srgbClr val="9CDCFE"/>
                </a:solidFill>
                <a:effectLst/>
                <a:latin typeface="Consolas" panose="020B0609020204030204" pitchFamily="49" charset="0"/>
              </a:rPr>
              <a:t>key_list</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p>
          <a:p>
            <a:r>
              <a:rPr lang="en-IN" b="0" dirty="0">
                <a:solidFill>
                  <a:srgbClr val="9CDCFE"/>
                </a:solidFill>
                <a:effectLst/>
                <a:latin typeface="Consolas" panose="020B0609020204030204" pitchFamily="49" charset="0"/>
              </a:rPr>
              <a:t>x</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False</a:t>
            </a:r>
            <a:endParaRPr lang="en-IN" b="0" dirty="0">
              <a:solidFill>
                <a:srgbClr val="CCCCCC"/>
              </a:solidFill>
              <a:effectLst/>
              <a:latin typeface="Consolas" panose="020B0609020204030204" pitchFamily="49" charset="0"/>
            </a:endParaRPr>
          </a:p>
          <a:p>
            <a:r>
              <a:rPr lang="en-IN" b="0" dirty="0" err="1">
                <a:solidFill>
                  <a:srgbClr val="9CDCFE"/>
                </a:solidFill>
                <a:effectLst/>
                <a:latin typeface="Consolas" panose="020B0609020204030204" pitchFamily="49" charset="0"/>
              </a:rPr>
              <a:t>key_strokes</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a:p>
            <a:br>
              <a:rPr lang="en-IN" b="0" dirty="0">
                <a:solidFill>
                  <a:srgbClr val="CCCCCC"/>
                </a:solidFill>
                <a:effectLst/>
                <a:latin typeface="Consolas" panose="020B0609020204030204" pitchFamily="49" charset="0"/>
              </a:rPr>
            </a:br>
            <a:r>
              <a:rPr lang="en-IN" b="0" dirty="0">
                <a:solidFill>
                  <a:srgbClr val="569CD6"/>
                </a:solidFill>
                <a:effectLst/>
                <a:latin typeface="Consolas" panose="020B0609020204030204" pitchFamily="49" charset="0"/>
              </a:rPr>
              <a:t>def</a:t>
            </a:r>
            <a:r>
              <a:rPr lang="en-IN" b="0" dirty="0">
                <a:solidFill>
                  <a:srgbClr val="CCCCCC"/>
                </a:solidFill>
                <a:effectLst/>
                <a:latin typeface="Consolas" panose="020B0609020204030204" pitchFamily="49" charset="0"/>
              </a:rPr>
              <a:t> </a:t>
            </a:r>
            <a:r>
              <a:rPr lang="en-IN" b="0" dirty="0" err="1">
                <a:solidFill>
                  <a:srgbClr val="DCDCAA"/>
                </a:solidFill>
                <a:effectLst/>
                <a:latin typeface="Consolas" panose="020B0609020204030204" pitchFamily="49" charset="0"/>
              </a:rPr>
              <a:t>update_txt_file</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key</a:t>
            </a:r>
            <a:r>
              <a:rPr lang="en-IN" b="0" dirty="0">
                <a:solidFill>
                  <a:srgbClr val="CCCCCC"/>
                </a:solidFill>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with</a:t>
            </a:r>
            <a:r>
              <a:rPr lang="en-IN" b="0" dirty="0">
                <a:solidFill>
                  <a:srgbClr val="CCCCCC"/>
                </a:solidFill>
                <a:effectLst/>
                <a:latin typeface="Consolas" panose="020B0609020204030204" pitchFamily="49" charset="0"/>
              </a:rPr>
              <a:t> </a:t>
            </a:r>
            <a:r>
              <a:rPr lang="en-IN" b="0" dirty="0">
                <a:solidFill>
                  <a:srgbClr val="DCDCAA"/>
                </a:solidFill>
                <a:effectLst/>
                <a:latin typeface="Consolas" panose="020B0609020204030204" pitchFamily="49" charset="0"/>
              </a:rPr>
              <a:t>open</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logs.txt'</a:t>
            </a:r>
            <a:r>
              <a:rPr lang="en-IN" b="0" dirty="0" err="1">
                <a:solidFill>
                  <a:srgbClr val="CCCCCC"/>
                </a:solidFill>
                <a:effectLst/>
                <a:latin typeface="Consolas" panose="020B0609020204030204" pitchFamily="49" charset="0"/>
              </a:rPr>
              <a:t>,</a:t>
            </a:r>
            <a:r>
              <a:rPr lang="en-IN" b="0" dirty="0" err="1">
                <a:solidFill>
                  <a:srgbClr val="CE9178"/>
                </a:solidFill>
                <a:effectLst/>
                <a:latin typeface="Consolas" panose="020B0609020204030204" pitchFamily="49" charset="0"/>
              </a:rPr>
              <a:t>'w</a:t>
            </a:r>
            <a:r>
              <a:rPr lang="en-IN" b="0" dirty="0">
                <a:solidFill>
                  <a:srgbClr val="CE9178"/>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as</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key_stroke</a:t>
            </a:r>
            <a:r>
              <a:rPr lang="en-IN" b="0" dirty="0">
                <a:solidFill>
                  <a:srgbClr val="CCCCCC"/>
                </a:solidFill>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key_stroke</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write</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key</a:t>
            </a:r>
            <a:r>
              <a:rPr lang="en-IN" b="0" dirty="0">
                <a:solidFill>
                  <a:srgbClr val="CCCCCC"/>
                </a:solidFill>
                <a:effectLst/>
                <a:latin typeface="Consolas" panose="020B0609020204030204" pitchFamily="49" charset="0"/>
              </a:rPr>
              <a:t>)</a:t>
            </a:r>
          </a:p>
          <a:p>
            <a:br>
              <a:rPr lang="en-IN" b="0" dirty="0">
                <a:solidFill>
                  <a:srgbClr val="CCCCCC"/>
                </a:solidFill>
                <a:effectLst/>
                <a:latin typeface="Consolas" panose="020B0609020204030204" pitchFamily="49" charset="0"/>
              </a:rPr>
            </a:br>
            <a:r>
              <a:rPr lang="en-IN" b="0" dirty="0">
                <a:solidFill>
                  <a:srgbClr val="569CD6"/>
                </a:solidFill>
                <a:effectLst/>
                <a:latin typeface="Consolas" panose="020B0609020204030204" pitchFamily="49" charset="0"/>
              </a:rPr>
              <a:t>def</a:t>
            </a:r>
            <a:r>
              <a:rPr lang="en-IN" b="0" dirty="0">
                <a:solidFill>
                  <a:srgbClr val="CCCCCC"/>
                </a:solidFill>
                <a:effectLst/>
                <a:latin typeface="Consolas" panose="020B0609020204030204" pitchFamily="49" charset="0"/>
              </a:rPr>
              <a:t> </a:t>
            </a:r>
            <a:r>
              <a:rPr lang="en-IN" b="0" dirty="0" err="1">
                <a:solidFill>
                  <a:srgbClr val="DCDCAA"/>
                </a:solidFill>
                <a:effectLst/>
                <a:latin typeface="Consolas" panose="020B0609020204030204" pitchFamily="49" charset="0"/>
              </a:rPr>
              <a:t>update_json_file</a:t>
            </a:r>
            <a:r>
              <a:rPr lang="en-IN" b="0" dirty="0">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key_list</a:t>
            </a:r>
            <a:r>
              <a:rPr lang="en-IN" b="0" dirty="0">
                <a:solidFill>
                  <a:srgbClr val="CCCCCC"/>
                </a:solidFill>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with</a:t>
            </a:r>
            <a:r>
              <a:rPr lang="en-IN" b="0" dirty="0">
                <a:solidFill>
                  <a:srgbClr val="CCCCCC"/>
                </a:solidFill>
                <a:effectLst/>
                <a:latin typeface="Consolas" panose="020B0609020204030204" pitchFamily="49" charset="0"/>
              </a:rPr>
              <a:t> </a:t>
            </a:r>
            <a:r>
              <a:rPr lang="en-IN" b="0" dirty="0">
                <a:solidFill>
                  <a:srgbClr val="DCDCAA"/>
                </a:solidFill>
                <a:effectLst/>
                <a:latin typeface="Consolas" panose="020B0609020204030204" pitchFamily="49" charset="0"/>
              </a:rPr>
              <a:t>open</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'logs.</a:t>
            </a:r>
            <a:r>
              <a:rPr lang="en-IN" b="0" dirty="0" err="1">
                <a:solidFill>
                  <a:srgbClr val="CE9178"/>
                </a:solidFill>
                <a:effectLst/>
                <a:latin typeface="Consolas" panose="020B0609020204030204" pitchFamily="49" charset="0"/>
              </a:rPr>
              <a:t>json</a:t>
            </a:r>
            <a:r>
              <a:rPr lang="en-IN" b="0" dirty="0">
                <a:solidFill>
                  <a:srgbClr val="CE9178"/>
                </a:solidFill>
                <a:effectLst/>
                <a:latin typeface="Consolas" panose="020B0609020204030204" pitchFamily="49" charset="0"/>
              </a:rPr>
              <a:t>'</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wb</a:t>
            </a:r>
            <a:r>
              <a:rPr lang="en-IN" b="0" dirty="0">
                <a:solidFill>
                  <a:srgbClr val="CE9178"/>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as</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key_log</a:t>
            </a:r>
            <a:r>
              <a:rPr lang="en-IN" b="0" dirty="0">
                <a:solidFill>
                  <a:srgbClr val="CCCCCC"/>
                </a:solidFill>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key_list_bytes</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json</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dumps</a:t>
            </a:r>
            <a:r>
              <a:rPr lang="en-IN" b="0" dirty="0">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key_list</a:t>
            </a:r>
            <a:r>
              <a:rPr lang="en-IN" b="0" dirty="0">
                <a:solidFill>
                  <a:srgbClr val="CCCCCC"/>
                </a:solidFill>
                <a:effectLst/>
                <a:latin typeface="Consolas" panose="020B0609020204030204" pitchFamily="49" charset="0"/>
              </a:rPr>
              <a:t>).</a:t>
            </a:r>
            <a:r>
              <a:rPr lang="en-IN" b="0" dirty="0">
                <a:solidFill>
                  <a:srgbClr val="DCDCAA"/>
                </a:solidFill>
                <a:effectLst/>
                <a:latin typeface="Consolas" panose="020B0609020204030204" pitchFamily="49" charset="0"/>
              </a:rPr>
              <a:t>encode</a:t>
            </a:r>
            <a:r>
              <a:rPr lang="en-IN" b="0" dirty="0">
                <a:solidFill>
                  <a:srgbClr val="CCCCCC"/>
                </a:solidFill>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key_log</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write</a:t>
            </a:r>
            <a:r>
              <a:rPr lang="en-IN" b="0" dirty="0">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key_list_bytes</a:t>
            </a:r>
            <a:r>
              <a:rPr lang="en-IN"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599386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9E70A4-B165-94C7-A1FD-ECC11008260A}"/>
              </a:ext>
            </a:extLst>
          </p:cNvPr>
          <p:cNvSpPr txBox="1"/>
          <p:nvPr/>
        </p:nvSpPr>
        <p:spPr>
          <a:xfrm>
            <a:off x="3048801" y="61253"/>
            <a:ext cx="8087627" cy="6740307"/>
          </a:xfrm>
          <a:prstGeom prst="rect">
            <a:avLst/>
          </a:prstGeom>
          <a:noFill/>
        </p:spPr>
        <p:txBody>
          <a:bodyPr wrap="square">
            <a:spAutoFit/>
          </a:bodyPr>
          <a:lstStyle/>
          <a:p>
            <a:r>
              <a:rPr lang="en-IN" b="0" dirty="0">
                <a:solidFill>
                  <a:srgbClr val="569CD6"/>
                </a:solidFill>
                <a:effectLst/>
                <a:latin typeface="Consolas" panose="020B0609020204030204" pitchFamily="49" charset="0"/>
              </a:rPr>
              <a:t>def</a:t>
            </a:r>
            <a:r>
              <a:rPr lang="en-IN" b="0" dirty="0">
                <a:solidFill>
                  <a:srgbClr val="CCCCCC"/>
                </a:solidFill>
                <a:effectLst/>
                <a:latin typeface="Consolas" panose="020B0609020204030204" pitchFamily="49" charset="0"/>
              </a:rPr>
              <a:t> </a:t>
            </a:r>
            <a:r>
              <a:rPr lang="en-IN" b="0" dirty="0" err="1">
                <a:solidFill>
                  <a:srgbClr val="DCDCAA"/>
                </a:solidFill>
                <a:effectLst/>
                <a:latin typeface="Consolas" panose="020B0609020204030204" pitchFamily="49" charset="0"/>
              </a:rPr>
              <a:t>on_press</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key</a:t>
            </a:r>
            <a:r>
              <a:rPr lang="en-IN" b="0" dirty="0">
                <a:solidFill>
                  <a:srgbClr val="CCCCCC"/>
                </a:solidFill>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global</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x</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key_list</a:t>
            </a:r>
            <a:endParaRPr lang="en-IN" b="0" dirty="0">
              <a:solidFill>
                <a:srgbClr val="CCCCCC"/>
              </a:solidFill>
              <a:effectLst/>
              <a:latin typeface="Consolas" panose="020B0609020204030204" pitchFamily="49" charset="0"/>
            </a:endParaRPr>
          </a:p>
          <a:p>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if</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x</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False</a:t>
            </a:r>
            <a:r>
              <a:rPr lang="en-IN" b="0" dirty="0">
                <a:solidFill>
                  <a:srgbClr val="CCCCCC"/>
                </a:solidFill>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key_list</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append</a:t>
            </a:r>
            <a:r>
              <a:rPr lang="en-IN" b="0" dirty="0">
                <a:solidFill>
                  <a:srgbClr val="CCCCCC"/>
                </a:solidFill>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solidFill>
                  <a:srgbClr val="CE9178"/>
                </a:solidFill>
                <a:effectLst/>
                <a:latin typeface="Consolas" panose="020B0609020204030204" pitchFamily="49" charset="0"/>
              </a:rPr>
              <a:t>'pressed'</a:t>
            </a:r>
            <a:r>
              <a:rPr lang="en-IN" b="0" dirty="0">
                <a:solidFill>
                  <a:srgbClr val="CCCCCC"/>
                </a:solidFill>
                <a:effectLst/>
                <a:latin typeface="Consolas" panose="020B0609020204030204" pitchFamily="49" charset="0"/>
              </a:rPr>
              <a:t> : f</a:t>
            </a:r>
            <a:r>
              <a:rPr lang="en-IN" b="0" dirty="0">
                <a:solidFill>
                  <a:srgbClr val="CE9178"/>
                </a:solidFill>
                <a:effectLst/>
                <a:latin typeface="Consolas" panose="020B0609020204030204" pitchFamily="49" charset="0"/>
              </a:rPr>
              <a:t>'</a:t>
            </a:r>
            <a:r>
              <a:rPr lang="en-IN" b="0" dirty="0">
                <a:solidFill>
                  <a:srgbClr val="9CDCFE"/>
                </a:solidFill>
                <a:effectLst/>
                <a:latin typeface="Consolas" panose="020B0609020204030204" pitchFamily="49" charset="0"/>
              </a:rPr>
              <a:t>{key}</a:t>
            </a:r>
            <a:r>
              <a:rPr lang="en-IN" b="0" dirty="0">
                <a:solidFill>
                  <a:srgbClr val="CE9178"/>
                </a:solidFill>
                <a:effectLst/>
                <a:latin typeface="Consolas" panose="020B0609020204030204" pitchFamily="49" charset="0"/>
              </a:rPr>
              <a:t>'</a:t>
            </a:r>
            <a:r>
              <a:rPr lang="en-IN" b="0" dirty="0">
                <a:solidFill>
                  <a:srgbClr val="CCCCCC"/>
                </a:solidFill>
                <a:effectLst/>
                <a:latin typeface="Consolas" panose="020B0609020204030204" pitchFamily="49" charset="0"/>
              </a:rPr>
              <a:t>}</a:t>
            </a:r>
          </a:p>
          <a:p>
            <a:r>
              <a:rPr lang="en-IN" b="0" dirty="0">
                <a:solidFill>
                  <a:srgbClr val="CCCCCC"/>
                </a:solidFill>
                <a:effectLst/>
                <a:latin typeface="Consolas" panose="020B0609020204030204" pitchFamily="49" charset="0"/>
              </a:rPr>
              <a:t>        )</a:t>
            </a:r>
          </a:p>
          <a:p>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x</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True</a:t>
            </a:r>
            <a:endParaRPr lang="en-IN" b="0" dirty="0">
              <a:solidFill>
                <a:srgbClr val="CCCCCC"/>
              </a:solidFill>
              <a:effectLst/>
              <a:latin typeface="Consolas" panose="020B0609020204030204" pitchFamily="49" charset="0"/>
            </a:endParaRPr>
          </a:p>
          <a:p>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if</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x</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True</a:t>
            </a:r>
            <a:r>
              <a:rPr lang="en-IN" b="0" dirty="0">
                <a:solidFill>
                  <a:srgbClr val="CCCCCC"/>
                </a:solidFill>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key_list</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append</a:t>
            </a:r>
            <a:r>
              <a:rPr lang="en-IN" b="0" dirty="0">
                <a:solidFill>
                  <a:srgbClr val="CCCCCC"/>
                </a:solidFill>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solidFill>
                  <a:srgbClr val="CE9178"/>
                </a:solidFill>
                <a:effectLst/>
                <a:latin typeface="Consolas" panose="020B0609020204030204" pitchFamily="49" charset="0"/>
              </a:rPr>
              <a:t>'Held'</a:t>
            </a:r>
            <a:r>
              <a:rPr lang="en-IN" b="0" dirty="0">
                <a:solidFill>
                  <a:srgbClr val="CCCCCC"/>
                </a:solidFill>
                <a:effectLst/>
                <a:latin typeface="Consolas" panose="020B0609020204030204" pitchFamily="49" charset="0"/>
              </a:rPr>
              <a:t>: f</a:t>
            </a:r>
            <a:r>
              <a:rPr lang="en-IN" b="0" dirty="0">
                <a:solidFill>
                  <a:srgbClr val="CE9178"/>
                </a:solidFill>
                <a:effectLst/>
                <a:latin typeface="Consolas" panose="020B0609020204030204" pitchFamily="49" charset="0"/>
              </a:rPr>
              <a:t>'</a:t>
            </a:r>
            <a:r>
              <a:rPr lang="en-IN" b="0" dirty="0">
                <a:solidFill>
                  <a:srgbClr val="9CDCFE"/>
                </a:solidFill>
                <a:effectLst/>
                <a:latin typeface="Consolas" panose="020B0609020204030204" pitchFamily="49" charset="0"/>
              </a:rPr>
              <a:t>{key}</a:t>
            </a:r>
            <a:r>
              <a:rPr lang="en-IN" b="0" dirty="0">
                <a:solidFill>
                  <a:srgbClr val="CE9178"/>
                </a:solidFill>
                <a:effectLst/>
                <a:latin typeface="Consolas" panose="020B0609020204030204" pitchFamily="49" charset="0"/>
              </a:rPr>
              <a:t>'</a:t>
            </a:r>
            <a:r>
              <a:rPr lang="en-IN" b="0" dirty="0">
                <a:solidFill>
                  <a:srgbClr val="CCCCCC"/>
                </a:solidFill>
                <a:effectLst/>
                <a:latin typeface="Consolas" panose="020B0609020204030204" pitchFamily="49" charset="0"/>
              </a:rPr>
              <a:t>}</a:t>
            </a:r>
          </a:p>
          <a:p>
            <a:r>
              <a:rPr lang="en-IN" b="0" dirty="0">
                <a:solidFill>
                  <a:srgbClr val="CCCCCC"/>
                </a:solidFill>
                <a:effectLst/>
                <a:latin typeface="Consolas" panose="020B0609020204030204" pitchFamily="49" charset="0"/>
              </a:rPr>
              <a:t>        )</a:t>
            </a:r>
          </a:p>
          <a:p>
            <a:r>
              <a:rPr lang="en-IN" b="0" dirty="0">
                <a:solidFill>
                  <a:srgbClr val="CCCCCC"/>
                </a:solidFill>
                <a:effectLst/>
                <a:latin typeface="Consolas" panose="020B0609020204030204" pitchFamily="49" charset="0"/>
              </a:rPr>
              <a:t>    </a:t>
            </a:r>
            <a:r>
              <a:rPr lang="en-IN" b="0" dirty="0" err="1">
                <a:solidFill>
                  <a:srgbClr val="DCDCAA"/>
                </a:solidFill>
                <a:effectLst/>
                <a:latin typeface="Consolas" panose="020B0609020204030204" pitchFamily="49" charset="0"/>
              </a:rPr>
              <a:t>update_json_file</a:t>
            </a:r>
            <a:r>
              <a:rPr lang="en-IN" b="0" dirty="0">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key_list</a:t>
            </a:r>
            <a:r>
              <a:rPr lang="en-IN" b="0" dirty="0">
                <a:solidFill>
                  <a:srgbClr val="CCCCCC"/>
                </a:solidFill>
                <a:effectLst/>
                <a:latin typeface="Consolas" panose="020B0609020204030204" pitchFamily="49" charset="0"/>
              </a:rPr>
              <a:t>)</a:t>
            </a:r>
          </a:p>
          <a:p>
            <a:br>
              <a:rPr lang="en-IN" b="0" dirty="0">
                <a:solidFill>
                  <a:srgbClr val="CCCCCC"/>
                </a:solidFill>
                <a:effectLst/>
                <a:latin typeface="Consolas" panose="020B0609020204030204" pitchFamily="49" charset="0"/>
              </a:rPr>
            </a:br>
            <a:r>
              <a:rPr lang="en-IN" b="0" dirty="0">
                <a:solidFill>
                  <a:srgbClr val="569CD6"/>
                </a:solidFill>
                <a:effectLst/>
                <a:latin typeface="Consolas" panose="020B0609020204030204" pitchFamily="49" charset="0"/>
              </a:rPr>
              <a:t>def</a:t>
            </a:r>
            <a:r>
              <a:rPr lang="en-IN" b="0" dirty="0">
                <a:solidFill>
                  <a:srgbClr val="CCCCCC"/>
                </a:solidFill>
                <a:effectLst/>
                <a:latin typeface="Consolas" panose="020B0609020204030204" pitchFamily="49" charset="0"/>
              </a:rPr>
              <a:t> </a:t>
            </a:r>
            <a:r>
              <a:rPr lang="en-IN" b="0" dirty="0" err="1">
                <a:solidFill>
                  <a:srgbClr val="DCDCAA"/>
                </a:solidFill>
                <a:effectLst/>
                <a:latin typeface="Consolas" panose="020B0609020204030204" pitchFamily="49" charset="0"/>
              </a:rPr>
              <a:t>on_release</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key</a:t>
            </a:r>
            <a:r>
              <a:rPr lang="en-IN" b="0" dirty="0">
                <a:solidFill>
                  <a:srgbClr val="CCCCCC"/>
                </a:solidFill>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global</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x</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key_list</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key_strokes</a:t>
            </a:r>
            <a:endParaRPr lang="en-IN" b="0" dirty="0">
              <a:solidFill>
                <a:srgbClr val="CCCCCC"/>
              </a:solidFill>
              <a:effectLst/>
              <a:latin typeface="Consolas" panose="020B0609020204030204" pitchFamily="49" charset="0"/>
            </a:endParaRPr>
          </a:p>
          <a:p>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key_list</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append</a:t>
            </a:r>
            <a:r>
              <a:rPr lang="en-IN" b="0" dirty="0">
                <a:solidFill>
                  <a:srgbClr val="CCCCCC"/>
                </a:solidFill>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solidFill>
                  <a:srgbClr val="CE9178"/>
                </a:solidFill>
                <a:effectLst/>
                <a:latin typeface="Consolas" panose="020B0609020204030204" pitchFamily="49" charset="0"/>
              </a:rPr>
              <a:t>'Released'</a:t>
            </a:r>
            <a:r>
              <a:rPr lang="en-IN" b="0" dirty="0">
                <a:solidFill>
                  <a:srgbClr val="CCCCCC"/>
                </a:solidFill>
                <a:effectLst/>
                <a:latin typeface="Consolas" panose="020B0609020204030204" pitchFamily="49" charset="0"/>
              </a:rPr>
              <a:t>: f</a:t>
            </a:r>
            <a:r>
              <a:rPr lang="en-IN" b="0" dirty="0">
                <a:solidFill>
                  <a:srgbClr val="CE9178"/>
                </a:solidFill>
                <a:effectLst/>
                <a:latin typeface="Consolas" panose="020B0609020204030204" pitchFamily="49" charset="0"/>
              </a:rPr>
              <a:t>'</a:t>
            </a:r>
            <a:r>
              <a:rPr lang="en-IN" b="0" dirty="0">
                <a:solidFill>
                  <a:srgbClr val="9CDCFE"/>
                </a:solidFill>
                <a:effectLst/>
                <a:latin typeface="Consolas" panose="020B0609020204030204" pitchFamily="49" charset="0"/>
              </a:rPr>
              <a:t>{key}</a:t>
            </a:r>
            <a:r>
              <a:rPr lang="en-IN" b="0" dirty="0">
                <a:solidFill>
                  <a:srgbClr val="CE9178"/>
                </a:solidFill>
                <a:effectLst/>
                <a:latin typeface="Consolas" panose="020B0609020204030204" pitchFamily="49" charset="0"/>
              </a:rPr>
              <a:t>'</a:t>
            </a:r>
            <a:r>
              <a:rPr lang="en-IN" b="0" dirty="0">
                <a:solidFill>
                  <a:srgbClr val="CCCCCC"/>
                </a:solidFill>
                <a:effectLst/>
                <a:latin typeface="Consolas" panose="020B0609020204030204" pitchFamily="49" charset="0"/>
              </a:rPr>
              <a:t>}</a:t>
            </a:r>
          </a:p>
          <a:p>
            <a:r>
              <a:rPr lang="en-IN" b="0" dirty="0">
                <a:solidFill>
                  <a:srgbClr val="CCCCCC"/>
                </a:solidFill>
                <a:effectLst/>
                <a:latin typeface="Consolas" panose="020B0609020204030204" pitchFamily="49" charset="0"/>
              </a:rPr>
              <a:t>    )</a:t>
            </a:r>
          </a:p>
          <a:p>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if</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x</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True</a:t>
            </a:r>
            <a:r>
              <a:rPr lang="en-IN" b="0" dirty="0">
                <a:solidFill>
                  <a:srgbClr val="CCCCCC"/>
                </a:solidFill>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x</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False</a:t>
            </a:r>
            <a:endParaRPr lang="en-IN" b="0" dirty="0">
              <a:solidFill>
                <a:srgbClr val="CCCCCC"/>
              </a:solidFill>
              <a:effectLst/>
              <a:latin typeface="Consolas" panose="020B0609020204030204" pitchFamily="49" charset="0"/>
            </a:endParaRPr>
          </a:p>
          <a:p>
            <a:r>
              <a:rPr lang="en-IN" b="0" dirty="0">
                <a:solidFill>
                  <a:srgbClr val="CCCCCC"/>
                </a:solidFill>
                <a:effectLst/>
                <a:latin typeface="Consolas" panose="020B0609020204030204" pitchFamily="49" charset="0"/>
              </a:rPr>
              <a:t>    </a:t>
            </a:r>
            <a:r>
              <a:rPr lang="en-IN" b="0" dirty="0" err="1">
                <a:solidFill>
                  <a:srgbClr val="DCDCAA"/>
                </a:solidFill>
                <a:effectLst/>
                <a:latin typeface="Consolas" panose="020B0609020204030204" pitchFamily="49" charset="0"/>
              </a:rPr>
              <a:t>update_json_file</a:t>
            </a:r>
            <a:r>
              <a:rPr lang="en-IN" b="0" dirty="0">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key_list</a:t>
            </a:r>
            <a:r>
              <a:rPr lang="en-IN" b="0" dirty="0">
                <a:solidFill>
                  <a:srgbClr val="CCCCCC"/>
                </a:solidFill>
                <a:effectLst/>
                <a:latin typeface="Consolas" panose="020B0609020204030204" pitchFamily="49" charset="0"/>
              </a:rPr>
              <a:t>)</a:t>
            </a:r>
          </a:p>
          <a:p>
            <a:br>
              <a:rPr lang="en-IN" b="0" dirty="0">
                <a:solidFill>
                  <a:srgbClr val="CCCCCC"/>
                </a:solidFill>
                <a:effectLst/>
                <a:latin typeface="Consolas" panose="020B0609020204030204" pitchFamily="49" charset="0"/>
              </a:rPr>
            </a:b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key_strokes</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key_strokes</a:t>
            </a:r>
            <a:r>
              <a:rPr lang="en-IN" b="0" dirty="0" err="1">
                <a:solidFill>
                  <a:srgbClr val="D4D4D4"/>
                </a:solidFill>
                <a:effectLst/>
                <a:latin typeface="Consolas" panose="020B0609020204030204" pitchFamily="49" charset="0"/>
              </a:rPr>
              <a:t>+</a:t>
            </a:r>
            <a:r>
              <a:rPr lang="en-IN" b="0" dirty="0" err="1">
                <a:solidFill>
                  <a:srgbClr val="4EC9B0"/>
                </a:solidFill>
                <a:effectLst/>
                <a:latin typeface="Consolas" panose="020B0609020204030204" pitchFamily="49" charset="0"/>
              </a:rPr>
              <a:t>str</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key</a:t>
            </a:r>
            <a:r>
              <a:rPr lang="en-IN" b="0" dirty="0">
                <a:solidFill>
                  <a:srgbClr val="CCCCCC"/>
                </a:solidFill>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err="1">
                <a:solidFill>
                  <a:srgbClr val="DCDCAA"/>
                </a:solidFill>
                <a:effectLst/>
                <a:latin typeface="Consolas" panose="020B0609020204030204" pitchFamily="49" charset="0"/>
              </a:rPr>
              <a:t>update_txt_file</a:t>
            </a:r>
            <a:r>
              <a:rPr lang="en-IN" b="0" dirty="0">
                <a:solidFill>
                  <a:srgbClr val="CCCCCC"/>
                </a:solidFill>
                <a:effectLst/>
                <a:latin typeface="Consolas" panose="020B0609020204030204" pitchFamily="49" charset="0"/>
              </a:rPr>
              <a:t>(</a:t>
            </a:r>
            <a:r>
              <a:rPr lang="en-IN" b="0" dirty="0">
                <a:solidFill>
                  <a:srgbClr val="4EC9B0"/>
                </a:solidFill>
                <a:effectLst/>
                <a:latin typeface="Consolas" panose="020B0609020204030204" pitchFamily="49" charset="0"/>
              </a:rPr>
              <a:t>str</a:t>
            </a:r>
            <a:r>
              <a:rPr lang="en-IN" b="0" dirty="0">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key_strokes</a:t>
            </a:r>
            <a:r>
              <a:rPr lang="en-IN"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5569470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632</TotalTime>
  <Words>1021</Words>
  <Application>Microsoft Office PowerPoint</Application>
  <PresentationFormat>Widescreen</PresentationFormat>
  <Paragraphs>128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Consolas</vt:lpstr>
      <vt:lpstr>Helvetica Neue</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shashipreethampeddi@gmail.com</dc:creator>
  <cp:lastModifiedBy>shashipreethampeddi@gmail.com</cp:lastModifiedBy>
  <cp:revision>12</cp:revision>
  <dcterms:created xsi:type="dcterms:W3CDTF">2023-07-11T14:33:08Z</dcterms:created>
  <dcterms:modified xsi:type="dcterms:W3CDTF">2023-07-16T14:40:54Z</dcterms:modified>
</cp:coreProperties>
</file>