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4" r:id="rId7"/>
    <p:sldId id="264" r:id="rId8"/>
    <p:sldId id="261" r:id="rId9"/>
    <p:sldId id="262" r:id="rId10"/>
    <p:sldId id="265" r:id="rId11"/>
    <p:sldId id="266" r:id="rId12"/>
    <p:sldId id="272" r:id="rId13"/>
    <p:sldId id="268" r:id="rId14"/>
    <p:sldId id="269" r:id="rId15"/>
    <p:sldId id="270" r:id="rId16"/>
    <p:sldId id="275" r:id="rId17"/>
    <p:sldId id="276" r:id="rId18"/>
    <p:sldId id="277" r:id="rId19"/>
    <p:sldId id="267"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9B1E-01EC-BC60-A530-8433A44A41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DA568A-56F2-C608-DB32-A94C2EEE8C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A09168-1D90-58FA-4D68-55D1BFF83874}"/>
              </a:ext>
            </a:extLst>
          </p:cNvPr>
          <p:cNvSpPr>
            <a:spLocks noGrp="1"/>
          </p:cNvSpPr>
          <p:nvPr>
            <p:ph type="dt" sz="half" idx="10"/>
          </p:nvPr>
        </p:nvSpPr>
        <p:spPr/>
        <p:txBody>
          <a:bodyPr/>
          <a:lstStyle/>
          <a:p>
            <a:fld id="{5473F43F-51AA-434E-B2D6-7E0FC25DE87D}" type="datetimeFigureOut">
              <a:rPr lang="en-IN" smtClean="0"/>
              <a:t>17-11-2023</a:t>
            </a:fld>
            <a:endParaRPr lang="en-IN"/>
          </a:p>
        </p:txBody>
      </p:sp>
      <p:sp>
        <p:nvSpPr>
          <p:cNvPr id="5" name="Footer Placeholder 4">
            <a:extLst>
              <a:ext uri="{FF2B5EF4-FFF2-40B4-BE49-F238E27FC236}">
                <a16:creationId xmlns:a16="http://schemas.microsoft.com/office/drawing/2014/main" id="{9362F9D0-1818-76E7-18C8-405AB7307B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97BCDD-8F55-8C57-64D8-91840D890255}"/>
              </a:ext>
            </a:extLst>
          </p:cNvPr>
          <p:cNvSpPr>
            <a:spLocks noGrp="1"/>
          </p:cNvSpPr>
          <p:nvPr>
            <p:ph type="sldNum" sz="quarter" idx="12"/>
          </p:nvPr>
        </p:nvSpPr>
        <p:spPr/>
        <p:txBody>
          <a:bodyPr/>
          <a:lstStyle/>
          <a:p>
            <a:fld id="{4CC7F8A9-F5BE-4DF1-A241-839B86272663}" type="slidenum">
              <a:rPr lang="en-IN" smtClean="0"/>
              <a:t>‹#›</a:t>
            </a:fld>
            <a:endParaRPr lang="en-IN"/>
          </a:p>
        </p:txBody>
      </p:sp>
    </p:spTree>
    <p:extLst>
      <p:ext uri="{BB962C8B-B14F-4D97-AF65-F5344CB8AC3E}">
        <p14:creationId xmlns:p14="http://schemas.microsoft.com/office/powerpoint/2010/main" val="269253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155E-5A14-F3A7-644A-65A9EFBF90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ED44ED-B537-FB2F-1F42-0548B30C17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5BEA87-0508-417E-2E6F-8BBAE6AD9AFF}"/>
              </a:ext>
            </a:extLst>
          </p:cNvPr>
          <p:cNvSpPr>
            <a:spLocks noGrp="1"/>
          </p:cNvSpPr>
          <p:nvPr>
            <p:ph type="dt" sz="half" idx="10"/>
          </p:nvPr>
        </p:nvSpPr>
        <p:spPr/>
        <p:txBody>
          <a:bodyPr/>
          <a:lstStyle/>
          <a:p>
            <a:fld id="{5473F43F-51AA-434E-B2D6-7E0FC25DE87D}" type="datetimeFigureOut">
              <a:rPr lang="en-IN" smtClean="0"/>
              <a:t>17-11-2023</a:t>
            </a:fld>
            <a:endParaRPr lang="en-IN"/>
          </a:p>
        </p:txBody>
      </p:sp>
      <p:sp>
        <p:nvSpPr>
          <p:cNvPr id="5" name="Footer Placeholder 4">
            <a:extLst>
              <a:ext uri="{FF2B5EF4-FFF2-40B4-BE49-F238E27FC236}">
                <a16:creationId xmlns:a16="http://schemas.microsoft.com/office/drawing/2014/main" id="{5C9A6794-2BE4-2F1C-3667-3B62454442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8EF62E-A73F-11E5-9FFC-95F08B95DA5B}"/>
              </a:ext>
            </a:extLst>
          </p:cNvPr>
          <p:cNvSpPr>
            <a:spLocks noGrp="1"/>
          </p:cNvSpPr>
          <p:nvPr>
            <p:ph type="sldNum" sz="quarter" idx="12"/>
          </p:nvPr>
        </p:nvSpPr>
        <p:spPr/>
        <p:txBody>
          <a:bodyPr/>
          <a:lstStyle/>
          <a:p>
            <a:fld id="{4CC7F8A9-F5BE-4DF1-A241-839B86272663}" type="slidenum">
              <a:rPr lang="en-IN" smtClean="0"/>
              <a:t>‹#›</a:t>
            </a:fld>
            <a:endParaRPr lang="en-IN"/>
          </a:p>
        </p:txBody>
      </p:sp>
    </p:spTree>
    <p:extLst>
      <p:ext uri="{BB962C8B-B14F-4D97-AF65-F5344CB8AC3E}">
        <p14:creationId xmlns:p14="http://schemas.microsoft.com/office/powerpoint/2010/main" val="377081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809CE-2F9B-799C-48B2-B98E2D04D2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D30CAB-FB58-EF5A-A789-714E82F17C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FA3325-C3D0-0B1C-D2B2-C6773D6B46DB}"/>
              </a:ext>
            </a:extLst>
          </p:cNvPr>
          <p:cNvSpPr>
            <a:spLocks noGrp="1"/>
          </p:cNvSpPr>
          <p:nvPr>
            <p:ph type="dt" sz="half" idx="10"/>
          </p:nvPr>
        </p:nvSpPr>
        <p:spPr/>
        <p:txBody>
          <a:bodyPr/>
          <a:lstStyle/>
          <a:p>
            <a:fld id="{5473F43F-51AA-434E-B2D6-7E0FC25DE87D}" type="datetimeFigureOut">
              <a:rPr lang="en-IN" smtClean="0"/>
              <a:t>17-11-2023</a:t>
            </a:fld>
            <a:endParaRPr lang="en-IN"/>
          </a:p>
        </p:txBody>
      </p:sp>
      <p:sp>
        <p:nvSpPr>
          <p:cNvPr id="5" name="Footer Placeholder 4">
            <a:extLst>
              <a:ext uri="{FF2B5EF4-FFF2-40B4-BE49-F238E27FC236}">
                <a16:creationId xmlns:a16="http://schemas.microsoft.com/office/drawing/2014/main" id="{2756BA74-5955-5A61-4D25-9E88FBE4D6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477941-9928-91D0-D439-72D28441CCC2}"/>
              </a:ext>
            </a:extLst>
          </p:cNvPr>
          <p:cNvSpPr>
            <a:spLocks noGrp="1"/>
          </p:cNvSpPr>
          <p:nvPr>
            <p:ph type="sldNum" sz="quarter" idx="12"/>
          </p:nvPr>
        </p:nvSpPr>
        <p:spPr/>
        <p:txBody>
          <a:bodyPr/>
          <a:lstStyle/>
          <a:p>
            <a:fld id="{4CC7F8A9-F5BE-4DF1-A241-839B86272663}" type="slidenum">
              <a:rPr lang="en-IN" smtClean="0"/>
              <a:t>‹#›</a:t>
            </a:fld>
            <a:endParaRPr lang="en-IN"/>
          </a:p>
        </p:txBody>
      </p:sp>
    </p:spTree>
    <p:extLst>
      <p:ext uri="{BB962C8B-B14F-4D97-AF65-F5344CB8AC3E}">
        <p14:creationId xmlns:p14="http://schemas.microsoft.com/office/powerpoint/2010/main" val="46614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B453-3C48-AD0D-A0C3-D0464D238E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1F880D-03DA-53D9-A67A-AA181E0978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7CCD12-C184-2CC4-C867-4E514DD7DDEA}"/>
              </a:ext>
            </a:extLst>
          </p:cNvPr>
          <p:cNvSpPr>
            <a:spLocks noGrp="1"/>
          </p:cNvSpPr>
          <p:nvPr>
            <p:ph type="dt" sz="half" idx="10"/>
          </p:nvPr>
        </p:nvSpPr>
        <p:spPr/>
        <p:txBody>
          <a:bodyPr/>
          <a:lstStyle/>
          <a:p>
            <a:fld id="{5473F43F-51AA-434E-B2D6-7E0FC25DE87D}" type="datetimeFigureOut">
              <a:rPr lang="en-IN" smtClean="0"/>
              <a:t>17-11-2023</a:t>
            </a:fld>
            <a:endParaRPr lang="en-IN"/>
          </a:p>
        </p:txBody>
      </p:sp>
      <p:sp>
        <p:nvSpPr>
          <p:cNvPr id="5" name="Footer Placeholder 4">
            <a:extLst>
              <a:ext uri="{FF2B5EF4-FFF2-40B4-BE49-F238E27FC236}">
                <a16:creationId xmlns:a16="http://schemas.microsoft.com/office/drawing/2014/main" id="{330438B9-C005-B20E-6746-9B0F4C4C42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5D7C1-FAFC-EBB9-46F9-B16D989946FA}"/>
              </a:ext>
            </a:extLst>
          </p:cNvPr>
          <p:cNvSpPr>
            <a:spLocks noGrp="1"/>
          </p:cNvSpPr>
          <p:nvPr>
            <p:ph type="sldNum" sz="quarter" idx="12"/>
          </p:nvPr>
        </p:nvSpPr>
        <p:spPr/>
        <p:txBody>
          <a:bodyPr/>
          <a:lstStyle/>
          <a:p>
            <a:fld id="{4CC7F8A9-F5BE-4DF1-A241-839B86272663}" type="slidenum">
              <a:rPr lang="en-IN" smtClean="0"/>
              <a:t>‹#›</a:t>
            </a:fld>
            <a:endParaRPr lang="en-IN"/>
          </a:p>
        </p:txBody>
      </p:sp>
    </p:spTree>
    <p:extLst>
      <p:ext uri="{BB962C8B-B14F-4D97-AF65-F5344CB8AC3E}">
        <p14:creationId xmlns:p14="http://schemas.microsoft.com/office/powerpoint/2010/main" val="153209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3761-BB9B-F84A-B885-3756A9321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60EBC5-39CA-04EC-6C47-16298542F4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1C89B1-461F-33E1-BA85-2E1E506C6E31}"/>
              </a:ext>
            </a:extLst>
          </p:cNvPr>
          <p:cNvSpPr>
            <a:spLocks noGrp="1"/>
          </p:cNvSpPr>
          <p:nvPr>
            <p:ph type="dt" sz="half" idx="10"/>
          </p:nvPr>
        </p:nvSpPr>
        <p:spPr/>
        <p:txBody>
          <a:bodyPr/>
          <a:lstStyle/>
          <a:p>
            <a:fld id="{5473F43F-51AA-434E-B2D6-7E0FC25DE87D}" type="datetimeFigureOut">
              <a:rPr lang="en-IN" smtClean="0"/>
              <a:t>17-11-2023</a:t>
            </a:fld>
            <a:endParaRPr lang="en-IN"/>
          </a:p>
        </p:txBody>
      </p:sp>
      <p:sp>
        <p:nvSpPr>
          <p:cNvPr id="5" name="Footer Placeholder 4">
            <a:extLst>
              <a:ext uri="{FF2B5EF4-FFF2-40B4-BE49-F238E27FC236}">
                <a16:creationId xmlns:a16="http://schemas.microsoft.com/office/drawing/2014/main" id="{246ABE8F-46D3-0E9E-A74F-3C04DCB266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23D663-F424-A29E-C2AF-D165473C13A6}"/>
              </a:ext>
            </a:extLst>
          </p:cNvPr>
          <p:cNvSpPr>
            <a:spLocks noGrp="1"/>
          </p:cNvSpPr>
          <p:nvPr>
            <p:ph type="sldNum" sz="quarter" idx="12"/>
          </p:nvPr>
        </p:nvSpPr>
        <p:spPr/>
        <p:txBody>
          <a:bodyPr/>
          <a:lstStyle/>
          <a:p>
            <a:fld id="{4CC7F8A9-F5BE-4DF1-A241-839B86272663}" type="slidenum">
              <a:rPr lang="en-IN" smtClean="0"/>
              <a:t>‹#›</a:t>
            </a:fld>
            <a:endParaRPr lang="en-IN"/>
          </a:p>
        </p:txBody>
      </p:sp>
    </p:spTree>
    <p:extLst>
      <p:ext uri="{BB962C8B-B14F-4D97-AF65-F5344CB8AC3E}">
        <p14:creationId xmlns:p14="http://schemas.microsoft.com/office/powerpoint/2010/main" val="23156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FD6B8-BDAE-EA48-7A12-F3ADC484A7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EC520D-C2A8-DE71-52D6-A9576759FE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579C08-C2AE-C48B-C956-C004ED4234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D484F3-9765-74DD-FB00-ED1CC080DBB6}"/>
              </a:ext>
            </a:extLst>
          </p:cNvPr>
          <p:cNvSpPr>
            <a:spLocks noGrp="1"/>
          </p:cNvSpPr>
          <p:nvPr>
            <p:ph type="dt" sz="half" idx="10"/>
          </p:nvPr>
        </p:nvSpPr>
        <p:spPr/>
        <p:txBody>
          <a:bodyPr/>
          <a:lstStyle/>
          <a:p>
            <a:fld id="{5473F43F-51AA-434E-B2D6-7E0FC25DE87D}" type="datetimeFigureOut">
              <a:rPr lang="en-IN" smtClean="0"/>
              <a:t>17-11-2023</a:t>
            </a:fld>
            <a:endParaRPr lang="en-IN"/>
          </a:p>
        </p:txBody>
      </p:sp>
      <p:sp>
        <p:nvSpPr>
          <p:cNvPr id="6" name="Footer Placeholder 5">
            <a:extLst>
              <a:ext uri="{FF2B5EF4-FFF2-40B4-BE49-F238E27FC236}">
                <a16:creationId xmlns:a16="http://schemas.microsoft.com/office/drawing/2014/main" id="{CDEDE2E5-1E5C-9A68-E6CE-652F8E757F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414C2C-A21A-72A3-286D-A37BDBF868B7}"/>
              </a:ext>
            </a:extLst>
          </p:cNvPr>
          <p:cNvSpPr>
            <a:spLocks noGrp="1"/>
          </p:cNvSpPr>
          <p:nvPr>
            <p:ph type="sldNum" sz="quarter" idx="12"/>
          </p:nvPr>
        </p:nvSpPr>
        <p:spPr/>
        <p:txBody>
          <a:bodyPr/>
          <a:lstStyle/>
          <a:p>
            <a:fld id="{4CC7F8A9-F5BE-4DF1-A241-839B86272663}" type="slidenum">
              <a:rPr lang="en-IN" smtClean="0"/>
              <a:t>‹#›</a:t>
            </a:fld>
            <a:endParaRPr lang="en-IN"/>
          </a:p>
        </p:txBody>
      </p:sp>
    </p:spTree>
    <p:extLst>
      <p:ext uri="{BB962C8B-B14F-4D97-AF65-F5344CB8AC3E}">
        <p14:creationId xmlns:p14="http://schemas.microsoft.com/office/powerpoint/2010/main" val="315724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6CA8-834A-9F02-93AA-30DEEEB4EA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86BCAF-53B7-FE35-1449-3104D725B9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53C6ED-3B67-1FA0-AC7C-85141D4EB6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BA00B7-7667-3614-321D-EA87B5A68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EF5D52-5406-99B7-065A-C3CEAE28A7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8F2755-882A-E776-E858-FA4F789BDD72}"/>
              </a:ext>
            </a:extLst>
          </p:cNvPr>
          <p:cNvSpPr>
            <a:spLocks noGrp="1"/>
          </p:cNvSpPr>
          <p:nvPr>
            <p:ph type="dt" sz="half" idx="10"/>
          </p:nvPr>
        </p:nvSpPr>
        <p:spPr/>
        <p:txBody>
          <a:bodyPr/>
          <a:lstStyle/>
          <a:p>
            <a:fld id="{5473F43F-51AA-434E-B2D6-7E0FC25DE87D}" type="datetimeFigureOut">
              <a:rPr lang="en-IN" smtClean="0"/>
              <a:t>17-11-2023</a:t>
            </a:fld>
            <a:endParaRPr lang="en-IN"/>
          </a:p>
        </p:txBody>
      </p:sp>
      <p:sp>
        <p:nvSpPr>
          <p:cNvPr id="8" name="Footer Placeholder 7">
            <a:extLst>
              <a:ext uri="{FF2B5EF4-FFF2-40B4-BE49-F238E27FC236}">
                <a16:creationId xmlns:a16="http://schemas.microsoft.com/office/drawing/2014/main" id="{04EE2EBD-B223-1B72-470A-787E47A526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39FA89-34FF-F144-5897-DE8C7132643E}"/>
              </a:ext>
            </a:extLst>
          </p:cNvPr>
          <p:cNvSpPr>
            <a:spLocks noGrp="1"/>
          </p:cNvSpPr>
          <p:nvPr>
            <p:ph type="sldNum" sz="quarter" idx="12"/>
          </p:nvPr>
        </p:nvSpPr>
        <p:spPr/>
        <p:txBody>
          <a:bodyPr/>
          <a:lstStyle/>
          <a:p>
            <a:fld id="{4CC7F8A9-F5BE-4DF1-A241-839B86272663}" type="slidenum">
              <a:rPr lang="en-IN" smtClean="0"/>
              <a:t>‹#›</a:t>
            </a:fld>
            <a:endParaRPr lang="en-IN"/>
          </a:p>
        </p:txBody>
      </p:sp>
    </p:spTree>
    <p:extLst>
      <p:ext uri="{BB962C8B-B14F-4D97-AF65-F5344CB8AC3E}">
        <p14:creationId xmlns:p14="http://schemas.microsoft.com/office/powerpoint/2010/main" val="1246118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4B47-2A12-F74F-2D74-8C7275D13F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991671-4BFD-E592-AAB8-563EBC17314E}"/>
              </a:ext>
            </a:extLst>
          </p:cNvPr>
          <p:cNvSpPr>
            <a:spLocks noGrp="1"/>
          </p:cNvSpPr>
          <p:nvPr>
            <p:ph type="dt" sz="half" idx="10"/>
          </p:nvPr>
        </p:nvSpPr>
        <p:spPr/>
        <p:txBody>
          <a:bodyPr/>
          <a:lstStyle/>
          <a:p>
            <a:fld id="{5473F43F-51AA-434E-B2D6-7E0FC25DE87D}" type="datetimeFigureOut">
              <a:rPr lang="en-IN" smtClean="0"/>
              <a:t>17-11-2023</a:t>
            </a:fld>
            <a:endParaRPr lang="en-IN"/>
          </a:p>
        </p:txBody>
      </p:sp>
      <p:sp>
        <p:nvSpPr>
          <p:cNvPr id="4" name="Footer Placeholder 3">
            <a:extLst>
              <a:ext uri="{FF2B5EF4-FFF2-40B4-BE49-F238E27FC236}">
                <a16:creationId xmlns:a16="http://schemas.microsoft.com/office/drawing/2014/main" id="{913AEF23-8912-2CEA-C16A-20D09C895A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D41F65-5B09-1A46-E960-2FBDAEC31143}"/>
              </a:ext>
            </a:extLst>
          </p:cNvPr>
          <p:cNvSpPr>
            <a:spLocks noGrp="1"/>
          </p:cNvSpPr>
          <p:nvPr>
            <p:ph type="sldNum" sz="quarter" idx="12"/>
          </p:nvPr>
        </p:nvSpPr>
        <p:spPr/>
        <p:txBody>
          <a:bodyPr/>
          <a:lstStyle/>
          <a:p>
            <a:fld id="{4CC7F8A9-F5BE-4DF1-A241-839B86272663}" type="slidenum">
              <a:rPr lang="en-IN" smtClean="0"/>
              <a:t>‹#›</a:t>
            </a:fld>
            <a:endParaRPr lang="en-IN"/>
          </a:p>
        </p:txBody>
      </p:sp>
    </p:spTree>
    <p:extLst>
      <p:ext uri="{BB962C8B-B14F-4D97-AF65-F5344CB8AC3E}">
        <p14:creationId xmlns:p14="http://schemas.microsoft.com/office/powerpoint/2010/main" val="744992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A252C3-462B-2760-CDBC-610EF6BE02C6}"/>
              </a:ext>
            </a:extLst>
          </p:cNvPr>
          <p:cNvSpPr>
            <a:spLocks noGrp="1"/>
          </p:cNvSpPr>
          <p:nvPr>
            <p:ph type="dt" sz="half" idx="10"/>
          </p:nvPr>
        </p:nvSpPr>
        <p:spPr/>
        <p:txBody>
          <a:bodyPr/>
          <a:lstStyle/>
          <a:p>
            <a:fld id="{5473F43F-51AA-434E-B2D6-7E0FC25DE87D}" type="datetimeFigureOut">
              <a:rPr lang="en-IN" smtClean="0"/>
              <a:t>17-11-2023</a:t>
            </a:fld>
            <a:endParaRPr lang="en-IN"/>
          </a:p>
        </p:txBody>
      </p:sp>
      <p:sp>
        <p:nvSpPr>
          <p:cNvPr id="3" name="Footer Placeholder 2">
            <a:extLst>
              <a:ext uri="{FF2B5EF4-FFF2-40B4-BE49-F238E27FC236}">
                <a16:creationId xmlns:a16="http://schemas.microsoft.com/office/drawing/2014/main" id="{9546A4C1-68B4-E738-7E70-249197CBE6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E0F4D2-90FD-7D1F-3685-835D23729B19}"/>
              </a:ext>
            </a:extLst>
          </p:cNvPr>
          <p:cNvSpPr>
            <a:spLocks noGrp="1"/>
          </p:cNvSpPr>
          <p:nvPr>
            <p:ph type="sldNum" sz="quarter" idx="12"/>
          </p:nvPr>
        </p:nvSpPr>
        <p:spPr/>
        <p:txBody>
          <a:bodyPr/>
          <a:lstStyle/>
          <a:p>
            <a:fld id="{4CC7F8A9-F5BE-4DF1-A241-839B86272663}" type="slidenum">
              <a:rPr lang="en-IN" smtClean="0"/>
              <a:t>‹#›</a:t>
            </a:fld>
            <a:endParaRPr lang="en-IN"/>
          </a:p>
        </p:txBody>
      </p:sp>
    </p:spTree>
    <p:extLst>
      <p:ext uri="{BB962C8B-B14F-4D97-AF65-F5344CB8AC3E}">
        <p14:creationId xmlns:p14="http://schemas.microsoft.com/office/powerpoint/2010/main" val="4248010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E6ABD-59E7-6919-48FF-5619D6607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AB4B48-42BC-443F-6A7A-45ECA12151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F1C326-E441-721C-8901-AD715FB1F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A40FB4-9936-B9F7-66CA-D2A38A1A9B3E}"/>
              </a:ext>
            </a:extLst>
          </p:cNvPr>
          <p:cNvSpPr>
            <a:spLocks noGrp="1"/>
          </p:cNvSpPr>
          <p:nvPr>
            <p:ph type="dt" sz="half" idx="10"/>
          </p:nvPr>
        </p:nvSpPr>
        <p:spPr/>
        <p:txBody>
          <a:bodyPr/>
          <a:lstStyle/>
          <a:p>
            <a:fld id="{5473F43F-51AA-434E-B2D6-7E0FC25DE87D}" type="datetimeFigureOut">
              <a:rPr lang="en-IN" smtClean="0"/>
              <a:t>17-11-2023</a:t>
            </a:fld>
            <a:endParaRPr lang="en-IN"/>
          </a:p>
        </p:txBody>
      </p:sp>
      <p:sp>
        <p:nvSpPr>
          <p:cNvPr id="6" name="Footer Placeholder 5">
            <a:extLst>
              <a:ext uri="{FF2B5EF4-FFF2-40B4-BE49-F238E27FC236}">
                <a16:creationId xmlns:a16="http://schemas.microsoft.com/office/drawing/2014/main" id="{94482054-F8DD-304C-C797-D02880462E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3ACF37-204E-929A-C2A6-66DA59CDCE25}"/>
              </a:ext>
            </a:extLst>
          </p:cNvPr>
          <p:cNvSpPr>
            <a:spLocks noGrp="1"/>
          </p:cNvSpPr>
          <p:nvPr>
            <p:ph type="sldNum" sz="quarter" idx="12"/>
          </p:nvPr>
        </p:nvSpPr>
        <p:spPr/>
        <p:txBody>
          <a:bodyPr/>
          <a:lstStyle/>
          <a:p>
            <a:fld id="{4CC7F8A9-F5BE-4DF1-A241-839B86272663}" type="slidenum">
              <a:rPr lang="en-IN" smtClean="0"/>
              <a:t>‹#›</a:t>
            </a:fld>
            <a:endParaRPr lang="en-IN"/>
          </a:p>
        </p:txBody>
      </p:sp>
    </p:spTree>
    <p:extLst>
      <p:ext uri="{BB962C8B-B14F-4D97-AF65-F5344CB8AC3E}">
        <p14:creationId xmlns:p14="http://schemas.microsoft.com/office/powerpoint/2010/main" val="3022904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DA97-A286-3DCC-0993-2CF99EFF7F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F0CA90-D4EF-8EE4-0940-72CE4E68C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B7D5CA-F90F-B204-A007-AC6452FA6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A13BB9-61D6-A1C4-1F12-3C1DD2E6B3A3}"/>
              </a:ext>
            </a:extLst>
          </p:cNvPr>
          <p:cNvSpPr>
            <a:spLocks noGrp="1"/>
          </p:cNvSpPr>
          <p:nvPr>
            <p:ph type="dt" sz="half" idx="10"/>
          </p:nvPr>
        </p:nvSpPr>
        <p:spPr/>
        <p:txBody>
          <a:bodyPr/>
          <a:lstStyle/>
          <a:p>
            <a:fld id="{5473F43F-51AA-434E-B2D6-7E0FC25DE87D}" type="datetimeFigureOut">
              <a:rPr lang="en-IN" smtClean="0"/>
              <a:t>17-11-2023</a:t>
            </a:fld>
            <a:endParaRPr lang="en-IN"/>
          </a:p>
        </p:txBody>
      </p:sp>
      <p:sp>
        <p:nvSpPr>
          <p:cNvPr id="6" name="Footer Placeholder 5">
            <a:extLst>
              <a:ext uri="{FF2B5EF4-FFF2-40B4-BE49-F238E27FC236}">
                <a16:creationId xmlns:a16="http://schemas.microsoft.com/office/drawing/2014/main" id="{B9AB27C7-57CE-6F43-4F56-CF5A8486AE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9A07A1-8EE8-86D2-9013-C08C4871DE6C}"/>
              </a:ext>
            </a:extLst>
          </p:cNvPr>
          <p:cNvSpPr>
            <a:spLocks noGrp="1"/>
          </p:cNvSpPr>
          <p:nvPr>
            <p:ph type="sldNum" sz="quarter" idx="12"/>
          </p:nvPr>
        </p:nvSpPr>
        <p:spPr/>
        <p:txBody>
          <a:bodyPr/>
          <a:lstStyle/>
          <a:p>
            <a:fld id="{4CC7F8A9-F5BE-4DF1-A241-839B86272663}" type="slidenum">
              <a:rPr lang="en-IN" smtClean="0"/>
              <a:t>‹#›</a:t>
            </a:fld>
            <a:endParaRPr lang="en-IN"/>
          </a:p>
        </p:txBody>
      </p:sp>
    </p:spTree>
    <p:extLst>
      <p:ext uri="{BB962C8B-B14F-4D97-AF65-F5344CB8AC3E}">
        <p14:creationId xmlns:p14="http://schemas.microsoft.com/office/powerpoint/2010/main" val="1476404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27D3B0-80BF-7EF1-45D5-4E3A98E2A6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3F4D5E-EF1E-4347-5898-412E585E2F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CF8ED3-6018-80DC-A3FC-15B799C25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3F43F-51AA-434E-B2D6-7E0FC25DE87D}" type="datetimeFigureOut">
              <a:rPr lang="en-IN" smtClean="0"/>
              <a:t>17-11-2023</a:t>
            </a:fld>
            <a:endParaRPr lang="en-IN"/>
          </a:p>
        </p:txBody>
      </p:sp>
      <p:sp>
        <p:nvSpPr>
          <p:cNvPr id="5" name="Footer Placeholder 4">
            <a:extLst>
              <a:ext uri="{FF2B5EF4-FFF2-40B4-BE49-F238E27FC236}">
                <a16:creationId xmlns:a16="http://schemas.microsoft.com/office/drawing/2014/main" id="{012C1D60-F581-37C1-F3A1-A57316E67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9DB8DF-034A-EB19-4F97-09CC7D01C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7F8A9-F5BE-4DF1-A241-839B86272663}" type="slidenum">
              <a:rPr lang="en-IN" smtClean="0"/>
              <a:t>‹#›</a:t>
            </a:fld>
            <a:endParaRPr lang="en-IN"/>
          </a:p>
        </p:txBody>
      </p:sp>
    </p:spTree>
    <p:extLst>
      <p:ext uri="{BB962C8B-B14F-4D97-AF65-F5344CB8AC3E}">
        <p14:creationId xmlns:p14="http://schemas.microsoft.com/office/powerpoint/2010/main" val="21673707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413F8-25DC-A895-50B8-4989A408FA79}"/>
              </a:ext>
            </a:extLst>
          </p:cNvPr>
          <p:cNvSpPr>
            <a:spLocks noGrp="1"/>
          </p:cNvSpPr>
          <p:nvPr>
            <p:ph type="ctrTitle"/>
          </p:nvPr>
        </p:nvSpPr>
        <p:spPr/>
        <p:txBody>
          <a:bodyPr>
            <a:normAutofit fontScale="90000"/>
          </a:bodyPr>
          <a:lstStyle/>
          <a:p>
            <a:r>
              <a:rPr lang="en-US" sz="6000" dirty="0">
                <a:latin typeface="Times New Roman" panose="02020603050405020304" pitchFamily="18" charset="0"/>
                <a:cs typeface="Times New Roman" panose="02020603050405020304" pitchFamily="18" charset="0"/>
              </a:rPr>
              <a:t>Prediction of Intrusion Attacks Using Machine Learning Approach</a:t>
            </a:r>
            <a:endParaRPr lang="en-IN" dirty="0"/>
          </a:p>
        </p:txBody>
      </p:sp>
      <p:sp>
        <p:nvSpPr>
          <p:cNvPr id="3" name="Subtitle 2">
            <a:extLst>
              <a:ext uri="{FF2B5EF4-FFF2-40B4-BE49-F238E27FC236}">
                <a16:creationId xmlns:a16="http://schemas.microsoft.com/office/drawing/2014/main" id="{FA01B6F5-180B-2329-90C9-ADF4F9AB4310}"/>
              </a:ext>
            </a:extLst>
          </p:cNvPr>
          <p:cNvSpPr>
            <a:spLocks noGrp="1"/>
          </p:cNvSpPr>
          <p:nvPr>
            <p:ph type="subTitle" idx="1"/>
          </p:nvPr>
        </p:nvSpPr>
        <p:spPr>
          <a:xfrm>
            <a:off x="1524000" y="3602038"/>
            <a:ext cx="7970982" cy="1655762"/>
          </a:xfrm>
        </p:spPr>
        <p:txBody>
          <a:bodyPr>
            <a:normAutofit fontScale="77500" lnSpcReduction="20000"/>
          </a:bodyPr>
          <a:lstStyle/>
          <a:p>
            <a:pPr algn="l"/>
            <a:r>
              <a:rPr lang="en-US" dirty="0">
                <a:latin typeface="Times New Roman" panose="02020603050405020304" pitchFamily="18" charset="0"/>
                <a:cs typeface="Times New Roman" panose="02020603050405020304" pitchFamily="18" charset="0"/>
              </a:rPr>
              <a:t>Project</a:t>
            </a:r>
            <a:r>
              <a:rPr lang="en-US" dirty="0"/>
              <a:t> </a:t>
            </a:r>
            <a:r>
              <a:rPr lang="en-US" dirty="0">
                <a:latin typeface="Times New Roman" panose="02020603050405020304" pitchFamily="18" charset="0"/>
                <a:cs typeface="Times New Roman" panose="02020603050405020304" pitchFamily="18" charset="0"/>
              </a:rPr>
              <a:t>Guide:</a:t>
            </a:r>
          </a:p>
          <a:p>
            <a:pPr algn="l"/>
            <a:r>
              <a:rPr lang="en-US" dirty="0">
                <a:latin typeface="Times New Roman" panose="02020603050405020304" pitchFamily="18" charset="0"/>
                <a:cs typeface="Times New Roman" panose="02020603050405020304" pitchFamily="18" charset="0"/>
              </a:rPr>
              <a:t>  Dr. E. L. N. Kiran Kumar                                                                                </a:t>
            </a:r>
          </a:p>
          <a:p>
            <a:pPr algn="l"/>
            <a:r>
              <a:rPr lang="en-US" dirty="0">
                <a:latin typeface="Times New Roman" panose="02020603050405020304" pitchFamily="18" charset="0"/>
                <a:cs typeface="Times New Roman" panose="02020603050405020304" pitchFamily="18" charset="0"/>
              </a:rPr>
              <a:t>                                                                                                          By: </a:t>
            </a:r>
          </a:p>
          <a:p>
            <a:pPr algn="r"/>
            <a:r>
              <a:rPr lang="en-US" dirty="0">
                <a:latin typeface="Times New Roman" panose="02020603050405020304" pitchFamily="18" charset="0"/>
                <a:cs typeface="Times New Roman" panose="02020603050405020304" pitchFamily="18" charset="0"/>
              </a:rPr>
              <a:t>                                                           </a:t>
            </a:r>
          </a:p>
          <a:p>
            <a:pPr algn="r"/>
            <a:r>
              <a:rPr lang="en-US" dirty="0">
                <a:latin typeface="Times New Roman" panose="02020603050405020304" pitchFamily="18" charset="0"/>
                <a:cs typeface="Times New Roman" panose="02020603050405020304" pitchFamily="18" charset="0"/>
              </a:rPr>
              <a:t>Batch - 88</a:t>
            </a:r>
            <a:endParaRPr lang="en-IN" dirty="0">
              <a:latin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BB4916D6-B971-A20C-332C-7A61D3348E32}"/>
              </a:ext>
            </a:extLst>
          </p:cNvPr>
          <p:cNvSpPr txBox="1"/>
          <p:nvPr/>
        </p:nvSpPr>
        <p:spPr>
          <a:xfrm>
            <a:off x="8303491" y="5257800"/>
            <a:ext cx="3786909" cy="120032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M.SAIGANESH-2003A53011</a:t>
            </a:r>
          </a:p>
          <a:p>
            <a:r>
              <a:rPr lang="en-IN" dirty="0">
                <a:latin typeface="Times New Roman" panose="02020603050405020304" pitchFamily="18" charset="0"/>
                <a:cs typeface="Times New Roman" panose="02020603050405020304" pitchFamily="18" charset="0"/>
              </a:rPr>
              <a:t>M.KOUSHIK-2003A53010</a:t>
            </a:r>
          </a:p>
          <a:p>
            <a:r>
              <a:rPr lang="en-IN" dirty="0">
                <a:latin typeface="Times New Roman" panose="02020603050405020304" pitchFamily="18" charset="0"/>
                <a:cs typeface="Times New Roman" panose="02020603050405020304" pitchFamily="18" charset="0"/>
              </a:rPr>
              <a:t>P.SHASHI PREETHAM-2003A53001</a:t>
            </a:r>
          </a:p>
          <a:p>
            <a:r>
              <a:rPr lang="en-IN" dirty="0">
                <a:latin typeface="Times New Roman" panose="02020603050405020304" pitchFamily="18" charset="0"/>
                <a:cs typeface="Times New Roman" panose="02020603050405020304" pitchFamily="18" charset="0"/>
              </a:rPr>
              <a:t>T.ARAVIND-2003A53014</a:t>
            </a:r>
          </a:p>
        </p:txBody>
      </p:sp>
      <p:pic>
        <p:nvPicPr>
          <p:cNvPr id="6" name="Picture 5" descr="F:\Front Desk\SRU\logo for white background.png">
            <a:extLst>
              <a:ext uri="{FF2B5EF4-FFF2-40B4-BE49-F238E27FC236}">
                <a16:creationId xmlns:a16="http://schemas.microsoft.com/office/drawing/2014/main" id="{033AAEDB-4F11-7703-045C-9B28C8E7A254}"/>
              </a:ext>
            </a:extLst>
          </p:cNvPr>
          <p:cNvPicPr>
            <a:picLocks noChangeAspect="1" noChangeArrowheads="1"/>
          </p:cNvPicPr>
          <p:nvPr/>
        </p:nvPicPr>
        <p:blipFill>
          <a:blip r:embed="rId2"/>
          <a:srcRect/>
          <a:stretch>
            <a:fillRect/>
          </a:stretch>
        </p:blipFill>
        <p:spPr bwMode="auto">
          <a:xfrm>
            <a:off x="9125598" y="490288"/>
            <a:ext cx="2582308" cy="540000"/>
          </a:xfrm>
          <a:prstGeom prst="rect">
            <a:avLst/>
          </a:prstGeom>
          <a:noFill/>
        </p:spPr>
      </p:pic>
    </p:spTree>
    <p:extLst>
      <p:ext uri="{BB962C8B-B14F-4D97-AF65-F5344CB8AC3E}">
        <p14:creationId xmlns:p14="http://schemas.microsoft.com/office/powerpoint/2010/main" val="112373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C1AB-1D0E-224B-C5AB-BD7AD7CB349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Defining Objective of the Project</a:t>
            </a:r>
            <a:endParaRPr lang="en-IN" dirty="0"/>
          </a:p>
        </p:txBody>
      </p:sp>
      <p:sp>
        <p:nvSpPr>
          <p:cNvPr id="3" name="Content Placeholder 2">
            <a:extLst>
              <a:ext uri="{FF2B5EF4-FFF2-40B4-BE49-F238E27FC236}">
                <a16:creationId xmlns:a16="http://schemas.microsoft.com/office/drawing/2014/main" id="{F8230056-0120-1AEB-7227-1A902A8F17F0}"/>
              </a:ext>
            </a:extLst>
          </p:cNvPr>
          <p:cNvSpPr>
            <a:spLocks noGrp="1"/>
          </p:cNvSpPr>
          <p:nvPr>
            <p:ph idx="1"/>
          </p:nvPr>
        </p:nvSpPr>
        <p:spPr/>
        <p:txBody>
          <a:bodyPr>
            <a:noAutofit/>
          </a:bodyPr>
          <a:lstStyle/>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Develop a robust machine learning model capable of accurately identifying intrusion attacks within a computer network.</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Give Proper Recommendations to the end-users who will be using the application.</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0" i="0" dirty="0">
                <a:solidFill>
                  <a:srgbClr val="0F0F0F"/>
                </a:solidFill>
                <a:effectLst/>
                <a:latin typeface="Times New Roman" panose="02020603050405020304" pitchFamily="18" charset="0"/>
                <a:cs typeface="Times New Roman" panose="02020603050405020304" pitchFamily="18" charset="0"/>
              </a:rPr>
              <a:t>Define evaluation metrics such as accuracy, precision, recall, F1 score, and loss.</a:t>
            </a:r>
          </a:p>
          <a:p>
            <a:pPr>
              <a:buFont typeface="Wingdings" panose="05000000000000000000" pitchFamily="2" charset="2"/>
              <a:buChar char="Ø"/>
            </a:pPr>
            <a:r>
              <a:rPr lang="en-US" sz="2400" dirty="0">
                <a:solidFill>
                  <a:srgbClr val="0F0F0F"/>
                </a:solidFill>
                <a:latin typeface="Times New Roman" panose="02020603050405020304" pitchFamily="18" charset="0"/>
                <a:cs typeface="Times New Roman" panose="02020603050405020304" pitchFamily="18" charset="0"/>
              </a:rPr>
              <a:t>Predict the Intrusion attack and the class of attack.</a:t>
            </a:r>
            <a:endParaRPr lang="en-US" sz="2400" dirty="0">
              <a:latin typeface="Times New Roman" panose="02020603050405020304" pitchFamily="18" charset="0"/>
              <a:cs typeface="Times New Roman" panose="02020603050405020304" pitchFamily="18" charset="0"/>
            </a:endParaRPr>
          </a:p>
        </p:txBody>
      </p:sp>
      <p:pic>
        <p:nvPicPr>
          <p:cNvPr id="4" name="Picture 3" descr="F:\Front Desk\SRU\logo for white background.png">
            <a:extLst>
              <a:ext uri="{FF2B5EF4-FFF2-40B4-BE49-F238E27FC236}">
                <a16:creationId xmlns:a16="http://schemas.microsoft.com/office/drawing/2014/main" id="{2F171539-3D47-2802-A395-F6BABB2C60B7}"/>
              </a:ext>
            </a:extLst>
          </p:cNvPr>
          <p:cNvPicPr>
            <a:picLocks noChangeAspect="1" noChangeArrowheads="1"/>
          </p:cNvPicPr>
          <p:nvPr/>
        </p:nvPicPr>
        <p:blipFill>
          <a:blip r:embed="rId2"/>
          <a:srcRect/>
          <a:stretch>
            <a:fillRect/>
          </a:stretch>
        </p:blipFill>
        <p:spPr bwMode="auto">
          <a:xfrm>
            <a:off x="9116633" y="681037"/>
            <a:ext cx="2582308" cy="540000"/>
          </a:xfrm>
          <a:prstGeom prst="rect">
            <a:avLst/>
          </a:prstGeom>
          <a:noFill/>
        </p:spPr>
      </p:pic>
    </p:spTree>
    <p:extLst>
      <p:ext uri="{BB962C8B-B14F-4D97-AF65-F5344CB8AC3E}">
        <p14:creationId xmlns:p14="http://schemas.microsoft.com/office/powerpoint/2010/main" val="3175164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86A4-4449-E562-F578-E21C8BC6AAA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Plan</a:t>
            </a:r>
            <a:endParaRPr lang="en-IN" dirty="0"/>
          </a:p>
        </p:txBody>
      </p:sp>
      <p:sp>
        <p:nvSpPr>
          <p:cNvPr id="3" name="Content Placeholder 2">
            <a:extLst>
              <a:ext uri="{FF2B5EF4-FFF2-40B4-BE49-F238E27FC236}">
                <a16:creationId xmlns:a16="http://schemas.microsoft.com/office/drawing/2014/main" id="{0DDF30DD-4D4F-3599-30CF-5AF30FD99DFE}"/>
              </a:ext>
            </a:extLst>
          </p:cNvPr>
          <p:cNvSpPr>
            <a:spLocks noGrp="1"/>
          </p:cNvSpPr>
          <p:nvPr>
            <p:ph idx="1"/>
          </p:nvPr>
        </p:nvSpPr>
        <p:spPr>
          <a:xfrm>
            <a:off x="838200" y="1416424"/>
            <a:ext cx="10515600" cy="4760539"/>
          </a:xfrm>
        </p:spPr>
        <p:txBody>
          <a:bodyPr>
            <a:normAutofit fontScale="92500" lnSpcReduction="20000"/>
          </a:bodyPr>
          <a:lstStyle/>
          <a:p>
            <a:pPr marL="342900" lvl="0" indent="-342900" algn="just">
              <a:lnSpc>
                <a:spcPct val="150000"/>
              </a:lnSpc>
              <a:buFont typeface="Arial" panose="020B0604020202020204" pitchFamily="34" charset="0"/>
              <a:buChar char="•"/>
              <a:tabLst>
                <a:tab pos="457200" algn="l"/>
              </a:tabLst>
            </a:pPr>
            <a:r>
              <a:rPr lang="en-IN" sz="2800" kern="0" dirty="0">
                <a:effectLst/>
                <a:latin typeface="Times New Roman" panose="02020603050405020304" pitchFamily="18" charset="0"/>
                <a:ea typeface="Calibri" panose="020F0502020204030204" pitchFamily="34" charset="0"/>
                <a:cs typeface="Times New Roman" panose="02020603050405020304" pitchFamily="18" charset="0"/>
              </a:rPr>
              <a:t>After the detail Investigation on CICIDS 2017 Dataset, we have came to conclusion that we need to predict the  Intrusion attacks in Network rather than web security attacks, so we have selected the KDD CUP data set is the best dataset for Prediction of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Intrusion Attacks.</a:t>
            </a:r>
          </a:p>
          <a:p>
            <a:pPr marL="342900" lvl="0" indent="-342900" algn="just">
              <a:lnSpc>
                <a:spcPct val="150000"/>
              </a:lnSpc>
              <a:buFont typeface="Arial" panose="020B0604020202020204" pitchFamily="34" charset="0"/>
              <a:buChar char="•"/>
              <a:tabLst>
                <a:tab pos="457200"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Dataset was so huge ,so we have thought to select the a sample of Dataset for developing the Machine Learning Model.</a:t>
            </a:r>
          </a:p>
          <a:p>
            <a:pPr marL="342900" lvl="0" indent="-342900" algn="just">
              <a:lnSpc>
                <a:spcPct val="150000"/>
              </a:lnSpc>
              <a:buFont typeface="Arial" panose="020B0604020202020204" pitchFamily="34" charset="0"/>
              <a:buChar char="•"/>
              <a:tabLst>
                <a:tab pos="457200" algn="l"/>
              </a:tabLs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 the Dataset there were no Recommendations for the attack and Class of Attack Type in the dataset.</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descr="F:\Front Desk\SRU\logo for white background.png">
            <a:extLst>
              <a:ext uri="{FF2B5EF4-FFF2-40B4-BE49-F238E27FC236}">
                <a16:creationId xmlns:a16="http://schemas.microsoft.com/office/drawing/2014/main" id="{402CE35A-DC87-48A4-1BF8-308A02826E8D}"/>
              </a:ext>
            </a:extLst>
          </p:cNvPr>
          <p:cNvPicPr>
            <a:picLocks noChangeAspect="1" noChangeArrowheads="1"/>
          </p:cNvPicPr>
          <p:nvPr/>
        </p:nvPicPr>
        <p:blipFill>
          <a:blip r:embed="rId2"/>
          <a:srcRect/>
          <a:stretch>
            <a:fillRect/>
          </a:stretch>
        </p:blipFill>
        <p:spPr bwMode="auto">
          <a:xfrm>
            <a:off x="9116633" y="681037"/>
            <a:ext cx="2582308" cy="540000"/>
          </a:xfrm>
          <a:prstGeom prst="rect">
            <a:avLst/>
          </a:prstGeom>
          <a:noFill/>
        </p:spPr>
      </p:pic>
    </p:spTree>
    <p:extLst>
      <p:ext uri="{BB962C8B-B14F-4D97-AF65-F5344CB8AC3E}">
        <p14:creationId xmlns:p14="http://schemas.microsoft.com/office/powerpoint/2010/main" val="3122198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31A6AB-F9C2-19D5-D433-E20D3B36DE53}"/>
              </a:ext>
            </a:extLst>
          </p:cNvPr>
          <p:cNvSpPr>
            <a:spLocks noGrp="1"/>
          </p:cNvSpPr>
          <p:nvPr>
            <p:ph idx="1"/>
          </p:nvPr>
        </p:nvSpPr>
        <p:spPr>
          <a:xfrm>
            <a:off x="568171" y="994299"/>
            <a:ext cx="10785629" cy="5182664"/>
          </a:xfrm>
        </p:spPr>
        <p:txBody>
          <a:bodyPr>
            <a:normAutofit/>
          </a:bodyPr>
          <a:lstStyle/>
          <a:p>
            <a:pPr marL="342900" lvl="0" indent="-342900" algn="just">
              <a:lnSpc>
                <a:spcPct val="150000"/>
              </a:lnSpc>
              <a:buFont typeface="Arial" panose="020B0604020202020204" pitchFamily="34" charset="0"/>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After detail research we have Modified the dataset By Adding 2 extra Columns in the Dataset</a:t>
            </a:r>
          </a:p>
          <a:p>
            <a:pPr marL="342900" lvl="0" indent="-342900" algn="just">
              <a:lnSpc>
                <a:spcPct val="150000"/>
              </a:lnSpc>
              <a:buFont typeface="Arial" panose="020B0604020202020204" pitchFamily="34" charset="0"/>
              <a:buChar char="•"/>
              <a:tabLst>
                <a:tab pos="457200" algn="l"/>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PHASE -1:</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Collecting sample of KDDCUP 99 Dataset, Pre-processing the data</a:t>
            </a:r>
          </a:p>
          <a:p>
            <a:pPr marL="342900" lvl="0" indent="-342900" algn="just">
              <a:lnSpc>
                <a:spcPct val="150000"/>
              </a:lnSpc>
              <a:buFont typeface="Arial" panose="020B0604020202020204" pitchFamily="34" charset="0"/>
              <a:buChar char="•"/>
              <a:tabLst>
                <a:tab pos="457200" algn="l"/>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PHASE -2:</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Including the 2 columns in the KDDCUP Dataset, Splitting the Dataset for training and testing</a:t>
            </a:r>
          </a:p>
          <a:p>
            <a:pPr marL="342900" lvl="0" indent="-342900" algn="just">
              <a:lnSpc>
                <a:spcPct val="150000"/>
              </a:lnSpc>
              <a:buFont typeface="Arial" panose="020B0604020202020204" pitchFamily="34" charset="0"/>
              <a:buChar char="•"/>
              <a:tabLst>
                <a:tab pos="457200" algn="l"/>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PHASE -3:</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Implementing the intrusion attack prediction model, Displaying the Appropriate  results and recommendations based on corresponding Inputs</a:t>
            </a:r>
          </a:p>
          <a:p>
            <a:pPr marL="0" indent="0">
              <a:buNone/>
            </a:pPr>
            <a:endParaRPr lang="en-IN" sz="2400" dirty="0"/>
          </a:p>
        </p:txBody>
      </p:sp>
      <p:pic>
        <p:nvPicPr>
          <p:cNvPr id="4" name="Picture 3" descr="F:\Front Desk\SRU\logo for white background.png">
            <a:extLst>
              <a:ext uri="{FF2B5EF4-FFF2-40B4-BE49-F238E27FC236}">
                <a16:creationId xmlns:a16="http://schemas.microsoft.com/office/drawing/2014/main" id="{68C5EDCE-F3B7-2506-BA86-CA7D5617682D}"/>
              </a:ext>
            </a:extLst>
          </p:cNvPr>
          <p:cNvPicPr>
            <a:picLocks noChangeAspect="1" noChangeArrowheads="1"/>
          </p:cNvPicPr>
          <p:nvPr/>
        </p:nvPicPr>
        <p:blipFill>
          <a:blip r:embed="rId2"/>
          <a:srcRect/>
          <a:stretch>
            <a:fillRect/>
          </a:stretch>
        </p:blipFill>
        <p:spPr bwMode="auto">
          <a:xfrm>
            <a:off x="9374086" y="411037"/>
            <a:ext cx="2582308" cy="540000"/>
          </a:xfrm>
          <a:prstGeom prst="rect">
            <a:avLst/>
          </a:prstGeom>
          <a:noFill/>
        </p:spPr>
      </p:pic>
    </p:spTree>
    <p:extLst>
      <p:ext uri="{BB962C8B-B14F-4D97-AF65-F5344CB8AC3E}">
        <p14:creationId xmlns:p14="http://schemas.microsoft.com/office/powerpoint/2010/main" val="2214856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9F0D-BFB3-EC1D-5234-947CF2688FA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Input Data &amp;Tools Used</a:t>
            </a:r>
            <a:endParaRPr lang="en-IN" dirty="0"/>
          </a:p>
        </p:txBody>
      </p:sp>
      <p:sp>
        <p:nvSpPr>
          <p:cNvPr id="3" name="Content Placeholder 2">
            <a:extLst>
              <a:ext uri="{FF2B5EF4-FFF2-40B4-BE49-F238E27FC236}">
                <a16:creationId xmlns:a16="http://schemas.microsoft.com/office/drawing/2014/main" id="{FC6BF71E-BD1F-D7F3-49F8-86759E8A7949}"/>
              </a:ext>
            </a:extLst>
          </p:cNvPr>
          <p:cNvSpPr>
            <a:spLocks noGrp="1"/>
          </p:cNvSpPr>
          <p:nvPr>
            <p:ph idx="1"/>
          </p:nvPr>
        </p:nvSpPr>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Data Set</a:t>
            </a:r>
            <a:r>
              <a:rPr lang="en-IN"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we have taken the dataset from KDD’1999 year and Made few changes added few </a:t>
            </a:r>
            <a:r>
              <a:rPr lang="en-IN" sz="2400" dirty="0" err="1">
                <a:latin typeface="Times New Roman" panose="02020603050405020304" pitchFamily="18" charset="0"/>
                <a:cs typeface="Times New Roman" panose="02020603050405020304" pitchFamily="18" charset="0"/>
              </a:rPr>
              <a:t>coloumns</a:t>
            </a:r>
            <a:r>
              <a:rPr lang="en-IN" sz="2400" dirty="0">
                <a:latin typeface="Times New Roman" panose="02020603050405020304" pitchFamily="18" charset="0"/>
                <a:cs typeface="Times New Roman" panose="02020603050405020304" pitchFamily="18" charset="0"/>
              </a:rPr>
              <a:t> in the dataset.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Used Modified Dataset for Developing Machine Learning Model.</a:t>
            </a:r>
          </a:p>
          <a:p>
            <a:pPr marL="0" indent="0">
              <a:buNone/>
            </a:pPr>
            <a:r>
              <a:rPr lang="en-IN" sz="2400" b="1" dirty="0">
                <a:latin typeface="Times New Roman" panose="02020603050405020304" pitchFamily="18" charset="0"/>
                <a:cs typeface="Times New Roman" panose="02020603050405020304" pitchFamily="18" charset="0"/>
              </a:rPr>
              <a:t>Tech-Stack:</a:t>
            </a:r>
          </a:p>
          <a:p>
            <a:pPr marL="0" indent="0">
              <a:buNone/>
            </a:pPr>
            <a:r>
              <a:rPr lang="en-IN" sz="2400" dirty="0">
                <a:latin typeface="Times New Roman" panose="02020603050405020304" pitchFamily="18" charset="0"/>
                <a:cs typeface="Times New Roman" panose="02020603050405020304" pitchFamily="18" charset="0"/>
              </a:rPr>
              <a:t>HTML , CSS ,JS ,Python(3.7) and Framework(Django)</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F:\Front Desk\SRU\logo for white background.png">
            <a:extLst>
              <a:ext uri="{FF2B5EF4-FFF2-40B4-BE49-F238E27FC236}">
                <a16:creationId xmlns:a16="http://schemas.microsoft.com/office/drawing/2014/main" id="{26727433-71C3-24B1-A6AF-29FA4071AB65}"/>
              </a:ext>
            </a:extLst>
          </p:cNvPr>
          <p:cNvPicPr>
            <a:picLocks noChangeAspect="1" noChangeArrowheads="1"/>
          </p:cNvPicPr>
          <p:nvPr/>
        </p:nvPicPr>
        <p:blipFill>
          <a:blip r:embed="rId2"/>
          <a:srcRect/>
          <a:stretch>
            <a:fillRect/>
          </a:stretch>
        </p:blipFill>
        <p:spPr bwMode="auto">
          <a:xfrm>
            <a:off x="9116633" y="690002"/>
            <a:ext cx="2582308" cy="540000"/>
          </a:xfrm>
          <a:prstGeom prst="rect">
            <a:avLst/>
          </a:prstGeom>
          <a:noFill/>
        </p:spPr>
      </p:pic>
    </p:spTree>
    <p:extLst>
      <p:ext uri="{BB962C8B-B14F-4D97-AF65-F5344CB8AC3E}">
        <p14:creationId xmlns:p14="http://schemas.microsoft.com/office/powerpoint/2010/main" val="3892552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45CAB-FDAB-C7D4-F295-1BC3FA9CF52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a:t>
            </a:r>
            <a:endParaRPr lang="en-IN" dirty="0"/>
          </a:p>
        </p:txBody>
      </p:sp>
      <p:sp>
        <p:nvSpPr>
          <p:cNvPr id="3" name="Content Placeholder 2">
            <a:extLst>
              <a:ext uri="{FF2B5EF4-FFF2-40B4-BE49-F238E27FC236}">
                <a16:creationId xmlns:a16="http://schemas.microsoft.com/office/drawing/2014/main" id="{C852DB12-A3DE-184D-4503-54C4D94F870A}"/>
              </a:ext>
            </a:extLst>
          </p:cNvPr>
          <p:cNvSpPr>
            <a:spLocks noGrp="1"/>
          </p:cNvSpPr>
          <p:nvPr>
            <p:ph idx="1"/>
          </p:nvPr>
        </p:nvSpPr>
        <p:spPr/>
        <p:txBody>
          <a:bodyPr/>
          <a:lstStyle/>
          <a:p>
            <a:pPr>
              <a:buFont typeface="Wingdings" panose="05000000000000000000" pitchFamily="2" charset="2"/>
              <a:buChar char="Ø"/>
            </a:pPr>
            <a:r>
              <a:rPr lang="en-IN" dirty="0"/>
              <a:t>We should enter the login details.</a:t>
            </a:r>
          </a:p>
          <a:p>
            <a:pPr>
              <a:buFont typeface="Wingdings" panose="05000000000000000000" pitchFamily="2" charset="2"/>
              <a:buChar char="Ø"/>
            </a:pPr>
            <a:r>
              <a:rPr lang="en-IN" dirty="0"/>
              <a:t>We should enter input details.</a:t>
            </a:r>
          </a:p>
          <a:p>
            <a:pPr>
              <a:buFont typeface="Wingdings" panose="05000000000000000000" pitchFamily="2" charset="2"/>
              <a:buChar char="Ø"/>
            </a:pPr>
            <a:r>
              <a:rPr lang="en-IN" dirty="0"/>
              <a:t>If we submit we can see Details of Attack like attack and class of attack ,recommendations and precautions.</a:t>
            </a:r>
          </a:p>
          <a:p>
            <a:pPr>
              <a:buFont typeface="Wingdings" panose="05000000000000000000" pitchFamily="2" charset="2"/>
              <a:buChar char="Ø"/>
            </a:pPr>
            <a:r>
              <a:rPr lang="en-IN" dirty="0"/>
              <a:t>If we click on Graphical Analysis we can see the confusion Matrix and Model test  Metrics.</a:t>
            </a:r>
          </a:p>
          <a:p>
            <a:pPr>
              <a:buFont typeface="Wingdings" panose="05000000000000000000" pitchFamily="2" charset="2"/>
              <a:buChar char="Ø"/>
            </a:pPr>
            <a:r>
              <a:rPr lang="en-IN" dirty="0"/>
              <a:t>If we click on </a:t>
            </a:r>
            <a:r>
              <a:rPr lang="en-IN" dirty="0" err="1"/>
              <a:t>Logout,we</a:t>
            </a:r>
            <a:r>
              <a:rPr lang="en-IN" dirty="0"/>
              <a:t> get back to index screen(login page).</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endParaRPr lang="en-IN" dirty="0"/>
          </a:p>
        </p:txBody>
      </p:sp>
      <p:pic>
        <p:nvPicPr>
          <p:cNvPr id="4" name="Picture 3" descr="F:\Front Desk\SRU\logo for white background.png">
            <a:extLst>
              <a:ext uri="{FF2B5EF4-FFF2-40B4-BE49-F238E27FC236}">
                <a16:creationId xmlns:a16="http://schemas.microsoft.com/office/drawing/2014/main" id="{127A8122-BCDE-DCAE-72C2-D4D0F7779EBD}"/>
              </a:ext>
            </a:extLst>
          </p:cNvPr>
          <p:cNvPicPr>
            <a:picLocks noChangeAspect="1" noChangeArrowheads="1"/>
          </p:cNvPicPr>
          <p:nvPr/>
        </p:nvPicPr>
        <p:blipFill>
          <a:blip r:embed="rId2"/>
          <a:srcRect/>
          <a:stretch>
            <a:fillRect/>
          </a:stretch>
        </p:blipFill>
        <p:spPr bwMode="auto">
          <a:xfrm>
            <a:off x="9116633" y="681037"/>
            <a:ext cx="2582308" cy="540000"/>
          </a:xfrm>
          <a:prstGeom prst="rect">
            <a:avLst/>
          </a:prstGeom>
          <a:noFill/>
        </p:spPr>
      </p:pic>
    </p:spTree>
    <p:extLst>
      <p:ext uri="{BB962C8B-B14F-4D97-AF65-F5344CB8AC3E}">
        <p14:creationId xmlns:p14="http://schemas.microsoft.com/office/powerpoint/2010/main" val="115245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13FA-31D9-2DC7-F14B-EEF752E1245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endParaRPr lang="en-IN" dirty="0"/>
          </a:p>
        </p:txBody>
      </p:sp>
      <p:pic>
        <p:nvPicPr>
          <p:cNvPr id="4" name="Picture 3" descr="F:\Front Desk\SRU\logo for white background.png">
            <a:extLst>
              <a:ext uri="{FF2B5EF4-FFF2-40B4-BE49-F238E27FC236}">
                <a16:creationId xmlns:a16="http://schemas.microsoft.com/office/drawing/2014/main" id="{54C3CA7B-564D-BFC8-0FF9-0ADA3B54B120}"/>
              </a:ext>
            </a:extLst>
          </p:cNvPr>
          <p:cNvPicPr>
            <a:picLocks noChangeAspect="1" noChangeArrowheads="1"/>
          </p:cNvPicPr>
          <p:nvPr/>
        </p:nvPicPr>
        <p:blipFill>
          <a:blip r:embed="rId2"/>
          <a:srcRect/>
          <a:stretch>
            <a:fillRect/>
          </a:stretch>
        </p:blipFill>
        <p:spPr bwMode="auto">
          <a:xfrm>
            <a:off x="9116633" y="681037"/>
            <a:ext cx="2582308" cy="540000"/>
          </a:xfrm>
          <a:prstGeom prst="rect">
            <a:avLst/>
          </a:prstGeom>
          <a:noFill/>
        </p:spPr>
      </p:pic>
      <p:pic>
        <p:nvPicPr>
          <p:cNvPr id="8" name="Content Placeholder 7">
            <a:extLst>
              <a:ext uri="{FF2B5EF4-FFF2-40B4-BE49-F238E27FC236}">
                <a16:creationId xmlns:a16="http://schemas.microsoft.com/office/drawing/2014/main" id="{55D7C386-80AE-7E4D-FF0C-A1FB0F995E4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5129" y="1825625"/>
            <a:ext cx="9041741" cy="4351338"/>
          </a:xfrm>
        </p:spPr>
      </p:pic>
    </p:spTree>
    <p:extLst>
      <p:ext uri="{BB962C8B-B14F-4D97-AF65-F5344CB8AC3E}">
        <p14:creationId xmlns:p14="http://schemas.microsoft.com/office/powerpoint/2010/main" val="957462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Front Desk\SRU\logo for white background.png">
            <a:extLst>
              <a:ext uri="{FF2B5EF4-FFF2-40B4-BE49-F238E27FC236}">
                <a16:creationId xmlns:a16="http://schemas.microsoft.com/office/drawing/2014/main" id="{18800A89-B5A5-DC3F-2543-5054A252DC87}"/>
              </a:ext>
            </a:extLst>
          </p:cNvPr>
          <p:cNvPicPr>
            <a:picLocks noChangeAspect="1" noChangeArrowheads="1"/>
          </p:cNvPicPr>
          <p:nvPr/>
        </p:nvPicPr>
        <p:blipFill>
          <a:blip r:embed="rId2"/>
          <a:srcRect/>
          <a:stretch>
            <a:fillRect/>
          </a:stretch>
        </p:blipFill>
        <p:spPr bwMode="auto">
          <a:xfrm>
            <a:off x="9304892" y="499625"/>
            <a:ext cx="2582308" cy="540000"/>
          </a:xfrm>
          <a:prstGeom prst="rect">
            <a:avLst/>
          </a:prstGeom>
          <a:noFill/>
        </p:spPr>
      </p:pic>
      <p:pic>
        <p:nvPicPr>
          <p:cNvPr id="9" name="Content Placeholder 8">
            <a:extLst>
              <a:ext uri="{FF2B5EF4-FFF2-40B4-BE49-F238E27FC236}">
                <a16:creationId xmlns:a16="http://schemas.microsoft.com/office/drawing/2014/main" id="{5E774CBB-EAB9-6D8D-6E87-3ED03CD259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30662" y="1825625"/>
            <a:ext cx="9130676" cy="4351338"/>
          </a:xfrm>
        </p:spPr>
      </p:pic>
    </p:spTree>
    <p:extLst>
      <p:ext uri="{BB962C8B-B14F-4D97-AF65-F5344CB8AC3E}">
        <p14:creationId xmlns:p14="http://schemas.microsoft.com/office/powerpoint/2010/main" val="2760757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87C6AB2-E372-B6F4-B528-D296BD603C85}"/>
              </a:ext>
            </a:extLst>
          </p:cNvPr>
          <p:cNvPicPr>
            <a:picLocks noGrp="1" noChangeAspect="1"/>
          </p:cNvPicPr>
          <p:nvPr>
            <p:ph idx="1"/>
          </p:nvPr>
        </p:nvPicPr>
        <p:blipFill rotWithShape="1">
          <a:blip r:embed="rId2"/>
          <a:srcRect t="9481" b="5324"/>
          <a:stretch/>
        </p:blipFill>
        <p:spPr>
          <a:xfrm>
            <a:off x="1179479" y="1467037"/>
            <a:ext cx="9080006" cy="4351338"/>
          </a:xfrm>
          <a:prstGeom prst="rect">
            <a:avLst/>
          </a:prstGeom>
        </p:spPr>
      </p:pic>
      <p:pic>
        <p:nvPicPr>
          <p:cNvPr id="5" name="Picture 4" descr="F:\Front Desk\SRU\logo for white background.png">
            <a:extLst>
              <a:ext uri="{FF2B5EF4-FFF2-40B4-BE49-F238E27FC236}">
                <a16:creationId xmlns:a16="http://schemas.microsoft.com/office/drawing/2014/main" id="{18800A89-B5A5-DC3F-2543-5054A252DC87}"/>
              </a:ext>
            </a:extLst>
          </p:cNvPr>
          <p:cNvPicPr>
            <a:picLocks noChangeAspect="1" noChangeArrowheads="1"/>
          </p:cNvPicPr>
          <p:nvPr/>
        </p:nvPicPr>
        <p:blipFill>
          <a:blip r:embed="rId3"/>
          <a:srcRect/>
          <a:stretch>
            <a:fillRect/>
          </a:stretch>
        </p:blipFill>
        <p:spPr bwMode="auto">
          <a:xfrm>
            <a:off x="9304892" y="499625"/>
            <a:ext cx="2582308" cy="540000"/>
          </a:xfrm>
          <a:prstGeom prst="rect">
            <a:avLst/>
          </a:prstGeom>
          <a:noFill/>
        </p:spPr>
      </p:pic>
    </p:spTree>
    <p:extLst>
      <p:ext uri="{BB962C8B-B14F-4D97-AF65-F5344CB8AC3E}">
        <p14:creationId xmlns:p14="http://schemas.microsoft.com/office/powerpoint/2010/main" val="1708744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Front Desk\SRU\logo for white background.png">
            <a:extLst>
              <a:ext uri="{FF2B5EF4-FFF2-40B4-BE49-F238E27FC236}">
                <a16:creationId xmlns:a16="http://schemas.microsoft.com/office/drawing/2014/main" id="{18800A89-B5A5-DC3F-2543-5054A252DC87}"/>
              </a:ext>
            </a:extLst>
          </p:cNvPr>
          <p:cNvPicPr>
            <a:picLocks noChangeAspect="1" noChangeArrowheads="1"/>
          </p:cNvPicPr>
          <p:nvPr/>
        </p:nvPicPr>
        <p:blipFill>
          <a:blip r:embed="rId2"/>
          <a:srcRect/>
          <a:stretch>
            <a:fillRect/>
          </a:stretch>
        </p:blipFill>
        <p:spPr bwMode="auto">
          <a:xfrm>
            <a:off x="9304892" y="499625"/>
            <a:ext cx="2582308" cy="540000"/>
          </a:xfrm>
          <a:prstGeom prst="rect">
            <a:avLst/>
          </a:prstGeom>
          <a:noFill/>
        </p:spPr>
      </p:pic>
      <p:pic>
        <p:nvPicPr>
          <p:cNvPr id="7" name="Content Placeholder 6">
            <a:extLst>
              <a:ext uri="{FF2B5EF4-FFF2-40B4-BE49-F238E27FC236}">
                <a16:creationId xmlns:a16="http://schemas.microsoft.com/office/drawing/2014/main" id="{1BE9FE5A-039D-17E0-1F06-EB26A224485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9549" r="1675" b="6599"/>
          <a:stretch/>
        </p:blipFill>
        <p:spPr>
          <a:xfrm>
            <a:off x="1087725" y="1331258"/>
            <a:ext cx="8746124" cy="4195483"/>
          </a:xfrm>
        </p:spPr>
      </p:pic>
    </p:spTree>
    <p:extLst>
      <p:ext uri="{BB962C8B-B14F-4D97-AF65-F5344CB8AC3E}">
        <p14:creationId xmlns:p14="http://schemas.microsoft.com/office/powerpoint/2010/main" val="2500153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E2189-D117-5AC0-806B-A8C9A7C3754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EF555E5A-A77F-D6B5-F4BA-0F2DC6913366}"/>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Jain, J. K., &amp; </a:t>
            </a:r>
            <a:r>
              <a:rPr lang="en-IN" sz="2000" dirty="0" err="1">
                <a:latin typeface="Times New Roman" panose="02020603050405020304" pitchFamily="18" charset="0"/>
                <a:cs typeface="Times New Roman" panose="02020603050405020304" pitchFamily="18" charset="0"/>
              </a:rPr>
              <a:t>Waoo</a:t>
            </a:r>
            <a:r>
              <a:rPr lang="en-IN" sz="2000" dirty="0">
                <a:latin typeface="Times New Roman" panose="02020603050405020304" pitchFamily="18" charset="0"/>
                <a:cs typeface="Times New Roman" panose="02020603050405020304" pitchFamily="18" charset="0"/>
              </a:rPr>
              <a:t>, A. A. (2023). An Artificial Neural Network Technique for Prediction of Cyber-Attack using Intrusion Detection System. Journal of Artificial Intelligence, Machine Learning and Neural Network (JAIMLNN) ISSN: 2799-1172, 3(02), 33-42. </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Sharma, K. G., &amp; Singh, Y. (2023). Predicting Intrusion in a Network Traffic Using Variance of Neighbouring Object’s Distance. International Journal of Computer Network and Information Security, 13(2), 73.</a:t>
            </a:r>
          </a:p>
          <a:p>
            <a:pPr>
              <a:buFont typeface="Wingdings" panose="05000000000000000000" pitchFamily="2" charset="2"/>
              <a:buChar char="Ø"/>
            </a:pPr>
            <a:r>
              <a:rPr lang="en-IN" sz="2000" dirty="0" err="1">
                <a:latin typeface="Times New Roman" panose="02020603050405020304" pitchFamily="18" charset="0"/>
                <a:cs typeface="Times New Roman" panose="02020603050405020304" pitchFamily="18" charset="0"/>
              </a:rPr>
              <a:t>Chaganti</a:t>
            </a:r>
            <a:r>
              <a:rPr lang="en-IN" sz="2000" dirty="0">
                <a:latin typeface="Times New Roman" panose="02020603050405020304" pitchFamily="18" charset="0"/>
                <a:cs typeface="Times New Roman" panose="02020603050405020304" pitchFamily="18" charset="0"/>
              </a:rPr>
              <a:t>, R., Suliman, W., Ravi, V., &amp; Dua, A. (2023). Deep learning approach for SDN-enabled intrusion detection system in IoT networks. Information, 14(1), 41.</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Muneer, S. M., </a:t>
            </a:r>
            <a:r>
              <a:rPr lang="en-US" sz="2000" dirty="0" err="1">
                <a:latin typeface="Times New Roman" panose="02020603050405020304" pitchFamily="18" charset="0"/>
                <a:cs typeface="Times New Roman" panose="02020603050405020304" pitchFamily="18" charset="0"/>
              </a:rPr>
              <a:t>Alvi</a:t>
            </a:r>
            <a:r>
              <a:rPr lang="en-US" sz="2000" dirty="0">
                <a:latin typeface="Times New Roman" panose="02020603050405020304" pitchFamily="18" charset="0"/>
                <a:cs typeface="Times New Roman" panose="02020603050405020304" pitchFamily="18" charset="0"/>
              </a:rPr>
              <a:t>, M. B., &amp; </a:t>
            </a:r>
            <a:r>
              <a:rPr lang="en-US" sz="2000" dirty="0" err="1">
                <a:latin typeface="Times New Roman" panose="02020603050405020304" pitchFamily="18" charset="0"/>
                <a:cs typeface="Times New Roman" panose="02020603050405020304" pitchFamily="18" charset="0"/>
              </a:rPr>
              <a:t>Farrakh</a:t>
            </a:r>
            <a:r>
              <a:rPr lang="en-US" sz="2000" dirty="0">
                <a:latin typeface="Times New Roman" panose="02020603050405020304" pitchFamily="18" charset="0"/>
                <a:cs typeface="Times New Roman" panose="02020603050405020304" pitchFamily="18" charset="0"/>
              </a:rPr>
              <a:t>, A. (2023). Cyber Security Event Detection Using Machine Learning Technique. International Journal of Computational and Innovative Sciences, 2(2), 42-46.</a:t>
            </a:r>
          </a:p>
          <a:p>
            <a:pPr>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Sarnovsky</a:t>
            </a:r>
            <a:r>
              <a:rPr lang="en-US" sz="2000" dirty="0">
                <a:latin typeface="Times New Roman" panose="02020603050405020304" pitchFamily="18" charset="0"/>
                <a:cs typeface="Times New Roman" panose="02020603050405020304" pitchFamily="18" charset="0"/>
              </a:rPr>
              <a:t>, M., &amp; Paralic, J. (2020). Hierarchical intrusion detection using machine learning and knowledge model. Symmetry, 12(2), 203. </a:t>
            </a:r>
            <a:endParaRPr lang="en-IN" sz="2000" dirty="0">
              <a:latin typeface="Times New Roman" panose="02020603050405020304" pitchFamily="18" charset="0"/>
              <a:cs typeface="Times New Roman" panose="02020603050405020304" pitchFamily="18" charset="0"/>
            </a:endParaRPr>
          </a:p>
        </p:txBody>
      </p:sp>
      <p:pic>
        <p:nvPicPr>
          <p:cNvPr id="4" name="Picture 3" descr="F:\Front Desk\SRU\logo for white background.png">
            <a:extLst>
              <a:ext uri="{FF2B5EF4-FFF2-40B4-BE49-F238E27FC236}">
                <a16:creationId xmlns:a16="http://schemas.microsoft.com/office/drawing/2014/main" id="{CB77BA37-935C-BD91-99EB-D9E2F7F9A52C}"/>
              </a:ext>
            </a:extLst>
          </p:cNvPr>
          <p:cNvPicPr>
            <a:picLocks noChangeAspect="1" noChangeArrowheads="1"/>
          </p:cNvPicPr>
          <p:nvPr/>
        </p:nvPicPr>
        <p:blipFill>
          <a:blip r:embed="rId2"/>
          <a:srcRect/>
          <a:stretch>
            <a:fillRect/>
          </a:stretch>
        </p:blipFill>
        <p:spPr bwMode="auto">
          <a:xfrm>
            <a:off x="9116633" y="681037"/>
            <a:ext cx="2582308" cy="540000"/>
          </a:xfrm>
          <a:prstGeom prst="rect">
            <a:avLst/>
          </a:prstGeom>
          <a:noFill/>
        </p:spPr>
      </p:pic>
    </p:spTree>
    <p:extLst>
      <p:ext uri="{BB962C8B-B14F-4D97-AF65-F5344CB8AC3E}">
        <p14:creationId xmlns:p14="http://schemas.microsoft.com/office/powerpoint/2010/main" val="2466973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26EF-DBA9-0111-F0E4-481BC142942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A4AD1806-2D0B-EB7A-61A8-D1D9B8289095}"/>
              </a:ext>
            </a:extLst>
          </p:cNvPr>
          <p:cNvSpPr>
            <a:spLocks noGrp="1"/>
          </p:cNvSpPr>
          <p:nvPr>
            <p:ph idx="1"/>
          </p:nvPr>
        </p:nvSpPr>
        <p:spPr/>
        <p:txBody>
          <a:bodyPr>
            <a:normAutofit lnSpcReduction="1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Review</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Defining Objective of the Project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Proposed Plan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Input Data &amp;Tools Used</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Implementation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References</a:t>
            </a:r>
          </a:p>
        </p:txBody>
      </p:sp>
      <p:pic>
        <p:nvPicPr>
          <p:cNvPr id="4" name="Picture 3" descr="F:\Front Desk\SRU\logo for white background.png">
            <a:extLst>
              <a:ext uri="{FF2B5EF4-FFF2-40B4-BE49-F238E27FC236}">
                <a16:creationId xmlns:a16="http://schemas.microsoft.com/office/drawing/2014/main" id="{B6321A90-99AC-AD81-80BE-3E68552A2576}"/>
              </a:ext>
            </a:extLst>
          </p:cNvPr>
          <p:cNvPicPr>
            <a:picLocks noChangeAspect="1" noChangeArrowheads="1"/>
          </p:cNvPicPr>
          <p:nvPr/>
        </p:nvPicPr>
        <p:blipFill>
          <a:blip r:embed="rId2"/>
          <a:srcRect/>
          <a:stretch>
            <a:fillRect/>
          </a:stretch>
        </p:blipFill>
        <p:spPr bwMode="auto">
          <a:xfrm>
            <a:off x="9116633" y="570971"/>
            <a:ext cx="2582308" cy="540000"/>
          </a:xfrm>
          <a:prstGeom prst="rect">
            <a:avLst/>
          </a:prstGeom>
          <a:noFill/>
        </p:spPr>
      </p:pic>
    </p:spTree>
    <p:extLst>
      <p:ext uri="{BB962C8B-B14F-4D97-AF65-F5344CB8AC3E}">
        <p14:creationId xmlns:p14="http://schemas.microsoft.com/office/powerpoint/2010/main" val="1977282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E8E4-102A-49EA-7139-237EEF6B585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313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8236-4091-4498-E67B-CDD3B4D29C6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83C1F6F-BBAB-1416-92EE-1B2E10DCF03F}"/>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Cyber-attacks are an important issue faced by all organizations. Securing information systems is critical. Organizations should be able to understand the ecosystem and predict attacks. The cyber-physical attacks worldwide have necessitated intense research efforts towards the design of attack detection and prediction mechanisms. such attacks has been proposed using Deep learning techniques which have shown promising results for predicting intrusions in computer networks. Our approach is  to address prediction of attack, severity of attack would help systems to take preventive measures on </a:t>
            </a:r>
            <a:r>
              <a:rPr lang="en-US" sz="2000" dirty="0" err="1">
                <a:latin typeface="Times New Roman" panose="02020603050405020304" pitchFamily="18" charset="0"/>
                <a:cs typeface="Times New Roman" panose="02020603050405020304" pitchFamily="18" charset="0"/>
              </a:rPr>
              <a:t>time.Our</a:t>
            </a:r>
            <a:r>
              <a:rPr lang="en-US" sz="2000" dirty="0">
                <a:latin typeface="Times New Roman" panose="02020603050405020304" pitchFamily="18" charset="0"/>
                <a:cs typeface="Times New Roman" panose="02020603050405020304" pitchFamily="18" charset="0"/>
              </a:rPr>
              <a:t> results would help determine the attack analysis and provide the necessary recommendations to identify the causality and provide the inputs for predictive analytics. </a:t>
            </a:r>
          </a:p>
          <a:p>
            <a:pPr marL="0" indent="0" algn="just">
              <a:buNone/>
            </a:pPr>
            <a:r>
              <a:rPr lang="en-US" sz="2000" dirty="0">
                <a:latin typeface="Times New Roman" panose="02020603050405020304" pitchFamily="18" charset="0"/>
                <a:cs typeface="Times New Roman" panose="02020603050405020304" pitchFamily="18" charset="0"/>
              </a:rPr>
              <a:t>Keywords: Intrusion detection, DDOS Attack , KDD 1999 Data set,</a:t>
            </a:r>
            <a:r>
              <a:rPr lang="en-US" sz="1400" dirty="0"/>
              <a:t> </a:t>
            </a:r>
            <a:r>
              <a:rPr lang="en-US" sz="2000" dirty="0">
                <a:latin typeface="Times New Roman" panose="02020603050405020304" pitchFamily="18" charset="0"/>
                <a:cs typeface="Times New Roman" panose="02020603050405020304" pitchFamily="18" charset="0"/>
              </a:rPr>
              <a:t>Logistic Regression.  </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p>
        </p:txBody>
      </p:sp>
      <p:pic>
        <p:nvPicPr>
          <p:cNvPr id="4" name="Picture 3" descr="F:\Front Desk\SRU\logo for white background.png">
            <a:extLst>
              <a:ext uri="{FF2B5EF4-FFF2-40B4-BE49-F238E27FC236}">
                <a16:creationId xmlns:a16="http://schemas.microsoft.com/office/drawing/2014/main" id="{84C06B18-B25A-9D44-99AF-19459E144CDE}"/>
              </a:ext>
            </a:extLst>
          </p:cNvPr>
          <p:cNvPicPr>
            <a:picLocks noChangeAspect="1" noChangeArrowheads="1"/>
          </p:cNvPicPr>
          <p:nvPr/>
        </p:nvPicPr>
        <p:blipFill>
          <a:blip r:embed="rId2"/>
          <a:srcRect/>
          <a:stretch>
            <a:fillRect/>
          </a:stretch>
        </p:blipFill>
        <p:spPr bwMode="auto">
          <a:xfrm>
            <a:off x="9116633" y="681037"/>
            <a:ext cx="2582308" cy="540000"/>
          </a:xfrm>
          <a:prstGeom prst="rect">
            <a:avLst/>
          </a:prstGeom>
          <a:noFill/>
        </p:spPr>
      </p:pic>
    </p:spTree>
    <p:extLst>
      <p:ext uri="{BB962C8B-B14F-4D97-AF65-F5344CB8AC3E}">
        <p14:creationId xmlns:p14="http://schemas.microsoft.com/office/powerpoint/2010/main" val="4180254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9894-E6CD-ACFD-8EB7-F79A7E5301A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6E690A7-F484-150F-F919-6970C00B62A6}"/>
              </a:ext>
            </a:extLst>
          </p:cNvPr>
          <p:cNvSpPr>
            <a:spLocks noGrp="1"/>
          </p:cNvSpPr>
          <p:nvPr>
            <p:ph idx="1"/>
          </p:nvPr>
        </p:nvSpPr>
        <p:spPr/>
        <p:txBody>
          <a:bodyPr/>
          <a:lstStyle/>
          <a:p>
            <a:pPr marL="0" indent="0" algn="just">
              <a:buNone/>
            </a:pPr>
            <a:r>
              <a:rPr lang="en-US" sz="2000" b="1" dirty="0">
                <a:latin typeface="Times New Roman" panose="02020603050405020304" pitchFamily="18" charset="0"/>
                <a:cs typeface="Times New Roman" panose="02020603050405020304" pitchFamily="18" charset="0"/>
              </a:rPr>
              <a:t>Prediction of  cyber-physical attacks, threat detection and minimizing the risk of unauthorized access and data compromise.</a:t>
            </a:r>
          </a:p>
          <a:p>
            <a:pPr marL="0" indent="0" algn="just">
              <a:buNone/>
            </a:pPr>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CLASSIFICATION - PHASE-1:</a:t>
            </a:r>
          </a:p>
          <a:p>
            <a:pPr marL="0" indent="0" algn="just">
              <a:buNone/>
            </a:pPr>
            <a:r>
              <a:rPr lang="en-US" sz="2000" b="1" dirty="0">
                <a:latin typeface="Times New Roman" panose="02020603050405020304" pitchFamily="18" charset="0"/>
                <a:cs typeface="Times New Roman" panose="02020603050405020304" pitchFamily="18" charset="0"/>
              </a:rPr>
              <a:t>     Decision Tree , Random Forest , Gradient Boost, Support Vector Machine,</a:t>
            </a:r>
          </a:p>
          <a:p>
            <a:pPr algn="just"/>
            <a:r>
              <a:rPr lang="en-US" sz="2000" b="1" dirty="0">
                <a:latin typeface="Times New Roman" panose="02020603050405020304" pitchFamily="18" charset="0"/>
                <a:cs typeface="Times New Roman" panose="02020603050405020304" pitchFamily="18" charset="0"/>
              </a:rPr>
              <a:t>PREDICTION - PHASE-2:</a:t>
            </a:r>
          </a:p>
          <a:p>
            <a:pPr marL="0" indent="0" algn="just">
              <a:buNone/>
            </a:pPr>
            <a:r>
              <a:rPr lang="en-US" sz="2000" b="1" dirty="0">
                <a:latin typeface="Times New Roman" panose="02020603050405020304" pitchFamily="18" charset="0"/>
                <a:cs typeface="Times New Roman" panose="02020603050405020304" pitchFamily="18" charset="0"/>
              </a:rPr>
              <a:t>     Logistic Regression</a:t>
            </a:r>
          </a:p>
          <a:p>
            <a:pPr algn="just"/>
            <a:r>
              <a:rPr lang="en-US" sz="2000" b="1" dirty="0">
                <a:latin typeface="Times New Roman" panose="02020603050405020304" pitchFamily="18" charset="0"/>
                <a:cs typeface="Times New Roman" panose="02020603050405020304" pitchFamily="18" charset="0"/>
              </a:rPr>
              <a:t>Django Frame Work – PHASE-3:</a:t>
            </a:r>
          </a:p>
          <a:p>
            <a:pPr marL="0" indent="0" algn="just">
              <a:buNone/>
            </a:pPr>
            <a:r>
              <a:rPr lang="en-US" sz="2000" b="1" dirty="0">
                <a:latin typeface="Times New Roman" panose="02020603050405020304" pitchFamily="18" charset="0"/>
                <a:cs typeface="Times New Roman" panose="02020603050405020304" pitchFamily="18" charset="0"/>
              </a:rPr>
              <a:t>      Implementation of Django Frame work for  integration of Pickle Files and User Interface.</a:t>
            </a:r>
          </a:p>
        </p:txBody>
      </p:sp>
      <p:pic>
        <p:nvPicPr>
          <p:cNvPr id="4" name="Picture 3" descr="F:\Front Desk\SRU\logo for white background.png">
            <a:extLst>
              <a:ext uri="{FF2B5EF4-FFF2-40B4-BE49-F238E27FC236}">
                <a16:creationId xmlns:a16="http://schemas.microsoft.com/office/drawing/2014/main" id="{03EC8936-1C1D-D122-9B7F-D6B43FE4E260}"/>
              </a:ext>
            </a:extLst>
          </p:cNvPr>
          <p:cNvPicPr>
            <a:picLocks noChangeAspect="1" noChangeArrowheads="1"/>
          </p:cNvPicPr>
          <p:nvPr/>
        </p:nvPicPr>
        <p:blipFill>
          <a:blip r:embed="rId2"/>
          <a:srcRect/>
          <a:stretch>
            <a:fillRect/>
          </a:stretch>
        </p:blipFill>
        <p:spPr bwMode="auto">
          <a:xfrm>
            <a:off x="9116633" y="681037"/>
            <a:ext cx="2582308" cy="540000"/>
          </a:xfrm>
          <a:prstGeom prst="rect">
            <a:avLst/>
          </a:prstGeom>
          <a:noFill/>
        </p:spPr>
      </p:pic>
    </p:spTree>
    <p:extLst>
      <p:ext uri="{BB962C8B-B14F-4D97-AF65-F5344CB8AC3E}">
        <p14:creationId xmlns:p14="http://schemas.microsoft.com/office/powerpoint/2010/main" val="10305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88BD-547E-5306-727C-5C9D3732943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AC4570BC-460C-4C72-2F61-792CAB88EAD5}"/>
              </a:ext>
            </a:extLst>
          </p:cNvPr>
          <p:cNvSpPr>
            <a:spLocks noGrp="1"/>
          </p:cNvSpPr>
          <p:nvPr>
            <p:ph idx="1"/>
          </p:nvPr>
        </p:nvSpPr>
        <p:spPr/>
        <p:txBody>
          <a:bodyPr>
            <a:norm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An Artificial Neural Network Technique for Prediction of Cyber Attack using Intrusion Detection System</a:t>
            </a:r>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Jay Kumar Jain, Akhilesh A </a:t>
            </a:r>
            <a:r>
              <a:rPr lang="en-US" sz="2400" dirty="0" err="1">
                <a:latin typeface="Times New Roman" panose="02020603050405020304" pitchFamily="18" charset="0"/>
                <a:cs typeface="Times New Roman" panose="02020603050405020304" pitchFamily="18" charset="0"/>
              </a:rPr>
              <a:t>Waoo</a:t>
            </a: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A neural network approach to </a:t>
            </a:r>
            <a:r>
              <a:rPr lang="en-US" sz="2400" dirty="0">
                <a:latin typeface="Times New Roman" panose="02020603050405020304" pitchFamily="18" charset="0"/>
                <a:cs typeface="Times New Roman" panose="02020603050405020304" pitchFamily="18" charset="0"/>
              </a:rPr>
              <a:t>Intrusion Detection System threat prediction.</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Data set:- NSL-KDD Dataset.</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Algorithm:- ANN(artificial neural network classifier)</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Overall accuracy is 99.9% by proposed ANN algorithm with 0.01% of classification error .</a:t>
            </a:r>
            <a:endParaRPr lang="en-IN" sz="2400" dirty="0">
              <a:latin typeface="Times New Roman" panose="02020603050405020304" pitchFamily="18" charset="0"/>
              <a:cs typeface="Times New Roman" panose="02020603050405020304" pitchFamily="18" charset="0"/>
            </a:endParaRPr>
          </a:p>
        </p:txBody>
      </p:sp>
      <p:pic>
        <p:nvPicPr>
          <p:cNvPr id="4" name="Picture 3" descr="F:\Front Desk\SRU\logo for white background.png">
            <a:extLst>
              <a:ext uri="{FF2B5EF4-FFF2-40B4-BE49-F238E27FC236}">
                <a16:creationId xmlns:a16="http://schemas.microsoft.com/office/drawing/2014/main" id="{4811846A-DB1C-110E-252F-D3DFCD89D4C4}"/>
              </a:ext>
            </a:extLst>
          </p:cNvPr>
          <p:cNvPicPr>
            <a:picLocks noChangeAspect="1" noChangeArrowheads="1"/>
          </p:cNvPicPr>
          <p:nvPr/>
        </p:nvPicPr>
        <p:blipFill>
          <a:blip r:embed="rId2"/>
          <a:srcRect/>
          <a:stretch>
            <a:fillRect/>
          </a:stretch>
        </p:blipFill>
        <p:spPr bwMode="auto">
          <a:xfrm>
            <a:off x="9116633" y="681037"/>
            <a:ext cx="2582308" cy="540000"/>
          </a:xfrm>
          <a:prstGeom prst="rect">
            <a:avLst/>
          </a:prstGeom>
          <a:noFill/>
        </p:spPr>
      </p:pic>
    </p:spTree>
    <p:extLst>
      <p:ext uri="{BB962C8B-B14F-4D97-AF65-F5344CB8AC3E}">
        <p14:creationId xmlns:p14="http://schemas.microsoft.com/office/powerpoint/2010/main" val="181708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88BD-547E-5306-727C-5C9D3732943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Review(Contd.)</a:t>
            </a:r>
          </a:p>
        </p:txBody>
      </p:sp>
      <p:sp>
        <p:nvSpPr>
          <p:cNvPr id="3" name="Content Placeholder 2">
            <a:extLst>
              <a:ext uri="{FF2B5EF4-FFF2-40B4-BE49-F238E27FC236}">
                <a16:creationId xmlns:a16="http://schemas.microsoft.com/office/drawing/2014/main" id="{AC4570BC-460C-4C72-2F61-792CAB88EAD5}"/>
              </a:ext>
            </a:extLst>
          </p:cNvPr>
          <p:cNvSpPr>
            <a:spLocks noGrp="1"/>
          </p:cNvSpPr>
          <p:nvPr>
            <p:ph idx="1"/>
          </p:nvPr>
        </p:nvSpPr>
        <p:spPr/>
        <p:txBody>
          <a:bodyPr>
            <a:norm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Prediction Intrusion in a Network Traffic using Variance of Neighboring Object’s Distance</a:t>
            </a:r>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Krishna Gopal Sharma, Yashpal Singh</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Prediction Intrusion in a Network Traffic using Variance of Neighboring Object’s Distance uses these </a:t>
            </a:r>
            <a:r>
              <a:rPr lang="en-IN" sz="2400" dirty="0">
                <a:latin typeface="Times New Roman" panose="02020603050405020304" pitchFamily="18" charset="0"/>
                <a:cs typeface="Times New Roman" panose="02020603050405020304" pitchFamily="18" charset="0"/>
              </a:rPr>
              <a:t>Algorithms used are:- KNN,NNDV Binary Class Predictor </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Accuracy are:-</a:t>
            </a:r>
          </a:p>
          <a:p>
            <a:pPr marL="0" indent="0">
              <a:buNone/>
            </a:pPr>
            <a:r>
              <a:rPr lang="en-IN" sz="2400" dirty="0">
                <a:latin typeface="Times New Roman" panose="02020603050405020304" pitchFamily="18" charset="0"/>
                <a:cs typeface="Times New Roman" panose="02020603050405020304" pitchFamily="18" charset="0"/>
              </a:rPr>
              <a:t>        KNNcup-99 – 0.96%</a:t>
            </a:r>
          </a:p>
          <a:p>
            <a:pPr marL="0" indent="0">
              <a:buNone/>
            </a:pPr>
            <a:r>
              <a:rPr lang="en-IN" sz="2400" dirty="0">
                <a:latin typeface="Times New Roman" panose="02020603050405020304" pitchFamily="18" charset="0"/>
                <a:cs typeface="Times New Roman" panose="02020603050405020304" pitchFamily="18" charset="0"/>
              </a:rPr>
              <a:t>        NNDV – 0.99% </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F:\Front Desk\SRU\logo for white background.png">
            <a:extLst>
              <a:ext uri="{FF2B5EF4-FFF2-40B4-BE49-F238E27FC236}">
                <a16:creationId xmlns:a16="http://schemas.microsoft.com/office/drawing/2014/main" id="{4811846A-DB1C-110E-252F-D3DFCD89D4C4}"/>
              </a:ext>
            </a:extLst>
          </p:cNvPr>
          <p:cNvPicPr>
            <a:picLocks noChangeAspect="1" noChangeArrowheads="1"/>
          </p:cNvPicPr>
          <p:nvPr/>
        </p:nvPicPr>
        <p:blipFill>
          <a:blip r:embed="rId2"/>
          <a:srcRect/>
          <a:stretch>
            <a:fillRect/>
          </a:stretch>
        </p:blipFill>
        <p:spPr bwMode="auto">
          <a:xfrm>
            <a:off x="9116633" y="681037"/>
            <a:ext cx="2582308" cy="540000"/>
          </a:xfrm>
          <a:prstGeom prst="rect">
            <a:avLst/>
          </a:prstGeom>
          <a:noFill/>
        </p:spPr>
      </p:pic>
    </p:spTree>
    <p:extLst>
      <p:ext uri="{BB962C8B-B14F-4D97-AF65-F5344CB8AC3E}">
        <p14:creationId xmlns:p14="http://schemas.microsoft.com/office/powerpoint/2010/main" val="3445794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63CF1-5568-4BCD-2D38-2DEC675B10F2}"/>
              </a:ext>
            </a:extLst>
          </p:cNvPr>
          <p:cNvSpPr>
            <a:spLocks noGrp="1"/>
          </p:cNvSpPr>
          <p:nvPr>
            <p:ph idx="1"/>
          </p:nvPr>
        </p:nvSpPr>
        <p:spPr>
          <a:xfrm>
            <a:off x="838200" y="1335741"/>
            <a:ext cx="10515600" cy="4841222"/>
          </a:xfrm>
        </p:spPr>
        <p:txBody>
          <a:bodyPr>
            <a:no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Deep Learning Approach for SDN—Enabled Intrusion Detection System in IoT Networks</a:t>
            </a:r>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Rajasekhar </a:t>
            </a:r>
            <a:r>
              <a:rPr lang="en-US" sz="2400" dirty="0" err="1">
                <a:latin typeface="Times New Roman" panose="02020603050405020304" pitchFamily="18" charset="0"/>
                <a:cs typeface="Times New Roman" panose="02020603050405020304" pitchFamily="18" charset="0"/>
              </a:rPr>
              <a:t>Chaganti</a:t>
            </a:r>
            <a:r>
              <a:rPr lang="en-US" sz="2400" dirty="0">
                <a:latin typeface="Times New Roman" panose="02020603050405020304" pitchFamily="18" charset="0"/>
                <a:cs typeface="Times New Roman" panose="02020603050405020304" pitchFamily="18" charset="0"/>
              </a:rPr>
              <a:t>, Wael Suliman, Vinaya Kumar Ravi, Amit Dua</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Deep learning owing to prevalence of IoT, LSTM, SVM, DOS &amp; DDoS attack, Network attack on ML/DL  algorithm techniques uses RNN(Recursive Neural Network) </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Data set – NSL-KDD data set , KDDCup’99, non-IoT &amp; UNSW-NB15 to train the dataset </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Accuracy –NSL-KDD : 81.9%, KDDCup’99 : 96.03%, NSL-KDD : 95.98%, SDN-IoT : 97.1%</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Overall Accuracy is : 97.1%</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F:\Front Desk\SRU\logo for white background.png">
            <a:extLst>
              <a:ext uri="{FF2B5EF4-FFF2-40B4-BE49-F238E27FC236}">
                <a16:creationId xmlns:a16="http://schemas.microsoft.com/office/drawing/2014/main" id="{9E207BE4-6FE9-CFC0-8D08-17A0B07FD80F}"/>
              </a:ext>
            </a:extLst>
          </p:cNvPr>
          <p:cNvPicPr>
            <a:picLocks noChangeAspect="1" noChangeArrowheads="1"/>
          </p:cNvPicPr>
          <p:nvPr/>
        </p:nvPicPr>
        <p:blipFill>
          <a:blip r:embed="rId2"/>
          <a:srcRect/>
          <a:stretch>
            <a:fillRect/>
          </a:stretch>
        </p:blipFill>
        <p:spPr bwMode="auto">
          <a:xfrm>
            <a:off x="9116633" y="681037"/>
            <a:ext cx="2582308" cy="540000"/>
          </a:xfrm>
          <a:prstGeom prst="rect">
            <a:avLst/>
          </a:prstGeom>
          <a:noFill/>
        </p:spPr>
      </p:pic>
    </p:spTree>
    <p:extLst>
      <p:ext uri="{BB962C8B-B14F-4D97-AF65-F5344CB8AC3E}">
        <p14:creationId xmlns:p14="http://schemas.microsoft.com/office/powerpoint/2010/main" val="117668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1B4B7-6856-EECE-49CB-B079531DFFB0}"/>
              </a:ext>
            </a:extLst>
          </p:cNvPr>
          <p:cNvSpPr>
            <a:spLocks noGrp="1"/>
          </p:cNvSpPr>
          <p:nvPr>
            <p:ph idx="1"/>
          </p:nvPr>
        </p:nvSpPr>
        <p:spPr>
          <a:xfrm>
            <a:off x="385482" y="1237130"/>
            <a:ext cx="11178989" cy="4948798"/>
          </a:xfrm>
        </p:spPr>
        <p:txBody>
          <a:bodyPr>
            <a:norm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Cyber Security Event Detection using Machine Learning Techniques </a:t>
            </a:r>
          </a:p>
          <a:p>
            <a:r>
              <a:rPr lang="en-US" sz="2400" dirty="0">
                <a:latin typeface="Times New Roman" panose="02020603050405020304" pitchFamily="18" charset="0"/>
                <a:cs typeface="Times New Roman" panose="02020603050405020304" pitchFamily="18" charset="0"/>
              </a:rPr>
              <a:t>Authors: Salman Muneer, Muhammad </a:t>
            </a:r>
            <a:r>
              <a:rPr lang="en-US" sz="2400" dirty="0" err="1">
                <a:latin typeface="Times New Roman" panose="02020603050405020304" pitchFamily="18" charset="0"/>
                <a:cs typeface="Times New Roman" panose="02020603050405020304" pitchFamily="18" charset="0"/>
              </a:rPr>
              <a:t>Bux</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Alvi</a:t>
            </a:r>
            <a:r>
              <a:rPr lang="en-US" sz="2400" dirty="0">
                <a:latin typeface="Times New Roman" panose="02020603050405020304" pitchFamily="18" charset="0"/>
                <a:cs typeface="Times New Roman" panose="02020603050405020304" pitchFamily="18" charset="0"/>
              </a:rPr>
              <a:t>, Amina </a:t>
            </a:r>
            <a:r>
              <a:rPr lang="en-US" sz="2400" dirty="0" err="1">
                <a:latin typeface="Times New Roman" panose="02020603050405020304" pitchFamily="18" charset="0"/>
                <a:cs typeface="Times New Roman" panose="02020603050405020304" pitchFamily="18" charset="0"/>
              </a:rPr>
              <a:t>Farrakh</a:t>
            </a: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Classifiers used are naïve Bayes, Bayesian, SVM,KNN based on brain networks &amp; self –association guidelines and references inside .</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AI strategies : SVM, DT, RF, LR,ANN, KNN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Intrusion attacks: AIDS(Anomaly-based IDS) &amp; SIDS(Signature-based IDS) &amp; uses supervised , unsupervised techniques.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Overall Accuracy based on the supervised machine learning outcomes.</a:t>
            </a:r>
          </a:p>
          <a:p>
            <a:pPr marL="514350" indent="-514350">
              <a:buFont typeface="+mj-lt"/>
              <a:buAutoNum type="arabicPeriod"/>
            </a:pPr>
            <a:endParaRPr lang="en-IN"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2400" dirty="0">
              <a:latin typeface="Times New Roman" panose="02020603050405020304" pitchFamily="18" charset="0"/>
              <a:cs typeface="Times New Roman" panose="02020603050405020304" pitchFamily="18" charset="0"/>
            </a:endParaRPr>
          </a:p>
        </p:txBody>
      </p:sp>
      <p:pic>
        <p:nvPicPr>
          <p:cNvPr id="4" name="Picture 3" descr="F:\Front Desk\SRU\logo for white background.png">
            <a:extLst>
              <a:ext uri="{FF2B5EF4-FFF2-40B4-BE49-F238E27FC236}">
                <a16:creationId xmlns:a16="http://schemas.microsoft.com/office/drawing/2014/main" id="{13362226-359C-C5E3-4937-31D84DA47FD3}"/>
              </a:ext>
            </a:extLst>
          </p:cNvPr>
          <p:cNvPicPr>
            <a:picLocks noChangeAspect="1" noChangeArrowheads="1"/>
          </p:cNvPicPr>
          <p:nvPr/>
        </p:nvPicPr>
        <p:blipFill>
          <a:blip r:embed="rId2"/>
          <a:srcRect/>
          <a:stretch>
            <a:fillRect/>
          </a:stretch>
        </p:blipFill>
        <p:spPr bwMode="auto">
          <a:xfrm>
            <a:off x="9448327" y="411037"/>
            <a:ext cx="2582308" cy="540000"/>
          </a:xfrm>
          <a:prstGeom prst="rect">
            <a:avLst/>
          </a:prstGeom>
          <a:noFill/>
        </p:spPr>
      </p:pic>
    </p:spTree>
    <p:extLst>
      <p:ext uri="{BB962C8B-B14F-4D97-AF65-F5344CB8AC3E}">
        <p14:creationId xmlns:p14="http://schemas.microsoft.com/office/powerpoint/2010/main" val="1130982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25103-B897-89BE-B949-8FBE129199A8}"/>
              </a:ext>
            </a:extLst>
          </p:cNvPr>
          <p:cNvSpPr>
            <a:spLocks noGrp="1"/>
          </p:cNvSpPr>
          <p:nvPr>
            <p:ph idx="1"/>
          </p:nvPr>
        </p:nvSpPr>
        <p:spPr>
          <a:xfrm>
            <a:off x="838200" y="1461247"/>
            <a:ext cx="10515600" cy="4715716"/>
          </a:xfrm>
        </p:spPr>
        <p:txBody>
          <a:bodyPr>
            <a:norm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Hierarchical Intrusion Detection using Machine Learning and Knowledge Model </a:t>
            </a:r>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Martin </a:t>
            </a:r>
            <a:r>
              <a:rPr lang="en-US" sz="2400" dirty="0" err="1">
                <a:latin typeface="Times New Roman" panose="02020603050405020304" pitchFamily="18" charset="0"/>
                <a:cs typeface="Times New Roman" panose="02020603050405020304" pitchFamily="18" charset="0"/>
              </a:rPr>
              <a:t>Sarnovsky</a:t>
            </a:r>
            <a:r>
              <a:rPr lang="en-US" sz="2400" dirty="0">
                <a:latin typeface="Times New Roman" panose="02020603050405020304" pitchFamily="18" charset="0"/>
                <a:cs typeface="Times New Roman" panose="02020603050405020304" pitchFamily="18" charset="0"/>
              </a:rPr>
              <a:t>, Jan Paralic</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Goal -- symmetrical combination of the knowledge-based approach ML - techniques to build a Hierarchical IDS able to support detection of existing types and severity of network attacks.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Algorithms used - Random Forest and PA Forest.</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Datasets with accuracy -- The model was tested on KDD 99, CICIDS 2017 &amp; NSL-KDD datasets of 99,9% on KDD, 96,8% on CICIDS 2017 and 99,1% on NSL-KDD.</a:t>
            </a:r>
            <a:endParaRPr lang="en-IN"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F:\Front Desk\SRU\logo for white background.png">
            <a:extLst>
              <a:ext uri="{FF2B5EF4-FFF2-40B4-BE49-F238E27FC236}">
                <a16:creationId xmlns:a16="http://schemas.microsoft.com/office/drawing/2014/main" id="{8D17805D-CD33-CFFF-5161-9308904DE734}"/>
              </a:ext>
            </a:extLst>
          </p:cNvPr>
          <p:cNvPicPr>
            <a:picLocks noChangeAspect="1" noChangeArrowheads="1"/>
          </p:cNvPicPr>
          <p:nvPr/>
        </p:nvPicPr>
        <p:blipFill>
          <a:blip r:embed="rId2"/>
          <a:srcRect/>
          <a:stretch>
            <a:fillRect/>
          </a:stretch>
        </p:blipFill>
        <p:spPr bwMode="auto">
          <a:xfrm>
            <a:off x="9116633" y="681037"/>
            <a:ext cx="2582308" cy="540000"/>
          </a:xfrm>
          <a:prstGeom prst="rect">
            <a:avLst/>
          </a:prstGeom>
          <a:noFill/>
        </p:spPr>
      </p:pic>
    </p:spTree>
    <p:extLst>
      <p:ext uri="{BB962C8B-B14F-4D97-AF65-F5344CB8AC3E}">
        <p14:creationId xmlns:p14="http://schemas.microsoft.com/office/powerpoint/2010/main" val="2653994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TotalTime>
  <Words>1215</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Prediction of Intrusion Attacks Using Machine Learning Approach</vt:lpstr>
      <vt:lpstr>CONTENTS:</vt:lpstr>
      <vt:lpstr>Abstract</vt:lpstr>
      <vt:lpstr>Problem Statement</vt:lpstr>
      <vt:lpstr>Literature Review</vt:lpstr>
      <vt:lpstr>Literature Review(Contd.)</vt:lpstr>
      <vt:lpstr>PowerPoint Presentation</vt:lpstr>
      <vt:lpstr>PowerPoint Presentation</vt:lpstr>
      <vt:lpstr>PowerPoint Presentation</vt:lpstr>
      <vt:lpstr>Defining Objective of the Project</vt:lpstr>
      <vt:lpstr>Proposed Plan</vt:lpstr>
      <vt:lpstr>PowerPoint Presentation</vt:lpstr>
      <vt:lpstr>Input Data &amp;Tools Used</vt:lpstr>
      <vt:lpstr>Implementation</vt:lpstr>
      <vt:lpstr>Results</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Intrusion Attacks Using Machine Learning Approach</dc:title>
  <dc:creator>Mahankali Koushik</dc:creator>
  <cp:lastModifiedBy>Saiganesh Marati</cp:lastModifiedBy>
  <cp:revision>3</cp:revision>
  <dcterms:created xsi:type="dcterms:W3CDTF">2023-11-17T08:57:10Z</dcterms:created>
  <dcterms:modified xsi:type="dcterms:W3CDTF">2023-11-17T14:46:47Z</dcterms:modified>
</cp:coreProperties>
</file>