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ovelo" charset="1" panose="02000000000000000000"/>
      <p:regular r:id="rId19"/>
    </p:embeddedFont>
    <p:embeddedFont>
      <p:font typeface="Open Sans Bold Italics" charset="1" panose="00000000000000000000"/>
      <p:regular r:id="rId20"/>
    </p:embeddedFont>
    <p:embeddedFont>
      <p:font typeface="Open Sans Extra Bold" charset="1" panose="020B0906030804020204"/>
      <p:regular r:id="rId21"/>
    </p:embeddedFont>
    <p:embeddedFont>
      <p:font typeface="Poppins" charset="1" panose="00000500000000000000"/>
      <p:regular r:id="rId22"/>
    </p:embeddedFont>
    <p:embeddedFont>
      <p:font typeface="Canva Sans Bold" charset="1" panose="020B0803030501040103"/>
      <p:regular r:id="rId23"/>
    </p:embeddedFont>
    <p:embeddedFont>
      <p:font typeface="Poppins Bold" charset="1" panose="00000800000000000000"/>
      <p:regular r:id="rId24"/>
    </p:embeddedFont>
    <p:embeddedFont>
      <p:font typeface="Poppins Bold Italics" charset="1" panose="00000800000000000000"/>
      <p:regular r:id="rId25"/>
    </p:embeddedFont>
    <p:embeddedFont>
      <p:font typeface="League Gothic"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 Id="rId6" Target="../media/image11.jpeg" Type="http://schemas.openxmlformats.org/officeDocument/2006/relationships/image"/><Relationship Id="rId7" Target="../media/VAGY0bWCw2Q.mp4" Type="http://schemas.openxmlformats.org/officeDocument/2006/relationships/video"/><Relationship Id="rId8" Target="../media/VAGY0bWCw2Q.mp4" Type="http://schemas.microsoft.com/office/2007/relationships/media"/></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448197" y="2398023"/>
            <a:ext cx="10522735" cy="5490954"/>
          </a:xfrm>
          <a:custGeom>
            <a:avLst/>
            <a:gdLst/>
            <a:ahLst/>
            <a:cxnLst/>
            <a:rect r="r" b="b" t="t" l="l"/>
            <a:pathLst>
              <a:path h="5490954" w="10522735">
                <a:moveTo>
                  <a:pt x="0" y="0"/>
                </a:moveTo>
                <a:lnTo>
                  <a:pt x="10522734" y="0"/>
                </a:lnTo>
                <a:lnTo>
                  <a:pt x="10522734" y="5490954"/>
                </a:lnTo>
                <a:lnTo>
                  <a:pt x="0" y="5490954"/>
                </a:lnTo>
                <a:lnTo>
                  <a:pt x="0" y="0"/>
                </a:lnTo>
                <a:close/>
              </a:path>
            </a:pathLst>
          </a:custGeom>
          <a:blipFill>
            <a:blip r:embed="rId2">
              <a:alphaModFix amt="3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46849" y="-754555"/>
            <a:ext cx="11434572" cy="11434527"/>
            <a:chOff x="0" y="0"/>
            <a:chExt cx="6350000" cy="6349975"/>
          </a:xfrm>
        </p:grpSpPr>
        <p:sp>
          <p:nvSpPr>
            <p:cNvPr name="Freeform 4" id="4"/>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5329" t="0" r="-25329" b="0"/>
              </a:stretch>
            </a:blipFill>
          </p:spPr>
        </p:sp>
      </p:grpSp>
      <p:grpSp>
        <p:nvGrpSpPr>
          <p:cNvPr name="Group 5" id="5"/>
          <p:cNvGrpSpPr/>
          <p:nvPr/>
        </p:nvGrpSpPr>
        <p:grpSpPr>
          <a:xfrm rot="0">
            <a:off x="8909240" y="1005824"/>
            <a:ext cx="4593733" cy="45937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EFF"/>
            </a:solidFill>
          </p:spPr>
        </p:sp>
        <p:sp>
          <p:nvSpPr>
            <p:cNvPr name="TextBox 7" id="7"/>
            <p:cNvSpPr txBox="true"/>
            <p:nvPr/>
          </p:nvSpPr>
          <p:spPr>
            <a:xfrm>
              <a:off x="76200" y="95250"/>
              <a:ext cx="660400" cy="641350"/>
            </a:xfrm>
            <a:prstGeom prst="rect">
              <a:avLst/>
            </a:prstGeom>
          </p:spPr>
          <p:txBody>
            <a:bodyPr anchor="ctr" rtlCol="false" tIns="52498" lIns="52498" bIns="52498" rIns="52498"/>
            <a:lstStyle/>
            <a:p>
              <a:pPr algn="ctr">
                <a:lnSpc>
                  <a:spcPts val="1993"/>
                </a:lnSpc>
              </a:pPr>
            </a:p>
          </p:txBody>
        </p:sp>
      </p:grpSp>
      <p:sp>
        <p:nvSpPr>
          <p:cNvPr name="TextBox 8" id="8"/>
          <p:cNvSpPr txBox="true"/>
          <p:nvPr/>
        </p:nvSpPr>
        <p:spPr>
          <a:xfrm rot="0">
            <a:off x="1255998" y="4232327"/>
            <a:ext cx="8430841" cy="1641371"/>
          </a:xfrm>
          <a:prstGeom prst="rect">
            <a:avLst/>
          </a:prstGeom>
        </p:spPr>
        <p:txBody>
          <a:bodyPr anchor="t" rtlCol="false" tIns="0" lIns="0" bIns="0" rIns="0">
            <a:spAutoFit/>
          </a:bodyPr>
          <a:lstStyle/>
          <a:p>
            <a:pPr algn="l">
              <a:lnSpc>
                <a:spcPts val="13480"/>
              </a:lnSpc>
            </a:pPr>
            <a:r>
              <a:rPr lang="en-US" sz="9629">
                <a:solidFill>
                  <a:srgbClr val="3275C5"/>
                </a:solidFill>
                <a:latin typeface="Lovelo"/>
                <a:ea typeface="Lovelo"/>
                <a:cs typeface="Lovelo"/>
                <a:sym typeface="Lovelo"/>
              </a:rPr>
              <a:t>HACK</a:t>
            </a:r>
            <a:r>
              <a:rPr lang="en-US" sz="9629">
                <a:solidFill>
                  <a:srgbClr val="5CBB5F"/>
                </a:solidFill>
                <a:latin typeface="Lovelo"/>
                <a:ea typeface="Lovelo"/>
                <a:cs typeface="Lovelo"/>
                <a:sym typeface="Lovelo"/>
              </a:rPr>
              <a:t>4</a:t>
            </a:r>
            <a:r>
              <a:rPr lang="en-US" sz="9629">
                <a:solidFill>
                  <a:srgbClr val="3275C5"/>
                </a:solidFill>
                <a:latin typeface="Lovelo"/>
                <a:ea typeface="Lovelo"/>
                <a:cs typeface="Lovelo"/>
                <a:sym typeface="Lovelo"/>
              </a:rPr>
              <a:t>HEALTH</a:t>
            </a:r>
          </a:p>
        </p:txBody>
      </p:sp>
      <p:sp>
        <p:nvSpPr>
          <p:cNvPr name="TextBox 9" id="9"/>
          <p:cNvSpPr txBox="true"/>
          <p:nvPr/>
        </p:nvSpPr>
        <p:spPr>
          <a:xfrm rot="0">
            <a:off x="1255998" y="6266878"/>
            <a:ext cx="6048186" cy="737629"/>
          </a:xfrm>
          <a:prstGeom prst="rect">
            <a:avLst/>
          </a:prstGeom>
        </p:spPr>
        <p:txBody>
          <a:bodyPr anchor="t" rtlCol="false" tIns="0" lIns="0" bIns="0" rIns="0">
            <a:spAutoFit/>
          </a:bodyPr>
          <a:lstStyle/>
          <a:p>
            <a:pPr algn="l">
              <a:lnSpc>
                <a:spcPts val="6068"/>
              </a:lnSpc>
            </a:pPr>
            <a:r>
              <a:rPr lang="en-US" sz="4334" i="true" spc="17">
                <a:solidFill>
                  <a:srgbClr val="08226D"/>
                </a:solidFill>
                <a:latin typeface="Open Sans Bold Italics"/>
                <a:ea typeface="Open Sans Bold Italics"/>
                <a:cs typeface="Open Sans Bold Italics"/>
                <a:sym typeface="Open Sans Bold Italics"/>
              </a:rPr>
              <a:t>Gen AI Hackathon</a:t>
            </a:r>
          </a:p>
        </p:txBody>
      </p:sp>
      <p:sp>
        <p:nvSpPr>
          <p:cNvPr name="Freeform 10" id="10"/>
          <p:cNvSpPr/>
          <p:nvPr/>
        </p:nvSpPr>
        <p:spPr>
          <a:xfrm flipH="false" flipV="false" rot="0">
            <a:off x="7736769" y="1650255"/>
            <a:ext cx="7279277" cy="3493245"/>
          </a:xfrm>
          <a:custGeom>
            <a:avLst/>
            <a:gdLst/>
            <a:ahLst/>
            <a:cxnLst/>
            <a:rect r="r" b="b" t="t" l="l"/>
            <a:pathLst>
              <a:path h="3493245" w="7279277">
                <a:moveTo>
                  <a:pt x="0" y="0"/>
                </a:moveTo>
                <a:lnTo>
                  <a:pt x="7279278" y="0"/>
                </a:lnTo>
                <a:lnTo>
                  <a:pt x="7279278" y="3493245"/>
                </a:lnTo>
                <a:lnTo>
                  <a:pt x="0" y="3493245"/>
                </a:lnTo>
                <a:lnTo>
                  <a:pt x="0" y="0"/>
                </a:lnTo>
                <a:close/>
              </a:path>
            </a:pathLst>
          </a:custGeom>
          <a:blipFill>
            <a:blip r:embed="rId5"/>
            <a:stretch>
              <a:fillRect l="0" t="0" r="0" b="0"/>
            </a:stretch>
          </a:blipFill>
        </p:spPr>
      </p:sp>
      <p:sp>
        <p:nvSpPr>
          <p:cNvPr name="Freeform 11" id="11"/>
          <p:cNvSpPr/>
          <p:nvPr/>
        </p:nvSpPr>
        <p:spPr>
          <a:xfrm flipH="false" flipV="false" rot="0">
            <a:off x="502803" y="590218"/>
            <a:ext cx="3200444" cy="1296180"/>
          </a:xfrm>
          <a:custGeom>
            <a:avLst/>
            <a:gdLst/>
            <a:ahLst/>
            <a:cxnLst/>
            <a:rect r="r" b="b" t="t" l="l"/>
            <a:pathLst>
              <a:path h="1296180" w="3200444">
                <a:moveTo>
                  <a:pt x="0" y="0"/>
                </a:moveTo>
                <a:lnTo>
                  <a:pt x="3200444" y="0"/>
                </a:lnTo>
                <a:lnTo>
                  <a:pt x="3200444" y="1296180"/>
                </a:lnTo>
                <a:lnTo>
                  <a:pt x="0" y="1296180"/>
                </a:lnTo>
                <a:lnTo>
                  <a:pt x="0" y="0"/>
                </a:lnTo>
                <a:close/>
              </a:path>
            </a:pathLst>
          </a:custGeom>
          <a:blipFill>
            <a:blip r:embed="rId6"/>
            <a:stretch>
              <a:fillRect l="0" t="0" r="0" b="0"/>
            </a:stretch>
          </a:blipFill>
        </p:spPr>
      </p:sp>
      <p:sp>
        <p:nvSpPr>
          <p:cNvPr name="TextBox 12" id="12"/>
          <p:cNvSpPr txBox="true"/>
          <p:nvPr/>
        </p:nvSpPr>
        <p:spPr>
          <a:xfrm rot="0">
            <a:off x="1255998" y="8171410"/>
            <a:ext cx="10939965" cy="712384"/>
          </a:xfrm>
          <a:prstGeom prst="rect">
            <a:avLst/>
          </a:prstGeom>
        </p:spPr>
        <p:txBody>
          <a:bodyPr anchor="t" rtlCol="false" tIns="0" lIns="0" bIns="0" rIns="0">
            <a:spAutoFit/>
          </a:bodyPr>
          <a:lstStyle/>
          <a:p>
            <a:pPr algn="l">
              <a:lnSpc>
                <a:spcPts val="5884"/>
              </a:lnSpc>
            </a:pPr>
            <a:r>
              <a:rPr lang="en-US" sz="4203" i="true" spc="16">
                <a:solidFill>
                  <a:srgbClr val="08226D"/>
                </a:solidFill>
                <a:latin typeface="Open Sans Bold Italics"/>
                <a:ea typeface="Open Sans Bold Italics"/>
                <a:cs typeface="Open Sans Bold Italics"/>
                <a:sym typeface="Open Sans Bold Italics"/>
              </a:rPr>
              <a:t>Bridging Healthcare Communication Gaps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52986" y="2182775"/>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Resources</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052986" y="3533588"/>
            <a:ext cx="12677256" cy="4042187"/>
          </a:xfrm>
          <a:prstGeom prst="rect">
            <a:avLst/>
          </a:prstGeom>
        </p:spPr>
        <p:txBody>
          <a:bodyPr anchor="t" rtlCol="false" tIns="0" lIns="0" bIns="0" rIns="0">
            <a:spAutoFit/>
          </a:bodyPr>
          <a:lstStyle/>
          <a:p>
            <a:pPr algn="l" marL="617208" indent="-308604" lvl="1">
              <a:lnSpc>
                <a:spcPts val="4002"/>
              </a:lnSpc>
              <a:buFont typeface="Arial"/>
              <a:buChar char="•"/>
            </a:pPr>
            <a:r>
              <a:rPr lang="en-US" sz="2858" spc="-57">
                <a:solidFill>
                  <a:srgbClr val="051D40"/>
                </a:solidFill>
                <a:latin typeface="Poppins"/>
                <a:ea typeface="Poppins"/>
                <a:cs typeface="Poppins"/>
                <a:sym typeface="Poppins"/>
              </a:rPr>
              <a:t>developer.android.com  - Android Docs</a:t>
            </a:r>
          </a:p>
          <a:p>
            <a:pPr algn="l" marL="617208" indent="-308604" lvl="1">
              <a:lnSpc>
                <a:spcPts val="4002"/>
              </a:lnSpc>
              <a:buFont typeface="Arial"/>
              <a:buChar char="•"/>
            </a:pPr>
            <a:r>
              <a:rPr lang="en-US" sz="2858" spc="-57">
                <a:solidFill>
                  <a:srgbClr val="051D40"/>
                </a:solidFill>
                <a:latin typeface="Poppins"/>
                <a:ea typeface="Poppins"/>
                <a:cs typeface="Poppins"/>
                <a:sym typeface="Poppins"/>
              </a:rPr>
              <a:t>developers.google.com  - Docs</a:t>
            </a:r>
          </a:p>
          <a:p>
            <a:pPr algn="l">
              <a:lnSpc>
                <a:spcPts val="4002"/>
              </a:lnSpc>
            </a:pPr>
          </a:p>
          <a:p>
            <a:pPr algn="l" marL="617208" indent="-308604" lvl="1">
              <a:lnSpc>
                <a:spcPts val="4002"/>
              </a:lnSpc>
              <a:buFont typeface="Arial"/>
              <a:buChar char="•"/>
            </a:pPr>
            <a:r>
              <a:rPr lang="en-US" sz="2858" spc="-57">
                <a:solidFill>
                  <a:srgbClr val="051D40"/>
                </a:solidFill>
                <a:latin typeface="Poppins"/>
                <a:ea typeface="Poppins"/>
                <a:cs typeface="Poppins"/>
                <a:sym typeface="Poppins"/>
              </a:rPr>
              <a:t>Libraries and API’s</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CameraX </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Google ML Kit</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Jsoup</a:t>
            </a:r>
          </a:p>
          <a:p>
            <a:pPr algn="l">
              <a:lnSpc>
                <a:spcPts val="4002"/>
              </a:lnSpc>
            </a:pP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5820" y="-1782102"/>
            <a:ext cx="3564204" cy="3564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00679" y="7074186"/>
            <a:ext cx="5946973" cy="59469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3" id="13"/>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pic>
        <p:nvPicPr>
          <p:cNvPr name="Picture 14" id="14">
            <a:hlinkClick action="ppaction://media"/>
          </p:cNvPr>
          <p:cNvPicPr>
            <a:picLocks noChangeAspect="true"/>
          </p:cNvPicPr>
          <p:nvPr>
            <a:videoFile r:link="rId7"/>
            <p:extLst>
              <p:ext uri="{DAA4B4D4-6D71-4841-9C94-3DE7FCFB9230}">
                <p14:media xmlns:p14="http://schemas.microsoft.com/office/powerpoint/2010/main" r:embed="rId8"/>
              </p:ext>
            </p:extLst>
          </p:nvPr>
        </p:nvPicPr>
        <p:blipFill>
          <a:blip r:embed="rId6"/>
          <a:srcRect l="0" t="0" r="0" b="0"/>
          <a:stretch>
            <a:fillRect/>
          </a:stretch>
        </p:blipFill>
        <p:spPr>
          <a:xfrm flipH="false" flipV="false" rot="0">
            <a:off x="6665963" y="204011"/>
            <a:ext cx="4445540" cy="9878979"/>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14"/>
                </p:tgtEl>
              </p:cMediaNode>
            </p:video>
          </p:childTnLst>
        </p:cTn>
      </p:par>
    </p:tnLst>
  </p:timing>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074516" y="2515890"/>
            <a:ext cx="10522735" cy="5490954"/>
          </a:xfrm>
          <a:custGeom>
            <a:avLst/>
            <a:gdLst/>
            <a:ahLst/>
            <a:cxnLst/>
            <a:rect r="r" b="b" t="t" l="l"/>
            <a:pathLst>
              <a:path h="5490954" w="10522735">
                <a:moveTo>
                  <a:pt x="0" y="0"/>
                </a:moveTo>
                <a:lnTo>
                  <a:pt x="10522734" y="0"/>
                </a:lnTo>
                <a:lnTo>
                  <a:pt x="10522734" y="5490954"/>
                </a:lnTo>
                <a:lnTo>
                  <a:pt x="0" y="54909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6230316" y="1321313"/>
            <a:ext cx="14518032" cy="7575773"/>
          </a:xfrm>
          <a:custGeom>
            <a:avLst/>
            <a:gdLst/>
            <a:ahLst/>
            <a:cxnLst/>
            <a:rect r="r" b="b" t="t" l="l"/>
            <a:pathLst>
              <a:path h="7575773" w="14518032">
                <a:moveTo>
                  <a:pt x="0" y="0"/>
                </a:moveTo>
                <a:lnTo>
                  <a:pt x="14518032" y="0"/>
                </a:lnTo>
                <a:lnTo>
                  <a:pt x="14518032" y="7575773"/>
                </a:lnTo>
                <a:lnTo>
                  <a:pt x="0" y="7575773"/>
                </a:lnTo>
                <a:lnTo>
                  <a:pt x="0" y="0"/>
                </a:lnTo>
                <a:close/>
              </a:path>
            </a:pathLst>
          </a:custGeom>
          <a:blipFill>
            <a:blip r:embed="rId4">
              <a:alphaModFix amt="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44413" y="3829907"/>
            <a:ext cx="14890820" cy="3396786"/>
          </a:xfrm>
          <a:prstGeom prst="rect">
            <a:avLst/>
          </a:prstGeom>
        </p:spPr>
        <p:txBody>
          <a:bodyPr anchor="t" rtlCol="false" tIns="0" lIns="0" bIns="0" rIns="0">
            <a:spAutoFit/>
          </a:bodyPr>
          <a:lstStyle/>
          <a:p>
            <a:pPr algn="ctr">
              <a:lnSpc>
                <a:spcPts val="24464"/>
              </a:lnSpc>
            </a:pPr>
            <a:r>
              <a:rPr lang="en-US" sz="27801" spc="-556">
                <a:solidFill>
                  <a:srgbClr val="08226D"/>
                </a:solidFill>
                <a:latin typeface="League Gothic"/>
                <a:ea typeface="League Gothic"/>
                <a:cs typeface="League Gothic"/>
                <a:sym typeface="League Gothic"/>
              </a:rPr>
              <a:t>Thank you</a:t>
            </a:r>
          </a:p>
        </p:txBody>
      </p:sp>
      <p:sp>
        <p:nvSpPr>
          <p:cNvPr name="Freeform 5" id="5"/>
          <p:cNvSpPr/>
          <p:nvPr/>
        </p:nvSpPr>
        <p:spPr>
          <a:xfrm flipH="false" flipV="false" rot="0">
            <a:off x="14498261" y="341722"/>
            <a:ext cx="5522078" cy="2649985"/>
          </a:xfrm>
          <a:custGeom>
            <a:avLst/>
            <a:gdLst/>
            <a:ahLst/>
            <a:cxnLst/>
            <a:rect r="r" b="b" t="t" l="l"/>
            <a:pathLst>
              <a:path h="2649985" w="5522078">
                <a:moveTo>
                  <a:pt x="0" y="0"/>
                </a:moveTo>
                <a:lnTo>
                  <a:pt x="5522078" y="0"/>
                </a:lnTo>
                <a:lnTo>
                  <a:pt x="5522078" y="2649985"/>
                </a:lnTo>
                <a:lnTo>
                  <a:pt x="0" y="2649985"/>
                </a:lnTo>
                <a:lnTo>
                  <a:pt x="0" y="0"/>
                </a:lnTo>
                <a:close/>
              </a:path>
            </a:pathLst>
          </a:custGeom>
          <a:blipFill>
            <a:blip r:embed="rId6"/>
            <a:stretch>
              <a:fillRect l="0" t="0" r="0" b="0"/>
            </a:stretch>
          </a:blipFill>
        </p:spPr>
      </p:sp>
      <p:sp>
        <p:nvSpPr>
          <p:cNvPr name="Freeform 6" id="6"/>
          <p:cNvSpPr/>
          <p:nvPr/>
        </p:nvSpPr>
        <p:spPr>
          <a:xfrm flipH="false" flipV="false" rot="0">
            <a:off x="502803" y="590218"/>
            <a:ext cx="3739076" cy="1514326"/>
          </a:xfrm>
          <a:custGeom>
            <a:avLst/>
            <a:gdLst/>
            <a:ahLst/>
            <a:cxnLst/>
            <a:rect r="r" b="b" t="t" l="l"/>
            <a:pathLst>
              <a:path h="1514326" w="3739076">
                <a:moveTo>
                  <a:pt x="0" y="0"/>
                </a:moveTo>
                <a:lnTo>
                  <a:pt x="3739076" y="0"/>
                </a:lnTo>
                <a:lnTo>
                  <a:pt x="3739076" y="1514326"/>
                </a:lnTo>
                <a:lnTo>
                  <a:pt x="0" y="1514326"/>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074516" y="2515890"/>
            <a:ext cx="10522735" cy="5490954"/>
          </a:xfrm>
          <a:custGeom>
            <a:avLst/>
            <a:gdLst/>
            <a:ahLst/>
            <a:cxnLst/>
            <a:rect r="r" b="b" t="t" l="l"/>
            <a:pathLst>
              <a:path h="5490954" w="10522735">
                <a:moveTo>
                  <a:pt x="0" y="0"/>
                </a:moveTo>
                <a:lnTo>
                  <a:pt x="10522734" y="0"/>
                </a:lnTo>
                <a:lnTo>
                  <a:pt x="10522734" y="5490954"/>
                </a:lnTo>
                <a:lnTo>
                  <a:pt x="0" y="54909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6230316" y="1321313"/>
            <a:ext cx="14518032" cy="7575773"/>
          </a:xfrm>
          <a:custGeom>
            <a:avLst/>
            <a:gdLst/>
            <a:ahLst/>
            <a:cxnLst/>
            <a:rect r="r" b="b" t="t" l="l"/>
            <a:pathLst>
              <a:path h="7575773" w="14518032">
                <a:moveTo>
                  <a:pt x="0" y="0"/>
                </a:moveTo>
                <a:lnTo>
                  <a:pt x="14518032" y="0"/>
                </a:lnTo>
                <a:lnTo>
                  <a:pt x="14518032" y="7575773"/>
                </a:lnTo>
                <a:lnTo>
                  <a:pt x="0" y="7575773"/>
                </a:lnTo>
                <a:lnTo>
                  <a:pt x="0" y="0"/>
                </a:lnTo>
                <a:close/>
              </a:path>
            </a:pathLst>
          </a:custGeom>
          <a:blipFill>
            <a:blip r:embed="rId4">
              <a:alphaModFix amt="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207777" y="932634"/>
            <a:ext cx="9015034" cy="2059073"/>
          </a:xfrm>
          <a:prstGeom prst="rect">
            <a:avLst/>
          </a:prstGeom>
        </p:spPr>
        <p:txBody>
          <a:bodyPr anchor="t" rtlCol="false" tIns="0" lIns="0" bIns="0" rIns="0">
            <a:spAutoFit/>
          </a:bodyPr>
          <a:lstStyle/>
          <a:p>
            <a:pPr algn="ctr">
              <a:lnSpc>
                <a:spcPts val="14811"/>
              </a:lnSpc>
            </a:pPr>
            <a:r>
              <a:rPr lang="en-US" sz="16831" spc="-336">
                <a:solidFill>
                  <a:srgbClr val="08226D"/>
                </a:solidFill>
                <a:latin typeface="League Gothic"/>
                <a:ea typeface="League Gothic"/>
                <a:cs typeface="League Gothic"/>
                <a:sym typeface="League Gothic"/>
              </a:rPr>
              <a:t>Github Link</a:t>
            </a:r>
          </a:p>
        </p:txBody>
      </p:sp>
      <p:sp>
        <p:nvSpPr>
          <p:cNvPr name="Freeform 5" id="5"/>
          <p:cNvSpPr/>
          <p:nvPr/>
        </p:nvSpPr>
        <p:spPr>
          <a:xfrm flipH="false" flipV="false" rot="0">
            <a:off x="14498261" y="341722"/>
            <a:ext cx="5522078" cy="2649985"/>
          </a:xfrm>
          <a:custGeom>
            <a:avLst/>
            <a:gdLst/>
            <a:ahLst/>
            <a:cxnLst/>
            <a:rect r="r" b="b" t="t" l="l"/>
            <a:pathLst>
              <a:path h="2649985" w="5522078">
                <a:moveTo>
                  <a:pt x="0" y="0"/>
                </a:moveTo>
                <a:lnTo>
                  <a:pt x="5522078" y="0"/>
                </a:lnTo>
                <a:lnTo>
                  <a:pt x="5522078" y="2649985"/>
                </a:lnTo>
                <a:lnTo>
                  <a:pt x="0" y="2649985"/>
                </a:lnTo>
                <a:lnTo>
                  <a:pt x="0" y="0"/>
                </a:lnTo>
                <a:close/>
              </a:path>
            </a:pathLst>
          </a:custGeom>
          <a:blipFill>
            <a:blip r:embed="rId6"/>
            <a:stretch>
              <a:fillRect l="0" t="0" r="0" b="0"/>
            </a:stretch>
          </a:blipFill>
        </p:spPr>
      </p:sp>
      <p:sp>
        <p:nvSpPr>
          <p:cNvPr name="Freeform 6" id="6"/>
          <p:cNvSpPr/>
          <p:nvPr/>
        </p:nvSpPr>
        <p:spPr>
          <a:xfrm flipH="false" flipV="false" rot="0">
            <a:off x="502803" y="590218"/>
            <a:ext cx="3739076" cy="1514326"/>
          </a:xfrm>
          <a:custGeom>
            <a:avLst/>
            <a:gdLst/>
            <a:ahLst/>
            <a:cxnLst/>
            <a:rect r="r" b="b" t="t" l="l"/>
            <a:pathLst>
              <a:path h="1514326" w="3739076">
                <a:moveTo>
                  <a:pt x="0" y="0"/>
                </a:moveTo>
                <a:lnTo>
                  <a:pt x="3739076" y="0"/>
                </a:lnTo>
                <a:lnTo>
                  <a:pt x="3739076" y="1514326"/>
                </a:lnTo>
                <a:lnTo>
                  <a:pt x="0" y="1514326"/>
                </a:lnTo>
                <a:lnTo>
                  <a:pt x="0" y="0"/>
                </a:lnTo>
                <a:close/>
              </a:path>
            </a:pathLst>
          </a:custGeom>
          <a:blipFill>
            <a:blip r:embed="rId7"/>
            <a:stretch>
              <a:fillRect l="0" t="0" r="0" b="0"/>
            </a:stretch>
          </a:blipFill>
        </p:spPr>
      </p:sp>
      <p:sp>
        <p:nvSpPr>
          <p:cNvPr name="TextBox 7" id="7"/>
          <p:cNvSpPr txBox="true"/>
          <p:nvPr/>
        </p:nvSpPr>
        <p:spPr>
          <a:xfrm rot="0">
            <a:off x="3914876" y="3799310"/>
            <a:ext cx="11895024" cy="393805"/>
          </a:xfrm>
          <a:prstGeom prst="rect">
            <a:avLst/>
          </a:prstGeom>
        </p:spPr>
        <p:txBody>
          <a:bodyPr anchor="t" rtlCol="false" tIns="0" lIns="0" bIns="0" rIns="0">
            <a:spAutoFit/>
          </a:bodyPr>
          <a:lstStyle/>
          <a:p>
            <a:pPr algn="ctr">
              <a:lnSpc>
                <a:spcPts val="3231"/>
              </a:lnSpc>
              <a:spcBef>
                <a:spcPct val="0"/>
              </a:spcBef>
            </a:pPr>
            <a:r>
              <a:rPr lang="en-US" sz="2308">
                <a:solidFill>
                  <a:srgbClr val="08226D"/>
                </a:solidFill>
                <a:latin typeface="Open Sans Extra Bold"/>
                <a:ea typeface="Open Sans Extra Bold"/>
                <a:cs typeface="Open Sans Extra Bold"/>
                <a:sym typeface="Open Sans Extra Bold"/>
              </a:rPr>
              <a:t>https://github.com/ShashiSingh8434/ImageTextRecognitionUsingMLKit_App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spcBef>
                  <a:spcPct val="0"/>
                </a:spcBef>
              </a:pPr>
            </a:p>
          </p:txBody>
        </p:sp>
      </p:grpSp>
      <p:sp>
        <p:nvSpPr>
          <p:cNvPr name="Freeform 8" id="8"/>
          <p:cNvSpPr/>
          <p:nvPr/>
        </p:nvSpPr>
        <p:spPr>
          <a:xfrm flipH="false" flipV="false" rot="0">
            <a:off x="9144000" y="3541391"/>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0">
            <a:off x="9144000" y="5318072"/>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0">
            <a:off x="8618101" y="7094753"/>
            <a:ext cx="1424256" cy="1424256"/>
          </a:xfrm>
          <a:custGeom>
            <a:avLst/>
            <a:gdLst/>
            <a:ahLst/>
            <a:cxnLst/>
            <a:rect r="r" b="b" t="t" l="l"/>
            <a:pathLst>
              <a:path h="1424256" w="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1" id="11"/>
          <p:cNvGrpSpPr/>
          <p:nvPr/>
        </p:nvGrpSpPr>
        <p:grpSpPr>
          <a:xfrm rot="0">
            <a:off x="7905455" y="2656032"/>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8315313" y="4180490"/>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7944228" y="7402839"/>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0" id="20"/>
          <p:cNvGrpSpPr/>
          <p:nvPr/>
        </p:nvGrpSpPr>
        <p:grpSpPr>
          <a:xfrm rot="0">
            <a:off x="8309460" y="5760481"/>
            <a:ext cx="373607" cy="3736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2" id="22"/>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3" id="23"/>
          <p:cNvSpPr/>
          <p:nvPr/>
        </p:nvSpPr>
        <p:spPr>
          <a:xfrm flipH="false" flipV="false" rot="0">
            <a:off x="426616" y="351598"/>
            <a:ext cx="2777218" cy="1124773"/>
          </a:xfrm>
          <a:custGeom>
            <a:avLst/>
            <a:gdLst/>
            <a:ahLst/>
            <a:cxnLst/>
            <a:rect r="r" b="b" t="t" l="l"/>
            <a:pathLst>
              <a:path h="1124773" w="2777218">
                <a:moveTo>
                  <a:pt x="0" y="0"/>
                </a:moveTo>
                <a:lnTo>
                  <a:pt x="2777218" y="0"/>
                </a:lnTo>
                <a:lnTo>
                  <a:pt x="2777218" y="1124773"/>
                </a:lnTo>
                <a:lnTo>
                  <a:pt x="0" y="1124773"/>
                </a:lnTo>
                <a:lnTo>
                  <a:pt x="0" y="0"/>
                </a:lnTo>
                <a:close/>
              </a:path>
            </a:pathLst>
          </a:custGeom>
          <a:blipFill>
            <a:blip r:embed="rId4"/>
            <a:stretch>
              <a:fillRect l="0" t="0" r="0" b="0"/>
            </a:stretch>
          </a:blipFill>
        </p:spPr>
      </p:sp>
      <p:sp>
        <p:nvSpPr>
          <p:cNvPr name="Freeform 24" id="24"/>
          <p:cNvSpPr/>
          <p:nvPr/>
        </p:nvSpPr>
        <p:spPr>
          <a:xfrm flipH="false" flipV="false" rot="0">
            <a:off x="16177059"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
        <p:nvSpPr>
          <p:cNvPr name="TextBox 25" id="25"/>
          <p:cNvSpPr txBox="true"/>
          <p:nvPr/>
        </p:nvSpPr>
        <p:spPr>
          <a:xfrm rot="0">
            <a:off x="539082" y="1739881"/>
            <a:ext cx="7591949" cy="753923"/>
          </a:xfrm>
          <a:prstGeom prst="rect">
            <a:avLst/>
          </a:prstGeom>
        </p:spPr>
        <p:txBody>
          <a:bodyPr anchor="t" rtlCol="false" tIns="0" lIns="0" bIns="0" rIns="0">
            <a:spAutoFit/>
          </a:bodyPr>
          <a:lstStyle/>
          <a:p>
            <a:pPr algn="l" marL="0" indent="0" lvl="0">
              <a:lnSpc>
                <a:spcPts val="6220"/>
              </a:lnSpc>
              <a:spcBef>
                <a:spcPct val="0"/>
              </a:spcBef>
            </a:pPr>
            <a:r>
              <a:rPr lang="en-US" sz="4443">
                <a:solidFill>
                  <a:srgbClr val="8E99A2"/>
                </a:solidFill>
                <a:latin typeface="Open Sans Extra Bold"/>
                <a:ea typeface="Open Sans Extra Bold"/>
                <a:cs typeface="Open Sans Extra Bold"/>
                <a:sym typeface="Open Sans Extra Bold"/>
              </a:rPr>
              <a:t> Team Name</a:t>
            </a:r>
          </a:p>
        </p:txBody>
      </p:sp>
      <p:sp>
        <p:nvSpPr>
          <p:cNvPr name="TextBox 26" id="26"/>
          <p:cNvSpPr txBox="true"/>
          <p:nvPr/>
        </p:nvSpPr>
        <p:spPr>
          <a:xfrm rot="0">
            <a:off x="8763159" y="20412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01</a:t>
            </a:r>
          </a:p>
        </p:txBody>
      </p:sp>
      <p:sp>
        <p:nvSpPr>
          <p:cNvPr name="TextBox 27" id="27"/>
          <p:cNvSpPr txBox="true"/>
          <p:nvPr/>
        </p:nvSpPr>
        <p:spPr>
          <a:xfrm rot="0">
            <a:off x="9289058" y="38146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02</a:t>
            </a:r>
          </a:p>
        </p:txBody>
      </p:sp>
      <p:sp>
        <p:nvSpPr>
          <p:cNvPr name="TextBox 28" id="28"/>
          <p:cNvSpPr txBox="true"/>
          <p:nvPr/>
        </p:nvSpPr>
        <p:spPr>
          <a:xfrm rot="0">
            <a:off x="9289058" y="5591284"/>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03</a:t>
            </a:r>
          </a:p>
        </p:txBody>
      </p:sp>
      <p:sp>
        <p:nvSpPr>
          <p:cNvPr name="TextBox 29" id="29"/>
          <p:cNvSpPr txBox="true"/>
          <p:nvPr/>
        </p:nvSpPr>
        <p:spPr>
          <a:xfrm rot="0">
            <a:off x="8763159" y="7367965"/>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04</a:t>
            </a:r>
          </a:p>
        </p:txBody>
      </p:sp>
      <p:sp>
        <p:nvSpPr>
          <p:cNvPr name="TextBox 30" id="30"/>
          <p:cNvSpPr txBox="true"/>
          <p:nvPr/>
        </p:nvSpPr>
        <p:spPr>
          <a:xfrm rot="0">
            <a:off x="725886" y="4635367"/>
            <a:ext cx="10497756" cy="574835"/>
          </a:xfrm>
          <a:prstGeom prst="rect">
            <a:avLst/>
          </a:prstGeom>
        </p:spPr>
        <p:txBody>
          <a:bodyPr anchor="t" rtlCol="false" tIns="0" lIns="0" bIns="0" rIns="0">
            <a:spAutoFit/>
          </a:bodyPr>
          <a:lstStyle/>
          <a:p>
            <a:pPr algn="l">
              <a:lnSpc>
                <a:spcPts val="4541"/>
              </a:lnSpc>
            </a:pPr>
            <a:r>
              <a:rPr lang="en-US" sz="3243" spc="-64">
                <a:solidFill>
                  <a:srgbClr val="8E99A2"/>
                </a:solidFill>
                <a:latin typeface="Poppins"/>
                <a:ea typeface="Poppins"/>
                <a:cs typeface="Poppins"/>
                <a:sym typeface="Poppins"/>
              </a:rPr>
              <a:t>Team’s Problem Statement</a:t>
            </a:r>
          </a:p>
        </p:txBody>
      </p:sp>
      <p:sp>
        <p:nvSpPr>
          <p:cNvPr name="TextBox 31" id="31"/>
          <p:cNvSpPr txBox="true"/>
          <p:nvPr/>
        </p:nvSpPr>
        <p:spPr>
          <a:xfrm rot="0">
            <a:off x="7873526" y="422812"/>
            <a:ext cx="3211830" cy="887095"/>
          </a:xfrm>
          <a:prstGeom prst="rect">
            <a:avLst/>
          </a:prstGeom>
        </p:spPr>
        <p:txBody>
          <a:bodyPr anchor="t" rtlCol="false" tIns="0" lIns="0" bIns="0" rIns="0">
            <a:spAutoFit/>
          </a:bodyPr>
          <a:lstStyle/>
          <a:p>
            <a:pPr algn="ctr">
              <a:lnSpc>
                <a:spcPts val="7279"/>
              </a:lnSpc>
            </a:pPr>
            <a:r>
              <a:rPr lang="en-US" sz="5199" b="true">
                <a:solidFill>
                  <a:srgbClr val="145DA0"/>
                </a:solidFill>
                <a:latin typeface="Canva Sans Bold"/>
                <a:ea typeface="Canva Sans Bold"/>
                <a:cs typeface="Canva Sans Bold"/>
                <a:sym typeface="Canva Sans Bold"/>
              </a:rPr>
              <a:t>Members:</a:t>
            </a:r>
          </a:p>
        </p:txBody>
      </p:sp>
      <p:sp>
        <p:nvSpPr>
          <p:cNvPr name="Freeform 32" id="32"/>
          <p:cNvSpPr/>
          <p:nvPr/>
        </p:nvSpPr>
        <p:spPr>
          <a:xfrm flipH="false" flipV="false" rot="0">
            <a:off x="8618101" y="1888227"/>
            <a:ext cx="1424256" cy="1424256"/>
          </a:xfrm>
          <a:custGeom>
            <a:avLst/>
            <a:gdLst/>
            <a:ahLst/>
            <a:cxnLst/>
            <a:rect r="r" b="b" t="t" l="l"/>
            <a:pathLst>
              <a:path h="1424256" w="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3" id="33"/>
          <p:cNvSpPr txBox="true"/>
          <p:nvPr/>
        </p:nvSpPr>
        <p:spPr>
          <a:xfrm rot="0">
            <a:off x="8833978" y="2161439"/>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DFDFD"/>
                </a:solidFill>
                <a:latin typeface="Open Sans Extra Bold"/>
                <a:ea typeface="Open Sans Extra Bold"/>
                <a:cs typeface="Open Sans Extra Bold"/>
                <a:sym typeface="Open Sans Extra Bold"/>
              </a:rPr>
              <a:t>01</a:t>
            </a:r>
          </a:p>
        </p:txBody>
      </p:sp>
      <p:sp>
        <p:nvSpPr>
          <p:cNvPr name="TextBox 34" id="34"/>
          <p:cNvSpPr txBox="true"/>
          <p:nvPr/>
        </p:nvSpPr>
        <p:spPr>
          <a:xfrm rot="0">
            <a:off x="10671006" y="2325752"/>
            <a:ext cx="7354666" cy="574835"/>
          </a:xfrm>
          <a:prstGeom prst="rect">
            <a:avLst/>
          </a:prstGeom>
        </p:spPr>
        <p:txBody>
          <a:bodyPr anchor="t" rtlCol="false" tIns="0" lIns="0" bIns="0" rIns="0">
            <a:spAutoFit/>
          </a:bodyPr>
          <a:lstStyle/>
          <a:p>
            <a:pPr algn="l">
              <a:lnSpc>
                <a:spcPts val="4541"/>
              </a:lnSpc>
            </a:pPr>
            <a:r>
              <a:rPr lang="en-US" sz="3243" spc="-64">
                <a:solidFill>
                  <a:srgbClr val="000000"/>
                </a:solidFill>
                <a:latin typeface="Poppins"/>
                <a:ea typeface="Poppins"/>
                <a:cs typeface="Poppins"/>
                <a:sym typeface="Poppins"/>
              </a:rPr>
              <a:t>Shashi Singh</a:t>
            </a:r>
          </a:p>
        </p:txBody>
      </p:sp>
      <p:sp>
        <p:nvSpPr>
          <p:cNvPr name="TextBox 35" id="35"/>
          <p:cNvSpPr txBox="true"/>
          <p:nvPr/>
        </p:nvSpPr>
        <p:spPr>
          <a:xfrm rot="0">
            <a:off x="11025456" y="3923240"/>
            <a:ext cx="7354666" cy="574835"/>
          </a:xfrm>
          <a:prstGeom prst="rect">
            <a:avLst/>
          </a:prstGeom>
        </p:spPr>
        <p:txBody>
          <a:bodyPr anchor="t" rtlCol="false" tIns="0" lIns="0" bIns="0" rIns="0">
            <a:spAutoFit/>
          </a:bodyPr>
          <a:lstStyle/>
          <a:p>
            <a:pPr algn="l">
              <a:lnSpc>
                <a:spcPts val="4541"/>
              </a:lnSpc>
            </a:pPr>
            <a:r>
              <a:rPr lang="en-US" sz="3243" spc="-64">
                <a:solidFill>
                  <a:srgbClr val="000000"/>
                </a:solidFill>
                <a:latin typeface="Poppins"/>
                <a:ea typeface="Poppins"/>
                <a:cs typeface="Poppins"/>
                <a:sym typeface="Poppins"/>
              </a:rPr>
              <a:t>Aditya Patel</a:t>
            </a:r>
          </a:p>
        </p:txBody>
      </p:sp>
      <p:sp>
        <p:nvSpPr>
          <p:cNvPr name="TextBox 36" id="36"/>
          <p:cNvSpPr txBox="true"/>
          <p:nvPr/>
        </p:nvSpPr>
        <p:spPr>
          <a:xfrm rot="0">
            <a:off x="10933334" y="5674756"/>
            <a:ext cx="7354666" cy="574835"/>
          </a:xfrm>
          <a:prstGeom prst="rect">
            <a:avLst/>
          </a:prstGeom>
        </p:spPr>
        <p:txBody>
          <a:bodyPr anchor="t" rtlCol="false" tIns="0" lIns="0" bIns="0" rIns="0">
            <a:spAutoFit/>
          </a:bodyPr>
          <a:lstStyle/>
          <a:p>
            <a:pPr algn="l">
              <a:lnSpc>
                <a:spcPts val="4541"/>
              </a:lnSpc>
            </a:pPr>
            <a:r>
              <a:rPr lang="en-US" sz="3243" spc="-64">
                <a:solidFill>
                  <a:srgbClr val="000000"/>
                </a:solidFill>
                <a:latin typeface="Poppins"/>
                <a:ea typeface="Poppins"/>
                <a:cs typeface="Poppins"/>
                <a:sym typeface="Poppins"/>
              </a:rPr>
              <a:t>Vidhi Jain</a:t>
            </a:r>
          </a:p>
        </p:txBody>
      </p:sp>
      <p:sp>
        <p:nvSpPr>
          <p:cNvPr name="TextBox 37" id="37"/>
          <p:cNvSpPr txBox="true"/>
          <p:nvPr/>
        </p:nvSpPr>
        <p:spPr>
          <a:xfrm rot="0">
            <a:off x="10671006" y="7594762"/>
            <a:ext cx="7354666" cy="574835"/>
          </a:xfrm>
          <a:prstGeom prst="rect">
            <a:avLst/>
          </a:prstGeom>
        </p:spPr>
        <p:txBody>
          <a:bodyPr anchor="t" rtlCol="false" tIns="0" lIns="0" bIns="0" rIns="0">
            <a:spAutoFit/>
          </a:bodyPr>
          <a:lstStyle/>
          <a:p>
            <a:pPr algn="l">
              <a:lnSpc>
                <a:spcPts val="4541"/>
              </a:lnSpc>
            </a:pPr>
            <a:r>
              <a:rPr lang="en-US" sz="3243" spc="-64">
                <a:solidFill>
                  <a:srgbClr val="000000"/>
                </a:solidFill>
                <a:latin typeface="Poppins"/>
                <a:ea typeface="Poppins"/>
                <a:cs typeface="Poppins"/>
                <a:sym typeface="Poppins"/>
              </a:rPr>
              <a:t>Mitul Khanna</a:t>
            </a:r>
          </a:p>
        </p:txBody>
      </p:sp>
      <p:sp>
        <p:nvSpPr>
          <p:cNvPr name="TextBox 38" id="38"/>
          <p:cNvSpPr txBox="true"/>
          <p:nvPr/>
        </p:nvSpPr>
        <p:spPr>
          <a:xfrm rot="0">
            <a:off x="725886" y="2564583"/>
            <a:ext cx="7591949" cy="605332"/>
          </a:xfrm>
          <a:prstGeom prst="rect">
            <a:avLst/>
          </a:prstGeom>
        </p:spPr>
        <p:txBody>
          <a:bodyPr anchor="t" rtlCol="false" tIns="0" lIns="0" bIns="0" rIns="0">
            <a:spAutoFit/>
          </a:bodyPr>
          <a:lstStyle/>
          <a:p>
            <a:pPr algn="l" marL="0" indent="0" lvl="0">
              <a:lnSpc>
                <a:spcPts val="4960"/>
              </a:lnSpc>
              <a:spcBef>
                <a:spcPct val="0"/>
              </a:spcBef>
            </a:pPr>
            <a:r>
              <a:rPr lang="en-US" sz="3543">
                <a:solidFill>
                  <a:srgbClr val="FCFEFF"/>
                </a:solidFill>
                <a:latin typeface="Open Sans Extra Bold"/>
                <a:ea typeface="Open Sans Extra Bold"/>
                <a:cs typeface="Open Sans Extra Bold"/>
                <a:sym typeface="Open Sans Extra Bold"/>
              </a:rPr>
              <a:t>Lakshya</a:t>
            </a:r>
          </a:p>
        </p:txBody>
      </p:sp>
      <p:sp>
        <p:nvSpPr>
          <p:cNvPr name="TextBox 39" id="39"/>
          <p:cNvSpPr txBox="true"/>
          <p:nvPr/>
        </p:nvSpPr>
        <p:spPr>
          <a:xfrm rot="0">
            <a:off x="933118" y="5537099"/>
            <a:ext cx="7591949" cy="1127302"/>
          </a:xfrm>
          <a:prstGeom prst="rect">
            <a:avLst/>
          </a:prstGeom>
        </p:spPr>
        <p:txBody>
          <a:bodyPr anchor="t" rtlCol="false" tIns="0" lIns="0" bIns="0" rIns="0">
            <a:spAutoFit/>
          </a:bodyPr>
          <a:lstStyle/>
          <a:p>
            <a:pPr algn="l" marL="0" indent="0" lvl="0">
              <a:lnSpc>
                <a:spcPts val="4540"/>
              </a:lnSpc>
              <a:spcBef>
                <a:spcPct val="0"/>
              </a:spcBef>
            </a:pPr>
            <a:r>
              <a:rPr lang="en-US" sz="3243">
                <a:solidFill>
                  <a:srgbClr val="FCFEFF"/>
                </a:solidFill>
                <a:latin typeface="Open Sans Extra Bold"/>
                <a:ea typeface="Open Sans Extra Bold"/>
                <a:cs typeface="Open Sans Extra Bold"/>
                <a:sym typeface="Open Sans Extra Bold"/>
              </a:rPr>
              <a:t>Bridging Healthcare Communication Gaps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73980"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Idea Briefing:</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16494" y="3105393"/>
            <a:ext cx="12677256" cy="6013276"/>
          </a:xfrm>
          <a:prstGeom prst="rect">
            <a:avLst/>
          </a:prstGeom>
        </p:spPr>
        <p:txBody>
          <a:bodyPr anchor="t" rtlCol="false" tIns="0" lIns="0" bIns="0" rIns="0">
            <a:spAutoFit/>
          </a:bodyPr>
          <a:lstStyle/>
          <a:p>
            <a:pPr algn="l">
              <a:lnSpc>
                <a:spcPts val="4002"/>
              </a:lnSpc>
            </a:pPr>
            <a:r>
              <a:rPr lang="en-US" sz="2858" spc="-57">
                <a:solidFill>
                  <a:srgbClr val="051D40"/>
                </a:solidFill>
                <a:latin typeface="Poppins"/>
                <a:ea typeface="Poppins"/>
                <a:cs typeface="Poppins"/>
                <a:sym typeface="Poppins"/>
              </a:rPr>
              <a:t>Understanding medical reports and related information can often be confusing for non-medical individuals. Many patients receive medical imaging or reports but struggle to comprehend the meaning behind them without waiting for a consultation with a doctor. This gap leads to delays, anxiety, and miscommunication about personal health.</a:t>
            </a:r>
          </a:p>
          <a:p>
            <a:pPr algn="l">
              <a:lnSpc>
                <a:spcPts val="4002"/>
              </a:lnSpc>
            </a:pPr>
          </a:p>
          <a:p>
            <a:pPr algn="l" marL="0" indent="0" lvl="0">
              <a:lnSpc>
                <a:spcPts val="4002"/>
              </a:lnSpc>
              <a:spcBef>
                <a:spcPct val="0"/>
              </a:spcBef>
            </a:pPr>
            <a:r>
              <a:rPr lang="en-US" sz="2858" spc="-57">
                <a:solidFill>
                  <a:srgbClr val="051D40"/>
                </a:solidFill>
                <a:latin typeface="Poppins"/>
                <a:ea typeface="Poppins"/>
                <a:cs typeface="Poppins"/>
                <a:sym typeface="Poppins"/>
              </a:rPr>
              <a:t>Our project addresses this challenge by offering a straightforward solution: a user-friendly platform that provides simple, easy-to-understand insights into medical information for patients. While interpreting complex medical imaging with AI models isn't integrated at this stage, the application provides insights into basic health-related information uploaded by users.</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73980"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Objective</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73980" y="3086655"/>
            <a:ext cx="12677256" cy="3008432"/>
          </a:xfrm>
          <a:prstGeom prst="rect">
            <a:avLst/>
          </a:prstGeom>
        </p:spPr>
        <p:txBody>
          <a:bodyPr anchor="t" rtlCol="false" tIns="0" lIns="0" bIns="0" rIns="0">
            <a:spAutoFit/>
          </a:bodyPr>
          <a:lstStyle/>
          <a:p>
            <a:pPr algn="l" marL="0" indent="0" lvl="0">
              <a:lnSpc>
                <a:spcPts val="4002"/>
              </a:lnSpc>
              <a:spcBef>
                <a:spcPct val="0"/>
              </a:spcBef>
            </a:pPr>
            <a:r>
              <a:rPr lang="en-US" sz="2858" spc="-57">
                <a:solidFill>
                  <a:srgbClr val="051D40"/>
                </a:solidFill>
                <a:latin typeface="Poppins"/>
                <a:ea typeface="Poppins"/>
                <a:cs typeface="Poppins"/>
                <a:sym typeface="Poppins"/>
              </a:rPr>
              <a:t>The goal of our project is to simplify the understanding of medical insights by allowing users to upload medical reports or related files and receive clear, concise, and easy-to-read explanations. This app acts as a communication bridge between technical medical terms and layman’s language, empowering users to better understand their own medical data.</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68825"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679352"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Tech stack </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805372" y="2655688"/>
            <a:ext cx="12677256" cy="8080787"/>
          </a:xfrm>
          <a:prstGeom prst="rect">
            <a:avLst/>
          </a:prstGeom>
        </p:spPr>
        <p:txBody>
          <a:bodyPr anchor="t" rtlCol="false" tIns="0" lIns="0" bIns="0" rIns="0">
            <a:spAutoFit/>
          </a:bodyPr>
          <a:lstStyle/>
          <a:p>
            <a:pPr algn="l">
              <a:lnSpc>
                <a:spcPts val="4002"/>
              </a:lnSpc>
            </a:pPr>
            <a:r>
              <a:rPr lang="en-US" sz="2858" spc="-57" b="true">
                <a:solidFill>
                  <a:srgbClr val="051D40"/>
                </a:solidFill>
                <a:latin typeface="Poppins Bold"/>
                <a:ea typeface="Poppins Bold"/>
                <a:cs typeface="Poppins Bold"/>
                <a:sym typeface="Poppins Bold"/>
              </a:rPr>
              <a:t>Frontend  </a:t>
            </a:r>
          </a:p>
          <a:p>
            <a:pPr algn="l" marL="617208" indent="-308604" lvl="1">
              <a:lnSpc>
                <a:spcPts val="4002"/>
              </a:lnSpc>
              <a:buFont typeface="Arial"/>
              <a:buChar char="•"/>
            </a:pPr>
            <a:r>
              <a:rPr lang="en-US" sz="2858" spc="-57">
                <a:solidFill>
                  <a:srgbClr val="051D40"/>
                </a:solidFill>
                <a:latin typeface="Poppins"/>
                <a:ea typeface="Poppins"/>
                <a:cs typeface="Poppins"/>
                <a:sym typeface="Poppins"/>
              </a:rPr>
              <a:t>Framework: Native Android Development</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Programming Language: Java (as you're familiar with it).</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UI Components: Android XML for layout design.</a:t>
            </a:r>
          </a:p>
          <a:p>
            <a:pPr algn="l" marL="1234416" indent="-411472" lvl="2">
              <a:lnSpc>
                <a:spcPts val="4002"/>
              </a:lnSpc>
              <a:buFont typeface="Arial"/>
              <a:buChar char="⚬"/>
            </a:pPr>
            <a:r>
              <a:rPr lang="en-US" sz="2858" spc="-57">
                <a:solidFill>
                  <a:srgbClr val="051D40"/>
                </a:solidFill>
                <a:latin typeface="Poppins"/>
                <a:ea typeface="Poppins"/>
                <a:cs typeface="Poppins"/>
                <a:sym typeface="Poppins"/>
              </a:rPr>
              <a:t>CameraX</a:t>
            </a:r>
          </a:p>
          <a:p>
            <a:pPr algn="l">
              <a:lnSpc>
                <a:spcPts val="4002"/>
              </a:lnSpc>
            </a:pPr>
          </a:p>
          <a:p>
            <a:pPr algn="l">
              <a:lnSpc>
                <a:spcPts val="4002"/>
              </a:lnSpc>
            </a:pPr>
            <a:r>
              <a:rPr lang="en-US" sz="2858" spc="-57" b="true">
                <a:solidFill>
                  <a:srgbClr val="051D40"/>
                </a:solidFill>
                <a:latin typeface="Poppins Bold"/>
                <a:ea typeface="Poppins Bold"/>
                <a:cs typeface="Poppins Bold"/>
                <a:sym typeface="Poppins Bold"/>
              </a:rPr>
              <a:t>Backend (Java)</a:t>
            </a:r>
          </a:p>
          <a:p>
            <a:pPr algn="l">
              <a:lnSpc>
                <a:spcPts val="4002"/>
              </a:lnSpc>
            </a:pPr>
            <a:r>
              <a:rPr lang="en-US" sz="2858" spc="-57">
                <a:solidFill>
                  <a:srgbClr val="051D40"/>
                </a:solidFill>
                <a:latin typeface="Poppins"/>
                <a:ea typeface="Poppins"/>
                <a:cs typeface="Poppins"/>
                <a:sym typeface="Poppins"/>
              </a:rPr>
              <a:t>The app leverages Java for its core logic, integrating CameraX for capturing images, processing them with Google ML Kit for analysis, and utilizing Jsoup to scrape relevant information from the web using CSS selectors for precise data extraction. This ensures efficient and seamless data flow in the application.</a:t>
            </a:r>
          </a:p>
          <a:p>
            <a:pPr algn="l">
              <a:lnSpc>
                <a:spcPts val="4002"/>
              </a:lnSpc>
            </a:pPr>
          </a:p>
          <a:p>
            <a:pPr algn="l">
              <a:lnSpc>
                <a:spcPts val="4002"/>
              </a:lnSpc>
            </a:pPr>
          </a:p>
          <a:p>
            <a:pPr algn="l">
              <a:lnSpc>
                <a:spcPts val="4002"/>
              </a:lnSpc>
            </a:pPr>
          </a:p>
          <a:p>
            <a:pPr algn="l">
              <a:lnSpc>
                <a:spcPts val="4002"/>
              </a:lnSpc>
            </a:pP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29341" y="1997529"/>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Tech stack </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529341" y="3163095"/>
            <a:ext cx="12677256" cy="3537362"/>
          </a:xfrm>
          <a:prstGeom prst="rect">
            <a:avLst/>
          </a:prstGeom>
        </p:spPr>
        <p:txBody>
          <a:bodyPr anchor="t" rtlCol="false" tIns="0" lIns="0" bIns="0" rIns="0">
            <a:spAutoFit/>
          </a:bodyPr>
          <a:lstStyle/>
          <a:p>
            <a:pPr algn="l">
              <a:lnSpc>
                <a:spcPts val="4002"/>
              </a:lnSpc>
            </a:pPr>
            <a:r>
              <a:rPr lang="en-US" sz="2858" spc="-57" b="true">
                <a:solidFill>
                  <a:srgbClr val="051D40"/>
                </a:solidFill>
                <a:latin typeface="Poppins Bold"/>
                <a:ea typeface="Poppins Bold"/>
                <a:cs typeface="Poppins Bold"/>
                <a:sym typeface="Poppins Bold"/>
              </a:rPr>
              <a:t>Google ML Kit</a:t>
            </a:r>
          </a:p>
          <a:p>
            <a:pPr algn="l">
              <a:lnSpc>
                <a:spcPts val="4002"/>
              </a:lnSpc>
            </a:pPr>
            <a:r>
              <a:rPr lang="en-US" sz="2858" spc="-57">
                <a:solidFill>
                  <a:srgbClr val="051D40"/>
                </a:solidFill>
                <a:latin typeface="Poppins"/>
                <a:ea typeface="Poppins"/>
                <a:cs typeface="Poppins"/>
                <a:sym typeface="Poppins"/>
              </a:rPr>
              <a:t>The app utilizes Google ML Kit to process and analyze images captured via CameraX. ML Kit provides on-device machine learning capabilities, allowing the app to extract text, recognize patterns, or perform image analysis efficiently and securely without requiring constant internet connectivity. This integration ensures fast and reliable processing of medical data directly within the app.</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55067"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Problem and Solution</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155067" y="3084306"/>
            <a:ext cx="12677256" cy="4547012"/>
          </a:xfrm>
          <a:prstGeom prst="rect">
            <a:avLst/>
          </a:prstGeom>
        </p:spPr>
        <p:txBody>
          <a:bodyPr anchor="t" rtlCol="false" tIns="0" lIns="0" bIns="0" rIns="0">
            <a:spAutoFit/>
          </a:bodyPr>
          <a:lstStyle/>
          <a:p>
            <a:pPr algn="l">
              <a:lnSpc>
                <a:spcPts val="4002"/>
              </a:lnSpc>
            </a:pPr>
            <a:r>
              <a:rPr lang="en-US" sz="2858" spc="-57" b="true">
                <a:solidFill>
                  <a:srgbClr val="051D40"/>
                </a:solidFill>
                <a:latin typeface="Poppins Bold"/>
                <a:ea typeface="Poppins Bold"/>
                <a:cs typeface="Poppins Bold"/>
                <a:sym typeface="Poppins Bold"/>
              </a:rPr>
              <a:t>The Problem</a:t>
            </a:r>
          </a:p>
          <a:p>
            <a:pPr algn="l">
              <a:lnSpc>
                <a:spcPts val="4002"/>
              </a:lnSpc>
            </a:pPr>
            <a:r>
              <a:rPr lang="en-US" sz="2858" spc="-57">
                <a:solidFill>
                  <a:srgbClr val="051D40"/>
                </a:solidFill>
                <a:latin typeface="Poppins"/>
                <a:ea typeface="Poppins"/>
                <a:cs typeface="Poppins"/>
                <a:sym typeface="Poppins"/>
              </a:rPr>
              <a:t>Many of us have faced situations where we receive medical reports or images but are left clueless about what they mean until a doctor explains them.</a:t>
            </a:r>
          </a:p>
          <a:p>
            <a:pPr algn="l">
              <a:lnSpc>
                <a:spcPts val="4002"/>
              </a:lnSpc>
            </a:pPr>
          </a:p>
          <a:p>
            <a:pPr algn="l">
              <a:lnSpc>
                <a:spcPts val="4002"/>
              </a:lnSpc>
            </a:pPr>
            <a:r>
              <a:rPr lang="en-US" sz="2858" spc="-57" b="true">
                <a:solidFill>
                  <a:srgbClr val="051D40"/>
                </a:solidFill>
                <a:latin typeface="Poppins Bold"/>
                <a:ea typeface="Poppins Bold"/>
                <a:cs typeface="Poppins Bold"/>
                <a:sym typeface="Poppins Bold"/>
              </a:rPr>
              <a:t>Our Solution</a:t>
            </a:r>
          </a:p>
          <a:p>
            <a:pPr algn="l">
              <a:lnSpc>
                <a:spcPts val="4002"/>
              </a:lnSpc>
            </a:pPr>
            <a:r>
              <a:rPr lang="en-US" sz="2858" spc="-57">
                <a:solidFill>
                  <a:srgbClr val="051D40"/>
                </a:solidFill>
                <a:latin typeface="Poppins"/>
                <a:ea typeface="Poppins"/>
                <a:cs typeface="Poppins"/>
                <a:sym typeface="Poppins"/>
              </a:rPr>
              <a:t>To address this challenge, we’ve developed an innovative app that acts as a bridge, empowering users with basic insights into their medical images.</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14737"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High Level Diagram</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640756" y="3179490"/>
            <a:ext cx="12677256" cy="2527712"/>
          </a:xfrm>
          <a:prstGeom prst="rect">
            <a:avLst/>
          </a:prstGeom>
        </p:spPr>
        <p:txBody>
          <a:bodyPr anchor="t" rtlCol="false" tIns="0" lIns="0" bIns="0" rIns="0">
            <a:spAutoFit/>
          </a:bodyPr>
          <a:lstStyle/>
          <a:p>
            <a:pPr algn="l">
              <a:lnSpc>
                <a:spcPts val="4002"/>
              </a:lnSpc>
            </a:pPr>
            <a:r>
              <a:rPr lang="en-US" b="true" sz="2858" i="true" spc="-57" u="sng">
                <a:solidFill>
                  <a:srgbClr val="051D40"/>
                </a:solidFill>
                <a:latin typeface="Poppins Bold Italics"/>
                <a:ea typeface="Poppins Bold Italics"/>
                <a:cs typeface="Poppins Bold Italics"/>
                <a:sym typeface="Poppins Bold Italics"/>
              </a:rPr>
              <a:t>User Interaction:</a:t>
            </a:r>
          </a:p>
          <a:p>
            <a:pPr algn="l">
              <a:lnSpc>
                <a:spcPts val="4002"/>
              </a:lnSpc>
            </a:pPr>
          </a:p>
          <a:p>
            <a:pPr algn="l">
              <a:lnSpc>
                <a:spcPts val="4002"/>
              </a:lnSpc>
            </a:pPr>
            <a:r>
              <a:rPr lang="en-US" sz="2858" spc="-57">
                <a:solidFill>
                  <a:srgbClr val="051D40"/>
                </a:solidFill>
                <a:latin typeface="Poppins"/>
                <a:ea typeface="Poppins"/>
                <a:cs typeface="Poppins"/>
                <a:sym typeface="Poppins"/>
              </a:rPr>
              <a:t>User Device: The starting point where users interact with the app (capture/upload medical reports/images).</a:t>
            </a:r>
          </a:p>
          <a:p>
            <a:pPr algn="l" marL="0" indent="0" lvl="0">
              <a:lnSpc>
                <a:spcPts val="4002"/>
              </a:lnSpc>
              <a:spcBef>
                <a:spcPct val="0"/>
              </a:spcBef>
            </a:pP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051D40"/>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281087" y="1822031"/>
            <a:ext cx="12929296" cy="642436"/>
          </a:xfrm>
          <a:prstGeom prst="rect">
            <a:avLst/>
          </a:prstGeom>
        </p:spPr>
        <p:txBody>
          <a:bodyPr anchor="t" rtlCol="false" tIns="0" lIns="0" bIns="0" rIns="0">
            <a:spAutoFit/>
          </a:bodyPr>
          <a:lstStyle/>
          <a:p>
            <a:pPr algn="l" marL="0" indent="0" lvl="0">
              <a:lnSpc>
                <a:spcPts val="5289"/>
              </a:lnSpc>
              <a:spcBef>
                <a:spcPct val="0"/>
              </a:spcBef>
            </a:pPr>
            <a:r>
              <a:rPr lang="en-US" sz="3778">
                <a:solidFill>
                  <a:srgbClr val="051D40"/>
                </a:solidFill>
                <a:latin typeface="Open Sans Extra Bold"/>
                <a:ea typeface="Open Sans Extra Bold"/>
                <a:cs typeface="Open Sans Extra Bold"/>
                <a:sym typeface="Open Sans Extra Bold"/>
              </a:rPr>
              <a:t>High Level Diagram</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407106" y="3196813"/>
            <a:ext cx="12677256" cy="6061487"/>
          </a:xfrm>
          <a:prstGeom prst="rect">
            <a:avLst/>
          </a:prstGeom>
        </p:spPr>
        <p:txBody>
          <a:bodyPr anchor="t" rtlCol="false" tIns="0" lIns="0" bIns="0" rIns="0">
            <a:spAutoFit/>
          </a:bodyPr>
          <a:lstStyle/>
          <a:p>
            <a:pPr algn="l">
              <a:lnSpc>
                <a:spcPts val="4002"/>
              </a:lnSpc>
            </a:pPr>
            <a:r>
              <a:rPr lang="en-US" b="true" sz="2858" i="true" spc="-57" u="sng">
                <a:solidFill>
                  <a:srgbClr val="051D40"/>
                </a:solidFill>
                <a:latin typeface="Poppins Bold Italics"/>
                <a:ea typeface="Poppins Bold Italics"/>
                <a:cs typeface="Poppins Bold Italics"/>
                <a:sym typeface="Poppins Bold Italics"/>
              </a:rPr>
              <a:t>App Components:</a:t>
            </a:r>
          </a:p>
          <a:p>
            <a:pPr algn="l">
              <a:lnSpc>
                <a:spcPts val="4002"/>
              </a:lnSpc>
            </a:pPr>
          </a:p>
          <a:p>
            <a:pPr algn="l" marL="617208" indent="-308604" lvl="1">
              <a:lnSpc>
                <a:spcPts val="4002"/>
              </a:lnSpc>
              <a:buFont typeface="Arial"/>
              <a:buChar char="•"/>
            </a:pPr>
            <a:r>
              <a:rPr lang="en-US" sz="2858" spc="-57" u="sng">
                <a:solidFill>
                  <a:srgbClr val="051D40"/>
                </a:solidFill>
                <a:latin typeface="Poppins"/>
                <a:ea typeface="Poppins"/>
                <a:cs typeface="Poppins"/>
                <a:sym typeface="Poppins"/>
              </a:rPr>
              <a:t>CameraX Integration</a:t>
            </a:r>
            <a:r>
              <a:rPr lang="en-US" sz="2858" spc="-57">
                <a:solidFill>
                  <a:srgbClr val="051D40"/>
                </a:solidFill>
                <a:latin typeface="Poppins"/>
                <a:ea typeface="Poppins"/>
                <a:cs typeface="Poppins"/>
                <a:sym typeface="Poppins"/>
              </a:rPr>
              <a:t> : Captures images</a:t>
            </a:r>
          </a:p>
          <a:p>
            <a:pPr algn="l">
              <a:lnSpc>
                <a:spcPts val="4002"/>
              </a:lnSpc>
            </a:pPr>
          </a:p>
          <a:p>
            <a:pPr algn="l" marL="617208" indent="-308604" lvl="1">
              <a:lnSpc>
                <a:spcPts val="4002"/>
              </a:lnSpc>
              <a:buFont typeface="Arial"/>
              <a:buChar char="•"/>
            </a:pPr>
            <a:r>
              <a:rPr lang="en-US" sz="2858" spc="-57" u="sng">
                <a:solidFill>
                  <a:srgbClr val="051D40"/>
                </a:solidFill>
                <a:latin typeface="Poppins"/>
                <a:ea typeface="Poppins"/>
                <a:cs typeface="Poppins"/>
                <a:sym typeface="Poppins"/>
              </a:rPr>
              <a:t>Google ML Kit</a:t>
            </a:r>
            <a:r>
              <a:rPr lang="en-US" sz="2858" spc="-57">
                <a:solidFill>
                  <a:srgbClr val="051D40"/>
                </a:solidFill>
                <a:latin typeface="Poppins"/>
                <a:ea typeface="Poppins"/>
                <a:cs typeface="Poppins"/>
                <a:sym typeface="Poppins"/>
              </a:rPr>
              <a:t> : Processes the captured images (e.g., text extraction or analysis).</a:t>
            </a:r>
          </a:p>
          <a:p>
            <a:pPr algn="l">
              <a:lnSpc>
                <a:spcPts val="4002"/>
              </a:lnSpc>
            </a:pPr>
          </a:p>
          <a:p>
            <a:pPr algn="l" marL="617208" indent="-308604" lvl="1">
              <a:lnSpc>
                <a:spcPts val="4002"/>
              </a:lnSpc>
              <a:buFont typeface="Arial"/>
              <a:buChar char="•"/>
            </a:pPr>
            <a:r>
              <a:rPr lang="en-US" sz="2858" spc="-57" u="sng">
                <a:solidFill>
                  <a:srgbClr val="051D40"/>
                </a:solidFill>
                <a:latin typeface="Poppins"/>
                <a:ea typeface="Poppins"/>
                <a:cs typeface="Poppins"/>
                <a:sym typeface="Poppins"/>
              </a:rPr>
              <a:t>Logic Layer</a:t>
            </a:r>
            <a:r>
              <a:rPr lang="en-US" sz="2858" spc="-57">
                <a:solidFill>
                  <a:srgbClr val="051D40"/>
                </a:solidFill>
                <a:latin typeface="Poppins"/>
                <a:ea typeface="Poppins"/>
                <a:cs typeface="Poppins"/>
                <a:sym typeface="Poppins"/>
              </a:rPr>
              <a:t> (Java) : Core logic that handles image processing results and prepares them for further operations.</a:t>
            </a:r>
          </a:p>
          <a:p>
            <a:pPr algn="l">
              <a:lnSpc>
                <a:spcPts val="4002"/>
              </a:lnSpc>
            </a:pPr>
          </a:p>
          <a:p>
            <a:pPr algn="l" marL="617208" indent="-308604" lvl="1">
              <a:lnSpc>
                <a:spcPts val="4002"/>
              </a:lnSpc>
              <a:buFont typeface="Arial"/>
              <a:buChar char="•"/>
            </a:pPr>
            <a:r>
              <a:rPr lang="en-US" sz="2858" spc="-57" u="sng">
                <a:solidFill>
                  <a:srgbClr val="051D40"/>
                </a:solidFill>
                <a:latin typeface="Poppins"/>
                <a:ea typeface="Poppins"/>
                <a:cs typeface="Poppins"/>
                <a:sym typeface="Poppins"/>
              </a:rPr>
              <a:t>Web Scraper</a:t>
            </a:r>
            <a:r>
              <a:rPr lang="en-US" sz="2858" spc="-57">
                <a:solidFill>
                  <a:srgbClr val="051D40"/>
                </a:solidFill>
                <a:latin typeface="Poppins"/>
                <a:ea typeface="Poppins"/>
                <a:cs typeface="Poppins"/>
                <a:sym typeface="Poppins"/>
              </a:rPr>
              <a:t> (Jsoup) : Fetches relevant health information using CSS selectors from online medical sources.</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68161" y="168694"/>
            <a:ext cx="3200444" cy="1296180"/>
          </a:xfrm>
          <a:custGeom>
            <a:avLst/>
            <a:gdLst/>
            <a:ahLst/>
            <a:cxnLst/>
            <a:rect r="r" b="b" t="t" l="l"/>
            <a:pathLst>
              <a:path h="1296180" w="3200444">
                <a:moveTo>
                  <a:pt x="0" y="0"/>
                </a:moveTo>
                <a:lnTo>
                  <a:pt x="3200445" y="0"/>
                </a:lnTo>
                <a:lnTo>
                  <a:pt x="3200445" y="1296180"/>
                </a:lnTo>
                <a:lnTo>
                  <a:pt x="0" y="1296180"/>
                </a:lnTo>
                <a:lnTo>
                  <a:pt x="0" y="0"/>
                </a:lnTo>
                <a:close/>
              </a:path>
            </a:pathLst>
          </a:custGeom>
          <a:blipFill>
            <a:blip r:embed="rId4"/>
            <a:stretch>
              <a:fillRect l="0" t="0" r="0" b="0"/>
            </a:stretch>
          </a:blipFill>
        </p:spPr>
      </p:sp>
      <p:sp>
        <p:nvSpPr>
          <p:cNvPr name="Freeform 15" id="15"/>
          <p:cNvSpPr/>
          <p:nvPr/>
        </p:nvSpPr>
        <p:spPr>
          <a:xfrm flipH="false" flipV="false" rot="0">
            <a:off x="15084362" y="168694"/>
            <a:ext cx="1683752" cy="1720012"/>
          </a:xfrm>
          <a:custGeom>
            <a:avLst/>
            <a:gdLst/>
            <a:ahLst/>
            <a:cxnLst/>
            <a:rect r="r" b="b" t="t" l="l"/>
            <a:pathLst>
              <a:path h="1720012" w="1683752">
                <a:moveTo>
                  <a:pt x="0" y="0"/>
                </a:moveTo>
                <a:lnTo>
                  <a:pt x="1683753" y="0"/>
                </a:lnTo>
                <a:lnTo>
                  <a:pt x="1683753" y="1720012"/>
                </a:lnTo>
                <a:lnTo>
                  <a:pt x="0" y="1720012"/>
                </a:lnTo>
                <a:lnTo>
                  <a:pt x="0" y="0"/>
                </a:lnTo>
                <a:close/>
              </a:path>
            </a:pathLst>
          </a:custGeom>
          <a:blipFill>
            <a:blip r:embed="rId5"/>
            <a:stretch>
              <a:fillRect l="-41151" t="0" r="-71717"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DAGYz6fcvRU</dc:identifier>
  <dcterms:modified xsi:type="dcterms:W3CDTF">2011-08-01T06:04:30Z</dcterms:modified>
  <cp:revision>1</cp:revision>
  <dc:title>Copy of Sample PPT Template</dc:title>
</cp:coreProperties>
</file>