
<file path=[Content_Types].xml><?xml version="1.0" encoding="utf-8"?>
<Types xmlns="http://schemas.openxmlformats.org/package/2006/content-types">
  <Default Extension="jfif"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2"/>
  </p:notesMasterIdLst>
  <p:handoutMasterIdLst>
    <p:handoutMasterId r:id="rId13"/>
  </p:handoutMasterIdLst>
  <p:sldIdLst>
    <p:sldId id="256" r:id="rId5"/>
    <p:sldId id="310" r:id="rId6"/>
    <p:sldId id="378" r:id="rId7"/>
    <p:sldId id="379" r:id="rId8"/>
    <p:sldId id="380" r:id="rId9"/>
    <p:sldId id="374"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5226" autoAdjust="0"/>
  </p:normalViewPr>
  <p:slideViewPr>
    <p:cSldViewPr snapToGrid="0">
      <p:cViewPr varScale="1">
        <p:scale>
          <a:sx n="81" d="100"/>
          <a:sy n="81" d="100"/>
        </p:scale>
        <p:origin x="662" y="48"/>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12/13/2022</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a:lnSpc>
                <a:spcPct val="90000"/>
              </a:lnSpc>
              <a:spcBef>
                <a:spcPct val="0"/>
              </a:spcBef>
            </a:pPr>
            <a:r>
              <a:rPr lang="en-US" sz="4400" dirty="0">
                <a:solidFill>
                  <a:schemeClr val="tx2"/>
                </a:solidFill>
                <a:latin typeface="Algerian" panose="04020705040A02060702" pitchFamily="82" charset="0"/>
              </a:rPr>
              <a:t>QUANTITATIE MANAGEMENT</a:t>
            </a:r>
            <a:br>
              <a:rPr lang="en-US" sz="4400" dirty="0">
                <a:solidFill>
                  <a:schemeClr val="tx2"/>
                </a:solidFill>
                <a:latin typeface="Algerian" panose="04020705040A02060702" pitchFamily="82" charset="0"/>
              </a:rPr>
            </a:br>
            <a:r>
              <a:rPr lang="en-US" sz="4400" dirty="0">
                <a:solidFill>
                  <a:schemeClr val="tx2"/>
                </a:solidFill>
                <a:latin typeface="Algerian" panose="04020705040A02060702" pitchFamily="82" charset="0"/>
              </a:rPr>
              <a:t>MODELING</a:t>
            </a:r>
            <a:br>
              <a:rPr lang="en-US" sz="4400" dirty="0">
                <a:solidFill>
                  <a:schemeClr val="tx2"/>
                </a:solidFill>
                <a:latin typeface="Algerian" panose="04020705040A02060702" pitchFamily="82" charset="0"/>
              </a:rPr>
            </a:br>
            <a:r>
              <a:rPr lang="en-US" sz="4400" dirty="0">
                <a:solidFill>
                  <a:schemeClr val="tx2"/>
                </a:solidFill>
                <a:latin typeface="Algerian" panose="04020705040A02060702" pitchFamily="82" charset="0"/>
              </a:rPr>
              <a:t>FINAL PROJET</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subTitle" idx="1"/>
          </p:nvPr>
        </p:nvSpPr>
        <p:spPr>
          <a:prstGeom prst="rect">
            <a:avLst/>
          </a:prstGeom>
        </p:spPr>
        <p:txBody>
          <a:bodyPr vert="horz" lIns="91440" tIns="45720" rIns="91440" bIns="45720" rtlCol="0">
            <a:normAutofit/>
          </a:bodyPr>
          <a:lstStyle/>
          <a:p>
            <a:r>
              <a:rPr lang="en-IN" sz="2400" dirty="0">
                <a:solidFill>
                  <a:srgbClr val="2D3B45"/>
                </a:solidFill>
                <a:latin typeface="Gloucester MT Extra Condensed" panose="02030808020601010101" pitchFamily="18" charset="0"/>
              </a:rPr>
              <a:t>P</a:t>
            </a:r>
            <a:r>
              <a:rPr lang="en-IN" sz="2400" b="0" i="0" dirty="0">
                <a:solidFill>
                  <a:srgbClr val="2D3B45"/>
                </a:solidFill>
                <a:effectLst/>
                <a:latin typeface="Gloucester MT Extra Condensed" panose="02030808020601010101" pitchFamily="18" charset="0"/>
              </a:rPr>
              <a:t>rofessor Name :  </a:t>
            </a:r>
            <a:r>
              <a:rPr lang="en-IN" sz="2400" b="0" i="0" dirty="0" err="1">
                <a:solidFill>
                  <a:srgbClr val="2D3B45"/>
                </a:solidFill>
                <a:effectLst/>
                <a:latin typeface="Gloucester MT Extra Condensed" panose="02030808020601010101" pitchFamily="18" charset="0"/>
              </a:rPr>
              <a:t>Ikpe</a:t>
            </a:r>
            <a:r>
              <a:rPr lang="en-IN" sz="2400" b="0" i="0" dirty="0">
                <a:solidFill>
                  <a:srgbClr val="2D3B45"/>
                </a:solidFill>
                <a:effectLst/>
                <a:latin typeface="Gloucester MT Extra Condensed" panose="02030808020601010101" pitchFamily="18" charset="0"/>
              </a:rPr>
              <a:t> Justice Akpan</a:t>
            </a:r>
          </a:p>
          <a:p>
            <a:r>
              <a:rPr lang="en-IN" sz="2400" dirty="0">
                <a:solidFill>
                  <a:srgbClr val="2D3B45"/>
                </a:solidFill>
                <a:latin typeface="Gloucester MT Extra Condensed" panose="02030808020601010101" pitchFamily="18" charset="0"/>
              </a:rPr>
              <a:t>Presented By : Shashidhar Reddy Boreddy</a:t>
            </a:r>
            <a:endParaRPr lang="en-IN" sz="2400" b="0" i="0" dirty="0">
              <a:solidFill>
                <a:srgbClr val="2D3B45"/>
              </a:solidFill>
              <a:effectLst/>
              <a:latin typeface="Gloucester MT Extra Condensed" panose="02030808020601010101" pitchFamily="18" charset="0"/>
            </a:endParaRPr>
          </a:p>
          <a:p>
            <a:pPr marL="228600" indent="-228600">
              <a:buFont typeface="+mj-lt"/>
              <a:buAutoNum type="arabicPeriod"/>
            </a:pPr>
            <a:endParaRPr lang="en-IN" sz="2400" b="0" i="0" dirty="0">
              <a:solidFill>
                <a:srgbClr val="2D3B45"/>
              </a:solidFill>
              <a:effectLst/>
              <a:latin typeface="Lato Extended"/>
            </a:endParaRPr>
          </a:p>
          <a:p>
            <a:pPr marL="228600" indent="-228600">
              <a:buFont typeface="+mj-lt"/>
              <a:buAutoNum type="arabicPeriod"/>
            </a:pPr>
            <a:endParaRPr lang="en-US" sz="1800" dirty="0">
              <a:solidFill>
                <a:schemeClr val="tx2"/>
              </a:solidFill>
            </a:endParaRPr>
          </a:p>
          <a:p>
            <a:pPr marL="228600" indent="-228600">
              <a:buFont typeface="+mj-lt"/>
              <a:buAutoNum type="arabicPeriod"/>
            </a:pPr>
            <a:endParaRPr lang="en-US" sz="1800" dirty="0">
              <a:solidFill>
                <a:schemeClr val="tx2"/>
              </a:solidFill>
            </a:endParaRPr>
          </a:p>
        </p:txBody>
      </p:sp>
      <p:pic>
        <p:nvPicPr>
          <p:cNvPr id="14" name="Picture Placeholder 13">
            <a:extLst>
              <a:ext uri="{FF2B5EF4-FFF2-40B4-BE49-F238E27FC236}">
                <a16:creationId xmlns:a16="http://schemas.microsoft.com/office/drawing/2014/main" id="{E04FCA72-642F-AC22-7083-4868B0627599}"/>
              </a:ext>
            </a:extLst>
          </p:cNvPr>
          <p:cNvPicPr>
            <a:picLocks noGrp="1" noChangeAspect="1"/>
          </p:cNvPicPr>
          <p:nvPr>
            <p:ph type="pic" sz="quarter" idx="15"/>
          </p:nvPr>
        </p:nvPicPr>
        <p:blipFill>
          <a:blip r:embed="rId2"/>
          <a:srcRect l="16445" r="16445"/>
          <a:stretch>
            <a:fillRect/>
          </a:stretch>
        </p:blipFill>
        <p:spPr>
          <a:xfrm>
            <a:off x="6005595" y="-1594"/>
            <a:ext cx="6186405" cy="7729170"/>
          </a:xfrm>
          <a:prstGeom prst="rect">
            <a:avLst/>
          </a:prstGeom>
          <a:ln>
            <a:noFill/>
          </a:ln>
          <a:effectLst>
            <a:softEdge rad="112500"/>
          </a:effectLst>
        </p:spPr>
      </p:pic>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ctrTitle"/>
          </p:nvPr>
        </p:nvSpPr>
        <p:spPr/>
        <p:txBody>
          <a:bodyPr/>
          <a:lstStyle/>
          <a:p>
            <a:r>
              <a:rPr lang="en-US" dirty="0">
                <a:latin typeface="Arial Rounded MT Bold" panose="020F0704030504030204" pitchFamily="34" charset="0"/>
              </a:rPr>
              <a:t>Agenda</a:t>
            </a:r>
          </a:p>
        </p:txBody>
      </p:sp>
      <p:pic>
        <p:nvPicPr>
          <p:cNvPr id="16" name="Picture Placeholder 15">
            <a:extLst>
              <a:ext uri="{FF2B5EF4-FFF2-40B4-BE49-F238E27FC236}">
                <a16:creationId xmlns:a16="http://schemas.microsoft.com/office/drawing/2014/main" id="{530E2939-7141-45BF-9EC1-F7E0536B16C4}"/>
              </a:ext>
            </a:extLst>
          </p:cNvPr>
          <p:cNvPicPr>
            <a:picLocks noGrp="1" noChangeAspect="1"/>
          </p:cNvPicPr>
          <p:nvPr>
            <p:ph type="pic" sz="quarter" idx="10"/>
          </p:nvPr>
        </p:nvPicPr>
        <p:blipFill>
          <a:blip r:embed="rId3"/>
          <a:srcRect l="25550" r="25550"/>
          <a:stretch/>
        </p:blipFill>
        <p:spPr>
          <a:xfrm>
            <a:off x="5033674" y="79407"/>
            <a:ext cx="7032819" cy="6895136"/>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type="subTitle" idx="1"/>
          </p:nvPr>
        </p:nvSpPr>
        <p:spPr>
          <a:xfrm>
            <a:off x="510516" y="2234279"/>
            <a:ext cx="4567990" cy="1495379"/>
          </a:xfrm>
        </p:spPr>
        <p:txBody>
          <a:bodyPr>
            <a:noAutofit/>
          </a:bodyPr>
          <a:lstStyle/>
          <a:p>
            <a:r>
              <a:rPr lang="en-US" sz="2800" dirty="0">
                <a:latin typeface="Gloucester MT Extra Condensed" panose="02030808020601010101" pitchFamily="18" charset="0"/>
              </a:rPr>
              <a:t>Consideration Factors </a:t>
            </a:r>
          </a:p>
          <a:p>
            <a:r>
              <a:rPr lang="en-US" sz="2800" dirty="0">
                <a:latin typeface="Gloucester MT Extra Condensed" panose="02030808020601010101" pitchFamily="18" charset="0"/>
              </a:rPr>
              <a:t>*Group Results</a:t>
            </a:r>
          </a:p>
          <a:p>
            <a:r>
              <a:rPr lang="en-US" sz="2800" dirty="0">
                <a:latin typeface="Gloucester MT Extra Condensed" panose="02030808020601010101" pitchFamily="18" charset="0"/>
              </a:rPr>
              <a:t>*Data Collection</a:t>
            </a:r>
          </a:p>
          <a:p>
            <a:r>
              <a:rPr lang="en-US" sz="2800" dirty="0">
                <a:latin typeface="Gloucester MT Extra Condensed" panose="02030808020601010101" pitchFamily="18" charset="0"/>
              </a:rPr>
              <a:t>*Objective And Constraints</a:t>
            </a:r>
          </a:p>
          <a:p>
            <a:endParaRPr lang="en-US" sz="2800" dirty="0">
              <a:latin typeface="Gloucester MT Extra Condensed" panose="02030808020601010101" pitchFamily="18" charset="0"/>
            </a:endParaRP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4294967295"/>
          </p:nvPr>
        </p:nvSpPr>
        <p:spPr>
          <a:xfrm>
            <a:off x="11391900" y="6324600"/>
            <a:ext cx="800100" cy="365125"/>
          </a:xfrm>
          <a:prstGeom prst="rect">
            <a:avLst/>
          </a:prstGeo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7B25-8E5E-B693-7C22-1843CA7FD477}"/>
              </a:ext>
            </a:extLst>
          </p:cNvPr>
          <p:cNvSpPr>
            <a:spLocks noGrp="1"/>
          </p:cNvSpPr>
          <p:nvPr>
            <p:ph type="title"/>
          </p:nvPr>
        </p:nvSpPr>
        <p:spPr>
          <a:xfrm>
            <a:off x="1434268" y="-131975"/>
            <a:ext cx="9323464" cy="1188521"/>
          </a:xfrm>
        </p:spPr>
        <p:txBody>
          <a:bodyPr/>
          <a:lstStyle/>
          <a:p>
            <a:r>
              <a:rPr lang="en-US" dirty="0">
                <a:latin typeface="Algerian" panose="04020705040A02060702" pitchFamily="82" charset="0"/>
              </a:rPr>
              <a:t>Factors To Consider</a:t>
            </a:r>
          </a:p>
        </p:txBody>
      </p:sp>
      <p:sp>
        <p:nvSpPr>
          <p:cNvPr id="3" name="Text Placeholder 2">
            <a:extLst>
              <a:ext uri="{FF2B5EF4-FFF2-40B4-BE49-F238E27FC236}">
                <a16:creationId xmlns:a16="http://schemas.microsoft.com/office/drawing/2014/main" id="{840B79B6-D665-898A-4ABF-DE48D5471879}"/>
              </a:ext>
            </a:extLst>
          </p:cNvPr>
          <p:cNvSpPr>
            <a:spLocks noGrp="1"/>
          </p:cNvSpPr>
          <p:nvPr>
            <p:ph type="body" sz="quarter" idx="13"/>
          </p:nvPr>
        </p:nvSpPr>
        <p:spPr>
          <a:xfrm>
            <a:off x="346525" y="1370105"/>
            <a:ext cx="3661357" cy="772972"/>
          </a:xfrm>
        </p:spPr>
        <p:txBody>
          <a:bodyPr/>
          <a:lstStyle/>
          <a:p>
            <a:r>
              <a:rPr lang="en-US" sz="4400" dirty="0">
                <a:solidFill>
                  <a:schemeClr val="accent2">
                    <a:lumMod val="75000"/>
                  </a:schemeClr>
                </a:solidFill>
                <a:latin typeface="Gloucester MT Extra Condensed" panose="02030808020601010101" pitchFamily="18" charset="0"/>
              </a:rPr>
              <a:t>GPA</a:t>
            </a:r>
          </a:p>
        </p:txBody>
      </p:sp>
      <p:sp>
        <p:nvSpPr>
          <p:cNvPr id="6" name="Text Placeholder 5">
            <a:extLst>
              <a:ext uri="{FF2B5EF4-FFF2-40B4-BE49-F238E27FC236}">
                <a16:creationId xmlns:a16="http://schemas.microsoft.com/office/drawing/2014/main" id="{C463E40B-9AB4-B240-56A6-A1E57FC71068}"/>
              </a:ext>
            </a:extLst>
          </p:cNvPr>
          <p:cNvSpPr>
            <a:spLocks noGrp="1"/>
          </p:cNvSpPr>
          <p:nvPr>
            <p:ph type="body" sz="quarter" idx="17"/>
          </p:nvPr>
        </p:nvSpPr>
        <p:spPr>
          <a:xfrm>
            <a:off x="4251460" y="2342152"/>
            <a:ext cx="3661357" cy="3119437"/>
          </a:xfrm>
        </p:spPr>
        <p:style>
          <a:lnRef idx="1">
            <a:schemeClr val="dk1"/>
          </a:lnRef>
          <a:fillRef idx="2">
            <a:schemeClr val="dk1"/>
          </a:fillRef>
          <a:effectRef idx="1">
            <a:schemeClr val="dk1"/>
          </a:effectRef>
          <a:fontRef idx="minor">
            <a:schemeClr val="dk1"/>
          </a:fontRef>
        </p:style>
        <p:txBody>
          <a:bodyPr/>
          <a:lstStyle/>
          <a:p>
            <a:pPr marL="0" indent="0">
              <a:buNone/>
            </a:pPr>
            <a:r>
              <a:rPr lang="en-US" dirty="0">
                <a:latin typeface="Arial Black" panose="020B0A04020102020204" pitchFamily="34" charset="0"/>
              </a:rPr>
              <a:t>Team involvement demonstrates each student's commitment to completing the project by the due date, and it looks to be an advantage for the group because the members are dedicated to working together.</a:t>
            </a:r>
          </a:p>
        </p:txBody>
      </p:sp>
      <p:sp>
        <p:nvSpPr>
          <p:cNvPr id="4" name="Text Placeholder 3">
            <a:extLst>
              <a:ext uri="{FF2B5EF4-FFF2-40B4-BE49-F238E27FC236}">
                <a16:creationId xmlns:a16="http://schemas.microsoft.com/office/drawing/2014/main" id="{46DB08FA-55E2-A0A6-13A8-0F7363DB45D1}"/>
              </a:ext>
            </a:extLst>
          </p:cNvPr>
          <p:cNvSpPr>
            <a:spLocks noGrp="1"/>
          </p:cNvSpPr>
          <p:nvPr>
            <p:ph type="body" sz="quarter" idx="15"/>
          </p:nvPr>
        </p:nvSpPr>
        <p:spPr>
          <a:xfrm>
            <a:off x="319279" y="2368458"/>
            <a:ext cx="3661357" cy="3119437"/>
          </a:xfrm>
        </p:spPr>
        <p:style>
          <a:lnRef idx="1">
            <a:schemeClr val="dk1"/>
          </a:lnRef>
          <a:fillRef idx="2">
            <a:schemeClr val="dk1"/>
          </a:fillRef>
          <a:effectRef idx="1">
            <a:schemeClr val="dk1"/>
          </a:effectRef>
          <a:fontRef idx="minor">
            <a:schemeClr val="dk1"/>
          </a:fontRef>
        </p:style>
        <p:txBody>
          <a:bodyPr/>
          <a:lstStyle/>
          <a:p>
            <a:pPr marL="0" indent="0">
              <a:buNone/>
            </a:pPr>
            <a:r>
              <a:rPr lang="en-US" dirty="0">
                <a:latin typeface="Arial Black" panose="020B0A04020102020204" pitchFamily="34" charset="0"/>
              </a:rPr>
              <a:t>The GPA would show each student's degree of learning and comprehension. Even the group's potential worth and qualities would be highlighted.</a:t>
            </a:r>
          </a:p>
        </p:txBody>
      </p:sp>
      <p:sp>
        <p:nvSpPr>
          <p:cNvPr id="5" name="Text Placeholder 4">
            <a:extLst>
              <a:ext uri="{FF2B5EF4-FFF2-40B4-BE49-F238E27FC236}">
                <a16:creationId xmlns:a16="http://schemas.microsoft.com/office/drawing/2014/main" id="{E4BA7DAB-7492-5C85-C10F-F6419963C744}"/>
              </a:ext>
            </a:extLst>
          </p:cNvPr>
          <p:cNvSpPr>
            <a:spLocks noGrp="1"/>
          </p:cNvSpPr>
          <p:nvPr>
            <p:ph type="body" sz="quarter" idx="16"/>
          </p:nvPr>
        </p:nvSpPr>
        <p:spPr>
          <a:xfrm>
            <a:off x="4251460" y="1387356"/>
            <a:ext cx="3661357" cy="772972"/>
          </a:xfrm>
        </p:spPr>
        <p:txBody>
          <a:bodyPr/>
          <a:lstStyle/>
          <a:p>
            <a:r>
              <a:rPr lang="en-US" sz="4000" dirty="0">
                <a:solidFill>
                  <a:schemeClr val="accent2">
                    <a:lumMod val="75000"/>
                  </a:schemeClr>
                </a:solidFill>
                <a:latin typeface="Gloucester MT Extra Condensed" panose="02030808020601010101" pitchFamily="18" charset="0"/>
              </a:rPr>
              <a:t>Team Participation</a:t>
            </a:r>
            <a:r>
              <a:rPr lang="en-US" dirty="0"/>
              <a:t>	</a:t>
            </a:r>
          </a:p>
        </p:txBody>
      </p:sp>
      <p:sp>
        <p:nvSpPr>
          <p:cNvPr id="8" name="Text Placeholder 7">
            <a:extLst>
              <a:ext uri="{FF2B5EF4-FFF2-40B4-BE49-F238E27FC236}">
                <a16:creationId xmlns:a16="http://schemas.microsoft.com/office/drawing/2014/main" id="{E1996156-1600-0126-76A9-F581C0D3DB46}"/>
              </a:ext>
            </a:extLst>
          </p:cNvPr>
          <p:cNvSpPr>
            <a:spLocks noGrp="1"/>
          </p:cNvSpPr>
          <p:nvPr>
            <p:ph type="body" sz="quarter" idx="19"/>
          </p:nvPr>
        </p:nvSpPr>
        <p:spPr>
          <a:xfrm>
            <a:off x="8211365" y="2339164"/>
            <a:ext cx="3980635" cy="3411188"/>
          </a:xfrm>
        </p:spPr>
        <p:style>
          <a:lnRef idx="1">
            <a:schemeClr val="dk1"/>
          </a:lnRef>
          <a:fillRef idx="2">
            <a:schemeClr val="dk1"/>
          </a:fillRef>
          <a:effectRef idx="1">
            <a:schemeClr val="dk1"/>
          </a:effectRef>
          <a:fontRef idx="minor">
            <a:schemeClr val="dk1"/>
          </a:fontRef>
        </p:style>
        <p:txBody>
          <a:bodyPr/>
          <a:lstStyle/>
          <a:p>
            <a:pPr marL="0" indent="0">
              <a:buNone/>
            </a:pPr>
            <a:r>
              <a:rPr lang="en-US" dirty="0">
                <a:latin typeface="Arial Black" panose="020B0A04020102020204" pitchFamily="34" charset="0"/>
              </a:rPr>
              <a:t>Every group project requires excellent presenting skills since, while many students are conversant with the material, they lack these talents for a number of reasons, including stage anxiety. As a consequence, it is feasible to judge how effectively the project was done and how readily it may be comprehended by peers.</a:t>
            </a:r>
          </a:p>
        </p:txBody>
      </p:sp>
      <p:sp>
        <p:nvSpPr>
          <p:cNvPr id="11" name="Slide Number Placeholder 10">
            <a:extLst>
              <a:ext uri="{FF2B5EF4-FFF2-40B4-BE49-F238E27FC236}">
                <a16:creationId xmlns:a16="http://schemas.microsoft.com/office/drawing/2014/main" id="{5121AAE2-6DEA-EA9B-E0E8-286135EFF16A}"/>
              </a:ext>
            </a:extLst>
          </p:cNvPr>
          <p:cNvSpPr>
            <a:spLocks noGrp="1"/>
          </p:cNvSpPr>
          <p:nvPr>
            <p:ph type="sldNum" sz="quarter" idx="12"/>
          </p:nvPr>
        </p:nvSpPr>
        <p:spPr/>
        <p:txBody>
          <a:bodyPr/>
          <a:lstStyle/>
          <a:p>
            <a:fld id="{11A71338-8BA2-4C79-A6C5-5A8E30081D0C}" type="slidenum">
              <a:rPr lang="en-US" smtClean="0"/>
              <a:pPr/>
              <a:t>3</a:t>
            </a:fld>
            <a:endParaRPr lang="en-US" dirty="0"/>
          </a:p>
        </p:txBody>
      </p:sp>
      <p:sp>
        <p:nvSpPr>
          <p:cNvPr id="7" name="Text Placeholder 6">
            <a:extLst>
              <a:ext uri="{FF2B5EF4-FFF2-40B4-BE49-F238E27FC236}">
                <a16:creationId xmlns:a16="http://schemas.microsoft.com/office/drawing/2014/main" id="{8401B807-880F-7C3C-E206-3BABD27BC2B7}"/>
              </a:ext>
            </a:extLst>
          </p:cNvPr>
          <p:cNvSpPr>
            <a:spLocks noGrp="1"/>
          </p:cNvSpPr>
          <p:nvPr>
            <p:ph type="body" sz="quarter" idx="18"/>
          </p:nvPr>
        </p:nvSpPr>
        <p:spPr>
          <a:xfrm>
            <a:off x="8184119" y="1387356"/>
            <a:ext cx="3661357" cy="772972"/>
          </a:xfrm>
        </p:spPr>
        <p:txBody>
          <a:bodyPr/>
          <a:lstStyle/>
          <a:p>
            <a:r>
              <a:rPr lang="en-US" sz="4000" dirty="0">
                <a:solidFill>
                  <a:schemeClr val="accent2">
                    <a:lumMod val="75000"/>
                  </a:schemeClr>
                </a:solidFill>
                <a:latin typeface="Gloucester MT Extra Condensed" panose="02030808020601010101" pitchFamily="18" charset="0"/>
              </a:rPr>
              <a:t>Presentation Skills</a:t>
            </a:r>
          </a:p>
        </p:txBody>
      </p:sp>
    </p:spTree>
    <p:extLst>
      <p:ext uri="{BB962C8B-B14F-4D97-AF65-F5344CB8AC3E}">
        <p14:creationId xmlns:p14="http://schemas.microsoft.com/office/powerpoint/2010/main" val="20927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CEF5-D304-CE29-BD6F-C465BF4D04CC}"/>
              </a:ext>
            </a:extLst>
          </p:cNvPr>
          <p:cNvSpPr>
            <a:spLocks noGrp="1"/>
          </p:cNvSpPr>
          <p:nvPr>
            <p:ph type="title"/>
          </p:nvPr>
        </p:nvSpPr>
        <p:spPr/>
        <p:txBody>
          <a:bodyPr/>
          <a:lstStyle/>
          <a:p>
            <a:r>
              <a:rPr lang="en-US" dirty="0">
                <a:latin typeface="Algerian" panose="04020705040A02060702" pitchFamily="82" charset="0"/>
              </a:rPr>
              <a:t>Data Collection</a:t>
            </a:r>
          </a:p>
        </p:txBody>
      </p:sp>
      <p:sp>
        <p:nvSpPr>
          <p:cNvPr id="3" name="Text Placeholder 2">
            <a:extLst>
              <a:ext uri="{FF2B5EF4-FFF2-40B4-BE49-F238E27FC236}">
                <a16:creationId xmlns:a16="http://schemas.microsoft.com/office/drawing/2014/main" id="{9E9AEC54-B422-C69C-75F7-FBDDB4B72E58}"/>
              </a:ext>
            </a:extLst>
          </p:cNvPr>
          <p:cNvSpPr>
            <a:spLocks noGrp="1"/>
          </p:cNvSpPr>
          <p:nvPr>
            <p:ph type="body" sz="quarter" idx="13"/>
          </p:nvPr>
        </p:nvSpPr>
        <p:spPr/>
        <p:txBody>
          <a:bodyPr/>
          <a:lstStyle/>
          <a:p>
            <a:r>
              <a:rPr lang="en-US" sz="4000" dirty="0">
                <a:solidFill>
                  <a:schemeClr val="accent2">
                    <a:lumMod val="75000"/>
                  </a:schemeClr>
                </a:solidFill>
                <a:latin typeface="Gloucester MT Extra Condensed" panose="02030808020601010101" pitchFamily="18" charset="0"/>
              </a:rPr>
              <a:t>GPA</a:t>
            </a:r>
            <a:r>
              <a:rPr lang="en-US" dirty="0">
                <a:solidFill>
                  <a:schemeClr val="accent2">
                    <a:lumMod val="75000"/>
                  </a:schemeClr>
                </a:solidFill>
                <a:latin typeface="Gloucester MT Extra Condensed" panose="02030808020601010101" pitchFamily="18" charset="0"/>
              </a:rPr>
              <a:t>	</a:t>
            </a:r>
            <a:r>
              <a:rPr lang="en-US" dirty="0"/>
              <a:t>						</a:t>
            </a:r>
          </a:p>
        </p:txBody>
      </p:sp>
      <p:sp>
        <p:nvSpPr>
          <p:cNvPr id="4" name="Text Placeholder 3">
            <a:extLst>
              <a:ext uri="{FF2B5EF4-FFF2-40B4-BE49-F238E27FC236}">
                <a16:creationId xmlns:a16="http://schemas.microsoft.com/office/drawing/2014/main" id="{AB5A474E-41DD-29F5-93AC-D43BC5586FBB}"/>
              </a:ext>
            </a:extLst>
          </p:cNvPr>
          <p:cNvSpPr>
            <a:spLocks noGrp="1"/>
          </p:cNvSpPr>
          <p:nvPr>
            <p:ph type="body" sz="quarter" idx="15"/>
          </p:nvPr>
        </p:nvSpPr>
        <p:spPr/>
        <p:style>
          <a:lnRef idx="1">
            <a:schemeClr val="accent2"/>
          </a:lnRef>
          <a:fillRef idx="2">
            <a:schemeClr val="accent2"/>
          </a:fillRef>
          <a:effectRef idx="1">
            <a:schemeClr val="accent2"/>
          </a:effectRef>
          <a:fontRef idx="minor">
            <a:schemeClr val="dk1"/>
          </a:fontRef>
        </p:style>
        <p:txBody>
          <a:bodyPr/>
          <a:lstStyle/>
          <a:p>
            <a:pPr marL="0" indent="0">
              <a:buNone/>
            </a:pPr>
            <a:r>
              <a:rPr lang="en-US" dirty="0">
                <a:latin typeface="Arial Black" panose="020B0A04020102020204" pitchFamily="34" charset="0"/>
              </a:rPr>
              <a:t>All faculty members have access to a student's GPA at the start and during the semester, making it easier for them to evaluate the student and the breadth of their knowledge base</a:t>
            </a:r>
            <a:r>
              <a:rPr lang="en-US" dirty="0"/>
              <a:t>.</a:t>
            </a:r>
          </a:p>
        </p:txBody>
      </p:sp>
      <p:sp>
        <p:nvSpPr>
          <p:cNvPr id="5" name="Text Placeholder 4">
            <a:extLst>
              <a:ext uri="{FF2B5EF4-FFF2-40B4-BE49-F238E27FC236}">
                <a16:creationId xmlns:a16="http://schemas.microsoft.com/office/drawing/2014/main" id="{5D45C475-0CC5-B051-6B5E-A7BF94AFDA0D}"/>
              </a:ext>
            </a:extLst>
          </p:cNvPr>
          <p:cNvSpPr>
            <a:spLocks noGrp="1"/>
          </p:cNvSpPr>
          <p:nvPr>
            <p:ph type="body" sz="quarter" idx="16"/>
          </p:nvPr>
        </p:nvSpPr>
        <p:spPr/>
        <p:txBody>
          <a:bodyPr/>
          <a:lstStyle/>
          <a:p>
            <a:r>
              <a:rPr lang="en-US" sz="4000" dirty="0" err="1">
                <a:solidFill>
                  <a:schemeClr val="accent2">
                    <a:lumMod val="75000"/>
                  </a:schemeClr>
                </a:solidFill>
                <a:latin typeface="Gloucester MT Extra Condensed" panose="02030808020601010101" pitchFamily="18" charset="0"/>
              </a:rPr>
              <a:t>TeamParticipation</a:t>
            </a:r>
            <a:endParaRPr lang="en-US" sz="4000" dirty="0">
              <a:solidFill>
                <a:schemeClr val="accent2">
                  <a:lumMod val="75000"/>
                </a:schemeClr>
              </a:solidFill>
              <a:latin typeface="Gloucester MT Extra Condensed" panose="02030808020601010101" pitchFamily="18" charset="0"/>
            </a:endParaRPr>
          </a:p>
        </p:txBody>
      </p:sp>
      <p:sp>
        <p:nvSpPr>
          <p:cNvPr id="6" name="Text Placeholder 5">
            <a:extLst>
              <a:ext uri="{FF2B5EF4-FFF2-40B4-BE49-F238E27FC236}">
                <a16:creationId xmlns:a16="http://schemas.microsoft.com/office/drawing/2014/main" id="{9A92FE8E-2FED-B470-7004-882B84BC0248}"/>
              </a:ext>
            </a:extLst>
          </p:cNvPr>
          <p:cNvSpPr>
            <a:spLocks noGrp="1"/>
          </p:cNvSpPr>
          <p:nvPr>
            <p:ph type="body" sz="quarter" idx="17"/>
          </p:nvPr>
        </p:nvSpPr>
        <p:spPr/>
        <p:style>
          <a:lnRef idx="1">
            <a:schemeClr val="accent2"/>
          </a:lnRef>
          <a:fillRef idx="2">
            <a:schemeClr val="accent2"/>
          </a:fillRef>
          <a:effectRef idx="1">
            <a:schemeClr val="accent2"/>
          </a:effectRef>
          <a:fontRef idx="minor">
            <a:schemeClr val="dk1"/>
          </a:fontRef>
        </p:style>
        <p:txBody>
          <a:bodyPr/>
          <a:lstStyle/>
          <a:p>
            <a:pPr marL="0" indent="0">
              <a:buNone/>
            </a:pPr>
            <a:r>
              <a:rPr lang="en-US" dirty="0">
                <a:latin typeface="Arial Black" panose="020B0A04020102020204" pitchFamily="34" charset="0"/>
              </a:rPr>
              <a:t>Peer assessments among group members might be used to ascertain this in order to measure each member's commitment to the project. </a:t>
            </a:r>
            <a:r>
              <a:rPr lang="en-US" dirty="0"/>
              <a:t>	 </a:t>
            </a:r>
          </a:p>
        </p:txBody>
      </p:sp>
      <p:sp>
        <p:nvSpPr>
          <p:cNvPr id="7" name="Text Placeholder 6">
            <a:extLst>
              <a:ext uri="{FF2B5EF4-FFF2-40B4-BE49-F238E27FC236}">
                <a16:creationId xmlns:a16="http://schemas.microsoft.com/office/drawing/2014/main" id="{97E18455-EC0D-D02D-C5A6-B08CC355BB79}"/>
              </a:ext>
            </a:extLst>
          </p:cNvPr>
          <p:cNvSpPr>
            <a:spLocks noGrp="1"/>
          </p:cNvSpPr>
          <p:nvPr>
            <p:ph type="body" sz="quarter" idx="18"/>
          </p:nvPr>
        </p:nvSpPr>
        <p:spPr/>
        <p:txBody>
          <a:bodyPr/>
          <a:lstStyle/>
          <a:p>
            <a:r>
              <a:rPr lang="en-US" sz="4000" dirty="0">
                <a:solidFill>
                  <a:schemeClr val="accent2">
                    <a:lumMod val="75000"/>
                  </a:schemeClr>
                </a:solidFill>
                <a:latin typeface="Gloucester MT Extra Condensed" panose="02030808020601010101" pitchFamily="18" charset="0"/>
              </a:rPr>
              <a:t>Presentation skills</a:t>
            </a:r>
          </a:p>
        </p:txBody>
      </p:sp>
      <p:sp>
        <p:nvSpPr>
          <p:cNvPr id="8" name="Text Placeholder 7">
            <a:extLst>
              <a:ext uri="{FF2B5EF4-FFF2-40B4-BE49-F238E27FC236}">
                <a16:creationId xmlns:a16="http://schemas.microsoft.com/office/drawing/2014/main" id="{12E7010F-2EDA-C5F6-4A4B-B052CEB5DD1B}"/>
              </a:ext>
            </a:extLst>
          </p:cNvPr>
          <p:cNvSpPr>
            <a:spLocks noGrp="1"/>
          </p:cNvSpPr>
          <p:nvPr>
            <p:ph type="body" sz="quarter" idx="19"/>
          </p:nvPr>
        </p:nvSpPr>
        <p:spPr/>
        <p:style>
          <a:lnRef idx="1">
            <a:schemeClr val="accent2"/>
          </a:lnRef>
          <a:fillRef idx="2">
            <a:schemeClr val="accent2"/>
          </a:fillRef>
          <a:effectRef idx="1">
            <a:schemeClr val="accent2"/>
          </a:effectRef>
          <a:fontRef idx="minor">
            <a:schemeClr val="dk1"/>
          </a:fontRef>
        </p:style>
        <p:txBody>
          <a:bodyPr/>
          <a:lstStyle/>
          <a:p>
            <a:pPr marL="0" indent="0">
              <a:buNone/>
            </a:pPr>
            <a:r>
              <a:rPr lang="en-US" dirty="0">
                <a:latin typeface="Arial Black" panose="020B0A04020102020204" pitchFamily="34" charset="0"/>
              </a:rPr>
              <a:t>Similarly, the rest of the class might review each other's presentations to provide a presenting skills score.</a:t>
            </a:r>
          </a:p>
        </p:txBody>
      </p:sp>
      <p:sp>
        <p:nvSpPr>
          <p:cNvPr id="11" name="Slide Number Placeholder 10">
            <a:extLst>
              <a:ext uri="{FF2B5EF4-FFF2-40B4-BE49-F238E27FC236}">
                <a16:creationId xmlns:a16="http://schemas.microsoft.com/office/drawing/2014/main" id="{808C6E0F-CDC0-8113-2A42-173444804612}"/>
              </a:ext>
            </a:extLst>
          </p:cNvPr>
          <p:cNvSpPr>
            <a:spLocks noGrp="1"/>
          </p:cNvSpPr>
          <p:nvPr>
            <p:ph type="sldNum" sz="quarter" idx="12"/>
          </p:nvPr>
        </p:nvSpPr>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28371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8A44-49D7-0336-A3A6-3B67F0A46B09}"/>
              </a:ext>
            </a:extLst>
          </p:cNvPr>
          <p:cNvSpPr>
            <a:spLocks noGrp="1"/>
          </p:cNvSpPr>
          <p:nvPr>
            <p:ph type="title"/>
          </p:nvPr>
        </p:nvSpPr>
        <p:spPr>
          <a:xfrm>
            <a:off x="304804" y="168275"/>
            <a:ext cx="11502142" cy="934661"/>
          </a:xfrm>
        </p:spPr>
        <p:style>
          <a:lnRef idx="1">
            <a:schemeClr val="accent5"/>
          </a:lnRef>
          <a:fillRef idx="2">
            <a:schemeClr val="accent5"/>
          </a:fillRef>
          <a:effectRef idx="1">
            <a:schemeClr val="accent5"/>
          </a:effectRef>
          <a:fontRef idx="minor">
            <a:schemeClr val="dk1"/>
          </a:fontRef>
        </p:style>
        <p:txBody>
          <a:bodyPr/>
          <a:lstStyle/>
          <a:p>
            <a:r>
              <a:rPr lang="en-US" dirty="0">
                <a:latin typeface="Algerian" panose="04020705040A02060702" pitchFamily="82" charset="0"/>
              </a:rPr>
              <a:t>Objective And Constraints</a:t>
            </a:r>
          </a:p>
        </p:txBody>
      </p:sp>
      <p:sp>
        <p:nvSpPr>
          <p:cNvPr id="3" name="Content Placeholder 2">
            <a:extLst>
              <a:ext uri="{FF2B5EF4-FFF2-40B4-BE49-F238E27FC236}">
                <a16:creationId xmlns:a16="http://schemas.microsoft.com/office/drawing/2014/main" id="{2E6BA382-E1C6-B14A-1147-A1B37F44A0C7}"/>
              </a:ext>
            </a:extLst>
          </p:cNvPr>
          <p:cNvSpPr>
            <a:spLocks noGrp="1"/>
          </p:cNvSpPr>
          <p:nvPr>
            <p:ph sz="quarter" idx="13"/>
          </p:nvPr>
        </p:nvSpPr>
        <p:spPr>
          <a:xfrm>
            <a:off x="799662" y="1130832"/>
            <a:ext cx="10512425" cy="5727168"/>
          </a:xfrm>
        </p:spPr>
        <p:txBody>
          <a:bodyPr/>
          <a:lstStyle/>
          <a:p>
            <a:pPr>
              <a:buClr>
                <a:schemeClr val="tx1"/>
              </a:buClr>
            </a:pPr>
            <a:r>
              <a:rPr lang="en-US" sz="3600" b="1" u="sng" dirty="0">
                <a:latin typeface="Gloucester MT Extra Condensed" panose="02030808020601010101" pitchFamily="18" charset="0"/>
              </a:rPr>
              <a:t>Objective </a:t>
            </a:r>
            <a:r>
              <a:rPr lang="en-US" b="1" u="sng" dirty="0"/>
              <a:t>:</a:t>
            </a:r>
            <a:r>
              <a:rPr lang="en-US" dirty="0"/>
              <a:t> </a:t>
            </a:r>
            <a:r>
              <a:rPr lang="en-US" dirty="0">
                <a:latin typeface="Arial Rounded MT Bold" panose="020F0704030504030204" pitchFamily="34" charset="0"/>
                <a:cs typeface="Arial" panose="020B0604020202020204" pitchFamily="34" charset="0"/>
              </a:rPr>
              <a:t>Simply said, the goal function of this approach is to maximize student performance across all student groups. This is accomplished by tallying all of the students' perceptions of achievement for each group. The highest success, according to the model, is the total of each student's assessed success in each group, beginning with student 1 in group 1</a:t>
            </a:r>
            <a:r>
              <a:rPr lang="en-US" dirty="0">
                <a:latin typeface="Arial Rounded MT Bold" panose="020F0704030504030204" pitchFamily="34" charset="0"/>
              </a:rPr>
              <a:t>.</a:t>
            </a:r>
          </a:p>
          <a:p>
            <a:pPr>
              <a:buClr>
                <a:schemeClr val="tx1"/>
              </a:buClr>
            </a:pPr>
            <a:r>
              <a:rPr lang="en-US" sz="3600" b="1" u="sng" dirty="0">
                <a:latin typeface="Gloucester MT Extra Condensed" panose="02030808020601010101" pitchFamily="18" charset="0"/>
              </a:rPr>
              <a:t>Constraints</a:t>
            </a:r>
            <a:r>
              <a:rPr lang="en-US" b="1" u="sng" dirty="0"/>
              <a:t> :</a:t>
            </a:r>
          </a:p>
          <a:p>
            <a:pPr marL="457200" indent="-457200">
              <a:buClr>
                <a:schemeClr val="tx1"/>
              </a:buClr>
              <a:buFont typeface="+mj-lt"/>
              <a:buAutoNum type="arabicPeriod"/>
            </a:pPr>
            <a:r>
              <a:rPr lang="en-US" dirty="0">
                <a:latin typeface="Arial Black" panose="020B0A04020102020204" pitchFamily="34" charset="0"/>
              </a:rPr>
              <a:t>GPA</a:t>
            </a:r>
            <a:r>
              <a:rPr lang="en-US" dirty="0"/>
              <a:t>: </a:t>
            </a:r>
            <a:r>
              <a:rPr lang="en-US" dirty="0">
                <a:latin typeface="Arial Rounded MT Bold" panose="020F0704030504030204" pitchFamily="34" charset="0"/>
              </a:rPr>
              <a:t>Assuming that 3 is a decent GPA, we must guarantee that each group has a GPA that is  &gt;=3; so, the GPA for each group should be 3 * 3 = 9.</a:t>
            </a:r>
          </a:p>
          <a:p>
            <a:pPr marL="457200" indent="-457200">
              <a:buClr>
                <a:schemeClr val="tx1"/>
              </a:buClr>
              <a:buFont typeface="+mj-lt"/>
              <a:buAutoNum type="arabicPeriod"/>
            </a:pPr>
            <a:r>
              <a:rPr lang="en-US" dirty="0">
                <a:latin typeface="Arial Black" panose="020B0A04020102020204" pitchFamily="34" charset="0"/>
              </a:rPr>
              <a:t>Team Involvement</a:t>
            </a:r>
            <a:r>
              <a:rPr lang="en-US" dirty="0"/>
              <a:t>: </a:t>
            </a:r>
            <a:r>
              <a:rPr lang="en-US" dirty="0">
                <a:latin typeface="Arial Rounded MT Bold" panose="020F0704030504030204" pitchFamily="34" charset="0"/>
              </a:rPr>
              <a:t>The same procedure is used for team participation; it should be at least 21 based on peer assessments given to group members on a scale of 10.</a:t>
            </a:r>
          </a:p>
          <a:p>
            <a:pPr marL="457200" indent="-457200">
              <a:buClr>
                <a:schemeClr val="tx1"/>
              </a:buClr>
              <a:buFont typeface="+mj-lt"/>
              <a:buAutoNum type="arabicPeriod"/>
            </a:pPr>
            <a:r>
              <a:rPr lang="en-US" dirty="0">
                <a:latin typeface="Arial Black" panose="020B0A04020102020204" pitchFamily="34" charset="0"/>
              </a:rPr>
              <a:t>Presentation skills</a:t>
            </a:r>
            <a:r>
              <a:rPr lang="en-US" dirty="0"/>
              <a:t>: </a:t>
            </a:r>
            <a:r>
              <a:rPr lang="en-US" dirty="0">
                <a:latin typeface="Arial Rounded MT Bold" panose="020F0704030504030204" pitchFamily="34" charset="0"/>
              </a:rPr>
              <a:t>Because there may be no more than three participants and it is graded on a scale of 5, it is expected that each group's presentation skills will be at least 11..</a:t>
            </a:r>
          </a:p>
        </p:txBody>
      </p:sp>
      <p:sp>
        <p:nvSpPr>
          <p:cNvPr id="6" name="Slide Number Placeholder 5">
            <a:extLst>
              <a:ext uri="{FF2B5EF4-FFF2-40B4-BE49-F238E27FC236}">
                <a16:creationId xmlns:a16="http://schemas.microsoft.com/office/drawing/2014/main" id="{48CF8868-AFD5-D1F1-9A9D-E8BEC96D4168}"/>
              </a:ext>
            </a:extLst>
          </p:cNvPr>
          <p:cNvSpPr>
            <a:spLocks noGrp="1"/>
          </p:cNvSpPr>
          <p:nvPr>
            <p:ph type="sldNum" sz="quarter" idx="12"/>
          </p:nvPr>
        </p:nvSpPr>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127847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4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reeform: Shape 4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 name="Freeform: Shape 5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3" name="Rectangle 5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8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Freeform: Shape 8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8" name="Group 8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1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9" name="Rectangle 1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Rectangle 12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ight Triangle 12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7" name="Group 12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8" name="Straight Connector 12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440882" y="-467615"/>
            <a:ext cx="4949925" cy="2240735"/>
          </a:xfrm>
        </p:spPr>
        <p:txBody>
          <a:bodyPr vert="horz" lIns="91440" tIns="45720" rIns="91440" bIns="45720" rtlCol="0" anchor="ctr">
            <a:normAutofit/>
          </a:bodyPr>
          <a:lstStyle/>
          <a:p>
            <a:pPr algn="l"/>
            <a:r>
              <a:rPr lang="en-US" sz="6000" dirty="0">
                <a:solidFill>
                  <a:schemeClr val="tx2"/>
                </a:solidFill>
                <a:latin typeface="Algerian" panose="04020705040A02060702" pitchFamily="82" charset="0"/>
              </a:rPr>
              <a:t>Results</a:t>
            </a:r>
          </a:p>
        </p:txBody>
      </p:sp>
      <p:sp>
        <p:nvSpPr>
          <p:cNvPr id="161" name="Content Placeholder 12">
            <a:extLst>
              <a:ext uri="{FF2B5EF4-FFF2-40B4-BE49-F238E27FC236}">
                <a16:creationId xmlns:a16="http://schemas.microsoft.com/office/drawing/2014/main" id="{EA442EAB-D1E9-62ED-1382-D2066261E895}"/>
              </a:ext>
            </a:extLst>
          </p:cNvPr>
          <p:cNvSpPr>
            <a:spLocks noGrp="1"/>
          </p:cNvSpPr>
          <p:nvPr>
            <p:ph sz="quarter" idx="13"/>
          </p:nvPr>
        </p:nvSpPr>
        <p:spPr>
          <a:xfrm>
            <a:off x="6685219" y="2952787"/>
            <a:ext cx="4419600" cy="2983568"/>
          </a:xfrm>
        </p:spPr>
        <p:txBody>
          <a:bodyPr vert="horz" lIns="91440" tIns="45720" rIns="91440" bIns="45720" rtlCol="0">
            <a:normAutofit/>
          </a:bodyPr>
          <a:lstStyle/>
          <a:p>
            <a:pPr marL="228600" indent="-228600">
              <a:buFont typeface="+mj-lt"/>
              <a:buAutoNum type="arabicPeriod"/>
            </a:pPr>
            <a:r>
              <a:rPr lang="en-US" sz="2400" dirty="0">
                <a:solidFill>
                  <a:schemeClr val="tx2"/>
                </a:solidFill>
                <a:latin typeface="Gloucester MT Extra Condensed" panose="02030808020601010101" pitchFamily="18" charset="0"/>
              </a:rPr>
              <a:t>The results were obtained using the </a:t>
            </a:r>
            <a:r>
              <a:rPr lang="en-US" sz="2400" dirty="0" err="1">
                <a:solidFill>
                  <a:schemeClr val="tx2"/>
                </a:solidFill>
                <a:latin typeface="Gloucester MT Extra Condensed" panose="02030808020601010101" pitchFamily="18" charset="0"/>
              </a:rPr>
              <a:t>Lp</a:t>
            </a:r>
            <a:r>
              <a:rPr lang="en-US" sz="2400" dirty="0">
                <a:solidFill>
                  <a:schemeClr val="tx2"/>
                </a:solidFill>
                <a:latin typeface="Gloucester MT Extra Condensed" panose="02030808020601010101" pitchFamily="18" charset="0"/>
              </a:rPr>
              <a:t> Model, and they were used to determine the most effective group that would perform well with a solid GPA, presenting skills, and team involvement, as well as how it would improve the group's performance and collaboration based on peer assessments.</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graphicFrame>
        <p:nvGraphicFramePr>
          <p:cNvPr id="11" name="Table 8">
            <a:extLst>
              <a:ext uri="{FF2B5EF4-FFF2-40B4-BE49-F238E27FC236}">
                <a16:creationId xmlns:a16="http://schemas.microsoft.com/office/drawing/2014/main" id="{37B45972-F8CF-9426-FF51-0777B73FF29C}"/>
              </a:ext>
            </a:extLst>
          </p:cNvPr>
          <p:cNvGraphicFramePr>
            <a:graphicFrameLocks/>
          </p:cNvGraphicFramePr>
          <p:nvPr>
            <p:extLst>
              <p:ext uri="{D42A27DB-BD31-4B8C-83A1-F6EECF244321}">
                <p14:modId xmlns:p14="http://schemas.microsoft.com/office/powerpoint/2010/main" val="3428856465"/>
              </p:ext>
            </p:extLst>
          </p:nvPr>
        </p:nvGraphicFramePr>
        <p:xfrm>
          <a:off x="239363" y="2286519"/>
          <a:ext cx="6465937" cy="3603874"/>
        </p:xfrm>
        <a:graphic>
          <a:graphicData uri="http://schemas.openxmlformats.org/drawingml/2006/table">
            <a:tbl>
              <a:tblPr firstRow="1" bandRow="1">
                <a:tableStyleId>{5C22544A-7EE6-4342-B048-85BDC9FD1C3A}</a:tableStyleId>
              </a:tblPr>
              <a:tblGrid>
                <a:gridCol w="1296474">
                  <a:extLst>
                    <a:ext uri="{9D8B030D-6E8A-4147-A177-3AD203B41FA5}">
                      <a16:colId xmlns:a16="http://schemas.microsoft.com/office/drawing/2014/main" val="3138761921"/>
                    </a:ext>
                  </a:extLst>
                </a:gridCol>
                <a:gridCol w="1668437">
                  <a:extLst>
                    <a:ext uri="{9D8B030D-6E8A-4147-A177-3AD203B41FA5}">
                      <a16:colId xmlns:a16="http://schemas.microsoft.com/office/drawing/2014/main" val="3837441938"/>
                    </a:ext>
                  </a:extLst>
                </a:gridCol>
                <a:gridCol w="1750513">
                  <a:extLst>
                    <a:ext uri="{9D8B030D-6E8A-4147-A177-3AD203B41FA5}">
                      <a16:colId xmlns:a16="http://schemas.microsoft.com/office/drawing/2014/main" val="2373083657"/>
                    </a:ext>
                  </a:extLst>
                </a:gridCol>
                <a:gridCol w="1750513">
                  <a:extLst>
                    <a:ext uri="{9D8B030D-6E8A-4147-A177-3AD203B41FA5}">
                      <a16:colId xmlns:a16="http://schemas.microsoft.com/office/drawing/2014/main" val="2309947830"/>
                    </a:ext>
                  </a:extLst>
                </a:gridCol>
              </a:tblGrid>
              <a:tr h="544757">
                <a:tc>
                  <a:txBody>
                    <a:bodyPr/>
                    <a:lstStyle/>
                    <a:p>
                      <a:r>
                        <a:rPr lang="en-US" sz="2400" dirty="0">
                          <a:solidFill>
                            <a:schemeClr val="tx1"/>
                          </a:solidFill>
                        </a:rPr>
                        <a:t>Group 1</a:t>
                      </a:r>
                    </a:p>
                  </a:txBody>
                  <a:tcPr marL="123808" marR="123808" marT="61904" marB="61904"/>
                </a:tc>
                <a:tc>
                  <a:txBody>
                    <a:bodyPr/>
                    <a:lstStyle/>
                    <a:p>
                      <a:r>
                        <a:rPr lang="en-US" sz="2400" dirty="0">
                          <a:solidFill>
                            <a:schemeClr val="tx1"/>
                          </a:solidFill>
                        </a:rPr>
                        <a:t>Group 2 </a:t>
                      </a:r>
                    </a:p>
                  </a:txBody>
                  <a:tcPr marL="123808" marR="123808" marT="61904" marB="61904"/>
                </a:tc>
                <a:tc>
                  <a:txBody>
                    <a:bodyPr/>
                    <a:lstStyle/>
                    <a:p>
                      <a:r>
                        <a:rPr lang="en-US" sz="2400" dirty="0">
                          <a:solidFill>
                            <a:schemeClr val="tx1"/>
                          </a:solidFill>
                        </a:rPr>
                        <a:t>Group 3 </a:t>
                      </a:r>
                    </a:p>
                  </a:txBody>
                  <a:tcPr marL="123808" marR="123808" marT="61904" marB="61904"/>
                </a:tc>
                <a:tc>
                  <a:txBody>
                    <a:bodyPr/>
                    <a:lstStyle/>
                    <a:p>
                      <a:r>
                        <a:rPr lang="en-US" sz="2400" dirty="0">
                          <a:solidFill>
                            <a:schemeClr val="tx1"/>
                          </a:solidFill>
                        </a:rPr>
                        <a:t>Group 4</a:t>
                      </a:r>
                    </a:p>
                  </a:txBody>
                  <a:tcPr marL="123808" marR="123808" marT="61904" marB="61904"/>
                </a:tc>
                <a:extLst>
                  <a:ext uri="{0D108BD9-81ED-4DB2-BD59-A6C34878D82A}">
                    <a16:rowId xmlns:a16="http://schemas.microsoft.com/office/drawing/2014/main" val="1001930918"/>
                  </a:ext>
                </a:extLst>
              </a:tr>
              <a:tr h="916182">
                <a:tc>
                  <a:txBody>
                    <a:bodyPr/>
                    <a:lstStyle/>
                    <a:p>
                      <a:r>
                        <a:rPr lang="en-US" sz="2400" dirty="0">
                          <a:latin typeface="Arial Black" panose="020B0A04020102020204" pitchFamily="34" charset="0"/>
                        </a:rPr>
                        <a:t>Student 6</a:t>
                      </a:r>
                      <a:r>
                        <a:rPr lang="en-US" sz="2400" dirty="0"/>
                        <a:t> </a:t>
                      </a:r>
                    </a:p>
                  </a:txBody>
                  <a:tcPr marL="123808" marR="123808" marT="61904" marB="61904"/>
                </a:tc>
                <a:tc>
                  <a:txBody>
                    <a:bodyPr/>
                    <a:lstStyle/>
                    <a:p>
                      <a:r>
                        <a:rPr lang="en-US" sz="2400" dirty="0">
                          <a:latin typeface="Arial Black" panose="020B0A04020102020204" pitchFamily="34" charset="0"/>
                        </a:rPr>
                        <a:t>Student 4</a:t>
                      </a:r>
                    </a:p>
                  </a:txBody>
                  <a:tcPr marL="123808" marR="123808" marT="61904" marB="61904"/>
                </a:tc>
                <a:tc>
                  <a:txBody>
                    <a:bodyPr/>
                    <a:lstStyle/>
                    <a:p>
                      <a:r>
                        <a:rPr lang="en-US" sz="2400" dirty="0">
                          <a:latin typeface="Arial Black" panose="020B0A04020102020204" pitchFamily="34" charset="0"/>
                        </a:rPr>
                        <a:t>Student 3</a:t>
                      </a:r>
                    </a:p>
                  </a:txBody>
                  <a:tcPr marL="123808" marR="123808" marT="61904" marB="61904"/>
                </a:tc>
                <a:tc>
                  <a:txBody>
                    <a:bodyPr/>
                    <a:lstStyle/>
                    <a:p>
                      <a:r>
                        <a:rPr lang="en-US" sz="2400" dirty="0">
                          <a:latin typeface="Arial Black" panose="020B0A04020102020204" pitchFamily="34" charset="0"/>
                        </a:rPr>
                        <a:t>Student 1</a:t>
                      </a:r>
                    </a:p>
                  </a:txBody>
                  <a:tcPr marL="123808" marR="123808" marT="61904" marB="61904"/>
                </a:tc>
                <a:extLst>
                  <a:ext uri="{0D108BD9-81ED-4DB2-BD59-A6C34878D82A}">
                    <a16:rowId xmlns:a16="http://schemas.microsoft.com/office/drawing/2014/main" val="4139452514"/>
                  </a:ext>
                </a:extLst>
              </a:tr>
              <a:tr h="916182">
                <a:tc>
                  <a:txBody>
                    <a:bodyPr/>
                    <a:lstStyle/>
                    <a:p>
                      <a:r>
                        <a:rPr lang="en-US" sz="2400" dirty="0">
                          <a:latin typeface="Arial Black" panose="020B0A04020102020204" pitchFamily="34" charset="0"/>
                        </a:rPr>
                        <a:t>Student 10</a:t>
                      </a:r>
                    </a:p>
                  </a:txBody>
                  <a:tcPr marL="123808" marR="123808" marT="61904" marB="61904"/>
                </a:tc>
                <a:tc>
                  <a:txBody>
                    <a:bodyPr/>
                    <a:lstStyle/>
                    <a:p>
                      <a:r>
                        <a:rPr lang="en-US" sz="2400" dirty="0">
                          <a:latin typeface="Arial Black" panose="020B0A04020102020204" pitchFamily="34" charset="0"/>
                        </a:rPr>
                        <a:t>Student 7</a:t>
                      </a:r>
                    </a:p>
                  </a:txBody>
                  <a:tcPr marL="123808" marR="123808" marT="61904" marB="61904"/>
                </a:tc>
                <a:tc>
                  <a:txBody>
                    <a:bodyPr/>
                    <a:lstStyle/>
                    <a:p>
                      <a:r>
                        <a:rPr lang="en-US" sz="2400" dirty="0">
                          <a:latin typeface="Arial Black" panose="020B0A04020102020204" pitchFamily="34" charset="0"/>
                        </a:rPr>
                        <a:t>Student 5</a:t>
                      </a:r>
                    </a:p>
                  </a:txBody>
                  <a:tcPr marL="123808" marR="123808" marT="61904" marB="61904"/>
                </a:tc>
                <a:tc>
                  <a:txBody>
                    <a:bodyPr/>
                    <a:lstStyle/>
                    <a:p>
                      <a:r>
                        <a:rPr lang="en-US" sz="2400" dirty="0">
                          <a:latin typeface="Arial Black" panose="020B0A04020102020204" pitchFamily="34" charset="0"/>
                        </a:rPr>
                        <a:t>Student 2</a:t>
                      </a:r>
                    </a:p>
                  </a:txBody>
                  <a:tcPr marL="123808" marR="123808" marT="61904" marB="61904"/>
                </a:tc>
                <a:extLst>
                  <a:ext uri="{0D108BD9-81ED-4DB2-BD59-A6C34878D82A}">
                    <a16:rowId xmlns:a16="http://schemas.microsoft.com/office/drawing/2014/main" val="3490070252"/>
                  </a:ext>
                </a:extLst>
              </a:tr>
              <a:tr h="916182">
                <a:tc>
                  <a:txBody>
                    <a:bodyPr/>
                    <a:lstStyle/>
                    <a:p>
                      <a:r>
                        <a:rPr lang="en-US" sz="2400" dirty="0"/>
                        <a:t>Student 11</a:t>
                      </a:r>
                    </a:p>
                  </a:txBody>
                  <a:tcPr marL="123808" marR="123808" marT="61904" marB="61904"/>
                </a:tc>
                <a:tc>
                  <a:txBody>
                    <a:bodyPr/>
                    <a:lstStyle/>
                    <a:p>
                      <a:r>
                        <a:rPr lang="en-US" sz="2400" dirty="0"/>
                        <a:t>Student 12</a:t>
                      </a:r>
                    </a:p>
                  </a:txBody>
                  <a:tcPr marL="123808" marR="123808" marT="61904" marB="61904"/>
                </a:tc>
                <a:tc>
                  <a:txBody>
                    <a:bodyPr/>
                    <a:lstStyle/>
                    <a:p>
                      <a:r>
                        <a:rPr lang="en-US" sz="2400" dirty="0"/>
                        <a:t>Student 9</a:t>
                      </a:r>
                    </a:p>
                  </a:txBody>
                  <a:tcPr marL="123808" marR="123808" marT="61904" marB="61904"/>
                </a:tc>
                <a:tc>
                  <a:txBody>
                    <a:bodyPr/>
                    <a:lstStyle/>
                    <a:p>
                      <a:r>
                        <a:rPr lang="en-US" sz="2400" dirty="0"/>
                        <a:t>Student 8</a:t>
                      </a:r>
                    </a:p>
                  </a:txBody>
                  <a:tcPr marL="123808" marR="123808" marT="61904" marB="61904"/>
                </a:tc>
                <a:extLst>
                  <a:ext uri="{0D108BD9-81ED-4DB2-BD59-A6C34878D82A}">
                    <a16:rowId xmlns:a16="http://schemas.microsoft.com/office/drawing/2014/main" val="2432508252"/>
                  </a:ext>
                </a:extLst>
              </a:tr>
            </a:tbl>
          </a:graphicData>
        </a:graphic>
      </p:graphicFrame>
    </p:spTree>
    <p:extLst>
      <p:ext uri="{BB962C8B-B14F-4D97-AF65-F5344CB8AC3E}">
        <p14:creationId xmlns:p14="http://schemas.microsoft.com/office/powerpoint/2010/main" val="20280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solidFill>
                  <a:schemeClr val="tx1"/>
                </a:solidFill>
                <a:latin typeface="Algerian" panose="04020705040A02060702" pitchFamily="82" charset="0"/>
              </a:rPr>
              <a:t>Thank you</a:t>
            </a:r>
          </a:p>
        </p:txBody>
      </p:sp>
      <p:pic>
        <p:nvPicPr>
          <p:cNvPr id="23" name="Picture Placeholder 22">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a:blip r:embed="rId3"/>
          <a:srcRect/>
          <a:stretch/>
        </p:blipFill>
        <p:spPr>
          <a:xfrm>
            <a:off x="5497009" y="1228681"/>
            <a:ext cx="5909831" cy="39327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190</TotalTime>
  <Words>519</Words>
  <Application>Microsoft Office PowerPoint</Application>
  <PresentationFormat>Widescreen</PresentationFormat>
  <Paragraphs>56</Paragraphs>
  <Slides>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Algerian</vt:lpstr>
      <vt:lpstr>Arial</vt:lpstr>
      <vt:lpstr>Arial Black</vt:lpstr>
      <vt:lpstr>Arial Rounded MT Bold</vt:lpstr>
      <vt:lpstr>Avenir Next LT Pro</vt:lpstr>
      <vt:lpstr>Calibri</vt:lpstr>
      <vt:lpstr>Gloucester MT Extra Condensed</vt:lpstr>
      <vt:lpstr>Lato Extended</vt:lpstr>
      <vt:lpstr>Posterama</vt:lpstr>
      <vt:lpstr>SineVTI</vt:lpstr>
      <vt:lpstr>QUANTITATIE MANAGEMENT MODELING FINAL PROJET</vt:lpstr>
      <vt:lpstr>Agenda</vt:lpstr>
      <vt:lpstr>Factors To Consider</vt:lpstr>
      <vt:lpstr>Data Collection</vt:lpstr>
      <vt:lpstr>Objective And Constraints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QMM FINAL PROJECT</dc:title>
  <dc:creator>Nemin Dholakia</dc:creator>
  <cp:lastModifiedBy>shashicric683@outlook.com</cp:lastModifiedBy>
  <cp:revision>9</cp:revision>
  <dcterms:created xsi:type="dcterms:W3CDTF">2022-12-12T20:16:14Z</dcterms:created>
  <dcterms:modified xsi:type="dcterms:W3CDTF">2022-12-13T17:36:12Z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