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278" r:id="rId5"/>
    <p:sldId id="279" r:id="rId6"/>
    <p:sldId id="280" r:id="rId7"/>
    <p:sldId id="294" r:id="rId8"/>
    <p:sldId id="284" r:id="rId9"/>
    <p:sldId id="295" r:id="rId10"/>
    <p:sldId id="291" r:id="rId11"/>
    <p:sldId id="290" r:id="rId12"/>
    <p:sldId id="296" r:id="rId13"/>
    <p:sldId id="281" r:id="rId14"/>
    <p:sldId id="29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74" d="100"/>
          <a:sy n="74" d="100"/>
        </p:scale>
        <p:origin x="376"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3/21/2024</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hyperlink" Target="http://www.jeitr.com(issn-2349-5162)/"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68407" y="-1190058"/>
            <a:ext cx="5385816" cy="2944213"/>
          </a:xfrm>
        </p:spPr>
        <p:txBody>
          <a:bodyPr/>
          <a:lstStyle/>
          <a:p>
            <a:r>
              <a:rPr lang="en-US" dirty="0">
                <a:latin typeface="Times New Roman" panose="02020603050405020304" pitchFamily="18" charset="0"/>
                <a:cs typeface="Times New Roman" panose="02020603050405020304" pitchFamily="18" charset="0"/>
              </a:rPr>
              <a:t>MICRO PROJECT 2024</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219591" y="2751239"/>
            <a:ext cx="4038724" cy="1644724"/>
          </a:xfrm>
        </p:spPr>
        <p:txBody>
          <a:bodyPr/>
          <a:lstStyle/>
          <a:p>
            <a:r>
              <a:rPr lang="en-US" dirty="0">
                <a:latin typeface="Times New Roman" panose="02020603050405020304" pitchFamily="18" charset="0"/>
                <a:cs typeface="Times New Roman" panose="02020603050405020304" pitchFamily="18" charset="0"/>
              </a:rPr>
              <a:t>DEEP NEURAL NETWROKS WITH PYTORCH – HAND WRITTEN RECOGNITION</a:t>
            </a:r>
          </a:p>
        </p:txBody>
      </p:sp>
      <p:sp>
        <p:nvSpPr>
          <p:cNvPr id="4" name="TextBox 3">
            <a:extLst>
              <a:ext uri="{FF2B5EF4-FFF2-40B4-BE49-F238E27FC236}">
                <a16:creationId xmlns:a16="http://schemas.microsoft.com/office/drawing/2014/main" id="{CC53E659-0F1F-3800-8B9B-5A4844A3919C}"/>
              </a:ext>
            </a:extLst>
          </p:cNvPr>
          <p:cNvSpPr txBox="1"/>
          <p:nvPr/>
        </p:nvSpPr>
        <p:spPr>
          <a:xfrm>
            <a:off x="6634153" y="5617333"/>
            <a:ext cx="4440140" cy="1200329"/>
          </a:xfrm>
          <a:prstGeom prst="rect">
            <a:avLst/>
          </a:prstGeom>
          <a:noFill/>
        </p:spPr>
        <p:txBody>
          <a:bodyPr wrap="square" rtlCol="0">
            <a:spAutoFit/>
          </a:bodyPr>
          <a:lstStyle/>
          <a:p>
            <a:r>
              <a:rPr lang="en-IN" dirty="0">
                <a:solidFill>
                  <a:srgbClr val="FFFF00"/>
                </a:solidFill>
              </a:rPr>
              <a:t>RUKKAMOLLA SHASHIDHAR REDDY</a:t>
            </a:r>
            <a:br>
              <a:rPr lang="en-IN" dirty="0">
                <a:solidFill>
                  <a:srgbClr val="FFFF00"/>
                </a:solidFill>
              </a:rPr>
            </a:br>
            <a:r>
              <a:rPr lang="en-IN" dirty="0">
                <a:solidFill>
                  <a:srgbClr val="FFFF00"/>
                </a:solidFill>
              </a:rPr>
              <a:t>Reg.No: 99210041339</a:t>
            </a:r>
            <a:br>
              <a:rPr lang="en-IN" dirty="0">
                <a:solidFill>
                  <a:srgbClr val="FFFF00"/>
                </a:solidFill>
              </a:rPr>
            </a:br>
            <a:r>
              <a:rPr lang="en-IN" dirty="0">
                <a:solidFill>
                  <a:srgbClr val="FFFF00"/>
                </a:solidFill>
              </a:rPr>
              <a:t>CSE II YEAR</a:t>
            </a:r>
            <a:br>
              <a:rPr lang="en-IN" dirty="0">
                <a:solidFill>
                  <a:srgbClr val="FFFF00"/>
                </a:solidFill>
              </a:rPr>
            </a:br>
            <a:r>
              <a:rPr lang="en-IN" dirty="0">
                <a:solidFill>
                  <a:srgbClr val="FFFF00"/>
                </a:solidFill>
              </a:rPr>
              <a:t>SLOT 3</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0" y="317241"/>
            <a:ext cx="6400800" cy="1437474"/>
          </a:xfrm>
        </p:spPr>
        <p:txBody>
          <a:bodyPr/>
          <a:lstStyle/>
          <a:p>
            <a:r>
              <a:rPr lang="en-US" dirty="0">
                <a:latin typeface="Times New Roman" panose="02020603050405020304" pitchFamily="18" charset="0"/>
                <a:cs typeface="Times New Roman" panose="02020603050405020304" pitchFamily="18" charset="0"/>
              </a:rPr>
              <a:t>RESULTS VISUALIZATION</a:t>
            </a:r>
          </a:p>
        </p:txBody>
      </p:sp>
      <p:pic>
        <p:nvPicPr>
          <p:cNvPr id="6" name="Picture 5">
            <a:extLst>
              <a:ext uri="{FF2B5EF4-FFF2-40B4-BE49-F238E27FC236}">
                <a16:creationId xmlns:a16="http://schemas.microsoft.com/office/drawing/2014/main" id="{2657DC4A-627E-4E33-4143-216577F9D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177" y="2072147"/>
            <a:ext cx="4107180" cy="3174365"/>
          </a:xfrm>
          <a:prstGeom prst="rect">
            <a:avLst/>
          </a:prstGeom>
        </p:spPr>
      </p:pic>
      <p:pic>
        <p:nvPicPr>
          <p:cNvPr id="7" name="Picture 6">
            <a:extLst>
              <a:ext uri="{FF2B5EF4-FFF2-40B4-BE49-F238E27FC236}">
                <a16:creationId xmlns:a16="http://schemas.microsoft.com/office/drawing/2014/main" id="{B33237F2-2B2E-220A-89AF-EB85AD574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588" y="3653224"/>
            <a:ext cx="3810000" cy="2938145"/>
          </a:xfrm>
          <a:prstGeom prst="rect">
            <a:avLst/>
          </a:prstGeom>
        </p:spPr>
      </p:pic>
      <p:sp>
        <p:nvSpPr>
          <p:cNvPr id="8" name="TextBox 7">
            <a:extLst>
              <a:ext uri="{FF2B5EF4-FFF2-40B4-BE49-F238E27FC236}">
                <a16:creationId xmlns:a16="http://schemas.microsoft.com/office/drawing/2014/main" id="{5FFDC6B6-AB3F-EBDD-733D-BB3E99F338B3}"/>
              </a:ext>
            </a:extLst>
          </p:cNvPr>
          <p:cNvSpPr txBox="1"/>
          <p:nvPr/>
        </p:nvSpPr>
        <p:spPr>
          <a:xfrm>
            <a:off x="6875187" y="3204776"/>
            <a:ext cx="3682401" cy="369332"/>
          </a:xfrm>
          <a:prstGeom prst="rect">
            <a:avLst/>
          </a:prstGeom>
          <a:noFill/>
        </p:spPr>
        <p:txBody>
          <a:bodyPr wrap="square" rtlCol="0">
            <a:spAutoFit/>
          </a:bodyPr>
          <a:lstStyle/>
          <a:p>
            <a:r>
              <a:rPr lang="en-IN" dirty="0"/>
              <a:t>ACCURACY – 87%</a:t>
            </a:r>
          </a:p>
        </p:txBody>
      </p:sp>
      <p:pic>
        <p:nvPicPr>
          <p:cNvPr id="10" name="Picture 9">
            <a:extLst>
              <a:ext uri="{FF2B5EF4-FFF2-40B4-BE49-F238E27FC236}">
                <a16:creationId xmlns:a16="http://schemas.microsoft.com/office/drawing/2014/main" id="{FA1DEF35-2F07-36B2-C6EF-77B59D30D7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7490" y="111838"/>
            <a:ext cx="2529205" cy="2603500"/>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209546" y="887305"/>
            <a:ext cx="6527800" cy="678641"/>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CONCLUSION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209546" y="1564349"/>
            <a:ext cx="7336661" cy="4384620"/>
          </a:xfrm>
        </p:spPr>
        <p:txBody>
          <a:bodyPr>
            <a:normAutofit lnSpcReduction="10000"/>
          </a:bodyPr>
          <a:lstStyle/>
          <a:p>
            <a:pPr algn="just">
              <a:lnSpc>
                <a:spcPct val="150000"/>
              </a:lnSpc>
            </a:pPr>
            <a:r>
              <a:rPr lang="en-IN" sz="1800" dirty="0">
                <a:effectLst/>
                <a:latin typeface="Times New Roman" panose="02020603050405020304" pitchFamily="18" charset="0"/>
                <a:ea typeface="Calibri" panose="020F0502020204030204" pitchFamily="34" charset="0"/>
              </a:rPr>
              <a:t>In conclusion, hand-written recognition using </a:t>
            </a:r>
            <a:r>
              <a:rPr lang="en-IN" sz="1800" dirty="0" err="1">
                <a:effectLst/>
                <a:latin typeface="Times New Roman" panose="02020603050405020304" pitchFamily="18" charset="0"/>
                <a:ea typeface="Calibri" panose="020F0502020204030204" pitchFamily="34" charset="0"/>
              </a:rPr>
              <a:t>PyTorch</a:t>
            </a:r>
            <a:r>
              <a:rPr lang="en-IN" sz="1800" dirty="0">
                <a:effectLst/>
                <a:latin typeface="Times New Roman" panose="02020603050405020304" pitchFamily="18" charset="0"/>
                <a:ea typeface="Calibri" panose="020F0502020204030204" pitchFamily="34" charset="0"/>
              </a:rPr>
              <a:t> is a powerful and promising application of deep learning and neural networks.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PyTorch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provides a flexible and efficient platform for building and training models for this task. Leveraging convolutional neural networks (CNNs) and recurrent neural networks (RNNs). While it demands significant data preprocessing, model architecture design, and training, the results can be highly accurate and beneficial across various domains, including finance, healthcare, and education. The ongoing advancements in deep learning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PyTorch's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active development community ensure that hand-written recognition using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PyTorch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will continue to advance, making it an exciting field for further research and application.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51390" y="373224"/>
            <a:ext cx="4550664" cy="570407"/>
          </a:xfrm>
        </p:spPr>
        <p:txBody>
          <a:bodyPr/>
          <a:lstStyle/>
          <a:p>
            <a:r>
              <a:rPr lang="en-US" sz="3500" dirty="0">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453654" y="1307281"/>
            <a:ext cx="8391766" cy="5550719"/>
          </a:xfrm>
        </p:spPr>
        <p:txBody>
          <a:bodyPr>
            <a:normAutofit/>
          </a:bodyPr>
          <a:lstStyle/>
          <a:p>
            <a:pPr algn="just">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 D. Parkins, A. K. Nandi, "Genetic programming techniques for hand written digit recognition", 2004</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doi:https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://doi.org/10.1016/j.sigpro.2004.07.027</a:t>
            </a:r>
          </a:p>
          <a:p>
            <a:pPr algn="just">
              <a:spcAft>
                <a:spcPts val="8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Mazin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Al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hadidi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Rami Salim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rzouq</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"Hand Written Digits Recognition Using Digital Learning Networks", 2012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doi:https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://doi.org/10.1016/j.ieri.2012.06.103</a:t>
            </a:r>
          </a:p>
          <a:p>
            <a:pPr algn="just">
              <a:spcAft>
                <a:spcPts val="8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dirty="0">
                <a:effectLst/>
                <a:latin typeface="Times New Roman" panose="02020603050405020304" pitchFamily="18" charset="0"/>
                <a:ea typeface="Calibri" panose="020F0502020204030204" pitchFamily="34" charset="0"/>
              </a:rPr>
              <a:t>A. </a:t>
            </a:r>
            <a:r>
              <a:rPr lang="en-IN" sz="1800" dirty="0" err="1">
                <a:effectLst/>
                <a:latin typeface="Times New Roman" panose="02020603050405020304" pitchFamily="18" charset="0"/>
                <a:ea typeface="Calibri" panose="020F0502020204030204" pitchFamily="34" charset="0"/>
              </a:rPr>
              <a:t>lavanya</a:t>
            </a:r>
            <a:r>
              <a:rPr lang="en-IN" sz="1800" dirty="0">
                <a:effectLst/>
                <a:latin typeface="Times New Roman" panose="02020603050405020304" pitchFamily="18" charset="0"/>
                <a:ea typeface="Calibri" panose="020F0502020204030204" pitchFamily="34" charset="0"/>
              </a:rPr>
              <a:t>, Ravi </a:t>
            </a:r>
            <a:r>
              <a:rPr lang="en-IN" sz="1800" dirty="0" err="1">
                <a:effectLst/>
                <a:latin typeface="Times New Roman" panose="02020603050405020304" pitchFamily="18" charset="0"/>
                <a:ea typeface="Calibri" panose="020F0502020204030204" pitchFamily="34" charset="0"/>
              </a:rPr>
              <a:t>prakash</a:t>
            </a:r>
            <a:r>
              <a:rPr lang="en-IN" sz="1800" dirty="0">
                <a:effectLst/>
                <a:latin typeface="Times New Roman" panose="02020603050405020304" pitchFamily="18" charset="0"/>
                <a:ea typeface="Calibri" panose="020F0502020204030204" pitchFamily="34" charset="0"/>
              </a:rPr>
              <a:t>, </a:t>
            </a:r>
            <a:r>
              <a:rPr lang="en-IN" sz="1800" dirty="0" err="1">
                <a:effectLst/>
                <a:latin typeface="Times New Roman" panose="02020603050405020304" pitchFamily="18" charset="0"/>
                <a:ea typeface="Calibri" panose="020F0502020204030204" pitchFamily="34" charset="0"/>
              </a:rPr>
              <a:t>krishna</a:t>
            </a:r>
            <a:r>
              <a:rPr lang="en-IN" sz="1800" dirty="0">
                <a:effectLst/>
                <a:latin typeface="Times New Roman" panose="02020603050405020304" pitchFamily="18" charset="0"/>
                <a:ea typeface="Calibri" panose="020F0502020204030204" pitchFamily="34" charset="0"/>
              </a:rPr>
              <a:t>, "Handwritten Digit Recognition Using Convolutional Neural Network", 2022, </a:t>
            </a:r>
            <a:r>
              <a:rPr lang="en-IN" sz="1800" dirty="0">
                <a:effectLst/>
                <a:latin typeface="Times New Roman" panose="02020603050405020304" pitchFamily="18" charset="0"/>
                <a:ea typeface="Calibri" panose="020F0502020204030204" pitchFamily="34" charset="0"/>
                <a:hlinkClick r:id="rId2"/>
              </a:rPr>
              <a:t>www.jeitr.com(ISSN-2349-5162)</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Yang Gong, Pan Zhang, "Research on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Mnist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Handwritten Numbers Recognition based on CNN", 2021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doi:https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://doi.org/10.1088/1742-6596/2138/1/012002</a:t>
            </a:r>
          </a:p>
          <a:p>
            <a:pPr algn="just">
              <a:spcAft>
                <a:spcPts val="8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800" dirty="0" err="1">
                <a:effectLst/>
                <a:latin typeface="Times New Roman" panose="02020603050405020304" pitchFamily="18" charset="0"/>
                <a:ea typeface="Calibri" panose="020F0502020204030204" pitchFamily="34" charset="0"/>
              </a:rPr>
              <a:t>Shapna</a:t>
            </a:r>
            <a:r>
              <a:rPr lang="en-IN" sz="1800" dirty="0">
                <a:effectLst/>
                <a:latin typeface="Times New Roman" panose="02020603050405020304" pitchFamily="18" charset="0"/>
                <a:ea typeface="Calibri" panose="020F0502020204030204" pitchFamily="34" charset="0"/>
              </a:rPr>
              <a:t> Akter, Hossain Shahriar, Nova Ahmed, "Handwritten Word Recognition using Deep Learning Approach: A Novel Way of Generating Handwritten Words", 2023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02336" y="401217"/>
            <a:ext cx="5693664" cy="719950"/>
          </a:xfrm>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538563" y="1371039"/>
            <a:ext cx="5693664" cy="5263025"/>
          </a:xfrm>
        </p:spPr>
        <p:txBody>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Literature Survey</a:t>
            </a:r>
          </a:p>
          <a:p>
            <a:r>
              <a:rPr lang="en-US" dirty="0">
                <a:latin typeface="Times New Roman" panose="02020603050405020304" pitchFamily="18" charset="0"/>
                <a:cs typeface="Times New Roman" panose="02020603050405020304" pitchFamily="18" charset="0"/>
              </a:rPr>
              <a:t>Proposed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Implementation</a:t>
            </a:r>
          </a:p>
          <a:p>
            <a:r>
              <a:rPr lang="en-US" dirty="0">
                <a:latin typeface="Times New Roman" panose="02020603050405020304" pitchFamily="18" charset="0"/>
                <a:cs typeface="Times New Roman" panose="02020603050405020304" pitchFamily="18" charset="0"/>
              </a:rPr>
              <a:t>Experimental Analysis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References​</a:t>
            </a:r>
          </a:p>
          <a:p>
            <a:r>
              <a:rPr lang="en-US" dirty="0"/>
              <a:t>​</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40982" y="830593"/>
            <a:ext cx="6288006" cy="696038"/>
          </a:xfrm>
        </p:spPr>
        <p:txBody>
          <a:bodyPr/>
          <a:lstStyle/>
          <a:p>
            <a:r>
              <a:rPr lang="en-US" sz="3500" dirty="0">
                <a:latin typeface="Times New Roman" panose="02020603050405020304" pitchFamily="18" charset="0"/>
                <a:cs typeface="Times New Roman" panose="02020603050405020304" pitchFamily="18" charset="0"/>
              </a:rPr>
              <a:t>ABSTRACT</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01217"/>
            <a:ext cx="3200400" cy="274320"/>
          </a:xfrm>
        </p:spPr>
        <p:txBody>
          <a:bodyPr/>
          <a:lstStyle/>
          <a:p>
            <a:r>
              <a:rPr lang="en-US" dirty="0"/>
              <a:t>Abstract</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49883" y="1682521"/>
            <a:ext cx="7718656" cy="4848907"/>
          </a:xfrm>
        </p:spPr>
        <p:txBody>
          <a:bodyPr/>
          <a:lstStyle/>
          <a:p>
            <a:pPr marL="285750" indent="-285750" algn="just">
              <a:lnSpc>
                <a:spcPct val="150000"/>
              </a:lnSpc>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Handwriting recognition, also known as Optical Character Recognition (OCR), is the process of converting handwritten or printed text into machine-readable text.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this project, we explore the use of logistic regression as a simple yet effective approach for recognizing handwritten characters.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We present a step-by-step methodology for data preprocessing, feature extraction, and model training, and evaluate the model's performance on a standard handwritten character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We are using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pytorch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framework to build and train the custom Logistic regression Model.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40982" y="830593"/>
            <a:ext cx="6288006" cy="696038"/>
          </a:xfrm>
        </p:spPr>
        <p:txBody>
          <a:bodyPr/>
          <a:lstStyle/>
          <a:p>
            <a:r>
              <a:rPr lang="en-US" sz="3500" dirty="0">
                <a:latin typeface="Times New Roman" panose="02020603050405020304" pitchFamily="18" charset="0"/>
                <a:cs typeface="Times New Roman" panose="02020603050405020304" pitchFamily="18" charset="0"/>
              </a:rPr>
              <a:t>introduction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01217"/>
            <a:ext cx="3200400" cy="274320"/>
          </a:xfrm>
        </p:spPr>
        <p:txBody>
          <a:bodyPr/>
          <a:lstStyle/>
          <a:p>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87679" y="1675367"/>
            <a:ext cx="7718656" cy="4848907"/>
          </a:xfrm>
        </p:spPr>
        <p:txBody>
          <a:bodyPr/>
          <a:lstStyle/>
          <a:p>
            <a:pPr marL="285750" indent="-285750" algn="just">
              <a:lnSpc>
                <a:spcPct val="15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Handwritten recognition is a technology that holds immense promise in an era dominated by digital communication and data-driven applications. </a:t>
            </a:r>
          </a:p>
          <a:p>
            <a:pPr marL="342900" lvl="0" indent="-342900" algn="just">
              <a:lnSpc>
                <a:spcPct val="150000"/>
              </a:lnSpc>
              <a:spcAft>
                <a:spcPts val="800"/>
              </a:spcAft>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pytorch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we are importing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module and created logistic regression custom model to train the MNIST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The ability to accurately decipher handwritten content can streamline business operations, improve user experiences, and enhance data accessibility.</a:t>
            </a:r>
          </a:p>
          <a:p>
            <a:pPr marL="285750" indent="-285750" algn="just">
              <a:lnSpc>
                <a:spcPct val="15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Variability in handwriting poses difficulties for traditional rule-based systems and demands more sophisticated approaches rooted in machine learning.</a:t>
            </a:r>
            <a:endParaRPr lang="en-US" dirty="0"/>
          </a:p>
        </p:txBody>
      </p:sp>
    </p:spTree>
    <p:extLst>
      <p:ext uri="{BB962C8B-B14F-4D97-AF65-F5344CB8AC3E}">
        <p14:creationId xmlns:p14="http://schemas.microsoft.com/office/powerpoint/2010/main" val="225176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497695" y="806724"/>
            <a:ext cx="7078762" cy="638001"/>
          </a:xfrm>
        </p:spPr>
        <p:txBody>
          <a:bodyPr/>
          <a:lstStyle/>
          <a:p>
            <a:r>
              <a:rPr lang="en-IN" altLang="zh-CN" dirty="0">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Literature Survey</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5</a:t>
            </a:fld>
            <a:endParaRPr lang="en-US" dirty="0"/>
          </a:p>
        </p:txBody>
      </p:sp>
      <p:graphicFrame>
        <p:nvGraphicFramePr>
          <p:cNvPr id="5" name="Table 4">
            <a:extLst>
              <a:ext uri="{FF2B5EF4-FFF2-40B4-BE49-F238E27FC236}">
                <a16:creationId xmlns:a16="http://schemas.microsoft.com/office/drawing/2014/main" id="{F9483F5D-5973-753A-AEDE-A782E31A8A53}"/>
              </a:ext>
            </a:extLst>
          </p:cNvPr>
          <p:cNvGraphicFramePr>
            <a:graphicFrameLocks noGrp="1"/>
          </p:cNvGraphicFramePr>
          <p:nvPr>
            <p:extLst>
              <p:ext uri="{D42A27DB-BD31-4B8C-83A1-F6EECF244321}">
                <p14:modId xmlns:p14="http://schemas.microsoft.com/office/powerpoint/2010/main" val="2265488515"/>
              </p:ext>
            </p:extLst>
          </p:nvPr>
        </p:nvGraphicFramePr>
        <p:xfrm>
          <a:off x="740165" y="1529566"/>
          <a:ext cx="10954140" cy="4363438"/>
        </p:xfrm>
        <a:graphic>
          <a:graphicData uri="http://schemas.openxmlformats.org/drawingml/2006/table">
            <a:tbl>
              <a:tblPr firstRow="1" bandRow="1">
                <a:tableStyleId>{5DA37D80-6434-44D0-A028-1B22A696006F}</a:tableStyleId>
              </a:tblPr>
              <a:tblGrid>
                <a:gridCol w="5477070">
                  <a:extLst>
                    <a:ext uri="{9D8B030D-6E8A-4147-A177-3AD203B41FA5}">
                      <a16:colId xmlns:a16="http://schemas.microsoft.com/office/drawing/2014/main" val="2493518758"/>
                    </a:ext>
                  </a:extLst>
                </a:gridCol>
                <a:gridCol w="5477070">
                  <a:extLst>
                    <a:ext uri="{9D8B030D-6E8A-4147-A177-3AD203B41FA5}">
                      <a16:colId xmlns:a16="http://schemas.microsoft.com/office/drawing/2014/main" val="3349791028"/>
                    </a:ext>
                  </a:extLst>
                </a:gridCol>
              </a:tblGrid>
              <a:tr h="1895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effectLst/>
                          <a:latin typeface="Times New Roman" panose="02020603050405020304" pitchFamily="18" charset="0"/>
                          <a:ea typeface="+mn-ea"/>
                          <a:cs typeface="Times New Roman" panose="02020603050405020304" pitchFamily="18" charset="0"/>
                        </a:rPr>
                        <a:t>PAPER NAME &amp; AUTHOR NAMES</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606404074"/>
                  </a:ext>
                </a:extLst>
              </a:tr>
              <a:tr h="19859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effectLst/>
                          <a:latin typeface="Times New Roman" panose="02020603050405020304" pitchFamily="18" charset="0"/>
                          <a:ea typeface="+mn-ea"/>
                          <a:cs typeface="Times New Roman" panose="02020603050405020304" pitchFamily="18" charset="0"/>
                        </a:rPr>
                        <a:t>PAPER 1: </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D. Parkins, A. K. Nandi, "Genetic programming techniques for hand written digit recognition", 2004</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sym typeface="Wingdings" panose="05000000000000000000" pitchFamily="2" charset="2"/>
                        </a:rPr>
                        <a:t></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In this paper they applied genetic programming to the recognition of hand written digits from the USPS data set. </a:t>
                      </a:r>
                    </a:p>
                    <a:p>
                      <a:r>
                        <a:rPr lang="en-IN" sz="1800" kern="1200" dirty="0">
                          <a:solidFill>
                            <a:schemeClr val="tx1"/>
                          </a:solidFill>
                          <a:effectLst/>
                          <a:latin typeface="Times New Roman" panose="02020603050405020304" pitchFamily="18" charset="0"/>
                          <a:ea typeface="+mn-ea"/>
                          <a:cs typeface="Times New Roman" panose="02020603050405020304" pitchFamily="18" charset="0"/>
                          <a:sym typeface="Wingdings" panose="05000000000000000000" pitchFamily="2" charset="2"/>
                        </a:rPr>
                        <a:t></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According to authors knowledge, there have been no results presented on this data set using genetic programming.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7866443"/>
                  </a:ext>
                </a:extLst>
              </a:tr>
              <a:tr h="812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effectLst/>
                          <a:latin typeface="Times New Roman" panose="02020603050405020304" pitchFamily="18" charset="0"/>
                          <a:ea typeface="+mn-ea"/>
                          <a:cs typeface="Times New Roman" panose="02020603050405020304" pitchFamily="18" charset="0"/>
                        </a:rPr>
                        <a:t>PAPER 2: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Mazin</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Al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hadidi</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Rami Salim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rzouq</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"Hand Written Digits Recognition Using Digital Learning Networks", 2012</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Times New Roman" panose="02020603050405020304" pitchFamily="18" charset="0"/>
                          <a:ea typeface="+mn-ea"/>
                          <a:cs typeface="Times New Roman" panose="02020603050405020304" pitchFamily="18" charset="0"/>
                          <a:sym typeface="Wingdings" panose="05000000000000000000" pitchFamily="2" charset="2"/>
                        </a:rPr>
                        <a:t></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A pattern recognition system based on the n-tuple technique is developed and evaluated for use in classifying non-deterministic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Times New Roman" panose="02020603050405020304" pitchFamily="18" charset="0"/>
                          <a:ea typeface="+mn-ea"/>
                          <a:cs typeface="Times New Roman" panose="02020603050405020304" pitchFamily="18" charset="0"/>
                          <a:sym typeface="Wingdings" panose="05000000000000000000" pitchFamily="2" charset="2"/>
                        </a:rPr>
                        <a:t></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Particular reference to unconstrained hand-written numerals.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0448480"/>
                  </a:ext>
                </a:extLst>
              </a:tr>
            </a:tbl>
          </a:graphicData>
        </a:graphic>
      </p:graphicFrame>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497695" y="806724"/>
            <a:ext cx="7078762" cy="638001"/>
          </a:xfrm>
        </p:spPr>
        <p:txBody>
          <a:bodyPr/>
          <a:lstStyle/>
          <a:p>
            <a:r>
              <a:rPr lang="en-IN" altLang="zh-CN" dirty="0">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Literature Survey</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6</a:t>
            </a:fld>
            <a:endParaRPr lang="en-US" dirty="0"/>
          </a:p>
        </p:txBody>
      </p:sp>
      <p:graphicFrame>
        <p:nvGraphicFramePr>
          <p:cNvPr id="5" name="Table 4">
            <a:extLst>
              <a:ext uri="{FF2B5EF4-FFF2-40B4-BE49-F238E27FC236}">
                <a16:creationId xmlns:a16="http://schemas.microsoft.com/office/drawing/2014/main" id="{F9483F5D-5973-753A-AEDE-A782E31A8A53}"/>
              </a:ext>
            </a:extLst>
          </p:cNvPr>
          <p:cNvGraphicFramePr>
            <a:graphicFrameLocks noGrp="1"/>
          </p:cNvGraphicFramePr>
          <p:nvPr>
            <p:extLst>
              <p:ext uri="{D42A27DB-BD31-4B8C-83A1-F6EECF244321}">
                <p14:modId xmlns:p14="http://schemas.microsoft.com/office/powerpoint/2010/main" val="1723453482"/>
              </p:ext>
            </p:extLst>
          </p:nvPr>
        </p:nvGraphicFramePr>
        <p:xfrm>
          <a:off x="740165" y="1677853"/>
          <a:ext cx="10954140" cy="4363438"/>
        </p:xfrm>
        <a:graphic>
          <a:graphicData uri="http://schemas.openxmlformats.org/drawingml/2006/table">
            <a:tbl>
              <a:tblPr firstRow="1" bandRow="1">
                <a:tableStyleId>{5DA37D80-6434-44D0-A028-1B22A696006F}</a:tableStyleId>
              </a:tblPr>
              <a:tblGrid>
                <a:gridCol w="5477070">
                  <a:extLst>
                    <a:ext uri="{9D8B030D-6E8A-4147-A177-3AD203B41FA5}">
                      <a16:colId xmlns:a16="http://schemas.microsoft.com/office/drawing/2014/main" val="2493518758"/>
                    </a:ext>
                  </a:extLst>
                </a:gridCol>
                <a:gridCol w="5477070">
                  <a:extLst>
                    <a:ext uri="{9D8B030D-6E8A-4147-A177-3AD203B41FA5}">
                      <a16:colId xmlns:a16="http://schemas.microsoft.com/office/drawing/2014/main" val="3349791028"/>
                    </a:ext>
                  </a:extLst>
                </a:gridCol>
              </a:tblGrid>
              <a:tr h="1895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effectLst/>
                          <a:latin typeface="Times New Roman" panose="02020603050405020304" pitchFamily="18" charset="0"/>
                          <a:ea typeface="+mn-ea"/>
                          <a:cs typeface="Times New Roman" panose="02020603050405020304" pitchFamily="18" charset="0"/>
                        </a:rPr>
                        <a:t>PAPER NAME &amp; AUTHOR NAMES</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606404074"/>
                  </a:ext>
                </a:extLst>
              </a:tr>
              <a:tr h="1985998">
                <a:tc>
                  <a:txBody>
                    <a:bodyPr/>
                    <a:lstStyle/>
                    <a:p>
                      <a:r>
                        <a:rPr lang="en-IN" sz="1800" b="1" kern="1200" dirty="0">
                          <a:solidFill>
                            <a:schemeClr val="tx1"/>
                          </a:solidFill>
                          <a:effectLst/>
                          <a:latin typeface="Times New Roman" panose="02020603050405020304" pitchFamily="18" charset="0"/>
                          <a:ea typeface="+mn-ea"/>
                          <a:cs typeface="Times New Roman" panose="02020603050405020304" pitchFamily="18" charset="0"/>
                        </a:rPr>
                        <a:t>PAPER 3: </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A.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lavanya</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Ravi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prakash</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krishna</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"Handwritten Digit Recognition Using Convolutional Neural Network", 2022</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sym typeface="Wingdings" panose="05000000000000000000" pitchFamily="2" charset="2"/>
                        </a:rPr>
                        <a:t></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In the last few years, the area of fields where deep learning can be applied has increased vastly. </a:t>
                      </a:r>
                      <a:r>
                        <a:rPr lang="en-IN" sz="1800" kern="1200" dirty="0">
                          <a:solidFill>
                            <a:schemeClr val="tx1"/>
                          </a:solidFill>
                          <a:effectLst/>
                          <a:latin typeface="Times New Roman" panose="02020603050405020304" pitchFamily="18" charset="0"/>
                          <a:ea typeface="+mn-ea"/>
                          <a:cs typeface="Times New Roman" panose="02020603050405020304" pitchFamily="18" charset="0"/>
                          <a:sym typeface="Wingdings" panose="05000000000000000000" pitchFamily="2" charset="2"/>
                        </a:rPr>
                        <a:t></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Stochastic gradient and backpropagation algorithms are used for training the network. For testing purposes, a forward algorithm is used.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7866443"/>
                  </a:ext>
                </a:extLst>
              </a:tr>
              <a:tr h="812707">
                <a:tc>
                  <a:txBody>
                    <a:bodyPr/>
                    <a:lstStyle/>
                    <a:p>
                      <a:r>
                        <a:rPr lang="en-IN" sz="1800" b="1" kern="1200" dirty="0">
                          <a:solidFill>
                            <a:schemeClr val="tx1"/>
                          </a:solidFill>
                          <a:effectLst/>
                          <a:latin typeface="Times New Roman" panose="02020603050405020304" pitchFamily="18" charset="0"/>
                          <a:ea typeface="+mn-ea"/>
                          <a:cs typeface="Times New Roman" panose="02020603050405020304" pitchFamily="18" charset="0"/>
                        </a:rPr>
                        <a:t>PAPER 4: </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Yang Gong, Pan Zhang, "Research on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Mnist</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Handwritten Numbers Recognition based on CNN", 2021</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Times New Roman" panose="02020603050405020304" pitchFamily="18" charset="0"/>
                          <a:ea typeface="+mn-ea"/>
                          <a:cs typeface="Times New Roman" panose="02020603050405020304" pitchFamily="18" charset="0"/>
                          <a:sym typeface="Wingdings" panose="05000000000000000000" pitchFamily="2" charset="2"/>
                        </a:rPr>
                        <a:t></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With the development of the times and social progress, more and more industries need to recognize handwritten digits.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Times New Roman" panose="02020603050405020304" pitchFamily="18" charset="0"/>
                          <a:ea typeface="+mn-ea"/>
                          <a:cs typeface="Times New Roman" panose="02020603050405020304" pitchFamily="18" charset="0"/>
                          <a:sym typeface="Wingdings" panose="05000000000000000000" pitchFamily="2" charset="2"/>
                        </a:rPr>
                        <a:t></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For a long time in the past, due to the small workload, all recognition situations It is done mainly by human eyes.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0448480"/>
                  </a:ext>
                </a:extLst>
              </a:tr>
            </a:tbl>
          </a:graphicData>
        </a:graphic>
      </p:graphicFrame>
    </p:spTree>
    <p:extLst>
      <p:ext uri="{BB962C8B-B14F-4D97-AF65-F5344CB8AC3E}">
        <p14:creationId xmlns:p14="http://schemas.microsoft.com/office/powerpoint/2010/main" val="3541652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760938" y="817550"/>
            <a:ext cx="10671048" cy="643104"/>
          </a:xfrm>
        </p:spPr>
        <p:txBody>
          <a:bodyPr/>
          <a:lstStyle/>
          <a:p>
            <a:r>
              <a:rPr lang="en-US" dirty="0">
                <a:latin typeface="Times New Roman" panose="02020603050405020304" pitchFamily="18" charset="0"/>
                <a:cs typeface="Times New Roman" panose="02020603050405020304" pitchFamily="18" charset="0"/>
              </a:rPr>
              <a:t>PROPOSED SYSTEM</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dirty="0"/>
              <a:t>Proposed System</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696930" y="2891789"/>
            <a:ext cx="3328416" cy="3563861"/>
          </a:xfrm>
        </p:spPr>
        <p:txBody>
          <a:bodyPr/>
          <a:lstStyle/>
          <a:p>
            <a:r>
              <a:rPr lang="en-US" dirty="0"/>
              <a:t>Dataset</a:t>
            </a:r>
          </a:p>
        </p:txBody>
      </p:sp>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dirty="0">
                <a:latin typeface="Times New Roman" panose="02020603050405020304" pitchFamily="18" charset="0"/>
                <a:cs typeface="Times New Roman" panose="02020603050405020304" pitchFamily="18" charset="0"/>
              </a:rPr>
              <a:t>Using famous dataset named MNIST.</a:t>
            </a:r>
          </a:p>
          <a:p>
            <a:r>
              <a:rPr lang="en-US" dirty="0">
                <a:latin typeface="Times New Roman" panose="02020603050405020304" pitchFamily="18" charset="0"/>
                <a:cs typeface="Times New Roman" panose="02020603050405020304" pitchFamily="18" charset="0"/>
              </a:rPr>
              <a:t>Which is used in every where.</a:t>
            </a:r>
          </a:p>
          <a:p>
            <a:r>
              <a:rPr lang="en-US" dirty="0">
                <a:latin typeface="Times New Roman" panose="02020603050405020304" pitchFamily="18" charset="0"/>
                <a:cs typeface="Times New Roman" panose="02020603050405020304" pitchFamily="18" charset="0"/>
              </a:rPr>
              <a:t>60000 – training images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10000 – testing images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MODEL</a:t>
            </a:r>
          </a:p>
        </p:txBody>
      </p:sp>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dirty="0">
                <a:latin typeface="Times New Roman" panose="02020603050405020304" pitchFamily="18" charset="0"/>
                <a:cs typeface="Times New Roman" panose="02020603050405020304" pitchFamily="18" charset="0"/>
              </a:rPr>
              <a:t>Created custom Logistic Regression model with </a:t>
            </a:r>
            <a:r>
              <a:rPr lang="en-US" dirty="0" err="1">
                <a:latin typeface="Times New Roman" panose="02020603050405020304" pitchFamily="18" charset="0"/>
                <a:cs typeface="Times New Roman" panose="02020603050405020304" pitchFamily="18" charset="0"/>
              </a:rPr>
              <a:t>nn.module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Trained with 50 epochs with Stochastic Gradient Descent Optimizer (SGD).</a:t>
            </a:r>
          </a:p>
          <a:p>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IN" altLang="zh-CN" dirty="0"/>
              <a:t>PREDICTION</a:t>
            </a:r>
            <a:endParaRPr lang="en-US" dirty="0"/>
          </a:p>
        </p:txBody>
      </p:sp>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dirty="0">
                <a:latin typeface="Times New Roman" panose="02020603050405020304" pitchFamily="18" charset="0"/>
                <a:cs typeface="Times New Roman" panose="02020603050405020304" pitchFamily="18" charset="0"/>
              </a:rPr>
              <a:t>Prediction for testing images and custom images.</a:t>
            </a:r>
          </a:p>
          <a:p>
            <a:r>
              <a:rPr lang="en-US" dirty="0">
                <a:latin typeface="Times New Roman" panose="02020603050405020304" pitchFamily="18" charset="0"/>
                <a:cs typeface="Times New Roman" panose="02020603050405020304" pitchFamily="18" charset="0"/>
              </a:rPr>
              <a:t>Prediction using our custom model with results indicated 87% accuracy.</a:t>
            </a:r>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678875" y="336450"/>
            <a:ext cx="5829020" cy="730504"/>
          </a:xfrm>
        </p:spPr>
        <p:txBody>
          <a:bodyPr/>
          <a:lstStyle/>
          <a:p>
            <a:r>
              <a:rPr lang="en-US" sz="3500" dirty="0">
                <a:latin typeface="Times New Roman" panose="02020603050405020304" pitchFamily="18" charset="0"/>
                <a:cs typeface="Times New Roman" panose="02020603050405020304" pitchFamily="18" charset="0"/>
              </a:rPr>
              <a:t>Implementation</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35884" y="1450785"/>
            <a:ext cx="3813048" cy="730504"/>
          </a:xfrm>
        </p:spPr>
        <p:txBody>
          <a:bodyPr/>
          <a:lstStyle/>
          <a:p>
            <a:r>
              <a:rPr lang="en-US" dirty="0"/>
              <a:t>DATA COLLECTION</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78875" y="2242831"/>
            <a:ext cx="4327066" cy="3822068"/>
          </a:xfrm>
        </p:spPr>
        <p:txBody>
          <a:bodyPr>
            <a:normAutofit/>
          </a:bodyPr>
          <a:lstStyle/>
          <a:p>
            <a:pPr marL="342900" lvl="0" indent="-342900" algn="just">
              <a:spcAft>
                <a:spcPts val="800"/>
              </a:spcAft>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MNIST dataset is a widely used dataset in the field of machine learning and computer vision.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contains 28x28 grayscale images of handwritten digits (0 to 9) and their corresponding labels.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labels in MNIST are straightforward. Each image corresponds to a single digit, and the labels are integers from 0 to 9.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8654400" y="1450785"/>
            <a:ext cx="3568150" cy="730504"/>
          </a:xfrm>
        </p:spPr>
        <p:txBody>
          <a:bodyPr/>
          <a:lstStyle/>
          <a:p>
            <a:r>
              <a:rPr lang="en-IN" dirty="0"/>
              <a:t>SAMPLE IMAGE</a:t>
            </a:r>
            <a:endParaRPr lang="en-US" dirty="0"/>
          </a:p>
        </p:txBody>
      </p:sp>
      <p:pic>
        <p:nvPicPr>
          <p:cNvPr id="3" name="Content Placeholder 2">
            <a:extLst>
              <a:ext uri="{FF2B5EF4-FFF2-40B4-BE49-F238E27FC236}">
                <a16:creationId xmlns:a16="http://schemas.microsoft.com/office/drawing/2014/main" id="{E1A6FBDA-79E6-EADC-C3AE-081A41830613}"/>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8381839" y="2058748"/>
            <a:ext cx="3568700" cy="3337394"/>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678875" y="336450"/>
            <a:ext cx="6668774" cy="730504"/>
          </a:xfrm>
        </p:spPr>
        <p:txBody>
          <a:bodyPr/>
          <a:lstStyle/>
          <a:p>
            <a:r>
              <a:rPr lang="en-US" sz="3500" dirty="0">
                <a:latin typeface="Times New Roman" panose="02020603050405020304" pitchFamily="18" charset="0"/>
                <a:cs typeface="Times New Roman" panose="02020603050405020304" pitchFamily="18" charset="0"/>
              </a:rPr>
              <a:t>EXPERIMENTAL ANALYSIS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38538"/>
            <a:ext cx="987552" cy="244503"/>
          </a:xfrm>
        </p:spPr>
        <p:txBody>
          <a:bodyPr/>
          <a:lstStyle/>
          <a:p>
            <a:fld id="{48F63A3B-78C7-47BE-AE5E-E10140E04643}" type="slidenum">
              <a:rPr lang="en-US" smtClean="0"/>
              <a:pPr/>
              <a:t>9</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35884" y="1450785"/>
            <a:ext cx="3813048" cy="730504"/>
          </a:xfrm>
        </p:spPr>
        <p:txBody>
          <a:bodyPr/>
          <a:lstStyle/>
          <a:p>
            <a:r>
              <a:rPr lang="en-US" dirty="0"/>
              <a:t>CLASSIFICATION</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78875" y="2242831"/>
            <a:ext cx="4327066" cy="3822068"/>
          </a:xfrm>
        </p:spPr>
        <p:txBody>
          <a:bodyPr>
            <a:normAutofit/>
          </a:bodyPr>
          <a:lstStyle/>
          <a:p>
            <a:pPr marL="342900" lvl="0" indent="-342900" algn="just">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Logistic regression is primarily used for binary classification tasks, where the goal is to categorize data into two classes. </a:t>
            </a:r>
          </a:p>
          <a:p>
            <a:pPr algn="just">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softmax approach to extend logistic regression for multi-class classification, making it a versatile choice.</a:t>
            </a:r>
          </a:p>
          <a:p>
            <a:pPr marL="342900" lvl="0" indent="-342900" algn="just">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Logistic regression is computationally efficient and straightforward to implement. </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988C950-6416-3123-9271-363295F02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7987" y="2242831"/>
            <a:ext cx="3923030" cy="2468880"/>
          </a:xfrm>
          <a:prstGeom prst="rect">
            <a:avLst/>
          </a:prstGeom>
        </p:spPr>
      </p:pic>
    </p:spTree>
    <p:extLst>
      <p:ext uri="{BB962C8B-B14F-4D97-AF65-F5344CB8AC3E}">
        <p14:creationId xmlns:p14="http://schemas.microsoft.com/office/powerpoint/2010/main" val="198341630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80</TotalTime>
  <Words>970</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Sabon Next LT</vt:lpstr>
      <vt:lpstr>Times New Roman</vt:lpstr>
      <vt:lpstr>Wingdings</vt:lpstr>
      <vt:lpstr>Custom</vt:lpstr>
      <vt:lpstr>MICRO PROJECT 2024</vt:lpstr>
      <vt:lpstr>AGENDA</vt:lpstr>
      <vt:lpstr>ABSTRACT</vt:lpstr>
      <vt:lpstr>introduction</vt:lpstr>
      <vt:lpstr>LITERATURE SURVEY</vt:lpstr>
      <vt:lpstr>LITERATURE SURVEY</vt:lpstr>
      <vt:lpstr>PROPOSED SYSTEM</vt:lpstr>
      <vt:lpstr>Implementation</vt:lpstr>
      <vt:lpstr>EXPERIMENTAL ANALYSIS</vt:lpstr>
      <vt:lpstr>RESULTS VISUALIZATION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PROJECT 2023</dc:title>
  <dc:subject/>
  <dc:creator>Paidimarri Nithish</dc:creator>
  <cp:lastModifiedBy>Rukkamolla Shashidhar</cp:lastModifiedBy>
  <cp:revision>6</cp:revision>
  <dcterms:created xsi:type="dcterms:W3CDTF">2023-10-15T17:37:12Z</dcterms:created>
  <dcterms:modified xsi:type="dcterms:W3CDTF">2024-03-21T08:20:49Z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