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401"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402" r:id="rId143"/>
    <p:sldId id="396" r:id="rId144"/>
    <p:sldId id="397" r:id="rId145"/>
    <p:sldId id="398" r:id="rId146"/>
    <p:sldId id="399" r:id="rId147"/>
    <p:sldId id="400" r:id="rId1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notesMaster" Target="notesMasters/notesMaster1.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presProps" Target="presProps.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slide" Target="slides/slide144.xml" /><Relationship Id="rId153"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theme" Target="theme/theme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0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0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0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1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1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4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4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zeof"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hyperlink" Target="https://en.wikipedia.org/wiki/Comma_operator" TargetMode="External" /><Relationship Id="rId5" Type="http://schemas.openxmlformats.org/officeDocument/2006/relationships/hyperlink" Target="https://en.wikipedia.org/wiki/Modular_arithmetic" TargetMode="External" /><Relationship Id="rId4" Type="http://schemas.openxmlformats.org/officeDocument/2006/relationships/hyperlink" Target="https://en.wikipedia.org/wiki/Type_conversion" TargetMode="Externa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hyperlink" Target="mailto:pqr@gmail.com" TargetMode="External" /></Relationships>
</file>

<file path=ppt/slides/_rels/slide4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5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5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6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6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6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7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7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7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7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8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8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8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9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9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9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_rels/slide9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1.xml" /></Relationships>
</file>

<file path=ppt/slides/_rels/slide9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lvl1pPr>
          </a:lstStyle>
          <a:p>
            <a:r>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5400">
                <a:effectLst>
                  <a:outerShdw blurRad="38100" dist="19050" dir="2700000" rotWithShape="0">
                    <a:srgbClr val="000000">
                      <a:alpha val="40000"/>
                    </a:srgbClr>
                  </a:outerShdw>
                </a:effectLst>
              </a:defRPr>
            </a:pPr>
            <a:r>
              <a:t>Welcome to</a:t>
            </a:r>
          </a:p>
          <a:p>
            <a:pPr algn="ctr">
              <a:defRPr sz="5400">
                <a:effectLst>
                  <a:outerShdw blurRad="38100" dist="19050" dir="2700000" rotWithShape="0">
                    <a:srgbClr val="000000">
                      <a:alpha val="40000"/>
                    </a:srgbClr>
                  </a:outerShdw>
                </a:effectLst>
              </a:defRPr>
            </a:pPr>
            <a:r>
              <a:t> </a:t>
            </a:r>
            <a:r>
              <a:rPr>
                <a:solidFill>
                  <a:srgbClr val="C55A11"/>
                </a:solidFill>
              </a:rPr>
              <a:t>J</a:t>
            </a:r>
            <a:r>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05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rPr dirty="0"/>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rPr dirty="0"/>
              <a:t>Program Language :  It is a language to communicate with a computer from a programmer.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a:t>
            </a:r>
          </a:p>
        </p:txBody>
      </p:sp>
      <p:sp>
        <p:nvSpPr>
          <p:cNvPr id="1317" name="Rectangle 13"/>
          <p:cNvSpPr txBox="1"/>
          <p:nvPr/>
        </p:nvSpPr>
        <p:spPr>
          <a:xfrm>
            <a:off x="370083" y="3036181"/>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318" name="Rectangle 15"/>
          <p:cNvSpPr txBox="1"/>
          <p:nvPr/>
        </p:nvSpPr>
        <p:spPr>
          <a:xfrm>
            <a:off x="370082" y="357861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
        <p:nvSpPr>
          <p:cNvPr id="1319" name="Rectangle 16"/>
          <p:cNvSpPr txBox="1"/>
          <p:nvPr/>
        </p:nvSpPr>
        <p:spPr>
          <a:xfrm>
            <a:off x="368352" y="4350730"/>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From JDK 8 interfaces now on supports concrete methods.</a:t>
            </a:r>
          </a:p>
        </p:txBody>
      </p:sp>
      <p:sp>
        <p:nvSpPr>
          <p:cNvPr id="1320" name="Rectangle 17"/>
          <p:cNvSpPr txBox="1"/>
          <p:nvPr/>
        </p:nvSpPr>
        <p:spPr>
          <a:xfrm>
            <a:off x="368352" y="4859888"/>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t>       1. static    - for static methods </a:t>
            </a:r>
          </a:p>
          <a:p>
            <a:pPr marR="3257" indent="12700" defTabSz="293216">
              <a:defRPr sz="2000" spc="-3">
                <a:solidFill>
                  <a:srgbClr val="231F20"/>
                </a:solidFill>
                <a:latin typeface="Arial"/>
                <a:ea typeface="Arial"/>
                <a:cs typeface="Arial"/>
                <a:sym typeface="Arial"/>
              </a:defRPr>
            </a:pPr>
            <a:r>
              <a:t>       2. default  - for non-static methods</a:t>
            </a:r>
          </a:p>
        </p:txBody>
      </p:sp>
      <p:sp>
        <p:nvSpPr>
          <p:cNvPr id="1321" name="Rectangle 18"/>
          <p:cNvSpPr txBox="1"/>
          <p:nvPr/>
        </p:nvSpPr>
        <p:spPr>
          <a:xfrm>
            <a:off x="302515" y="5956051"/>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you want a concrete method within the interface which should NOT be overridden in implementation class then method shall be declared as static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317"/>
                                        </p:tgtEl>
                                        <p:attrNameLst>
                                          <p:attrName>style.visibility</p:attrName>
                                        </p:attrNameLst>
                                      </p:cBhvr>
                                      <p:to>
                                        <p:strVal val="visible"/>
                                      </p:to>
                                    </p:set>
                                    <p:animEffect transition="in" filter="fade">
                                      <p:cBhvr>
                                        <p:cTn id="32" dur="500"/>
                                        <p:tgtEl>
                                          <p:spTgt spid="1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318"/>
                                        </p:tgtEl>
                                        <p:attrNameLst>
                                          <p:attrName>style.visibility</p:attrName>
                                        </p:attrNameLst>
                                      </p:cBhvr>
                                      <p:to>
                                        <p:strVal val="visible"/>
                                      </p:to>
                                    </p:set>
                                    <p:animEffect transition="in" filter="fade">
                                      <p:cBhvr>
                                        <p:cTn id="37" dur="500"/>
                                        <p:tgtEl>
                                          <p:spTgt spid="13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319"/>
                                        </p:tgtEl>
                                        <p:attrNameLst>
                                          <p:attrName>style.visibility</p:attrName>
                                        </p:attrNameLst>
                                      </p:cBhvr>
                                      <p:to>
                                        <p:strVal val="visible"/>
                                      </p:to>
                                    </p:set>
                                    <p:animEffect transition="in" filter="fade">
                                      <p:cBhvr>
                                        <p:cTn id="42" dur="500"/>
                                        <p:tgtEl>
                                          <p:spTgt spid="13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320"/>
                                        </p:tgtEl>
                                        <p:attrNameLst>
                                          <p:attrName>style.visibility</p:attrName>
                                        </p:attrNameLst>
                                      </p:cBhvr>
                                      <p:to>
                                        <p:strVal val="visible"/>
                                      </p:to>
                                    </p:set>
                                    <p:animEffect transition="in" filter="fade">
                                      <p:cBhvr>
                                        <p:cTn id="47" dur="500"/>
                                        <p:tgtEl>
                                          <p:spTgt spid="13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1321"/>
                                        </p:tgtEl>
                                        <p:attrNameLst>
                                          <p:attrName>style.visibility</p:attrName>
                                        </p:attrNameLst>
                                      </p:cBhvr>
                                      <p:to>
                                        <p:strVal val="visible"/>
                                      </p:to>
                                    </p:set>
                                    <p:animEffect transition="in" filter="fade">
                                      <p:cBhvr>
                                        <p:cTn id="5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0" animBg="1" advAuto="0"/>
      <p:bldP spid="1313" grpId="0" animBg="1" advAuto="0"/>
      <p:bldP spid="1314" grpId="0" animBg="1" advAuto="0"/>
      <p:bldP spid="1315" grpId="0" animBg="1" advAuto="0"/>
      <p:bldP spid="1316" grpId="0" animBg="1" advAuto="0"/>
      <p:bldP spid="1317" grpId="0" animBg="1" advAuto="0"/>
      <p:bldP spid="1318" grpId="0" animBg="1" advAuto="0"/>
      <p:bldP spid="1319" grpId="0" animBg="1" advAuto="0"/>
      <p:bldP spid="1320" grpId="0" animBg="1" advAuto="0"/>
      <p:bldP spid="1321" grpId="0" animBg="1" advAuto="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0" animBg="1" advAuto="0"/>
      <p:bldP spid="1330" grpId="0" animBg="1" advAuto="0"/>
      <p:bldP spid="1331" grpId="0" animBg="1" advAuto="0"/>
      <p:bldP spid="1332" grpId="0" animBg="1" advAuto="0"/>
      <p:bldP spid="1333" grpId="0" animBg="1" advAuto="0"/>
      <p:bldP spid="1334" grpId="0" animBg="1" advAuto="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0" animBg="1" advAuto="0"/>
      <p:bldP spid="1354" grpId="0" animBg="1" advAuto="0"/>
      <p:bldP spid="1358" grpId="0" animBg="1" advAuto="0"/>
      <p:bldP spid="1359" grpId="0" animBg="1" advAuto="0"/>
      <p:bldP spid="1360" grpId="0" animBg="1" advAuto="0"/>
      <p:bldP spid="1361" grpId="0" animBg="1" advAuto="0"/>
      <p:bldP spid="1362" grpId="0" animBg="1" advAuto="0"/>
      <p:bldP spid="1363" grpId="0"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0" animBg="1" advAuto="0"/>
      <p:bldP spid="1369" grpId="0" animBg="1" advAuto="0"/>
      <p:bldP spid="1370" grpId="0" animBg="1" advAuto="0"/>
      <p:bldP spid="1371" grpId="0" animBg="1" advAuto="0"/>
      <p:bldP spid="1372" grpId="0" animBg="1" advAuto="0"/>
      <p:bldP spid="1376" grpId="0" animBg="1" advAuto="0"/>
      <p:bldP spid="1377" grpId="0" animBg="1" advAuto="0"/>
      <p:bldP spid="1378" grpId="0"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subclass object reference to superclass object reference is called Upcasting</a:t>
            </a:r>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Derived casting is of 2 types</a:t>
            </a:r>
          </a:p>
          <a:p>
            <a:pPr marR="3257" indent="12700" defTabSz="293216">
              <a:defRPr sz="2000" spc="-3">
                <a:solidFill>
                  <a:srgbClr val="231F20"/>
                </a:solidFill>
                <a:latin typeface="Arial"/>
                <a:ea typeface="Arial"/>
                <a:cs typeface="Arial"/>
                <a:sym typeface="Arial"/>
              </a:defRPr>
            </a:pPr>
            <a:r>
              <a:t>         1. Upcasting</a:t>
            </a:r>
          </a:p>
          <a:p>
            <a:pPr marR="3257" indent="12700" defTabSz="293216">
              <a:defRPr sz="2000" spc="-3">
                <a:solidFill>
                  <a:srgbClr val="231F20"/>
                </a:solidFill>
                <a:latin typeface="Arial"/>
                <a:ea typeface="Arial"/>
                <a:cs typeface="Arial"/>
                <a:sym typeface="Arial"/>
              </a:defRPr>
            </a:pPr>
            <a:r>
              <a:t>         2. Downcasting</a:t>
            </a:r>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Upcasted object reference back to subclass object reference is called Downcasting.</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animBg="1" advAuto="0"/>
      <p:bldP spid="1383" grpId="0" animBg="1" advAuto="0"/>
      <p:bldP spid="1387" grpId="0" animBg="1" advAuto="0"/>
      <p:bldP spid="1388" grpId="0" animBg="1" advAuto="0"/>
      <p:bldP spid="1389" grpId="0" animBg="1" advAuto="0"/>
      <p:bldP spid="1390" grpId="0" animBg="1" advAuto="0"/>
      <p:bldP spid="1391" grpId="0" animBg="1" advAuto="0"/>
      <p:bldP spid="1392" grpId="0" animBg="1" advAuto="0"/>
      <p:bldP spid="1393" grpId="0" animBg="1" advAuto="0"/>
      <p:bldP spid="1394" grpId="0" animBg="1" advAuto="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Whenever we try downcast an upcasted reference to a different class reference which do not contains the properties of given object, then jvm will throw ClassCastException</a:t>
            </a:r>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Super class reference argument and other with Subclass reference argument, if you pass Subclass reference and call the method , compiler</a:t>
            </a:r>
          </a:p>
          <a:p>
            <a:pPr marR="3257" indent="12700" defTabSz="293216">
              <a:defRPr sz="2000" spc="-3">
                <a:solidFill>
                  <a:srgbClr val="231F20"/>
                </a:solidFill>
                <a:latin typeface="Arial"/>
                <a:ea typeface="Arial"/>
                <a:cs typeface="Arial"/>
                <a:sym typeface="Arial"/>
              </a:defRPr>
            </a:pPr>
            <a:r>
              <a:t>       will always choose method with Subclass reference argument</a:t>
            </a:r>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a:solidFill>
                  <a:srgbClr val="0433FF"/>
                </a:solidFill>
              </a:rPr>
              <a:t>instanceof</a:t>
            </a:r>
            <a:r>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0" animBg="1" advAuto="0"/>
      <p:bldP spid="1399" grpId="0" animBg="1" advAuto="0"/>
      <p:bldP spid="1403" grpId="0" animBg="1" advAuto="0"/>
      <p:bldP spid="1404" grpId="0" animBg="1" advAuto="0"/>
      <p:bldP spid="1405" grpId="0" animBg="1" advAuto="0"/>
      <p:bldP spid="1406" grpId="0" animBg="1" advAuto="0"/>
      <p:bldP spid="1407" grpId="0" animBg="1" advAuto="0"/>
      <p:bldP spid="1408" grpId="0" animBg="1" advAuto="0"/>
      <p:bldP spid="1409" grpId="0"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cannot be changed at the Runtime and hence it is also called as Static Binding</a:t>
            </a:r>
          </a:p>
        </p:txBody>
      </p:sp>
      <p:grpSp>
        <p:nvGrpSpPr>
          <p:cNvPr id="1440" name="Group 15"/>
          <p:cNvGrpSpPr/>
          <p:nvPr/>
        </p:nvGrpSpPr>
        <p:grpSpPr>
          <a:xfrm>
            <a:off x="-327064" y="275818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0" animBg="1" advAuto="0"/>
      <p:bldP spid="1433" grpId="0" animBg="1" advAuto="0"/>
      <p:bldP spid="1434" grpId="0" animBg="1" advAuto="0"/>
      <p:bldP spid="1435" grpId="0" animBg="1" advAuto="0"/>
      <p:bldP spid="1436" grpId="0" animBg="1" advAuto="0"/>
      <p:bldP spid="1437" grpId="0" animBg="1" advAuto="0"/>
      <p:bldP spid="1441" grpId="0" animBg="1" advAuto="0"/>
      <p:bldP spid="1442" grpId="0"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0" animBg="1" advAuto="0"/>
      <p:bldP spid="1448" grpId="0" animBg="1" advAuto="0"/>
      <p:bldP spid="1449" grpId="0" animBg="1" advAuto="0"/>
      <p:bldP spid="1450" grpId="0" animBg="1" advAuto="0"/>
      <p:bldP spid="1451" grpId="0" animBg="1" advAuto="0"/>
      <p:bldP spid="1455"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rPr dirty="0"/>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rPr dirty="0"/>
                <a:t>Take a</a:t>
              </a:r>
            </a:p>
            <a:p>
              <a:pPr>
                <a:defRPr sz="1400"/>
              </a:pPr>
              <a:r>
                <a:rPr dirty="0"/>
                <a:t>Take b</a:t>
              </a:r>
            </a:p>
            <a:p>
              <a:pPr>
                <a:defRPr sz="1400"/>
              </a:pPr>
              <a:r>
                <a:rPr dirty="0"/>
                <a:t>Store 10,a</a:t>
              </a:r>
            </a:p>
            <a:p>
              <a:pPr>
                <a:defRPr sz="1400"/>
              </a:pPr>
              <a:r>
                <a:rPr dirty="0"/>
                <a:t>Store 10,b</a:t>
              </a:r>
            </a:p>
            <a:p>
              <a:pPr>
                <a:defRPr sz="1400"/>
              </a:pPr>
              <a:r>
                <a:rPr dirty="0"/>
                <a:t>Take c</a:t>
              </a:r>
            </a:p>
            <a:p>
              <a:pPr>
                <a:defRPr sz="1400"/>
              </a:pPr>
              <a:r>
                <a:rPr dirty="0"/>
                <a:t>Add </a:t>
              </a:r>
              <a:r>
                <a:rPr dirty="0" err="1"/>
                <a:t>a,b</a:t>
              </a:r>
              <a:endParaRPr dirty="0"/>
            </a:p>
            <a:p>
              <a:pPr>
                <a:defRPr sz="1400"/>
              </a:pPr>
              <a:r>
                <a:rPr dirty="0"/>
                <a:t>Store c</a:t>
              </a:r>
            </a:p>
            <a:p>
              <a:pPr>
                <a:defRPr sz="1400"/>
              </a:pPr>
              <a:r>
                <a:rPr dirty="0"/>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604714" y="278455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76262" y="2167067"/>
            <a:ext cx="1106661" cy="1867857"/>
            <a:chOff x="-1" y="0"/>
            <a:chExt cx="1106659" cy="1867855"/>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95205" y="379762"/>
              <a:ext cx="1008869"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rPr dirty="0"/>
                <a:t>a=10</a:t>
              </a:r>
            </a:p>
            <a:p>
              <a:pPr>
                <a:defRPr sz="1400"/>
              </a:pPr>
              <a:r>
                <a:rPr dirty="0"/>
                <a:t>b=10</a:t>
              </a:r>
            </a:p>
            <a:p>
              <a:pPr>
                <a:defRPr sz="1400"/>
              </a:pPr>
              <a:r>
                <a:rPr dirty="0"/>
                <a:t>c=</a:t>
              </a:r>
              <a:r>
                <a:rPr dirty="0" err="1"/>
                <a:t>a+b</a:t>
              </a:r>
              <a:endParaRPr dirty="0"/>
            </a:p>
            <a:p>
              <a:pPr>
                <a:defRPr sz="1400"/>
              </a:pPr>
              <a:r>
                <a:rPr dirty="0"/>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rPr dirty="0"/>
              <a:t>High level language</a:t>
            </a:r>
          </a:p>
          <a:p>
            <a:pPr indent="8144">
              <a:tabLst>
                <a:tab pos="76200" algn="l"/>
              </a:tabLst>
              <a:defRPr b="1">
                <a:solidFill>
                  <a:srgbClr val="231F20"/>
                </a:solidFill>
              </a:defRPr>
            </a:pPr>
            <a:r>
              <a:rPr dirty="0"/>
              <a:t>C, C++,java ,python ,JS, </a:t>
            </a:r>
            <a:r>
              <a:rPr dirty="0" err="1"/>
              <a:t>SQl</a:t>
            </a:r>
            <a:endParaRPr dirty="0"/>
          </a:p>
        </p:txBody>
      </p:sp>
      <p:sp>
        <p:nvSpPr>
          <p:cNvPr id="253" name="TextBox 81"/>
          <p:cNvSpPr txBox="1"/>
          <p:nvPr/>
        </p:nvSpPr>
        <p:spPr>
          <a:xfrm>
            <a:off x="3328768" y="4200937"/>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rPr dirty="0"/>
              <a:t>Assembly level language</a:t>
            </a:r>
          </a:p>
          <a:p>
            <a:pPr indent="8144">
              <a:tabLst>
                <a:tab pos="76200" algn="l"/>
              </a:tabLst>
              <a:defRPr b="1">
                <a:solidFill>
                  <a:srgbClr val="231F20"/>
                </a:solidFill>
              </a:defRPr>
            </a:pPr>
            <a:r>
              <a:rPr dirty="0"/>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0"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0"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0"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0"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0"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0"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0"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0"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0"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advAuto="0"/>
      <p:bldP spid="229" grpId="0" animBg="1" advAuto="0"/>
      <p:bldP spid="232" grpId="0" animBg="1" advAuto="0"/>
      <p:bldP spid="233" grpId="0" animBg="1" advAuto="0"/>
      <p:bldP spid="234" grpId="0" animBg="1" advAuto="0"/>
      <p:bldP spid="235" grpId="0" animBg="1" advAuto="0"/>
      <p:bldP spid="238" grpId="0" animBg="1" advAuto="0"/>
      <p:bldP spid="239" grpId="0" animBg="1" advAuto="0"/>
      <p:bldP spid="242" grpId="0" animBg="1" advAuto="0"/>
      <p:bldP spid="258" grpId="0" animBg="1" advAuto="0"/>
      <p:bldP spid="246" grpId="0" animBg="1" advAuto="0"/>
      <p:bldP spid="259" grpId="0" animBg="1" advAuto="0"/>
      <p:bldP spid="250" grpId="0" animBg="1" advAuto="0"/>
      <p:bldP spid="251" grpId="0" animBg="1" advAuto="0"/>
      <p:bldP spid="252" grpId="0" animBg="1" advAuto="0"/>
      <p:bldP spid="253" grpId="0" animBg="1" advAuto="0"/>
      <p:bldP spid="260" grpId="0" animBg="1" advAuto="0"/>
      <p:bldP spid="255" grpId="0" animBg="1" advAuto="0"/>
      <p:bldP spid="256" grpId="0" animBg="1" advAuto="0"/>
      <p:bldP spid="257" grpId="0"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0" animBg="1" advAuto="0"/>
      <p:bldP spid="1476" grpId="0" animBg="1" advAuto="0"/>
      <p:bldP spid="1477" grpId="0" animBg="1" advAuto="0"/>
      <p:bldP spid="1478" grpId="0" animBg="1" advAuto="0"/>
      <p:bldP spid="1479" grpId="0" animBg="1" advAuto="0"/>
      <p:bldP spid="1483" grpId="0" animBg="1" advAuto="0"/>
      <p:bldP spid="1484" grpId="0" animBg="1" advAuto="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By using Abstraction we can achieve loose coupling where changes done in object implementation layer will not have any impact on object utilization layer</a:t>
            </a:r>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0" animBg="1" advAuto="0"/>
      <p:bldP spid="1493" grpId="0"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0" animBg="1" advAuto="0"/>
      <p:bldP spid="1516" grpId="0" animBg="1" advAuto="0"/>
      <p:bldP spid="1517" grpId="0" animBg="1" advAuto="0"/>
      <p:bldP spid="1518" grpId="0"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0" animBg="1" advAuto="0"/>
      <p:bldP spid="1526" grpId="0"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names are always written in reverse order of domain</a:t>
            </a:r>
          </a:p>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r>
              <a:rPr b="1"/>
              <a:t>convention</a:t>
            </a:r>
            <a:r>
              <a:t> 1</a:t>
            </a:r>
          </a:p>
          <a:p>
            <a:pPr marR="3257" indent="12700" defTabSz="293216">
              <a:defRPr sz="2000" spc="-3">
                <a:solidFill>
                  <a:srgbClr val="231F20"/>
                </a:solidFill>
                <a:latin typeface="Arial"/>
                <a:ea typeface="Arial"/>
                <a:cs typeface="Arial"/>
                <a:sym typeface="Arial"/>
              </a:defRPr>
            </a:pPr>
            <a:r>
              <a:t>  domain.appname.modulename</a:t>
            </a:r>
          </a:p>
          <a:p>
            <a:pPr marR="3257" indent="12700" defTabSz="293216">
              <a:defRPr sz="2000" spc="-3">
                <a:solidFill>
                  <a:srgbClr val="231F20"/>
                </a:solidFill>
                <a:latin typeface="Arial"/>
                <a:ea typeface="Arial"/>
                <a:cs typeface="Arial"/>
                <a:sym typeface="Arial"/>
              </a:defRPr>
            </a:pPr>
            <a:r>
              <a:t>  com.gmail.inbox  </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  convention 2</a:t>
            </a:r>
          </a:p>
          <a:p>
            <a:pPr marR="3257" indent="12700" defTabSz="293216">
              <a:defRPr sz="2000" spc="-3">
                <a:solidFill>
                  <a:srgbClr val="231F20"/>
                </a:solidFill>
                <a:latin typeface="Arial"/>
                <a:ea typeface="Arial"/>
                <a:cs typeface="Arial"/>
                <a:sym typeface="Arial"/>
              </a:defRPr>
            </a:pPr>
            <a:r>
              <a:t>  domain.companyname.appname.modulename</a:t>
            </a:r>
          </a:p>
          <a:p>
            <a:pPr marR="3257" indent="12700" defTabSz="293216">
              <a:defRPr sz="2000" spc="-3">
                <a:solidFill>
                  <a:srgbClr val="231F20"/>
                </a:solidFill>
                <a:latin typeface="Arial"/>
                <a:ea typeface="Arial"/>
                <a:cs typeface="Arial"/>
                <a:sym typeface="Arial"/>
              </a:defRPr>
            </a:pPr>
            <a:r>
              <a:t>  com.google.gmail.inbox</a:t>
            </a:r>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0" animBg="1" advAuto="0"/>
      <p:bldP spid="1535" grpId="0" animBg="1" advAuto="0"/>
      <p:bldP spid="1536" grpId="0"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t>Using import statement</a:t>
            </a:r>
          </a:p>
          <a:p>
            <a:pPr marR="3257" indent="12700" defTabSz="293216">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0"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0"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0"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0"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0" build="p" bldLvl="5" animBg="1" advAuto="0"/>
      <p:bldP spid="1544" grpId="0" animBg="1" advAuto="0"/>
      <p:bldP spid="1545" grpId="0"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Access specifiers 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0"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0"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0" animBg="1" advAuto="0"/>
      <p:bldP spid="1569" grpId="0" animBg="1" advAuto="0"/>
      <p:bldP spid="1570" grpId="0" animBg="1" advAuto="0"/>
      <p:bldP spid="1571" grpId="0" animBg="1" advAuto="0"/>
      <p:bldP spid="1572" grpId="0" animBg="1" advAuto="0"/>
      <p:bldP spid="1573" grpId="0" animBg="1" advAuto="0"/>
      <p:bldP spid="1574" grpId="0" animBg="1" advAuto="0"/>
      <p:bldP spid="1575" grpId="0" animBg="1" advAuto="0"/>
      <p:bldP spid="1576" grpId="0" animBg="1" advAuto="0"/>
      <p:bldP spid="1577" grpId="0" animBg="1" advAuto="0"/>
      <p:bldP spid="1580" grpId="0" animBg="1" advAuto="0"/>
      <p:bldP spid="1583" grpId="0" animBg="1" advAuto="0"/>
      <p:bldP spid="1586" grpId="0" animBg="1" advAuto="0"/>
      <p:bldP spid="1589"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rPr dirty="0"/>
              <a:t>Assembly level language created by the assembler can be executed only the same computer which has same OS and CPU in which program was </a:t>
            </a:r>
            <a:r>
              <a:rPr dirty="0" err="1"/>
              <a:t>develped</a:t>
            </a:r>
            <a:r>
              <a:rPr dirty="0"/>
              <a:t> and this makes all S/W developed using this language dependent on the platform.</a:t>
            </a:r>
          </a:p>
          <a:p>
            <a:pPr indent="8144">
              <a:tabLst>
                <a:tab pos="76200" algn="l"/>
              </a:tabLst>
              <a:defRPr sz="2400"/>
            </a:pPr>
            <a:endParaRPr dirty="0"/>
          </a:p>
          <a:p>
            <a:pPr marL="81851" indent="-73708">
              <a:buSzPct val="100000"/>
              <a:buChar char="•"/>
              <a:tabLst>
                <a:tab pos="76200" algn="l"/>
              </a:tabLst>
              <a:defRPr sz="2400">
                <a:solidFill>
                  <a:srgbClr val="231F20"/>
                </a:solidFill>
              </a:defRPr>
            </a:pPr>
            <a:r>
              <a:rPr dirty="0"/>
              <a:t> </a:t>
            </a:r>
            <a:r>
              <a:rPr dirty="0" err="1"/>
              <a:t>SunMicroSystems</a:t>
            </a:r>
            <a:r>
              <a:rPr dirty="0"/>
              <a:t> a software development company had the vision of developing a programming language which was completely platform independent.</a:t>
            </a:r>
          </a:p>
          <a:p>
            <a:pPr indent="8144">
              <a:tabLst>
                <a:tab pos="76200" algn="l"/>
              </a:tabLst>
              <a:defRPr sz="2400">
                <a:solidFill>
                  <a:srgbClr val="231F20"/>
                </a:solidFill>
              </a:defRPr>
            </a:pPr>
            <a:endParaRPr dirty="0"/>
          </a:p>
          <a:p>
            <a:pPr marL="81851" indent="-73708">
              <a:buSzPct val="100000"/>
              <a:buChar char="•"/>
              <a:tabLst>
                <a:tab pos="76200" algn="l"/>
              </a:tabLst>
              <a:defRPr sz="2400">
                <a:solidFill>
                  <a:srgbClr val="231F20"/>
                </a:solidFill>
              </a:defRPr>
            </a:pPr>
            <a:r>
              <a:rPr dirty="0"/>
              <a:t>In 1990 a team of Researchers led by </a:t>
            </a:r>
            <a:r>
              <a:rPr b="1" dirty="0">
                <a:solidFill>
                  <a:srgbClr val="000000"/>
                </a:solidFill>
              </a:rPr>
              <a:t>James Gosling </a:t>
            </a:r>
            <a:r>
              <a:rPr dirty="0">
                <a:solidFill>
                  <a:srgbClr val="000000"/>
                </a:solidFill>
              </a:rPr>
              <a:t>starts research to develop a platform independent programming language.</a:t>
            </a:r>
          </a:p>
          <a:p>
            <a:pPr indent="8144">
              <a:tabLst>
                <a:tab pos="76200" algn="l"/>
              </a:tabLst>
              <a:defRPr sz="2400"/>
            </a:pPr>
            <a:endParaRPr dirty="0">
              <a:solidFill>
                <a:srgbClr val="000000"/>
              </a:solidFill>
            </a:endParaRPr>
          </a:p>
          <a:p>
            <a:pPr marL="81851" indent="-73708">
              <a:buSzPct val="100000"/>
              <a:buChar char="•"/>
              <a:tabLst>
                <a:tab pos="76200" algn="l"/>
              </a:tabLst>
              <a:defRPr sz="2400">
                <a:solidFill>
                  <a:srgbClr val="231F20"/>
                </a:solidFill>
              </a:defRPr>
            </a:pPr>
            <a:r>
              <a:rPr dirty="0"/>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0"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0"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0"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0"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0"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advAuto="0"/>
      <p:bldP spid="265" grpId="0" build="p" bldLvl="5" animBg="1" advAuto="0"/>
      <p:bldP spid="266" grpId="0" animBg="1" advAuto="0"/>
      <p:bldP spid="267" grpId="0" animBg="1" advAuto="0"/>
      <p:bldP spid="268" grpId="0"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0"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0"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0"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0"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0"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0"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0"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0"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0" build="p" bldLvl="5"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382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t>Declaring data members as private and grant the access through getter and setter methods is called encapsulation</a:t>
            </a:r>
          </a:p>
          <a:p>
            <a:pPr defTabSz="293216">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getter method depends on the data type of the data member who's value will be returned </a:t>
            </a:r>
          </a:p>
          <a:p>
            <a:pPr defTabSz="293216">
              <a:defRPr sz="2400">
                <a:latin typeface="Arial"/>
                <a:ea typeface="Arial"/>
                <a:cs typeface="Arial"/>
                <a:sym typeface="Arial"/>
              </a:defRPr>
            </a:pPr>
            <a:r>
              <a:t>  </a:t>
            </a:r>
          </a:p>
          <a:p>
            <a:pPr marL="342900" indent="-342900" defTabSz="293216">
              <a:buSzPct val="100000"/>
              <a:buFont typeface="Arial"/>
              <a:buChar char="•"/>
              <a:defRPr sz="2400">
                <a:latin typeface="Arial"/>
                <a:ea typeface="Arial"/>
                <a:cs typeface="Arial"/>
                <a:sym typeface="Arial"/>
              </a:defRPr>
            </a:pPr>
            <a:r>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0" animBg="1" advAuto="0"/>
      <p:bldP spid="1622" grpId="0" animBg="1" advAuto="0"/>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4" y="1025380"/>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java.lang</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It contains all the classes which are essential to write simple </a:t>
            </a:r>
          </a:p>
          <a:p>
            <a:pPr marL="240631" indent="-240631" defTabSz="457200">
              <a:buSzPct val="100000"/>
              <a:buChar char="*"/>
              <a:defRPr sz="2400">
                <a:latin typeface="+mn-lt"/>
                <a:ea typeface="+mn-ea"/>
                <a:cs typeface="+mn-cs"/>
                <a:sym typeface="Helvetica"/>
              </a:defRPr>
            </a:pPr>
            <a:r>
              <a:t> java program or to develop complicated java applications.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 use classes of java.lang package we need not write any import statement of fully qualified class names.</a:t>
            </a:r>
          </a:p>
          <a:p>
            <a:pPr defTabSz="457200">
              <a:defRPr sz="2400">
                <a:latin typeface="+mn-lt"/>
                <a:ea typeface="+mn-ea"/>
                <a:cs typeface="+mn-cs"/>
                <a:sym typeface="Helvetica"/>
              </a:defRPr>
            </a:pPr>
            <a:endParaRPr/>
          </a:p>
          <a:p>
            <a:pPr defTabSz="457200">
              <a:defRPr sz="2400" b="1">
                <a:latin typeface="+mn-lt"/>
                <a:ea typeface="+mn-ea"/>
                <a:cs typeface="+mn-cs"/>
                <a:sym typeface="Helvetica"/>
              </a:defRPr>
            </a:pPr>
            <a:r>
              <a:t>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Object is super-most class in java</a:t>
            </a:r>
          </a:p>
          <a:p>
            <a:pPr defTabSz="457200">
              <a:defRPr sz="2400">
                <a:latin typeface="+mn-lt"/>
                <a:ea typeface="+mn-ea"/>
                <a:cs typeface="+mn-cs"/>
                <a:sym typeface="Helvetica"/>
              </a:defRPr>
            </a:pPr>
            <a:r>
              <a:t>* Each and every class directly or indirectly inherits from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docs</a:t>
            </a:r>
            <a:r>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0"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661">
                                            <p:txEl>
                                              <p:pRg st="1" end="1"/>
                                            </p:txEl>
                                          </p:spTgt>
                                        </p:tgtEl>
                                        <p:attrNameLst>
                                          <p:attrName>style.visibility</p:attrName>
                                        </p:attrNameLst>
                                      </p:cBhvr>
                                      <p:to>
                                        <p:strVal val="visible"/>
                                      </p:to>
                                    </p:set>
                                    <p:animEffect transition="in" filter="fade">
                                      <p:cBhvr>
                                        <p:cTn id="15" dur="0"/>
                                        <p:tgtEl>
                                          <p:spTgt spid="16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661">
                                            <p:txEl>
                                              <p:pRg st="2" end="2"/>
                                            </p:txEl>
                                          </p:spTgt>
                                        </p:tgtEl>
                                        <p:attrNameLst>
                                          <p:attrName>style.visibility</p:attrName>
                                        </p:attrNameLst>
                                      </p:cBhvr>
                                      <p:to>
                                        <p:strVal val="visible"/>
                                      </p:to>
                                    </p:set>
                                    <p:animEffect transition="in" filter="fade">
                                      <p:cBhvr>
                                        <p:cTn id="20" dur="0"/>
                                        <p:tgtEl>
                                          <p:spTgt spid="16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661">
                                            <p:txEl>
                                              <p:pRg st="3" end="3"/>
                                            </p:txEl>
                                          </p:spTgt>
                                        </p:tgtEl>
                                        <p:attrNameLst>
                                          <p:attrName>style.visibility</p:attrName>
                                        </p:attrNameLst>
                                      </p:cBhvr>
                                      <p:to>
                                        <p:strVal val="visible"/>
                                      </p:to>
                                    </p:set>
                                    <p:animEffect transition="in" filter="fade">
                                      <p:cBhvr>
                                        <p:cTn id="25" dur="0"/>
                                        <p:tgtEl>
                                          <p:spTgt spid="16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661">
                                            <p:txEl>
                                              <p:pRg st="4" end="4"/>
                                            </p:txEl>
                                          </p:spTgt>
                                        </p:tgtEl>
                                        <p:attrNameLst>
                                          <p:attrName>style.visibility</p:attrName>
                                        </p:attrNameLst>
                                      </p:cBhvr>
                                      <p:to>
                                        <p:strVal val="visible"/>
                                      </p:to>
                                    </p:set>
                                    <p:animEffect transition="in" filter="fade">
                                      <p:cBhvr>
                                        <p:cTn id="30" dur="0"/>
                                        <p:tgtEl>
                                          <p:spTgt spid="16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661">
                                            <p:txEl>
                                              <p:pRg st="5" end="5"/>
                                            </p:txEl>
                                          </p:spTgt>
                                        </p:tgtEl>
                                        <p:attrNameLst>
                                          <p:attrName>style.visibility</p:attrName>
                                        </p:attrNameLst>
                                      </p:cBhvr>
                                      <p:to>
                                        <p:strVal val="visible"/>
                                      </p:to>
                                    </p:set>
                                    <p:animEffect transition="in" filter="fade">
                                      <p:cBhvr>
                                        <p:cTn id="35" dur="0"/>
                                        <p:tgtEl>
                                          <p:spTgt spid="16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661">
                                            <p:txEl>
                                              <p:pRg st="6" end="6"/>
                                            </p:txEl>
                                          </p:spTgt>
                                        </p:tgtEl>
                                        <p:attrNameLst>
                                          <p:attrName>style.visibility</p:attrName>
                                        </p:attrNameLst>
                                      </p:cBhvr>
                                      <p:to>
                                        <p:strVal val="visible"/>
                                      </p:to>
                                    </p:set>
                                    <p:animEffect transition="in" filter="fade">
                                      <p:cBhvr>
                                        <p:cTn id="40" dur="0"/>
                                        <p:tgtEl>
                                          <p:spTgt spid="16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661">
                                            <p:txEl>
                                              <p:pRg st="7" end="7"/>
                                            </p:txEl>
                                          </p:spTgt>
                                        </p:tgtEl>
                                        <p:attrNameLst>
                                          <p:attrName>style.visibility</p:attrName>
                                        </p:attrNameLst>
                                      </p:cBhvr>
                                      <p:to>
                                        <p:strVal val="visible"/>
                                      </p:to>
                                    </p:set>
                                    <p:animEffect transition="in" filter="fade">
                                      <p:cBhvr>
                                        <p:cTn id="45" dur="0"/>
                                        <p:tgtEl>
                                          <p:spTgt spid="16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661">
                                            <p:txEl>
                                              <p:pRg st="8" end="8"/>
                                            </p:txEl>
                                          </p:spTgt>
                                        </p:tgtEl>
                                        <p:attrNameLst>
                                          <p:attrName>style.visibility</p:attrName>
                                        </p:attrNameLst>
                                      </p:cBhvr>
                                      <p:to>
                                        <p:strVal val="visible"/>
                                      </p:to>
                                    </p:set>
                                    <p:animEffect transition="in" filter="fade">
                                      <p:cBhvr>
                                        <p:cTn id="50" dur="0"/>
                                        <p:tgtEl>
                                          <p:spTgt spid="166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661">
                                            <p:txEl>
                                              <p:pRg st="9" end="9"/>
                                            </p:txEl>
                                          </p:spTgt>
                                        </p:tgtEl>
                                        <p:attrNameLst>
                                          <p:attrName>style.visibility</p:attrName>
                                        </p:attrNameLst>
                                      </p:cBhvr>
                                      <p:to>
                                        <p:strVal val="visible"/>
                                      </p:to>
                                    </p:set>
                                    <p:animEffect transition="in" filter="fade">
                                      <p:cBhvr>
                                        <p:cTn id="55" dur="0"/>
                                        <p:tgtEl>
                                          <p:spTgt spid="166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661">
                                            <p:txEl>
                                              <p:pRg st="10" end="10"/>
                                            </p:txEl>
                                          </p:spTgt>
                                        </p:tgtEl>
                                        <p:attrNameLst>
                                          <p:attrName>style.visibility</p:attrName>
                                        </p:attrNameLst>
                                      </p:cBhvr>
                                      <p:to>
                                        <p:strVal val="visible"/>
                                      </p:to>
                                    </p:set>
                                    <p:animEffect transition="in" filter="fade">
                                      <p:cBhvr>
                                        <p:cTn id="60" dur="0"/>
                                        <p:tgtEl>
                                          <p:spTgt spid="166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661">
                                            <p:txEl>
                                              <p:pRg st="11" end="11"/>
                                            </p:txEl>
                                          </p:spTgt>
                                        </p:tgtEl>
                                        <p:attrNameLst>
                                          <p:attrName>style.visibility</p:attrName>
                                        </p:attrNameLst>
                                      </p:cBhvr>
                                      <p:to>
                                        <p:strVal val="visible"/>
                                      </p:to>
                                    </p:set>
                                    <p:animEffect transition="in" filter="fade">
                                      <p:cBhvr>
                                        <p:cTn id="65" dur="0"/>
                                        <p:tgtEl>
                                          <p:spTgt spid="166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661">
                                            <p:txEl>
                                              <p:pRg st="12" end="12"/>
                                            </p:txEl>
                                          </p:spTgt>
                                        </p:tgtEl>
                                        <p:attrNameLst>
                                          <p:attrName>style.visibility</p:attrName>
                                        </p:attrNameLst>
                                      </p:cBhvr>
                                      <p:to>
                                        <p:strVal val="visible"/>
                                      </p:to>
                                    </p:set>
                                    <p:animEffect transition="in" filter="fade">
                                      <p:cBhvr>
                                        <p:cTn id="70" dur="0"/>
                                        <p:tgtEl>
                                          <p:spTgt spid="16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0" build="p" bldLvl="5"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0"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0"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0" build="p" bldLvl="5" animBg="1" advAuto="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hashCode()</a:t>
            </a:r>
          </a:p>
          <a:p>
            <a:pPr defTabSz="457200">
              <a:defRPr sz="2400">
                <a:latin typeface="+mn-lt"/>
                <a:ea typeface="+mn-ea"/>
                <a:cs typeface="+mn-cs"/>
                <a:sym typeface="Helvetica"/>
              </a:defRPr>
            </a:pPr>
            <a:r>
              <a:t>    * Returns a hash code value for the object.</a:t>
            </a:r>
          </a:p>
          <a:p>
            <a:pPr defTabSz="457200">
              <a:defRPr sz="2400">
                <a:latin typeface="+mn-lt"/>
                <a:ea typeface="+mn-ea"/>
                <a:cs typeface="+mn-cs"/>
                <a:sym typeface="Helvetica"/>
              </a:defRPr>
            </a:pPr>
            <a:r>
              <a:t>    * hash code value of an object is an unique integer value  which is generated </a:t>
            </a:r>
          </a:p>
          <a:p>
            <a:pPr defTabSz="457200">
              <a:defRPr sz="2400">
                <a:latin typeface="+mn-lt"/>
                <a:ea typeface="+mn-ea"/>
                <a:cs typeface="+mn-cs"/>
                <a:sym typeface="Helvetica"/>
              </a:defRPr>
            </a:pPr>
            <a:r>
              <a:t>      by the </a:t>
            </a:r>
            <a:r>
              <a:rPr u="sng"/>
              <a:t>jvm</a:t>
            </a:r>
            <a:r>
              <a:t> based on the address of the given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 Returns string representation of the Object</a:t>
            </a:r>
          </a:p>
          <a:p>
            <a:pPr defTabSz="457200">
              <a:defRPr sz="2400">
                <a:latin typeface="+mn-lt"/>
                <a:ea typeface="+mn-ea"/>
                <a:cs typeface="+mn-cs"/>
                <a:sym typeface="Helvetica"/>
              </a:defRPr>
            </a:pPr>
            <a:r>
              <a:t>    * String representation contains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*Fully qualified class name</a:t>
            </a:r>
          </a:p>
          <a:p>
            <a:pPr defTabSz="457200">
              <a:defRPr sz="2400">
                <a:latin typeface="+mn-lt"/>
                <a:ea typeface="+mn-ea"/>
                <a:cs typeface="+mn-cs"/>
                <a:sym typeface="Helvetica"/>
              </a:defRPr>
            </a:pPr>
            <a:r>
              <a:t>      *@ character</a:t>
            </a:r>
          </a:p>
          <a:p>
            <a:pPr defTabSz="457200">
              <a:defRPr sz="2400">
                <a:latin typeface="+mn-lt"/>
                <a:ea typeface="+mn-ea"/>
                <a:cs typeface="+mn-cs"/>
                <a:sym typeface="Helvetica"/>
              </a:defRPr>
            </a:pPr>
            <a:r>
              <a:t>      *hexadecimal value of hashCode</a:t>
            </a:r>
          </a:p>
          <a:p>
            <a:pPr defTabSz="457200">
              <a:defRPr sz="2400">
                <a:latin typeface="+mn-lt"/>
                <a:ea typeface="+mn-ea"/>
                <a:cs typeface="+mn-cs"/>
                <a:sym typeface="Helvetica"/>
              </a:defRPr>
            </a:pPr>
            <a:r>
              <a:t>  </a:t>
            </a:r>
          </a:p>
          <a:p>
            <a:pPr defTabSz="457200">
              <a:defRPr sz="2400" u="sng">
                <a:latin typeface="+mn-lt"/>
                <a:ea typeface="+mn-ea"/>
                <a:cs typeface="+mn-cs"/>
                <a:sym typeface="Helvetica"/>
              </a:defRPr>
            </a:pPr>
            <a:r>
              <a:rPr u="none"/>
              <a:t>    equals(</a:t>
            </a:r>
            <a:r>
              <a:t>anotherobject</a:t>
            </a:r>
            <a:r>
              <a:rPr u="none"/>
              <a:t>)</a:t>
            </a:r>
          </a:p>
          <a:p>
            <a:pPr defTabSz="457200">
              <a:defRPr sz="2400">
                <a:latin typeface="+mn-lt"/>
                <a:ea typeface="+mn-ea"/>
                <a:cs typeface="+mn-cs"/>
                <a:sym typeface="Helvetica"/>
              </a:defRPr>
            </a:pPr>
            <a:r>
              <a:t>    * it compares the </a:t>
            </a:r>
            <a:r>
              <a:rPr u="sng"/>
              <a:t>hashcode</a:t>
            </a:r>
            <a:r>
              <a:t> value of given 2 objects and returns true</a:t>
            </a:r>
          </a:p>
          <a:p>
            <a:pPr defTabSz="457200">
              <a:defRPr sz="2400">
                <a:latin typeface="+mn-lt"/>
                <a:ea typeface="+mn-ea"/>
                <a:cs typeface="+mn-cs"/>
                <a:sym typeface="Helvetica"/>
              </a:defRPr>
            </a:pPr>
            <a:r>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0"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0"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0" nodeType="clickEffect">
                                  <p:stCondLst>
                                    <p:cond delay="0"/>
                                  </p:stCondLst>
                                  <p:iterate>
                                    <p:tmAbs val="0"/>
                                  </p:iterate>
                                  <p:childTnLst>
                                    <p:set>
                                      <p:cBhvr>
                                        <p:cTn id="84" fill="hold"/>
                                        <p:tgtEl>
                                          <p:spTgt spid="1679">
                                            <p:txEl>
                                              <p:pRg st="15" end="15"/>
                                            </p:txEl>
                                          </p:spTgt>
                                        </p:tgtEl>
                                        <p:attrNameLst>
                                          <p:attrName>style.visibility</p:attrName>
                                        </p:attrNameLst>
                                      </p:cBhvr>
                                      <p:to>
                                        <p:strVal val="visible"/>
                                      </p:to>
                                    </p:set>
                                    <p:animEffect transition="in" filter="fade">
                                      <p:cBhvr>
                                        <p:cTn id="85" dur="500"/>
                                        <p:tgtEl>
                                          <p:spTgt spid="16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0" build="p" bldLvl="5" animBg="1" advAuto="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0" animBg="1" advAuto="0"/>
      <p:bldP spid="1702" grpId="0" animBg="1" advAuto="0"/>
      <p:bldP spid="170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608475" y="1188102"/>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800" b="1"/>
              </a:lvl1pPr>
            </a:lstStyle>
            <a:p>
              <a:r>
                <a:rPr dirty="0"/>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2800"/>
              </a:pPr>
              <a:r>
                <a:rPr dirty="0" err="1"/>
                <a:t>Javac</a:t>
              </a:r>
              <a:endParaRPr dirty="0"/>
            </a:p>
            <a:p>
              <a:pPr algn="ctr">
                <a:defRPr sz="2800"/>
              </a:pPr>
              <a:r>
                <a:rPr dirty="0"/>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3600">
                  <a:solidFill>
                    <a:srgbClr val="FFFFFF"/>
                  </a:solidFill>
                </a:defRPr>
              </a:pPr>
              <a:r>
                <a:rPr dirty="0"/>
                <a:t>-------</a:t>
              </a:r>
            </a:p>
            <a:p>
              <a:pPr>
                <a:defRPr sz="3600">
                  <a:solidFill>
                    <a:srgbClr val="FFFFFF"/>
                  </a:solidFill>
                </a:defRPr>
              </a:pPr>
              <a:r>
                <a:rPr dirty="0"/>
                <a:t>----</a:t>
              </a:r>
            </a:p>
            <a:p>
              <a:pPr>
                <a:defRPr sz="3600">
                  <a:solidFill>
                    <a:srgbClr val="FFFFFF"/>
                  </a:solidFill>
                </a:defRPr>
              </a:pPr>
              <a:r>
                <a:rPr dirty="0"/>
                <a:t>-----</a:t>
              </a:r>
            </a:p>
            <a:p>
              <a:pPr>
                <a:defRPr sz="3600">
                  <a:solidFill>
                    <a:srgbClr val="FFFFFF"/>
                  </a:solidFill>
                </a:defRPr>
              </a:pPr>
              <a:r>
                <a:rPr dirty="0"/>
                <a:t>-----</a:t>
              </a:r>
            </a:p>
            <a:p>
              <a:pPr>
                <a:defRPr sz="3600">
                  <a:solidFill>
                    <a:srgbClr val="FFFFFF"/>
                  </a:solidFill>
                </a:defRPr>
              </a:pPr>
              <a:r>
                <a:rPr dirty="0"/>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rPr dirty="0"/>
              <a:t>Demo.</a:t>
            </a:r>
            <a:r>
              <a:rPr dirty="0">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rPr dirty="0"/>
              <a:t>Create java program using</a:t>
            </a:r>
          </a:p>
          <a:p>
            <a:pPr indent="8144">
              <a:tabLst>
                <a:tab pos="76200" algn="l"/>
              </a:tabLst>
              <a:defRPr b="1"/>
            </a:pPr>
            <a:r>
              <a:rPr dirty="0"/>
              <a:t>Code Editors : </a:t>
            </a:r>
            <a:r>
              <a:rPr b="0" dirty="0"/>
              <a:t>Sublime text, Notepad++, </a:t>
            </a:r>
            <a:r>
              <a:rPr b="0" dirty="0" err="1"/>
              <a:t>Editplus</a:t>
            </a:r>
            <a:r>
              <a:rPr b="0" dirty="0"/>
              <a:t> etc..</a:t>
            </a:r>
          </a:p>
          <a:p>
            <a:pPr indent="8144">
              <a:tabLst>
                <a:tab pos="76200" algn="l"/>
              </a:tabLst>
              <a:defRPr b="1"/>
            </a:pPr>
            <a:r>
              <a:rPr dirty="0"/>
              <a:t>IDE: </a:t>
            </a:r>
            <a:r>
              <a:rPr b="0" dirty="0"/>
              <a:t>NetBeans, Eclipse , IntelliJ , </a:t>
            </a:r>
            <a:r>
              <a:rPr b="0" dirty="0" err="1"/>
              <a:t>Jcreator</a:t>
            </a:r>
            <a:endParaRPr b="0" dirty="0"/>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rPr dirty="0"/>
              <a:t>* Check the syntax of the  </a:t>
            </a:r>
          </a:p>
          <a:p>
            <a:pPr indent="8144">
              <a:tabLst>
                <a:tab pos="76200" algn="l"/>
              </a:tabLst>
            </a:pPr>
            <a:r>
              <a:rPr dirty="0"/>
              <a:t>   program.</a:t>
            </a:r>
          </a:p>
          <a:p>
            <a:pPr indent="8144">
              <a:tabLst>
                <a:tab pos="76200" algn="l"/>
              </a:tabLst>
            </a:pPr>
            <a:r>
              <a:rPr dirty="0"/>
              <a:t>  </a:t>
            </a:r>
            <a:r>
              <a:rPr dirty="0">
                <a:solidFill>
                  <a:srgbClr val="FF0000"/>
                </a:solidFill>
              </a:rPr>
              <a:t>if</a:t>
            </a:r>
            <a:r>
              <a:rPr dirty="0"/>
              <a:t> syntax mistake</a:t>
            </a:r>
          </a:p>
          <a:p>
            <a:pPr indent="8144">
              <a:tabLst>
                <a:tab pos="76200" algn="l"/>
              </a:tabLst>
            </a:pPr>
            <a:r>
              <a:rPr dirty="0"/>
              <a:t>     </a:t>
            </a:r>
            <a:r>
              <a:rPr b="1" dirty="0"/>
              <a:t>throw Compile Time Error</a:t>
            </a:r>
          </a:p>
          <a:p>
            <a:pPr indent="8144">
              <a:tabLst>
                <a:tab pos="76200" algn="l"/>
              </a:tabLst>
            </a:pPr>
            <a:r>
              <a:rPr dirty="0"/>
              <a:t>  </a:t>
            </a:r>
            <a:r>
              <a:rPr dirty="0">
                <a:solidFill>
                  <a:srgbClr val="FF0000"/>
                </a:solidFill>
              </a:rPr>
              <a:t>else</a:t>
            </a:r>
          </a:p>
          <a:p>
            <a:pPr indent="8144">
              <a:tabLst>
                <a:tab pos="76200" algn="l"/>
              </a:tabLst>
              <a:defRPr b="1"/>
            </a:pPr>
            <a:r>
              <a:rPr dirty="0"/>
              <a:t>    create convert java code to</a:t>
            </a:r>
          </a:p>
          <a:p>
            <a:pPr indent="8144">
              <a:tabLst>
                <a:tab pos="76200" algn="l"/>
              </a:tabLst>
              <a:defRPr b="1"/>
            </a:pPr>
            <a:r>
              <a:rPr dirty="0"/>
              <a:t>   bytecode and save it </a:t>
            </a:r>
            <a:r>
              <a:rPr dirty="0">
                <a:solidFill>
                  <a:srgbClr val="C55A11"/>
                </a:solidFill>
              </a:rPr>
              <a:t>.class</a:t>
            </a:r>
          </a:p>
          <a:p>
            <a:pPr indent="8144">
              <a:tabLst>
                <a:tab pos="76200" algn="l"/>
              </a:tabLst>
              <a:defRPr b="1"/>
            </a:pPr>
            <a:r>
              <a:rPr dirty="0"/>
              <a:t>  file. </a:t>
            </a:r>
          </a:p>
          <a:p>
            <a:pPr indent="8144">
              <a:tabLst>
                <a:tab pos="76200" algn="l"/>
              </a:tabLst>
            </a:pPr>
            <a:r>
              <a:rPr dirty="0"/>
              <a:t> </a:t>
            </a:r>
          </a:p>
        </p:txBody>
      </p:sp>
      <p:sp>
        <p:nvSpPr>
          <p:cNvPr id="291" name="TextBox 38"/>
          <p:cNvSpPr txBox="1"/>
          <p:nvPr/>
        </p:nvSpPr>
        <p:spPr>
          <a:xfrm>
            <a:off x="6361178" y="4133801"/>
            <a:ext cx="178807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rPr dirty="0" err="1"/>
              <a:t>Demo.</a:t>
            </a:r>
            <a:r>
              <a:rPr dirty="0" err="1">
                <a:solidFill>
                  <a:srgbClr val="C55A11"/>
                </a:solidFill>
              </a:rPr>
              <a:t>class</a:t>
            </a:r>
            <a:endParaRPr dirty="0">
              <a:solidFill>
                <a:srgbClr val="C55A11"/>
              </a:solidFill>
            </a:endParaRP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93894" indent="-285750">
              <a:buSzPct val="100000"/>
              <a:buFont typeface="Arial"/>
              <a:buChar char="•"/>
              <a:tabLst>
                <a:tab pos="76200" algn="l"/>
              </a:tabLst>
            </a:pPr>
            <a:r>
              <a:rPr dirty="0"/>
              <a:t>Read a line of code.</a:t>
            </a:r>
          </a:p>
          <a:p>
            <a:pPr marL="293894" indent="-285750">
              <a:buSzPct val="100000"/>
              <a:buFont typeface="Arial"/>
              <a:buChar char="•"/>
              <a:tabLst>
                <a:tab pos="76200" algn="l"/>
              </a:tabLst>
            </a:pPr>
            <a:r>
              <a:rPr dirty="0"/>
              <a:t>Understand a line of code</a:t>
            </a:r>
          </a:p>
          <a:p>
            <a:pPr marL="293894" indent="-285750">
              <a:buSzPct val="100000"/>
              <a:buFont typeface="Arial"/>
              <a:buChar char="•"/>
              <a:tabLst>
                <a:tab pos="76200" algn="l"/>
              </a:tabLst>
            </a:pPr>
            <a:r>
              <a:rPr dirty="0"/>
              <a:t>Execute a line of code</a:t>
            </a:r>
          </a:p>
          <a:p>
            <a:pPr indent="8144">
              <a:tabLst>
                <a:tab pos="76200" algn="l"/>
              </a:tabLst>
            </a:pPr>
            <a:r>
              <a:rPr dirty="0"/>
              <a:t>  </a:t>
            </a:r>
            <a:r>
              <a:rPr dirty="0">
                <a:solidFill>
                  <a:srgbClr val="FF0000"/>
                </a:solidFill>
              </a:rPr>
              <a:t>if</a:t>
            </a:r>
            <a:r>
              <a:rPr dirty="0"/>
              <a:t> code is not understandable</a:t>
            </a:r>
          </a:p>
          <a:p>
            <a:pPr indent="8144">
              <a:tabLst>
                <a:tab pos="76200" algn="l"/>
              </a:tabLst>
            </a:pPr>
            <a:r>
              <a:rPr dirty="0"/>
              <a:t>     </a:t>
            </a:r>
            <a:r>
              <a:rPr b="1" dirty="0"/>
              <a:t>throw Run Time Error</a:t>
            </a:r>
          </a:p>
          <a:p>
            <a:pPr indent="8144">
              <a:tabLst>
                <a:tab pos="76200" algn="l"/>
              </a:tabLst>
              <a:defRPr b="1"/>
            </a:pPr>
            <a:r>
              <a:rPr dirty="0"/>
              <a:t>    or Exception</a:t>
            </a:r>
          </a:p>
          <a:p>
            <a:pPr indent="8144">
              <a:tabLst>
                <a:tab pos="76200" algn="l"/>
              </a:tabLst>
            </a:pPr>
            <a:r>
              <a:rPr dirty="0"/>
              <a:t>  </a:t>
            </a:r>
            <a:r>
              <a:rPr dirty="0">
                <a:solidFill>
                  <a:srgbClr val="FF0000"/>
                </a:solidFill>
              </a:rPr>
              <a:t>else</a:t>
            </a:r>
          </a:p>
          <a:p>
            <a:pPr indent="8144">
              <a:tabLst>
                <a:tab pos="76200" algn="l"/>
              </a:tabLst>
              <a:defRPr b="1"/>
            </a:pPr>
            <a:r>
              <a:rPr dirty="0"/>
              <a:t>  execute the code</a:t>
            </a:r>
            <a:r>
              <a:rPr b="0" dirty="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874296" y="250930"/>
            <a:ext cx="502841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rPr dirty="0"/>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0"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0"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advAuto="0"/>
      <p:bldP spid="278" grpId="0" animBg="1" advAuto="0"/>
      <p:bldP spid="295" grpId="0" animBg="1" advAuto="0"/>
      <p:bldP spid="282" grpId="0" animBg="1" advAuto="0"/>
      <p:bldP spid="296" grpId="0" animBg="1" advAuto="0"/>
      <p:bldP spid="286" grpId="0" animBg="1" advAuto="0"/>
      <p:bldP spid="29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0"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0" animBg="1" advAuto="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value is group of chars written within double quotes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In java String is a class which is used to store group of</a:t>
            </a:r>
          </a:p>
          <a:p>
            <a:pPr defTabSz="457200">
              <a:defRPr sz="2400">
                <a:latin typeface="+mn-lt"/>
                <a:ea typeface="+mn-ea"/>
                <a:cs typeface="+mn-cs"/>
                <a:sym typeface="Helvetica"/>
              </a:defRPr>
            </a:pPr>
            <a:r>
              <a:t>  chars the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class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 class implements </a:t>
            </a:r>
            <a:r>
              <a:rPr u="sng"/>
              <a:t>Serializable</a:t>
            </a:r>
            <a:r>
              <a:t>, Comparable&lt;String&gt;, CharSequence interfaces</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String class is final and it cannot be inherited.</a:t>
            </a:r>
          </a:p>
          <a:p>
            <a:pPr marL="240631" indent="-240631" defTabSz="457200">
              <a:buSzPct val="100000"/>
              <a:buChar char="*"/>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hashCode() of Object class is </a:t>
            </a:r>
            <a:r>
              <a:rPr u="sng"/>
              <a:t>overriden</a:t>
            </a:r>
            <a:r>
              <a:t> in String class which returns an integer value that is generated based on </a:t>
            </a:r>
            <a:r>
              <a:rPr u="sng"/>
              <a:t>unicode</a:t>
            </a:r>
            <a:r>
              <a:t> values of every character present in given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0"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31">
                                            <p:txEl>
                                              <p:pRg st="1" end="1"/>
                                            </p:txEl>
                                          </p:spTgt>
                                        </p:tgtEl>
                                        <p:attrNameLst>
                                          <p:attrName>style.visibility</p:attrName>
                                        </p:attrNameLst>
                                      </p:cBhvr>
                                      <p:to>
                                        <p:strVal val="visible"/>
                                      </p:to>
                                    </p:set>
                                    <p:animEffect transition="in" filter="fade">
                                      <p:cBhvr>
                                        <p:cTn id="15" dur="500"/>
                                        <p:tgtEl>
                                          <p:spTgt spid="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31">
                                            <p:txEl>
                                              <p:pRg st="2" end="2"/>
                                            </p:txEl>
                                          </p:spTgt>
                                        </p:tgtEl>
                                        <p:attrNameLst>
                                          <p:attrName>style.visibility</p:attrName>
                                        </p:attrNameLst>
                                      </p:cBhvr>
                                      <p:to>
                                        <p:strVal val="visible"/>
                                      </p:to>
                                    </p:set>
                                    <p:animEffect transition="in" filter="fade">
                                      <p:cBhvr>
                                        <p:cTn id="20" dur="500"/>
                                        <p:tgtEl>
                                          <p:spTgt spid="17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31">
                                            <p:txEl>
                                              <p:pRg st="3" end="3"/>
                                            </p:txEl>
                                          </p:spTgt>
                                        </p:tgtEl>
                                        <p:attrNameLst>
                                          <p:attrName>style.visibility</p:attrName>
                                        </p:attrNameLst>
                                      </p:cBhvr>
                                      <p:to>
                                        <p:strVal val="visible"/>
                                      </p:to>
                                    </p:set>
                                    <p:animEffect transition="in" filter="fade">
                                      <p:cBhvr>
                                        <p:cTn id="25" dur="500"/>
                                        <p:tgtEl>
                                          <p:spTgt spid="17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31">
                                            <p:txEl>
                                              <p:pRg st="4" end="4"/>
                                            </p:txEl>
                                          </p:spTgt>
                                        </p:tgtEl>
                                        <p:attrNameLst>
                                          <p:attrName>style.visibility</p:attrName>
                                        </p:attrNameLst>
                                      </p:cBhvr>
                                      <p:to>
                                        <p:strVal val="visible"/>
                                      </p:to>
                                    </p:set>
                                    <p:animEffect transition="in" filter="fade">
                                      <p:cBhvr>
                                        <p:cTn id="30" dur="500"/>
                                        <p:tgtEl>
                                          <p:spTgt spid="17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31">
                                            <p:txEl>
                                              <p:pRg st="5" end="5"/>
                                            </p:txEl>
                                          </p:spTgt>
                                        </p:tgtEl>
                                        <p:attrNameLst>
                                          <p:attrName>style.visibility</p:attrName>
                                        </p:attrNameLst>
                                      </p:cBhvr>
                                      <p:to>
                                        <p:strVal val="visible"/>
                                      </p:to>
                                    </p:set>
                                    <p:animEffect transition="in" filter="fade">
                                      <p:cBhvr>
                                        <p:cTn id="35" dur="500"/>
                                        <p:tgtEl>
                                          <p:spTgt spid="173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31">
                                            <p:txEl>
                                              <p:pRg st="6" end="6"/>
                                            </p:txEl>
                                          </p:spTgt>
                                        </p:tgtEl>
                                        <p:attrNameLst>
                                          <p:attrName>style.visibility</p:attrName>
                                        </p:attrNameLst>
                                      </p:cBhvr>
                                      <p:to>
                                        <p:strVal val="visible"/>
                                      </p:to>
                                    </p:set>
                                    <p:animEffect transition="in" filter="fade">
                                      <p:cBhvr>
                                        <p:cTn id="40" dur="500"/>
                                        <p:tgtEl>
                                          <p:spTgt spid="173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31">
                                            <p:txEl>
                                              <p:pRg st="7" end="7"/>
                                            </p:txEl>
                                          </p:spTgt>
                                        </p:tgtEl>
                                        <p:attrNameLst>
                                          <p:attrName>style.visibility</p:attrName>
                                        </p:attrNameLst>
                                      </p:cBhvr>
                                      <p:to>
                                        <p:strVal val="visible"/>
                                      </p:to>
                                    </p:set>
                                    <p:animEffect transition="in" filter="fade">
                                      <p:cBhvr>
                                        <p:cTn id="45" dur="500"/>
                                        <p:tgtEl>
                                          <p:spTgt spid="173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31">
                                            <p:txEl>
                                              <p:pRg st="8" end="8"/>
                                            </p:txEl>
                                          </p:spTgt>
                                        </p:tgtEl>
                                        <p:attrNameLst>
                                          <p:attrName>style.visibility</p:attrName>
                                        </p:attrNameLst>
                                      </p:cBhvr>
                                      <p:to>
                                        <p:strVal val="visible"/>
                                      </p:to>
                                    </p:set>
                                    <p:animEffect transition="in" filter="fade">
                                      <p:cBhvr>
                                        <p:cTn id="50" dur="500"/>
                                        <p:tgtEl>
                                          <p:spTgt spid="173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31">
                                            <p:txEl>
                                              <p:pRg st="9" end="9"/>
                                            </p:txEl>
                                          </p:spTgt>
                                        </p:tgtEl>
                                        <p:attrNameLst>
                                          <p:attrName>style.visibility</p:attrName>
                                        </p:attrNameLst>
                                      </p:cBhvr>
                                      <p:to>
                                        <p:strVal val="visible"/>
                                      </p:to>
                                    </p:set>
                                    <p:animEffect transition="in" filter="fade">
                                      <p:cBhvr>
                                        <p:cTn id="55" dur="500"/>
                                        <p:tgtEl>
                                          <p:spTgt spid="173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31">
                                            <p:txEl>
                                              <p:pRg st="10" end="10"/>
                                            </p:txEl>
                                          </p:spTgt>
                                        </p:tgtEl>
                                        <p:attrNameLst>
                                          <p:attrName>style.visibility</p:attrName>
                                        </p:attrNameLst>
                                      </p:cBhvr>
                                      <p:to>
                                        <p:strVal val="visible"/>
                                      </p:to>
                                    </p:set>
                                    <p:animEffect transition="in" filter="fade">
                                      <p:cBhvr>
                                        <p:cTn id="60" dur="500"/>
                                        <p:tgtEl>
                                          <p:spTgt spid="173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731">
                                            <p:txEl>
                                              <p:pRg st="11" end="11"/>
                                            </p:txEl>
                                          </p:spTgt>
                                        </p:tgtEl>
                                        <p:attrNameLst>
                                          <p:attrName>style.visibility</p:attrName>
                                        </p:attrNameLst>
                                      </p:cBhvr>
                                      <p:to>
                                        <p:strVal val="visible"/>
                                      </p:to>
                                    </p:set>
                                    <p:animEffect transition="in" filter="fade">
                                      <p:cBhvr>
                                        <p:cTn id="65" dur="500"/>
                                        <p:tgtEl>
                                          <p:spTgt spid="173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731">
                                            <p:txEl>
                                              <p:charRg st="515" end="515"/>
                                            </p:txEl>
                                          </p:spTgt>
                                        </p:tgtEl>
                                        <p:attrNameLst>
                                          <p:attrName>style.visibility</p:attrName>
                                        </p:attrNameLst>
                                      </p:cBhvr>
                                      <p:to>
                                        <p:strVal val="visible"/>
                                      </p:to>
                                    </p:set>
                                    <p:animEffect transition="in" filter="fade">
                                      <p:cBhvr>
                                        <p:cTn id="70" dur="500"/>
                                        <p:tgtEl>
                                          <p:spTgt spid="1731">
                                            <p:txEl>
                                              <p:charRg st="515" end="5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0" build="p" bldLvl="5"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toString() of Object class is </a:t>
            </a:r>
            <a:r>
              <a:rPr u="sng"/>
              <a:t>overriden</a:t>
            </a:r>
            <a:r>
              <a:t> in String class</a:t>
            </a:r>
          </a:p>
          <a:p>
            <a:pPr defTabSz="457200">
              <a:defRPr sz="2400">
                <a:latin typeface="+mn-lt"/>
                <a:ea typeface="+mn-ea"/>
                <a:cs typeface="+mn-cs"/>
                <a:sym typeface="Helvetica"/>
              </a:defRPr>
            </a:pPr>
            <a:r>
              <a:t>  which returns the string value present in given string</a:t>
            </a:r>
          </a:p>
          <a:p>
            <a:pPr defTabSz="457200">
              <a:defRPr sz="2400">
                <a:latin typeface="+mn-lt"/>
                <a:ea typeface="+mn-ea"/>
                <a:cs typeface="+mn-cs"/>
                <a:sym typeface="Helvetica"/>
              </a:defRPr>
            </a:pPr>
            <a:r>
              <a:t>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equals() of Object class is </a:t>
            </a:r>
            <a:r>
              <a:rPr u="sng"/>
              <a:t>overriden</a:t>
            </a:r>
            <a:r>
              <a:t> in String class</a:t>
            </a:r>
          </a:p>
          <a:p>
            <a:pPr defTabSz="457200">
              <a:defRPr sz="2400">
                <a:latin typeface="+mn-lt"/>
                <a:ea typeface="+mn-ea"/>
                <a:cs typeface="+mn-cs"/>
                <a:sym typeface="Helvetica"/>
              </a:defRPr>
            </a:pPr>
            <a:r>
              <a:t>  which compares characters present in given 2 strings</a:t>
            </a:r>
          </a:p>
          <a:p>
            <a:pPr defTabSz="457200">
              <a:defRPr sz="2400">
                <a:latin typeface="+mn-lt"/>
                <a:ea typeface="+mn-ea"/>
                <a:cs typeface="+mn-cs"/>
                <a:sym typeface="Helvetica"/>
              </a:defRPr>
            </a:pPr>
            <a:r>
              <a:t>  and returns true if they are same else returns false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objects are created in special memory area called string pool in heap </a:t>
            </a:r>
            <a:r>
              <a:rPr u="sng"/>
              <a:t>areaa</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The String pool consist of two parts </a:t>
            </a:r>
          </a:p>
          <a:p>
            <a:pPr defTabSz="457200">
              <a:defRPr sz="2400">
                <a:latin typeface="+mn-lt"/>
                <a:ea typeface="+mn-ea"/>
                <a:cs typeface="+mn-cs"/>
                <a:sym typeface="Helvetica"/>
              </a:defRPr>
            </a:pPr>
            <a:r>
              <a:t>  1.Constant pool</a:t>
            </a:r>
          </a:p>
          <a:p>
            <a:pPr defTabSz="457200">
              <a:defRPr sz="2400">
                <a:latin typeface="+mn-lt"/>
                <a:ea typeface="+mn-ea"/>
                <a:cs typeface="+mn-cs"/>
                <a:sym typeface="Helvetica"/>
              </a:defRPr>
            </a:pPr>
            <a: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0"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40">
                                            <p:txEl>
                                              <p:pRg st="3" end="3"/>
                                            </p:txEl>
                                          </p:spTgt>
                                        </p:tgtEl>
                                        <p:attrNameLst>
                                          <p:attrName>style.visibility</p:attrName>
                                        </p:attrNameLst>
                                      </p:cBhvr>
                                      <p:to>
                                        <p:strVal val="visible"/>
                                      </p:to>
                                    </p:set>
                                    <p:animEffect transition="in" filter="fade">
                                      <p:cBhvr>
                                        <p:cTn id="25" dur="500"/>
                                        <p:tgtEl>
                                          <p:spTgt spid="17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40">
                                            <p:txEl>
                                              <p:pRg st="4" end="4"/>
                                            </p:txEl>
                                          </p:spTgt>
                                        </p:tgtEl>
                                        <p:attrNameLst>
                                          <p:attrName>style.visibility</p:attrName>
                                        </p:attrNameLst>
                                      </p:cBhvr>
                                      <p:to>
                                        <p:strVal val="visible"/>
                                      </p:to>
                                    </p:set>
                                    <p:animEffect transition="in" filter="fade">
                                      <p:cBhvr>
                                        <p:cTn id="30" dur="500"/>
                                        <p:tgtEl>
                                          <p:spTgt spid="17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40">
                                            <p:txEl>
                                              <p:pRg st="5" end="5"/>
                                            </p:txEl>
                                          </p:spTgt>
                                        </p:tgtEl>
                                        <p:attrNameLst>
                                          <p:attrName>style.visibility</p:attrName>
                                        </p:attrNameLst>
                                      </p:cBhvr>
                                      <p:to>
                                        <p:strVal val="visible"/>
                                      </p:to>
                                    </p:set>
                                    <p:animEffect transition="in" filter="fade">
                                      <p:cBhvr>
                                        <p:cTn id="35" dur="500"/>
                                        <p:tgtEl>
                                          <p:spTgt spid="17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40">
                                            <p:txEl>
                                              <p:pRg st="6" end="6"/>
                                            </p:txEl>
                                          </p:spTgt>
                                        </p:tgtEl>
                                        <p:attrNameLst>
                                          <p:attrName>style.visibility</p:attrName>
                                        </p:attrNameLst>
                                      </p:cBhvr>
                                      <p:to>
                                        <p:strVal val="visible"/>
                                      </p:to>
                                    </p:set>
                                    <p:animEffect transition="in" filter="fade">
                                      <p:cBhvr>
                                        <p:cTn id="40" dur="500"/>
                                        <p:tgtEl>
                                          <p:spTgt spid="174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40">
                                            <p:txEl>
                                              <p:pRg st="7" end="7"/>
                                            </p:txEl>
                                          </p:spTgt>
                                        </p:tgtEl>
                                        <p:attrNameLst>
                                          <p:attrName>style.visibility</p:attrName>
                                        </p:attrNameLst>
                                      </p:cBhvr>
                                      <p:to>
                                        <p:strVal val="visible"/>
                                      </p:to>
                                    </p:set>
                                    <p:animEffect transition="in" filter="fade">
                                      <p:cBhvr>
                                        <p:cTn id="45" dur="500"/>
                                        <p:tgtEl>
                                          <p:spTgt spid="174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40">
                                            <p:txEl>
                                              <p:pRg st="8" end="8"/>
                                            </p:txEl>
                                          </p:spTgt>
                                        </p:tgtEl>
                                        <p:attrNameLst>
                                          <p:attrName>style.visibility</p:attrName>
                                        </p:attrNameLst>
                                      </p:cBhvr>
                                      <p:to>
                                        <p:strVal val="visible"/>
                                      </p:to>
                                    </p:set>
                                    <p:animEffect transition="in" filter="fade">
                                      <p:cBhvr>
                                        <p:cTn id="50" dur="500"/>
                                        <p:tgtEl>
                                          <p:spTgt spid="174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40">
                                            <p:txEl>
                                              <p:pRg st="9" end="9"/>
                                            </p:txEl>
                                          </p:spTgt>
                                        </p:tgtEl>
                                        <p:attrNameLst>
                                          <p:attrName>style.visibility</p:attrName>
                                        </p:attrNameLst>
                                      </p:cBhvr>
                                      <p:to>
                                        <p:strVal val="visible"/>
                                      </p:to>
                                    </p:set>
                                    <p:animEffect transition="in" filter="fade">
                                      <p:cBhvr>
                                        <p:cTn id="55" dur="500"/>
                                        <p:tgtEl>
                                          <p:spTgt spid="17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40">
                                            <p:txEl>
                                              <p:pRg st="10" end="10"/>
                                            </p:txEl>
                                          </p:spTgt>
                                        </p:tgtEl>
                                        <p:attrNameLst>
                                          <p:attrName>style.visibility</p:attrName>
                                        </p:attrNameLst>
                                      </p:cBhvr>
                                      <p:to>
                                        <p:strVal val="visible"/>
                                      </p:to>
                                    </p:set>
                                    <p:animEffect transition="in" filter="fade">
                                      <p:cBhvr>
                                        <p:cTn id="60" dur="500"/>
                                        <p:tgtEl>
                                          <p:spTgt spid="17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740">
                                            <p:txEl>
                                              <p:pRg st="11" end="11"/>
                                            </p:txEl>
                                          </p:spTgt>
                                        </p:tgtEl>
                                        <p:attrNameLst>
                                          <p:attrName>style.visibility</p:attrName>
                                        </p:attrNameLst>
                                      </p:cBhvr>
                                      <p:to>
                                        <p:strVal val="visible"/>
                                      </p:to>
                                    </p:set>
                                    <p:animEffect transition="in" filter="fade">
                                      <p:cBhvr>
                                        <p:cTn id="65" dur="500"/>
                                        <p:tgtEl>
                                          <p:spTgt spid="174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740">
                                            <p:txEl>
                                              <p:pRg st="12" end="12"/>
                                            </p:txEl>
                                          </p:spTgt>
                                        </p:tgtEl>
                                        <p:attrNameLst>
                                          <p:attrName>style.visibility</p:attrName>
                                        </p:attrNameLst>
                                      </p:cBhvr>
                                      <p:to>
                                        <p:strVal val="visible"/>
                                      </p:to>
                                    </p:set>
                                    <p:animEffect transition="in" filter="fade">
                                      <p:cBhvr>
                                        <p:cTn id="70" dur="500"/>
                                        <p:tgtEl>
                                          <p:spTgt spid="17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0" build="p" bldLvl="5"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objects can be created in 2 </a:t>
            </a:r>
            <a:r>
              <a:rPr u="sng"/>
              <a:t>diff</a:t>
            </a:r>
            <a:r>
              <a:t> ways</a:t>
            </a:r>
          </a:p>
          <a:p>
            <a:pPr defTabSz="457200">
              <a:defRPr sz="2400">
                <a:latin typeface="+mn-lt"/>
                <a:ea typeface="+mn-ea"/>
                <a:cs typeface="+mn-cs"/>
                <a:sym typeface="Helvetica"/>
              </a:defRPr>
            </a:pPr>
            <a:r>
              <a:t>  1. By using new operator</a:t>
            </a:r>
          </a:p>
          <a:p>
            <a:pPr defTabSz="457200">
              <a:defRPr sz="2400">
                <a:latin typeface="+mn-lt"/>
                <a:ea typeface="+mn-ea"/>
                <a:cs typeface="+mn-cs"/>
                <a:sym typeface="Helvetica"/>
              </a:defRPr>
            </a:pPr>
            <a:r>
              <a:t>  2. Without using new operator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without using new operator then the object will be</a:t>
            </a:r>
          </a:p>
          <a:p>
            <a:pPr defTabSz="457200">
              <a:defRPr sz="2400">
                <a:latin typeface="+mn-lt"/>
                <a:ea typeface="+mn-ea"/>
                <a:cs typeface="+mn-cs"/>
                <a:sym typeface="Helvetica"/>
              </a:defRPr>
            </a:pPr>
            <a:r>
              <a:t>  created in 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by using new operator then the object will be </a:t>
            </a:r>
          </a:p>
          <a:p>
            <a:pPr defTabSz="457200">
              <a:defRPr sz="2400">
                <a:latin typeface="+mn-lt"/>
                <a:ea typeface="+mn-ea"/>
                <a:cs typeface="+mn-cs"/>
                <a:sym typeface="Helvetica"/>
              </a:defRPr>
            </a:pPr>
            <a:r>
              <a:t>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Note : == operator compares address of given two Objects.</a:t>
            </a:r>
          </a:p>
          <a:p>
            <a:pPr defTabSz="457200">
              <a:defRPr sz="2400">
                <a:latin typeface="+mn-lt"/>
                <a:ea typeface="+mn-ea"/>
                <a:cs typeface="+mn-cs"/>
                <a:sym typeface="Helvetica"/>
              </a:defRPr>
            </a:pPr>
            <a:r>
              <a:t>* Within constant pool duplicates are not allowed.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0"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0" build="p" bldLvl="5"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0"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0"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0"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0" build="p" bldLvl="5" animBg="1" advAuto="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java.lang.Stringbuffer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write a function to return the first half of the given string</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StrinBuffer is mutable sequence of characters.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 string buffer is like a String but can be modified without creating any </a:t>
            </a:r>
            <a:r>
              <a:rPr u="sng"/>
              <a:t>de</a:t>
            </a:r>
            <a:r>
              <a:t>-referenced objects.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final and cannot be inherited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Any modification to StringBuffer can be done only by using the methods of StringBuffer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0"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89">
                                            <p:txEl>
                                              <p:pRg st="1" end="1"/>
                                            </p:txEl>
                                          </p:spTgt>
                                        </p:tgtEl>
                                        <p:attrNameLst>
                                          <p:attrName>style.visibility</p:attrName>
                                        </p:attrNameLst>
                                      </p:cBhvr>
                                      <p:to>
                                        <p:strVal val="visible"/>
                                      </p:to>
                                    </p:set>
                                    <p:animEffect transition="in" filter="fade">
                                      <p:cBhvr>
                                        <p:cTn id="15" dur="500"/>
                                        <p:tgtEl>
                                          <p:spTgt spid="1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89">
                                            <p:txEl>
                                              <p:pRg st="2" end="2"/>
                                            </p:txEl>
                                          </p:spTgt>
                                        </p:tgtEl>
                                        <p:attrNameLst>
                                          <p:attrName>style.visibility</p:attrName>
                                        </p:attrNameLst>
                                      </p:cBhvr>
                                      <p:to>
                                        <p:strVal val="visible"/>
                                      </p:to>
                                    </p:set>
                                    <p:animEffect transition="in" filter="fade">
                                      <p:cBhvr>
                                        <p:cTn id="20" dur="500"/>
                                        <p:tgtEl>
                                          <p:spTgt spid="1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89">
                                            <p:txEl>
                                              <p:pRg st="3" end="3"/>
                                            </p:txEl>
                                          </p:spTgt>
                                        </p:tgtEl>
                                        <p:attrNameLst>
                                          <p:attrName>style.visibility</p:attrName>
                                        </p:attrNameLst>
                                      </p:cBhvr>
                                      <p:to>
                                        <p:strVal val="visible"/>
                                      </p:to>
                                    </p:set>
                                    <p:animEffect transition="in" filter="fade">
                                      <p:cBhvr>
                                        <p:cTn id="25" dur="500"/>
                                        <p:tgtEl>
                                          <p:spTgt spid="17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89">
                                            <p:txEl>
                                              <p:pRg st="4" end="4"/>
                                            </p:txEl>
                                          </p:spTgt>
                                        </p:tgtEl>
                                        <p:attrNameLst>
                                          <p:attrName>style.visibility</p:attrName>
                                        </p:attrNameLst>
                                      </p:cBhvr>
                                      <p:to>
                                        <p:strVal val="visible"/>
                                      </p:to>
                                    </p:set>
                                    <p:animEffect transition="in" filter="fade">
                                      <p:cBhvr>
                                        <p:cTn id="30" dur="500"/>
                                        <p:tgtEl>
                                          <p:spTgt spid="17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89">
                                            <p:txEl>
                                              <p:pRg st="5" end="5"/>
                                            </p:txEl>
                                          </p:spTgt>
                                        </p:tgtEl>
                                        <p:attrNameLst>
                                          <p:attrName>style.visibility</p:attrName>
                                        </p:attrNameLst>
                                      </p:cBhvr>
                                      <p:to>
                                        <p:strVal val="visible"/>
                                      </p:to>
                                    </p:set>
                                    <p:animEffect transition="in" filter="fade">
                                      <p:cBhvr>
                                        <p:cTn id="35" dur="500"/>
                                        <p:tgtEl>
                                          <p:spTgt spid="17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89">
                                            <p:txEl>
                                              <p:pRg st="6" end="6"/>
                                            </p:txEl>
                                          </p:spTgt>
                                        </p:tgtEl>
                                        <p:attrNameLst>
                                          <p:attrName>style.visibility</p:attrName>
                                        </p:attrNameLst>
                                      </p:cBhvr>
                                      <p:to>
                                        <p:strVal val="visible"/>
                                      </p:to>
                                    </p:set>
                                    <p:animEffect transition="in" filter="fade">
                                      <p:cBhvr>
                                        <p:cTn id="40" dur="500"/>
                                        <p:tgtEl>
                                          <p:spTgt spid="17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89">
                                            <p:txEl>
                                              <p:pRg st="7" end="7"/>
                                            </p:txEl>
                                          </p:spTgt>
                                        </p:tgtEl>
                                        <p:attrNameLst>
                                          <p:attrName>style.visibility</p:attrName>
                                        </p:attrNameLst>
                                      </p:cBhvr>
                                      <p:to>
                                        <p:strVal val="visible"/>
                                      </p:to>
                                    </p:set>
                                    <p:animEffect transition="in" filter="fade">
                                      <p:cBhvr>
                                        <p:cTn id="45" dur="500"/>
                                        <p:tgtEl>
                                          <p:spTgt spid="17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89">
                                            <p:txEl>
                                              <p:pRg st="8" end="8"/>
                                            </p:txEl>
                                          </p:spTgt>
                                        </p:tgtEl>
                                        <p:attrNameLst>
                                          <p:attrName>style.visibility</p:attrName>
                                        </p:attrNameLst>
                                      </p:cBhvr>
                                      <p:to>
                                        <p:strVal val="visible"/>
                                      </p:to>
                                    </p:set>
                                    <p:animEffect transition="in" filter="fade">
                                      <p:cBhvr>
                                        <p:cTn id="50" dur="500"/>
                                        <p:tgtEl>
                                          <p:spTgt spid="17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789">
                                            <p:txEl>
                                              <p:pRg st="9" end="9"/>
                                            </p:txEl>
                                          </p:spTgt>
                                        </p:tgtEl>
                                        <p:attrNameLst>
                                          <p:attrName>style.visibility</p:attrName>
                                        </p:attrNameLst>
                                      </p:cBhvr>
                                      <p:to>
                                        <p:strVal val="visible"/>
                                      </p:to>
                                    </p:set>
                                    <p:animEffect transition="in" filter="fade">
                                      <p:cBhvr>
                                        <p:cTn id="55" dur="500"/>
                                        <p:tgtEl>
                                          <p:spTgt spid="17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89">
                                            <p:txEl>
                                              <p:pRg st="10" end="10"/>
                                            </p:txEl>
                                          </p:spTgt>
                                        </p:tgtEl>
                                        <p:attrNameLst>
                                          <p:attrName>style.visibility</p:attrName>
                                        </p:attrNameLst>
                                      </p:cBhvr>
                                      <p:to>
                                        <p:strVal val="visible"/>
                                      </p:to>
                                    </p:set>
                                    <p:animEffect transition="in" filter="fade">
                                      <p:cBhvr>
                                        <p:cTn id="60" dur="500"/>
                                        <p:tgtEl>
                                          <p:spTgt spid="17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789">
                                            <p:txEl>
                                              <p:pRg st="11" end="11"/>
                                            </p:txEl>
                                          </p:spTgt>
                                        </p:tgtEl>
                                        <p:attrNameLst>
                                          <p:attrName>style.visibility</p:attrName>
                                        </p:attrNameLst>
                                      </p:cBhvr>
                                      <p:to>
                                        <p:strVal val="visible"/>
                                      </p:to>
                                    </p:set>
                                    <p:animEffect transition="in" filter="fade">
                                      <p:cBhvr>
                                        <p:cTn id="65" dur="500"/>
                                        <p:tgtEl>
                                          <p:spTgt spid="17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789">
                                            <p:txEl>
                                              <p:pRg st="12" end="12"/>
                                            </p:txEl>
                                          </p:spTgt>
                                        </p:tgtEl>
                                        <p:attrNameLst>
                                          <p:attrName>style.visibility</p:attrName>
                                        </p:attrNameLst>
                                      </p:cBhvr>
                                      <p:to>
                                        <p:strVal val="visible"/>
                                      </p:to>
                                    </p:set>
                                    <p:animEffect transition="in" filter="fade">
                                      <p:cBhvr>
                                        <p:cTn id="70"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0"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(concatenation) operator is not supported by 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objects can be created only by using new operator.</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toString() of Object class is </a:t>
            </a:r>
            <a:r>
              <a:rPr u="sng"/>
              <a:t>overriden</a:t>
            </a:r>
            <a:r>
              <a:t> in StringBuffer class which returns the string value present i     in given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a thread-safe class and safe for use by multiple threads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0"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798">
                                            <p:txEl>
                                              <p:pRg st="1" end="1"/>
                                            </p:txEl>
                                          </p:spTgt>
                                        </p:tgtEl>
                                        <p:attrNameLst>
                                          <p:attrName>style.visibility</p:attrName>
                                        </p:attrNameLst>
                                      </p:cBhvr>
                                      <p:to>
                                        <p:strVal val="visible"/>
                                      </p:to>
                                    </p:set>
                                    <p:animEffect transition="in" filter="fade">
                                      <p:cBhvr>
                                        <p:cTn id="15" dur="500"/>
                                        <p:tgtEl>
                                          <p:spTgt spid="17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798">
                                            <p:txEl>
                                              <p:pRg st="2" end="2"/>
                                            </p:txEl>
                                          </p:spTgt>
                                        </p:tgtEl>
                                        <p:attrNameLst>
                                          <p:attrName>style.visibility</p:attrName>
                                        </p:attrNameLst>
                                      </p:cBhvr>
                                      <p:to>
                                        <p:strVal val="visible"/>
                                      </p:to>
                                    </p:set>
                                    <p:animEffect transition="in" filter="fade">
                                      <p:cBhvr>
                                        <p:cTn id="20" dur="500"/>
                                        <p:tgtEl>
                                          <p:spTgt spid="17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798">
                                            <p:txEl>
                                              <p:pRg st="3" end="3"/>
                                            </p:txEl>
                                          </p:spTgt>
                                        </p:tgtEl>
                                        <p:attrNameLst>
                                          <p:attrName>style.visibility</p:attrName>
                                        </p:attrNameLst>
                                      </p:cBhvr>
                                      <p:to>
                                        <p:strVal val="visible"/>
                                      </p:to>
                                    </p:set>
                                    <p:animEffect transition="in" filter="fade">
                                      <p:cBhvr>
                                        <p:cTn id="25" dur="500"/>
                                        <p:tgtEl>
                                          <p:spTgt spid="17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798">
                                            <p:txEl>
                                              <p:pRg st="4" end="4"/>
                                            </p:txEl>
                                          </p:spTgt>
                                        </p:tgtEl>
                                        <p:attrNameLst>
                                          <p:attrName>style.visibility</p:attrName>
                                        </p:attrNameLst>
                                      </p:cBhvr>
                                      <p:to>
                                        <p:strVal val="visible"/>
                                      </p:to>
                                    </p:set>
                                    <p:animEffect transition="in" filter="fade">
                                      <p:cBhvr>
                                        <p:cTn id="30" dur="500"/>
                                        <p:tgtEl>
                                          <p:spTgt spid="1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798">
                                            <p:txEl>
                                              <p:pRg st="5" end="5"/>
                                            </p:txEl>
                                          </p:spTgt>
                                        </p:tgtEl>
                                        <p:attrNameLst>
                                          <p:attrName>style.visibility</p:attrName>
                                        </p:attrNameLst>
                                      </p:cBhvr>
                                      <p:to>
                                        <p:strVal val="visible"/>
                                      </p:to>
                                    </p:set>
                                    <p:animEffect transition="in" filter="fade">
                                      <p:cBhvr>
                                        <p:cTn id="35" dur="500"/>
                                        <p:tgtEl>
                                          <p:spTgt spid="1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798">
                                            <p:txEl>
                                              <p:pRg st="6" end="6"/>
                                            </p:txEl>
                                          </p:spTgt>
                                        </p:tgtEl>
                                        <p:attrNameLst>
                                          <p:attrName>style.visibility</p:attrName>
                                        </p:attrNameLst>
                                      </p:cBhvr>
                                      <p:to>
                                        <p:strVal val="visible"/>
                                      </p:to>
                                    </p:set>
                                    <p:animEffect transition="in" filter="fade">
                                      <p:cBhvr>
                                        <p:cTn id="40" dur="500"/>
                                        <p:tgtEl>
                                          <p:spTgt spid="179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798">
                                            <p:txEl>
                                              <p:pRg st="7" end="7"/>
                                            </p:txEl>
                                          </p:spTgt>
                                        </p:tgtEl>
                                        <p:attrNameLst>
                                          <p:attrName>style.visibility</p:attrName>
                                        </p:attrNameLst>
                                      </p:cBhvr>
                                      <p:to>
                                        <p:strVal val="visible"/>
                                      </p:to>
                                    </p:set>
                                    <p:animEffect transition="in" filter="fade">
                                      <p:cBhvr>
                                        <p:cTn id="45" dur="500"/>
                                        <p:tgtEl>
                                          <p:spTgt spid="179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798">
                                            <p:txEl>
                                              <p:charRg st="342" end="342"/>
                                            </p:txEl>
                                          </p:spTgt>
                                        </p:tgtEl>
                                        <p:attrNameLst>
                                          <p:attrName>style.visibility</p:attrName>
                                        </p:attrNameLst>
                                      </p:cBhvr>
                                      <p:to>
                                        <p:strVal val="visible"/>
                                      </p:to>
                                    </p:set>
                                    <p:animEffect transition="in" filter="fade">
                                      <p:cBhvr>
                                        <p:cTn id="50" dur="500"/>
                                        <p:tgtEl>
                                          <p:spTgt spid="1798">
                                            <p:txEl>
                                              <p:charRg st="342"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0"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0"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0" build="p" bldLvl="5" animBg="1" advAuto="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402F92-913F-4AA0-AA06-6AD17185B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56" y="587828"/>
            <a:ext cx="11109133" cy="5881305"/>
          </a:xfrm>
          <a:prstGeom prst="rect">
            <a:avLst/>
          </a:prstGeom>
        </p:spPr>
      </p:pic>
    </p:spTree>
    <p:extLst>
      <p:ext uri="{BB962C8B-B14F-4D97-AF65-F5344CB8AC3E}">
        <p14:creationId xmlns:p14="http://schemas.microsoft.com/office/powerpoint/2010/main" val="601017314"/>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rPr dirty="0"/>
              <a:t>* Exception is an unexpected event which occurs at Runtime due to </a:t>
            </a:r>
          </a:p>
          <a:p>
            <a:pPr defTabSz="457200">
              <a:defRPr sz="2400">
                <a:latin typeface="+mn-lt"/>
                <a:ea typeface="+mn-ea"/>
                <a:cs typeface="+mn-cs"/>
                <a:sym typeface="Helvetica"/>
              </a:defRPr>
            </a:pPr>
            <a:r>
              <a:rPr dirty="0"/>
              <a:t>  unexpected operation performed by a single line of code</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Exception handling is writing code which will recover the program</a:t>
            </a:r>
          </a:p>
          <a:p>
            <a:pPr defTabSz="457200">
              <a:defRPr sz="2400">
                <a:latin typeface="+mn-lt"/>
                <a:ea typeface="+mn-ea"/>
                <a:cs typeface="+mn-cs"/>
                <a:sym typeface="Helvetica"/>
              </a:defRPr>
            </a:pPr>
            <a:r>
              <a:rPr dirty="0"/>
              <a:t>  from the exception and continue the execution.</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Error is an unexpected event which occurs at Runtime due to</a:t>
            </a:r>
          </a:p>
          <a:p>
            <a:pPr defTabSz="457200">
              <a:defRPr sz="2400">
                <a:latin typeface="+mn-lt"/>
                <a:ea typeface="+mn-ea"/>
                <a:cs typeface="+mn-cs"/>
                <a:sym typeface="Helvetica"/>
              </a:defRPr>
            </a:pPr>
            <a:r>
              <a:rPr dirty="0"/>
              <a:t>  hardware or software failure of the system.</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When ever there is an exception JVM will create an Object of </a:t>
            </a:r>
          </a:p>
          <a:p>
            <a:pPr defTabSz="457200">
              <a:defRPr sz="2400">
                <a:latin typeface="+mn-lt"/>
                <a:ea typeface="+mn-ea"/>
                <a:cs typeface="+mn-cs"/>
                <a:sym typeface="Helvetica"/>
              </a:defRPr>
            </a:pPr>
            <a:r>
              <a:rPr dirty="0"/>
              <a:t>  corresponding exception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JVM will pass the exception object to the method which created the</a:t>
            </a:r>
          </a:p>
          <a:p>
            <a:pPr defTabSz="457200">
              <a:defRPr sz="2400">
                <a:latin typeface="+mn-lt"/>
                <a:ea typeface="+mn-ea"/>
                <a:cs typeface="+mn-cs"/>
                <a:sym typeface="Helvetica"/>
              </a:defRPr>
            </a:pPr>
            <a:r>
              <a:rPr dirty="0"/>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0"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829">
                                            <p:txEl>
                                              <p:pRg st="2" end="2"/>
                                            </p:txEl>
                                          </p:spTgt>
                                        </p:tgtEl>
                                        <p:attrNameLst>
                                          <p:attrName>style.visibility</p:attrName>
                                        </p:attrNameLst>
                                      </p:cBhvr>
                                      <p:to>
                                        <p:strVal val="visible"/>
                                      </p:to>
                                    </p:set>
                                    <p:animEffect transition="in" filter="fade">
                                      <p:cBhvr>
                                        <p:cTn id="20" dur="500"/>
                                        <p:tgtEl>
                                          <p:spTgt spid="18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829">
                                            <p:txEl>
                                              <p:pRg st="3" end="3"/>
                                            </p:txEl>
                                          </p:spTgt>
                                        </p:tgtEl>
                                        <p:attrNameLst>
                                          <p:attrName>style.visibility</p:attrName>
                                        </p:attrNameLst>
                                      </p:cBhvr>
                                      <p:to>
                                        <p:strVal val="visible"/>
                                      </p:to>
                                    </p:set>
                                    <p:animEffect transition="in" filter="fade">
                                      <p:cBhvr>
                                        <p:cTn id="25" dur="500"/>
                                        <p:tgtEl>
                                          <p:spTgt spid="18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829">
                                            <p:txEl>
                                              <p:pRg st="4" end="4"/>
                                            </p:txEl>
                                          </p:spTgt>
                                        </p:tgtEl>
                                        <p:attrNameLst>
                                          <p:attrName>style.visibility</p:attrName>
                                        </p:attrNameLst>
                                      </p:cBhvr>
                                      <p:to>
                                        <p:strVal val="visible"/>
                                      </p:to>
                                    </p:set>
                                    <p:animEffect transition="in" filter="fade">
                                      <p:cBhvr>
                                        <p:cTn id="30" dur="500"/>
                                        <p:tgtEl>
                                          <p:spTgt spid="18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829">
                                            <p:txEl>
                                              <p:pRg st="5" end="5"/>
                                            </p:txEl>
                                          </p:spTgt>
                                        </p:tgtEl>
                                        <p:attrNameLst>
                                          <p:attrName>style.visibility</p:attrName>
                                        </p:attrNameLst>
                                      </p:cBhvr>
                                      <p:to>
                                        <p:strVal val="visible"/>
                                      </p:to>
                                    </p:set>
                                    <p:animEffect transition="in" filter="fade">
                                      <p:cBhvr>
                                        <p:cTn id="35" dur="500"/>
                                        <p:tgtEl>
                                          <p:spTgt spid="18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829">
                                            <p:txEl>
                                              <p:pRg st="6" end="6"/>
                                            </p:txEl>
                                          </p:spTgt>
                                        </p:tgtEl>
                                        <p:attrNameLst>
                                          <p:attrName>style.visibility</p:attrName>
                                        </p:attrNameLst>
                                      </p:cBhvr>
                                      <p:to>
                                        <p:strVal val="visible"/>
                                      </p:to>
                                    </p:set>
                                    <p:animEffect transition="in" filter="fade">
                                      <p:cBhvr>
                                        <p:cTn id="40" dur="500"/>
                                        <p:tgtEl>
                                          <p:spTgt spid="18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829">
                                            <p:txEl>
                                              <p:pRg st="7" end="7"/>
                                            </p:txEl>
                                          </p:spTgt>
                                        </p:tgtEl>
                                        <p:attrNameLst>
                                          <p:attrName>style.visibility</p:attrName>
                                        </p:attrNameLst>
                                      </p:cBhvr>
                                      <p:to>
                                        <p:strVal val="visible"/>
                                      </p:to>
                                    </p:set>
                                    <p:animEffect transition="in" filter="fade">
                                      <p:cBhvr>
                                        <p:cTn id="45" dur="500"/>
                                        <p:tgtEl>
                                          <p:spTgt spid="18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829">
                                            <p:txEl>
                                              <p:pRg st="8" end="8"/>
                                            </p:txEl>
                                          </p:spTgt>
                                        </p:tgtEl>
                                        <p:attrNameLst>
                                          <p:attrName>style.visibility</p:attrName>
                                        </p:attrNameLst>
                                      </p:cBhvr>
                                      <p:to>
                                        <p:strVal val="visible"/>
                                      </p:to>
                                    </p:set>
                                    <p:animEffect transition="in" filter="fade">
                                      <p:cBhvr>
                                        <p:cTn id="50" dur="500"/>
                                        <p:tgtEl>
                                          <p:spTgt spid="182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829">
                                            <p:txEl>
                                              <p:pRg st="9" end="9"/>
                                            </p:txEl>
                                          </p:spTgt>
                                        </p:tgtEl>
                                        <p:attrNameLst>
                                          <p:attrName>style.visibility</p:attrName>
                                        </p:attrNameLst>
                                      </p:cBhvr>
                                      <p:to>
                                        <p:strVal val="visible"/>
                                      </p:to>
                                    </p:set>
                                    <p:animEffect transition="in" filter="fade">
                                      <p:cBhvr>
                                        <p:cTn id="55" dur="500"/>
                                        <p:tgtEl>
                                          <p:spTgt spid="182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829">
                                            <p:txEl>
                                              <p:pRg st="10" end="10"/>
                                            </p:txEl>
                                          </p:spTgt>
                                        </p:tgtEl>
                                        <p:attrNameLst>
                                          <p:attrName>style.visibility</p:attrName>
                                        </p:attrNameLst>
                                      </p:cBhvr>
                                      <p:to>
                                        <p:strVal val="visible"/>
                                      </p:to>
                                    </p:set>
                                    <p:animEffect transition="in" filter="fade">
                                      <p:cBhvr>
                                        <p:cTn id="60" dur="500"/>
                                        <p:tgtEl>
                                          <p:spTgt spid="182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829">
                                            <p:txEl>
                                              <p:pRg st="11" end="11"/>
                                            </p:txEl>
                                          </p:spTgt>
                                        </p:tgtEl>
                                        <p:attrNameLst>
                                          <p:attrName>style.visibility</p:attrName>
                                        </p:attrNameLst>
                                      </p:cBhvr>
                                      <p:to>
                                        <p:strVal val="visible"/>
                                      </p:to>
                                    </p:set>
                                    <p:animEffect transition="in" filter="fade">
                                      <p:cBhvr>
                                        <p:cTn id="65" dur="500"/>
                                        <p:tgtEl>
                                          <p:spTgt spid="182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829">
                                            <p:txEl>
                                              <p:pRg st="12" end="12"/>
                                            </p:txEl>
                                          </p:spTgt>
                                        </p:tgtEl>
                                        <p:attrNameLst>
                                          <p:attrName>style.visibility</p:attrName>
                                        </p:attrNameLst>
                                      </p:cBhvr>
                                      <p:to>
                                        <p:strVal val="visible"/>
                                      </p:to>
                                    </p:set>
                                    <p:animEffect transition="in" filter="fade">
                                      <p:cBhvr>
                                        <p:cTn id="70" dur="500"/>
                                        <p:tgtEl>
                                          <p:spTgt spid="182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829">
                                            <p:txEl>
                                              <p:pRg st="13" end="13"/>
                                            </p:txEl>
                                          </p:spTgt>
                                        </p:tgtEl>
                                        <p:attrNameLst>
                                          <p:attrName>style.visibility</p:attrName>
                                        </p:attrNameLst>
                                      </p:cBhvr>
                                      <p:to>
                                        <p:strVal val="visible"/>
                                      </p:to>
                                    </p:set>
                                    <p:animEffect transition="in" filter="fade">
                                      <p:cBhvr>
                                        <p:cTn id="75"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0"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rPr dirty="0"/>
              <a:t>* If the method is not able to handle the exception object, then</a:t>
            </a:r>
          </a:p>
          <a:p>
            <a:pPr defTabSz="457200">
              <a:defRPr sz="2400">
                <a:latin typeface="+mn-lt"/>
                <a:ea typeface="+mn-ea"/>
                <a:cs typeface="+mn-cs"/>
                <a:sym typeface="Helvetica"/>
              </a:defRPr>
            </a:pPr>
            <a:r>
              <a:rPr dirty="0"/>
              <a:t>  JVM will terminate the method's execution.</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If no methods are handling the exception object then JVM will call</a:t>
            </a:r>
          </a:p>
          <a:p>
            <a:pPr defTabSz="457200">
              <a:defRPr sz="2400">
                <a:latin typeface="+mn-lt"/>
                <a:ea typeface="+mn-ea"/>
                <a:cs typeface="+mn-cs"/>
                <a:sym typeface="Helvetica"/>
              </a:defRPr>
            </a:pPr>
            <a:r>
              <a:rPr dirty="0"/>
              <a:t>  Default Exception Handler which will handle the exception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Default exception handler will handle the exception and prints</a:t>
            </a:r>
          </a:p>
          <a:p>
            <a:pPr defTabSz="457200">
              <a:defRPr sz="2400">
                <a:latin typeface="+mn-lt"/>
                <a:ea typeface="+mn-ea"/>
                <a:cs typeface="+mn-cs"/>
                <a:sym typeface="Helvetica"/>
              </a:defRPr>
            </a:pPr>
            <a:r>
              <a:rPr dirty="0"/>
              <a:t>  - Name of the exception </a:t>
            </a:r>
          </a:p>
          <a:p>
            <a:pPr defTabSz="457200">
              <a:defRPr sz="2400">
                <a:latin typeface="+mn-lt"/>
                <a:ea typeface="+mn-ea"/>
                <a:cs typeface="+mn-cs"/>
                <a:sym typeface="Helvetica"/>
              </a:defRPr>
            </a:pPr>
            <a:r>
              <a:rPr dirty="0"/>
              <a:t>  - Reason for the exception</a:t>
            </a:r>
          </a:p>
          <a:p>
            <a:pPr defTabSz="457200">
              <a:defRPr sz="2400">
                <a:latin typeface="+mn-lt"/>
                <a:ea typeface="+mn-ea"/>
                <a:cs typeface="+mn-cs"/>
                <a:sym typeface="Helvetica"/>
              </a:defRPr>
            </a:pPr>
            <a:r>
              <a:rPr dirty="0"/>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0"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0" build="p" bldLvl="5" animBg="1" advAuto="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try-catch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try</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risky</a:t>
            </a:r>
            <a:r>
              <a:t> lines of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catch(ExceptionClass </a:t>
            </a:r>
            <a:r>
              <a:rPr u="sng"/>
              <a:t>ref</a:t>
            </a:r>
            <a:r>
              <a: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alternate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try with multiple catch blocks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e  = new ArithmeticException();</a:t>
            </a:r>
          </a:p>
          <a:p>
            <a:pPr defTabSz="457200">
              <a:defRPr sz="2400">
                <a:latin typeface="+mn-lt"/>
                <a:ea typeface="+mn-ea"/>
                <a:cs typeface="+mn-cs"/>
                <a:sym typeface="Helvetica"/>
              </a:defRPr>
            </a:pPr>
            <a:r>
              <a:t> Exception e2 = new ArrayIndexOutOfBoundsException();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0"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847">
                                            <p:txEl>
                                              <p:pRg st="10" end="10"/>
                                            </p:txEl>
                                          </p:spTgt>
                                        </p:tgtEl>
                                        <p:attrNameLst>
                                          <p:attrName>style.visibility</p:attrName>
                                        </p:attrNameLst>
                                      </p:cBhvr>
                                      <p:to>
                                        <p:strVal val="visible"/>
                                      </p:to>
                                    </p:set>
                                    <p:animEffect transition="in" filter="fade">
                                      <p:cBhvr>
                                        <p:cTn id="60" dur="500"/>
                                        <p:tgtEl>
                                          <p:spTgt spid="184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847">
                                            <p:txEl>
                                              <p:pRg st="11" end="11"/>
                                            </p:txEl>
                                          </p:spTgt>
                                        </p:tgtEl>
                                        <p:attrNameLst>
                                          <p:attrName>style.visibility</p:attrName>
                                        </p:attrNameLst>
                                      </p:cBhvr>
                                      <p:to>
                                        <p:strVal val="visible"/>
                                      </p:to>
                                    </p:set>
                                    <p:animEffect transition="in" filter="fade">
                                      <p:cBhvr>
                                        <p:cTn id="65" dur="500"/>
                                        <p:tgtEl>
                                          <p:spTgt spid="18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847">
                                            <p:txEl>
                                              <p:pRg st="12" end="12"/>
                                            </p:txEl>
                                          </p:spTgt>
                                        </p:tgtEl>
                                        <p:attrNameLst>
                                          <p:attrName>style.visibility</p:attrName>
                                        </p:attrNameLst>
                                      </p:cBhvr>
                                      <p:to>
                                        <p:strVal val="visible"/>
                                      </p:to>
                                    </p:set>
                                    <p:animEffect transition="in" filter="fade">
                                      <p:cBhvr>
                                        <p:cTn id="70" dur="500"/>
                                        <p:tgtEl>
                                          <p:spTgt spid="18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847">
                                            <p:txEl>
                                              <p:pRg st="13" end="13"/>
                                            </p:txEl>
                                          </p:spTgt>
                                        </p:tgtEl>
                                        <p:attrNameLst>
                                          <p:attrName>style.visibility</p:attrName>
                                        </p:attrNameLst>
                                      </p:cBhvr>
                                      <p:to>
                                        <p:strVal val="visible"/>
                                      </p:to>
                                    </p:set>
                                    <p:animEffect transition="in" filter="fade">
                                      <p:cBhvr>
                                        <p:cTn id="75" dur="500"/>
                                        <p:tgtEl>
                                          <p:spTgt spid="184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0" nodeType="clickEffect">
                                  <p:stCondLst>
                                    <p:cond delay="0"/>
                                  </p:stCondLst>
                                  <p:iterate>
                                    <p:tmAbs val="0"/>
                                  </p:iterate>
                                  <p:childTnLst>
                                    <p:set>
                                      <p:cBhvr>
                                        <p:cTn id="79" fill="hold"/>
                                        <p:tgtEl>
                                          <p:spTgt spid="1847">
                                            <p:txEl>
                                              <p:pRg st="14" end="14"/>
                                            </p:txEl>
                                          </p:spTgt>
                                        </p:tgtEl>
                                        <p:attrNameLst>
                                          <p:attrName>style.visibility</p:attrName>
                                        </p:attrNameLst>
                                      </p:cBhvr>
                                      <p:to>
                                        <p:strVal val="visible"/>
                                      </p:to>
                                    </p:set>
                                    <p:animEffect transition="in" filter="fade">
                                      <p:cBhvr>
                                        <p:cTn id="80" dur="500"/>
                                        <p:tgtEl>
                                          <p:spTgt spid="18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0" build="p" bldLvl="5" animBg="1" advAuto="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55" name="Group 2"/>
          <p:cNvGrpSpPr/>
          <p:nvPr/>
        </p:nvGrpSpPr>
        <p:grpSpPr>
          <a:xfrm>
            <a:off x="10635092" y="5999069"/>
            <a:ext cx="1810867" cy="838732"/>
            <a:chOff x="0" y="0"/>
            <a:chExt cx="1810866" cy="838731"/>
          </a:xfrm>
        </p:grpSpPr>
        <p:pic>
          <p:nvPicPr>
            <p:cNvPr id="18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56" name="object 11"/>
          <p:cNvSpPr txBox="1"/>
          <p:nvPr/>
        </p:nvSpPr>
        <p:spPr>
          <a:xfrm>
            <a:off x="101309" y="865747"/>
            <a:ext cx="13376301" cy="626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finally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finally block is executed irrespective of </a:t>
            </a:r>
            <a:r>
              <a:rPr u="sng"/>
              <a:t>occurance</a:t>
            </a:r>
            <a:r>
              <a:t> of exceptions.</a:t>
            </a:r>
          </a:p>
          <a:p>
            <a:pPr defTabSz="457200">
              <a:defRPr sz="2400">
                <a:latin typeface="+mn-lt"/>
                <a:ea typeface="+mn-ea"/>
                <a:cs typeface="+mn-cs"/>
                <a:sym typeface="Helvetica"/>
              </a:defRPr>
            </a:pPr>
            <a:r>
              <a:t> * finally block should be written after the 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are of 2 types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1. Checked exception</a:t>
            </a:r>
          </a:p>
          <a:p>
            <a:pPr defTabSz="457200">
              <a:defRPr sz="2400">
                <a:latin typeface="+mn-lt"/>
                <a:ea typeface="+mn-ea"/>
                <a:cs typeface="+mn-cs"/>
                <a:sym typeface="Helvetica"/>
              </a:defRPr>
            </a:pPr>
            <a:r>
              <a:t>  2. Unchecked exception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Exceptions which are not checked by the compiler at the compile time  are called as unchecked </a:t>
            </a:r>
          </a:p>
          <a:p>
            <a:pPr defTabSz="457200">
              <a:defRPr sz="2400">
                <a:latin typeface="+mn-lt"/>
                <a:ea typeface="+mn-ea"/>
                <a:cs typeface="+mn-cs"/>
                <a:sym typeface="Helvetica"/>
              </a:defRPr>
            </a:pPr>
            <a:r>
              <a:t>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Leaving RuntimeException and its Subclasses all other exceptions are checked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RuntimeException and all of its Subclasses are Unchecked exceptions.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par>
                                <p:cTn id="8" presetID="10" presetClass="entr" presetSubtype="0" fill="hold" grpId="0" nodeType="withEffect">
                                  <p:stCondLst>
                                    <p:cond delay="0"/>
                                  </p:stCondLst>
                                  <p:iterate>
                                    <p:tmAbs val="0"/>
                                  </p:iterate>
                                  <p:childTnLst>
                                    <p:set>
                                      <p:cBhvr>
                                        <p:cTn id="9" fill="hold"/>
                                        <p:tgtEl>
                                          <p:spTgt spid="1856">
                                            <p:txEl>
                                              <p:pRg st="0" end="0"/>
                                            </p:txEl>
                                          </p:spTgt>
                                        </p:tgtEl>
                                        <p:attrNameLst>
                                          <p:attrName>style.visibility</p:attrName>
                                        </p:attrNameLst>
                                      </p:cBhvr>
                                      <p:to>
                                        <p:strVal val="visible"/>
                                      </p:to>
                                    </p:set>
                                    <p:animEffect transition="in" filter="fade">
                                      <p:cBhvr>
                                        <p:cTn id="10" dur="500"/>
                                        <p:tgtEl>
                                          <p:spTgt spid="18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56">
                                            <p:txEl>
                                              <p:pRg st="1" end="1"/>
                                            </p:txEl>
                                          </p:spTgt>
                                        </p:tgtEl>
                                        <p:attrNameLst>
                                          <p:attrName>style.visibility</p:attrName>
                                        </p:attrNameLst>
                                      </p:cBhvr>
                                      <p:to>
                                        <p:strVal val="visible"/>
                                      </p:to>
                                    </p:set>
                                    <p:animEffect transition="in" filter="fade">
                                      <p:cBhvr>
                                        <p:cTn id="15" dur="500"/>
                                        <p:tgtEl>
                                          <p:spTgt spid="18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856">
                                            <p:txEl>
                                              <p:pRg st="2" end="2"/>
                                            </p:txEl>
                                          </p:spTgt>
                                        </p:tgtEl>
                                        <p:attrNameLst>
                                          <p:attrName>style.visibility</p:attrName>
                                        </p:attrNameLst>
                                      </p:cBhvr>
                                      <p:to>
                                        <p:strVal val="visible"/>
                                      </p:to>
                                    </p:set>
                                    <p:animEffect transition="in" filter="fade">
                                      <p:cBhvr>
                                        <p:cTn id="20" dur="500"/>
                                        <p:tgtEl>
                                          <p:spTgt spid="18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856">
                                            <p:txEl>
                                              <p:pRg st="3" end="3"/>
                                            </p:txEl>
                                          </p:spTgt>
                                        </p:tgtEl>
                                        <p:attrNameLst>
                                          <p:attrName>style.visibility</p:attrName>
                                        </p:attrNameLst>
                                      </p:cBhvr>
                                      <p:to>
                                        <p:strVal val="visible"/>
                                      </p:to>
                                    </p:set>
                                    <p:animEffect transition="in" filter="fade">
                                      <p:cBhvr>
                                        <p:cTn id="25" dur="500"/>
                                        <p:tgtEl>
                                          <p:spTgt spid="18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856">
                                            <p:txEl>
                                              <p:pRg st="4" end="4"/>
                                            </p:txEl>
                                          </p:spTgt>
                                        </p:tgtEl>
                                        <p:attrNameLst>
                                          <p:attrName>style.visibility</p:attrName>
                                        </p:attrNameLst>
                                      </p:cBhvr>
                                      <p:to>
                                        <p:strVal val="visible"/>
                                      </p:to>
                                    </p:set>
                                    <p:animEffect transition="in" filter="fade">
                                      <p:cBhvr>
                                        <p:cTn id="30" dur="500"/>
                                        <p:tgtEl>
                                          <p:spTgt spid="185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856">
                                            <p:txEl>
                                              <p:pRg st="5" end="5"/>
                                            </p:txEl>
                                          </p:spTgt>
                                        </p:tgtEl>
                                        <p:attrNameLst>
                                          <p:attrName>style.visibility</p:attrName>
                                        </p:attrNameLst>
                                      </p:cBhvr>
                                      <p:to>
                                        <p:strVal val="visible"/>
                                      </p:to>
                                    </p:set>
                                    <p:animEffect transition="in" filter="fade">
                                      <p:cBhvr>
                                        <p:cTn id="35" dur="500"/>
                                        <p:tgtEl>
                                          <p:spTgt spid="185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856">
                                            <p:txEl>
                                              <p:pRg st="6" end="6"/>
                                            </p:txEl>
                                          </p:spTgt>
                                        </p:tgtEl>
                                        <p:attrNameLst>
                                          <p:attrName>style.visibility</p:attrName>
                                        </p:attrNameLst>
                                      </p:cBhvr>
                                      <p:to>
                                        <p:strVal val="visible"/>
                                      </p:to>
                                    </p:set>
                                    <p:animEffect transition="in" filter="fade">
                                      <p:cBhvr>
                                        <p:cTn id="40" dur="500"/>
                                        <p:tgtEl>
                                          <p:spTgt spid="185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856">
                                            <p:txEl>
                                              <p:pRg st="7" end="7"/>
                                            </p:txEl>
                                          </p:spTgt>
                                        </p:tgtEl>
                                        <p:attrNameLst>
                                          <p:attrName>style.visibility</p:attrName>
                                        </p:attrNameLst>
                                      </p:cBhvr>
                                      <p:to>
                                        <p:strVal val="visible"/>
                                      </p:to>
                                    </p:set>
                                    <p:animEffect transition="in" filter="fade">
                                      <p:cBhvr>
                                        <p:cTn id="45" dur="500"/>
                                        <p:tgtEl>
                                          <p:spTgt spid="185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856">
                                            <p:txEl>
                                              <p:pRg st="8" end="8"/>
                                            </p:txEl>
                                          </p:spTgt>
                                        </p:tgtEl>
                                        <p:attrNameLst>
                                          <p:attrName>style.visibility</p:attrName>
                                        </p:attrNameLst>
                                      </p:cBhvr>
                                      <p:to>
                                        <p:strVal val="visible"/>
                                      </p:to>
                                    </p:set>
                                    <p:animEffect transition="in" filter="fade">
                                      <p:cBhvr>
                                        <p:cTn id="50" dur="500"/>
                                        <p:tgtEl>
                                          <p:spTgt spid="185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856">
                                            <p:txEl>
                                              <p:pRg st="9" end="9"/>
                                            </p:txEl>
                                          </p:spTgt>
                                        </p:tgtEl>
                                        <p:attrNameLst>
                                          <p:attrName>style.visibility</p:attrName>
                                        </p:attrNameLst>
                                      </p:cBhvr>
                                      <p:to>
                                        <p:strVal val="visible"/>
                                      </p:to>
                                    </p:set>
                                    <p:animEffect transition="in" filter="fade">
                                      <p:cBhvr>
                                        <p:cTn id="55" dur="500"/>
                                        <p:tgtEl>
                                          <p:spTgt spid="185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856">
                                            <p:txEl>
                                              <p:pRg st="10" end="10"/>
                                            </p:txEl>
                                          </p:spTgt>
                                        </p:tgtEl>
                                        <p:attrNameLst>
                                          <p:attrName>style.visibility</p:attrName>
                                        </p:attrNameLst>
                                      </p:cBhvr>
                                      <p:to>
                                        <p:strVal val="visible"/>
                                      </p:to>
                                    </p:set>
                                    <p:animEffect transition="in" filter="fade">
                                      <p:cBhvr>
                                        <p:cTn id="60" dur="500"/>
                                        <p:tgtEl>
                                          <p:spTgt spid="185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856">
                                            <p:txEl>
                                              <p:pRg st="11" end="11"/>
                                            </p:txEl>
                                          </p:spTgt>
                                        </p:tgtEl>
                                        <p:attrNameLst>
                                          <p:attrName>style.visibility</p:attrName>
                                        </p:attrNameLst>
                                      </p:cBhvr>
                                      <p:to>
                                        <p:strVal val="visible"/>
                                      </p:to>
                                    </p:set>
                                    <p:animEffect transition="in" filter="fade">
                                      <p:cBhvr>
                                        <p:cTn id="65" dur="500"/>
                                        <p:tgtEl>
                                          <p:spTgt spid="1856">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856">
                                            <p:txEl>
                                              <p:pRg st="12" end="12"/>
                                            </p:txEl>
                                          </p:spTgt>
                                        </p:tgtEl>
                                        <p:attrNameLst>
                                          <p:attrName>style.visibility</p:attrName>
                                        </p:attrNameLst>
                                      </p:cBhvr>
                                      <p:to>
                                        <p:strVal val="visible"/>
                                      </p:to>
                                    </p:set>
                                    <p:animEffect transition="in" filter="fade">
                                      <p:cBhvr>
                                        <p:cTn id="70" dur="500"/>
                                        <p:tgtEl>
                                          <p:spTgt spid="1856">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856">
                                            <p:txEl>
                                              <p:pRg st="13" end="13"/>
                                            </p:txEl>
                                          </p:spTgt>
                                        </p:tgtEl>
                                        <p:attrNameLst>
                                          <p:attrName>style.visibility</p:attrName>
                                        </p:attrNameLst>
                                      </p:cBhvr>
                                      <p:to>
                                        <p:strVal val="visible"/>
                                      </p:to>
                                    </p:set>
                                    <p:animEffect transition="in" filter="fade">
                                      <p:cBhvr>
                                        <p:cTn id="75" dur="500"/>
                                        <p:tgtEl>
                                          <p:spTgt spid="1856">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0" nodeType="clickEffect">
                                  <p:stCondLst>
                                    <p:cond delay="0"/>
                                  </p:stCondLst>
                                  <p:iterate>
                                    <p:tmAbs val="0"/>
                                  </p:iterate>
                                  <p:childTnLst>
                                    <p:set>
                                      <p:cBhvr>
                                        <p:cTn id="79" fill="hold"/>
                                        <p:tgtEl>
                                          <p:spTgt spid="1856">
                                            <p:txEl>
                                              <p:pRg st="14" end="14"/>
                                            </p:txEl>
                                          </p:spTgt>
                                        </p:tgtEl>
                                        <p:attrNameLst>
                                          <p:attrName>style.visibility</p:attrName>
                                        </p:attrNameLst>
                                      </p:cBhvr>
                                      <p:to>
                                        <p:strVal val="visible"/>
                                      </p:to>
                                    </p:set>
                                    <p:animEffect transition="in" filter="fade">
                                      <p:cBhvr>
                                        <p:cTn id="80" dur="500"/>
                                        <p:tgtEl>
                                          <p:spTgt spid="1856">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0" nodeType="clickEffect">
                                  <p:stCondLst>
                                    <p:cond delay="0"/>
                                  </p:stCondLst>
                                  <p:iterate>
                                    <p:tmAbs val="0"/>
                                  </p:iterate>
                                  <p:childTnLst>
                                    <p:set>
                                      <p:cBhvr>
                                        <p:cTn id="84" fill="hold"/>
                                        <p:tgtEl>
                                          <p:spTgt spid="1856">
                                            <p:txEl>
                                              <p:pRg st="15" end="15"/>
                                            </p:txEl>
                                          </p:spTgt>
                                        </p:tgtEl>
                                        <p:attrNameLst>
                                          <p:attrName>style.visibility</p:attrName>
                                        </p:attrNameLst>
                                      </p:cBhvr>
                                      <p:to>
                                        <p:strVal val="visible"/>
                                      </p:to>
                                    </p:set>
                                    <p:animEffect transition="in" filter="fade">
                                      <p:cBhvr>
                                        <p:cTn id="85" dur="500"/>
                                        <p:tgtEl>
                                          <p:spTgt spid="1856">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grpId="0" nodeType="clickEffect">
                                  <p:stCondLst>
                                    <p:cond delay="0"/>
                                  </p:stCondLst>
                                  <p:iterate>
                                    <p:tmAbs val="0"/>
                                  </p:iterate>
                                  <p:childTnLst>
                                    <p:set>
                                      <p:cBhvr>
                                        <p:cTn id="89" fill="hold"/>
                                        <p:tgtEl>
                                          <p:spTgt spid="1856">
                                            <p:txEl>
                                              <p:pRg st="16" end="16"/>
                                            </p:txEl>
                                          </p:spTgt>
                                        </p:tgtEl>
                                        <p:attrNameLst>
                                          <p:attrName>style.visibility</p:attrName>
                                        </p:attrNameLst>
                                      </p:cBhvr>
                                      <p:to>
                                        <p:strVal val="visible"/>
                                      </p:to>
                                    </p:set>
                                    <p:animEffect transition="in" filter="fade">
                                      <p:cBhvr>
                                        <p:cTn id="90" dur="500"/>
                                        <p:tgtEl>
                                          <p:spTgt spid="18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0" build="p" bldLvl="5" animBg="1"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64" name="Group 2"/>
          <p:cNvGrpSpPr/>
          <p:nvPr/>
        </p:nvGrpSpPr>
        <p:grpSpPr>
          <a:xfrm>
            <a:off x="10635092" y="5999069"/>
            <a:ext cx="1810867" cy="838732"/>
            <a:chOff x="0" y="0"/>
            <a:chExt cx="1810866" cy="838731"/>
          </a:xfrm>
        </p:grpSpPr>
        <p:pic>
          <p:nvPicPr>
            <p:cNvPr id="18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65" name="object 11"/>
          <p:cNvSpPr txBox="1"/>
          <p:nvPr/>
        </p:nvSpPr>
        <p:spPr>
          <a:xfrm>
            <a:off x="101309" y="865747"/>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 Exception propagation : </a:t>
            </a:r>
          </a:p>
          <a:p>
            <a:pPr defTabSz="457200">
              <a:defRPr sz="2400">
                <a:latin typeface="+mn-lt"/>
                <a:ea typeface="+mn-ea"/>
                <a:cs typeface="+mn-cs"/>
                <a:sym typeface="Helvetica"/>
              </a:defRPr>
            </a:pPr>
            <a:r>
              <a:t>    Passing the exception object from called method to calling method is </a:t>
            </a:r>
          </a:p>
          <a:p>
            <a:pPr defTabSz="457200">
              <a:defRPr sz="2400">
                <a:latin typeface="+mn-lt"/>
                <a:ea typeface="+mn-ea"/>
                <a:cs typeface="+mn-cs"/>
                <a:sym typeface="Helvetica"/>
              </a:defRPr>
            </a:pPr>
            <a:r>
              <a:t>    known as Exception propagation.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Unchecked exceptions will be implicitly propagated by the JVM.  </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throws keyword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throws keyword is used to propagate checked exceptions explicitly</a:t>
            </a:r>
          </a:p>
          <a:p>
            <a:pPr defTabSz="457200">
              <a:defRPr sz="2400">
                <a:latin typeface="+mn-lt"/>
                <a:ea typeface="+mn-ea"/>
                <a:cs typeface="+mn-cs"/>
                <a:sym typeface="Helvetica"/>
              </a:defRPr>
            </a:pPr>
            <a:r>
              <a:t>    by the programmer.</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 keyword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 throw keyword is used to throw the exception explicitly by the </a:t>
            </a:r>
          </a:p>
          <a:p>
            <a:pPr defTabSz="457200">
              <a:defRPr sz="2400">
                <a:latin typeface="+mn-lt"/>
                <a:ea typeface="+mn-ea"/>
                <a:cs typeface="+mn-cs"/>
                <a:sym typeface="Helvetica"/>
              </a:defRPr>
            </a:pPr>
            <a:r>
              <a:t>    programmer according to the application requirements.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0"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865">
                                            <p:txEl>
                                              <p:pRg st="10" end="10"/>
                                            </p:txEl>
                                          </p:spTgt>
                                        </p:tgtEl>
                                        <p:attrNameLst>
                                          <p:attrName>style.visibility</p:attrName>
                                        </p:attrNameLst>
                                      </p:cBhvr>
                                      <p:to>
                                        <p:strVal val="visible"/>
                                      </p:to>
                                    </p:set>
                                    <p:animEffect transition="in" filter="fade">
                                      <p:cBhvr>
                                        <p:cTn id="60" dur="500"/>
                                        <p:tgtEl>
                                          <p:spTgt spid="186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865">
                                            <p:txEl>
                                              <p:pRg st="11" end="11"/>
                                            </p:txEl>
                                          </p:spTgt>
                                        </p:tgtEl>
                                        <p:attrNameLst>
                                          <p:attrName>style.visibility</p:attrName>
                                        </p:attrNameLst>
                                      </p:cBhvr>
                                      <p:to>
                                        <p:strVal val="visible"/>
                                      </p:to>
                                    </p:set>
                                    <p:animEffect transition="in" filter="fade">
                                      <p:cBhvr>
                                        <p:cTn id="65" dur="500"/>
                                        <p:tgtEl>
                                          <p:spTgt spid="186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0" nodeType="clickEffect">
                                  <p:stCondLst>
                                    <p:cond delay="0"/>
                                  </p:stCondLst>
                                  <p:iterate>
                                    <p:tmAbs val="0"/>
                                  </p:iterate>
                                  <p:childTnLst>
                                    <p:set>
                                      <p:cBhvr>
                                        <p:cTn id="69" fill="hold"/>
                                        <p:tgtEl>
                                          <p:spTgt spid="1865">
                                            <p:txEl>
                                              <p:pRg st="12" end="12"/>
                                            </p:txEl>
                                          </p:spTgt>
                                        </p:tgtEl>
                                        <p:attrNameLst>
                                          <p:attrName>style.visibility</p:attrName>
                                        </p:attrNameLst>
                                      </p:cBhvr>
                                      <p:to>
                                        <p:strVal val="visible"/>
                                      </p:to>
                                    </p:set>
                                    <p:animEffect transition="in" filter="fade">
                                      <p:cBhvr>
                                        <p:cTn id="70" dur="500"/>
                                        <p:tgtEl>
                                          <p:spTgt spid="186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1865">
                                            <p:txEl>
                                              <p:pRg st="13" end="13"/>
                                            </p:txEl>
                                          </p:spTgt>
                                        </p:tgtEl>
                                        <p:attrNameLst>
                                          <p:attrName>style.visibility</p:attrName>
                                        </p:attrNameLst>
                                      </p:cBhvr>
                                      <p:to>
                                        <p:strVal val="visible"/>
                                      </p:to>
                                    </p:set>
                                    <p:animEffect transition="in" filter="fade">
                                      <p:cBhvr>
                                        <p:cTn id="75" dur="500"/>
                                        <p:tgtEl>
                                          <p:spTgt spid="186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0" nodeType="clickEffect">
                                  <p:stCondLst>
                                    <p:cond delay="0"/>
                                  </p:stCondLst>
                                  <p:iterate>
                                    <p:tmAbs val="0"/>
                                  </p:iterate>
                                  <p:childTnLst>
                                    <p:set>
                                      <p:cBhvr>
                                        <p:cTn id="79" fill="hold"/>
                                        <p:tgtEl>
                                          <p:spTgt spid="1865">
                                            <p:txEl>
                                              <p:pRg st="14" end="14"/>
                                            </p:txEl>
                                          </p:spTgt>
                                        </p:tgtEl>
                                        <p:attrNameLst>
                                          <p:attrName>style.visibility</p:attrName>
                                        </p:attrNameLst>
                                      </p:cBhvr>
                                      <p:to>
                                        <p:strVal val="visible"/>
                                      </p:to>
                                    </p:set>
                                    <p:animEffect transition="in" filter="fade">
                                      <p:cBhvr>
                                        <p:cTn id="80" dur="500"/>
                                        <p:tgtEl>
                                          <p:spTgt spid="186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0" nodeType="clickEffect">
                                  <p:stCondLst>
                                    <p:cond delay="0"/>
                                  </p:stCondLst>
                                  <p:iterate>
                                    <p:tmAbs val="0"/>
                                  </p:iterate>
                                  <p:childTnLst>
                                    <p:set>
                                      <p:cBhvr>
                                        <p:cTn id="84" fill="hold"/>
                                        <p:tgtEl>
                                          <p:spTgt spid="1865">
                                            <p:txEl>
                                              <p:pRg st="15" end="15"/>
                                            </p:txEl>
                                          </p:spTgt>
                                        </p:tgtEl>
                                        <p:attrNameLst>
                                          <p:attrName>style.visibility</p:attrName>
                                        </p:attrNameLst>
                                      </p:cBhvr>
                                      <p:to>
                                        <p:strVal val="visible"/>
                                      </p:to>
                                    </p:set>
                                    <p:animEffect transition="in" filter="fade">
                                      <p:cBhvr>
                                        <p:cTn id="85" dur="500"/>
                                        <p:tgtEl>
                                          <p:spTgt spid="186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0"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Keywords are those reserved words which will have a pre-defined</a:t>
            </a:r>
          </a:p>
          <a:p>
            <a:pPr indent="8144">
              <a:tabLst>
                <a:tab pos="76200" algn="l"/>
              </a:tabLst>
              <a:defRPr sz="2500">
                <a:solidFill>
                  <a:srgbClr val="231F20"/>
                </a:solidFill>
              </a:defRPr>
            </a:pPr>
            <a:r>
              <a:rPr dirty="0"/>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advAuto="0"/>
      <p:bldP spid="342" grpId="0" animBg="1" advAuto="0"/>
      <p:bldP spid="34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 Identifiers are the names given for an entity in a program</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36810" y="169690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 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rPr dirty="0"/>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solidFill>
                  <a:srgbClr val="231F20"/>
                </a:solidFill>
              </a:defRPr>
            </a:pPr>
            <a:r>
              <a:rPr dirty="0"/>
              <a:t>Identifiers </a:t>
            </a:r>
            <a:r>
              <a:rPr b="1" dirty="0">
                <a:solidFill>
                  <a:srgbClr val="FF0000"/>
                </a:solidFill>
              </a:rPr>
              <a:t>should not </a:t>
            </a:r>
            <a:r>
              <a:rPr dirty="0">
                <a:solidFill>
                  <a:srgbClr val="000000"/>
                </a:solidFill>
              </a:rPr>
              <a:t>start with numeric</a:t>
            </a:r>
            <a:r>
              <a:rPr b="1" dirty="0">
                <a:solidFill>
                  <a:srgbClr val="FF0000"/>
                </a:solidFill>
              </a:rPr>
              <a:t> </a:t>
            </a:r>
            <a:r>
              <a:rPr dirty="0"/>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rPr dirty="0"/>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rPr dirty="0"/>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rPr dirty="0"/>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animBg="1" advAuto="0"/>
      <p:bldP spid="353" grpId="0" animBg="1" advAuto="0"/>
      <p:bldP spid="354" grpId="0" animBg="1" advAuto="0"/>
      <p:bldP spid="355" grpId="0" animBg="1" advAuto="0"/>
      <p:bldP spid="356" grpId="0" animBg="1" advAuto="0"/>
      <p:bldP spid="357" grpId="0" animBg="1" advAuto="0"/>
      <p:bldP spid="358" grpId="0" animBg="1" advAuto="0"/>
      <p:bldP spid="359" grpId="0" animBg="1" advAuto="0"/>
      <p:bldP spid="360"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rPr dirty="0"/>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animBg="1" advAuto="0"/>
      <p:bldP spid="370" grpId="0" animBg="1" advAuto="0"/>
      <p:bldP spid="371" grpId="0" animBg="1" advAuto="0"/>
      <p:bldP spid="372" grpId="0" animBg="1" advAuto="0"/>
      <p:bldP spid="37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rPr dirty="0"/>
              <a:t>syntax : datatype </a:t>
            </a:r>
            <a:r>
              <a:rPr dirty="0" err="1"/>
              <a:t>varName</a:t>
            </a:r>
            <a:r>
              <a:rPr dirty="0"/>
              <a:t>;</a:t>
            </a:r>
          </a:p>
        </p:txBody>
      </p:sp>
      <p:graphicFrame>
        <p:nvGraphicFramePr>
          <p:cNvPr id="384" name="Table 4"/>
          <p:cNvGraphicFramePr/>
          <p:nvPr/>
        </p:nvGraphicFramePr>
        <p:xfrm>
          <a:off x="427096" y="2399852"/>
          <a:ext cx="9399483" cy="4367520"/>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dirty="0" err="1">
                          <a:solidFill>
                            <a:srgbClr val="FFFFFF"/>
                          </a:solidFill>
                        </a:rPr>
                        <a:t>DataType</a:t>
                      </a:r>
                      <a:endParaRPr b="1" dirty="0">
                        <a:solidFill>
                          <a:srgbClr val="FFFFFF"/>
                        </a:solidFill>
                      </a:endParaRP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dirty="0">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rPr dirty="0"/>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dirty="0">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rPr dirty="0"/>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dirty="0">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dirty="0">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dirty="0">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dirty="0">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dirty="0">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rPr dirty="0"/>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animBg="1" advAuto="0"/>
      <p:bldP spid="383" grpId="0" animBg="1" advAuto="0"/>
      <p:bldP spid="384"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Initialization : It is a statement which is written to store the data within a variable using assignment operator(=).</a:t>
            </a:r>
          </a:p>
          <a:p>
            <a:pPr indent="8144">
              <a:tabLst>
                <a:tab pos="76200" algn="l"/>
              </a:tabLst>
              <a:defRPr sz="2500" b="1">
                <a:solidFill>
                  <a:srgbClr val="231F20"/>
                </a:solidFill>
              </a:defRPr>
            </a:pPr>
            <a:r>
              <a:rPr dirty="0"/>
              <a:t>syntax : </a:t>
            </a:r>
            <a:r>
              <a:rPr dirty="0" err="1"/>
              <a:t>varName</a:t>
            </a:r>
            <a:r>
              <a:rPr dirty="0"/>
              <a:t>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Utilization : It is one or group of statements which is written to use the value in the variable to perform the operation.</a:t>
            </a:r>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0"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animBg="1" advAuto="0"/>
      <p:bldP spid="389" grpId="0" animBg="1" advAuto="0"/>
      <p:bldP spid="390" grpId="0" animBg="1" advAuto="0"/>
      <p:bldP spid="394" grpId="0" animBg="1" advAuto="0"/>
      <p:bldP spid="397" grpId="0" animBg="1" advAuto="0"/>
      <p:bldP spid="39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animBg="1" advAuto="0"/>
      <p:bldP spid="422" grpId="0" animBg="1" advAuto="0"/>
      <p:bldP spid="423" grpId="0" animBg="1" advAuto="0"/>
      <p:bldP spid="424" grpId="0" animBg="1" advAuto="0"/>
      <p:bldP spid="425" grpId="0" animBg="1" advAuto="0"/>
      <p:bldP spid="426" grpId="0" animBg="1" advAuto="0"/>
      <p:bldP spid="427"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43611" cy="63832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42" grpId="0" animBg="1" advAuto="0"/>
      <p:bldP spid="443" grpId="0" animBg="1" advAuto="0"/>
      <p:bldP spid="444" grpId="0" animBg="1" advAuto="0"/>
      <p:bldP spid="445" grpId="0" animBg="1" advAuto="0"/>
      <p:bldP spid="446"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0"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animBg="1" advAuto="0"/>
      <p:bldP spid="456" grpId="0" animBg="1" advAuto="0"/>
      <p:bldP spid="457" grpId="0" animBg="1" advAuto="0"/>
      <p:bldP spid="458" grpId="0" animBg="1" advAuto="0"/>
      <p:bldP spid="459" grpId="0" animBg="1" advAuto="0"/>
      <p:bldP spid="462" grpId="0" animBg="1" advAuto="0"/>
      <p:bldP spid="46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animBg="1" advAuto="0"/>
      <p:bldP spid="473" grpId="0" animBg="1" advAuto="0"/>
      <p:bldP spid="47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animBg="1" advAuto="0"/>
      <p:bldP spid="484" grpId="0" animBg="1" advAuto="0"/>
      <p:bldP spid="485"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animBg="1" advAuto="0"/>
      <p:bldP spid="495" grpId="0" animBg="1" advAuto="0"/>
      <p:bldP spid="496"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rPr dirty="0"/>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rPr dirty="0"/>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advAuto="0"/>
      <p:bldP spid="136"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animBg="1" advAuto="0"/>
      <p:bldP spid="506" grpId="0" animBg="1" advAuto="0"/>
      <p:bldP spid="507" grpId="0" animBg="1" advAuto="0"/>
      <p:bldP spid="508" grpId="0" animBg="1" advAuto="0"/>
      <p:bldP spid="509"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Access modifier : static.</a:t>
            </a:r>
          </a:p>
          <a:p>
            <a:pPr marL="81851" indent="-73708">
              <a:buSzPct val="100000"/>
              <a:buChar char="•"/>
              <a:tabLst>
                <a:tab pos="76200" algn="l"/>
              </a:tabLst>
              <a:defRPr sz="2500">
                <a:solidFill>
                  <a:srgbClr val="231F20"/>
                </a:solidFill>
              </a:defRPr>
            </a:pPr>
            <a:r>
              <a:t>Access specifier : public, protected, pkg-level, private.</a:t>
            </a:r>
          </a:p>
          <a:p>
            <a:pPr marL="81851" indent="-73708">
              <a:buSzPct val="100000"/>
              <a:buChar char="•"/>
              <a:tabLst>
                <a:tab pos="76200" algn="l"/>
              </a:tabLst>
              <a:defRPr sz="2500"/>
            </a:pPr>
            <a:r>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advAuto="0"/>
      <p:bldP spid="541" grpId="0" animBg="1" advAuto="0"/>
      <p:bldP spid="542" grpId="0" animBg="1" advAuto="0"/>
      <p:bldP spid="543"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advAuto="0"/>
      <p:bldP spid="553" grpId="0" animBg="1" advAuto="0"/>
      <p:bldP spid="554" grpId="0" animBg="1" advAuto="0"/>
      <p:bldP spid="555"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64" name="Group 2"/>
          <p:cNvGrpSpPr/>
          <p:nvPr/>
        </p:nvGrpSpPr>
        <p:grpSpPr>
          <a:xfrm>
            <a:off x="10635092" y="5999069"/>
            <a:ext cx="1810867" cy="838732"/>
            <a:chOff x="0" y="0"/>
            <a:chExt cx="1810866" cy="838731"/>
          </a:xfrm>
        </p:grpSpPr>
        <p:pic>
          <p:nvPicPr>
            <p:cNvPr id="5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0" animBg="1" advAuto="0"/>
      <p:bldP spid="565"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0" animBg="1" advAuto="0"/>
      <p:bldP spid="588" grpId="0" animBg="1" advAuto="0"/>
      <p:bldP spid="589"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0" animBg="1" advAuto="0"/>
      <p:bldP spid="602"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stretch>
            <a:fillRect/>
          </a:stretch>
        </p:blipFill>
        <p:spPr>
          <a:xfrm>
            <a:off x="2008773" y="833724"/>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rPr dirty="0"/>
              <a:t>BA(Business Analyst) </a:t>
            </a:r>
          </a:p>
          <a:p>
            <a:pPr>
              <a:defRPr>
                <a:effectLst>
                  <a:outerShdw blurRad="38100" dist="19050" dir="2700000" rotWithShape="0">
                    <a:srgbClr val="000000">
                      <a:alpha val="40000"/>
                    </a:srgbClr>
                  </a:outerShdw>
                </a:effectLst>
              </a:defRPr>
            </a:pPr>
            <a:r>
              <a:rPr dirty="0"/>
              <a:t>Collects the requirements</a:t>
            </a:r>
          </a:p>
          <a:p>
            <a:pPr>
              <a:defRPr>
                <a:effectLst>
                  <a:outerShdw blurRad="38100" dist="19050" dir="2700000" rotWithShape="0">
                    <a:srgbClr val="000000">
                      <a:alpha val="40000"/>
                    </a:srgbClr>
                  </a:outerShdw>
                </a:effectLst>
              </a:defRPr>
            </a:pPr>
            <a:r>
              <a:rPr dirty="0"/>
              <a:t>From the client</a:t>
            </a:r>
          </a:p>
          <a:p>
            <a:pPr>
              <a:defRPr>
                <a:effectLst>
                  <a:outerShdw blurRad="38100" dist="19050" dir="2700000" rotWithShape="0">
                    <a:srgbClr val="000000">
                      <a:alpha val="40000"/>
                    </a:srgbClr>
                  </a:outerShdw>
                </a:effectLst>
              </a:defRPr>
            </a:pPr>
            <a:r>
              <a:rPr dirty="0"/>
              <a:t>BA is expert in the domain</a:t>
            </a:r>
          </a:p>
          <a:p>
            <a:pPr>
              <a:defRPr>
                <a:effectLst>
                  <a:outerShdw blurRad="38100" dist="19050" dir="2700000" rotWithShape="0">
                    <a:srgbClr val="000000">
                      <a:alpha val="40000"/>
                    </a:srgbClr>
                  </a:outerShdw>
                </a:effectLst>
              </a:defRPr>
            </a:pPr>
            <a:r>
              <a:rPr dirty="0"/>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rPr dirty="0"/>
              <a:t>Technical Architect is will design the application based on his experience.</a:t>
            </a:r>
          </a:p>
          <a:p>
            <a:pPr>
              <a:defRPr>
                <a:effectLst>
                  <a:outerShdw blurRad="38100" dist="19050" dir="2700000" rotWithShape="0">
                    <a:srgbClr val="000000">
                      <a:alpha val="40000"/>
                    </a:srgbClr>
                  </a:outerShdw>
                </a:effectLst>
              </a:defRPr>
            </a:pPr>
            <a:r>
              <a:rPr dirty="0"/>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rPr dirty="0"/>
              <a:t>Low Level Design</a:t>
            </a:r>
          </a:p>
          <a:p>
            <a:pPr marL="342900" indent="-342900">
              <a:buSzPct val="100000"/>
              <a:buFont typeface="Arial"/>
              <a:buChar char="•"/>
              <a:defRPr>
                <a:effectLst>
                  <a:outerShdw blurRad="38100" dist="19050" dir="2700000" rotWithShape="0">
                    <a:srgbClr val="000000">
                      <a:alpha val="40000"/>
                    </a:srgbClr>
                  </a:outerShdw>
                </a:effectLst>
              </a:defRPr>
            </a:pPr>
            <a:r>
              <a:rPr dirty="0"/>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rPr dirty="0"/>
              <a:t>Developers starts coding the application</a:t>
            </a:r>
          </a:p>
          <a:p>
            <a:pPr>
              <a:defRPr>
                <a:effectLst>
                  <a:outerShdw blurRad="38100" dist="19050" dir="2700000" rotWithShape="0">
                    <a:srgbClr val="000000">
                      <a:alpha val="40000"/>
                    </a:srgbClr>
                  </a:outerShdw>
                </a:effectLst>
              </a:defRPr>
            </a:pPr>
            <a:r>
              <a:rPr dirty="0"/>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rPr dirty="0"/>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rPr dirty="0"/>
              <a:t>If the application is not working according to requirements the its called a </a:t>
            </a:r>
            <a:r>
              <a:rPr b="1" dirty="0"/>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effectLst>
                  <a:outerShdw blurRad="38100" dist="19050" dir="2700000" rotWithShape="0">
                    <a:srgbClr val="000000">
                      <a:alpha val="40000"/>
                    </a:srgbClr>
                  </a:outerShdw>
                </a:effectLst>
              </a:defRPr>
            </a:lvl1pPr>
          </a:lstStyle>
          <a:p>
            <a:r>
              <a:rPr dirty="0"/>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rPr dirty="0"/>
              <a:t>A team of Production Engineers will be </a:t>
            </a:r>
          </a:p>
          <a:p>
            <a:pPr>
              <a:defRPr>
                <a:effectLst>
                  <a:outerShdw blurRad="38100" dist="19050" dir="2700000" rotWithShape="0">
                    <a:srgbClr val="000000">
                      <a:alpha val="40000"/>
                    </a:srgbClr>
                  </a:outerShdw>
                </a:effectLst>
              </a:defRPr>
            </a:pPr>
            <a:r>
              <a:rPr dirty="0"/>
              <a:t>24/7 available to keep the S/w running.</a:t>
            </a:r>
          </a:p>
          <a:p>
            <a:pPr>
              <a:defRPr>
                <a:effectLst>
                  <a:outerShdw blurRad="38100" dist="19050" dir="2700000" rotWithShape="0">
                    <a:srgbClr val="000000">
                      <a:alpha val="40000"/>
                    </a:srgbClr>
                  </a:outerShdw>
                </a:effectLst>
              </a:defRPr>
            </a:pPr>
            <a:endParaRPr dirty="0"/>
          </a:p>
          <a:p>
            <a:pPr>
              <a:defRPr>
                <a:effectLst>
                  <a:outerShdw blurRad="38100" dist="19050" dir="2700000" rotWithShape="0">
                    <a:srgbClr val="000000">
                      <a:alpha val="40000"/>
                    </a:srgbClr>
                  </a:outerShdw>
                </a:effectLst>
              </a:defRPr>
            </a:pPr>
            <a:r>
              <a:rPr dirty="0"/>
              <a:t>Any bugs are found by the Client should</a:t>
            </a:r>
          </a:p>
          <a:p>
            <a:pPr>
              <a:defRPr>
                <a:effectLst>
                  <a:outerShdw blurRad="38100" dist="19050" dir="2700000" rotWithShape="0">
                    <a:srgbClr val="000000">
                      <a:alpha val="40000"/>
                    </a:srgbClr>
                  </a:outerShdw>
                </a:effectLst>
              </a:defRPr>
            </a:pPr>
            <a:r>
              <a:rPr dirty="0"/>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0"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3" grpId="0" animBg="1" advAuto="0"/>
      <p:bldP spid="154" grpId="0" animBg="1" advAuto="0"/>
      <p:bldP spid="155"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0" animBg="1" advAuto="0"/>
      <p:bldP spid="609"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animBg="1" advAuto="0"/>
      <p:bldP spid="616"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animBg="1" advAuto="0"/>
      <p:bldP spid="623" grpId="0"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animBg="1" advAuto="0"/>
      <p:bldP spid="633" grpId="0" animBg="1" advAuto="0"/>
      <p:bldP spid="634"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class Email</a:t>
              </a:r>
            </a:p>
            <a:p>
              <a:r>
                <a:t>{</a:t>
              </a:r>
            </a:p>
            <a:p>
              <a:r>
                <a:t>  sendmail(int num)</a:t>
              </a:r>
            </a:p>
            <a:p>
              <a:r>
                <a:t>  {</a:t>
              </a:r>
            </a:p>
            <a:p>
              <a:r>
                <a:t>    </a:t>
              </a:r>
              <a:r>
                <a:rPr>
                  <a:solidFill>
                    <a:schemeClr val="accent2">
                      <a:satOff val="-18194"/>
                      <a:lumOff val="-11215"/>
                    </a:schemeClr>
                  </a:solidFill>
                </a:rPr>
                <a:t>l</a:t>
              </a:r>
              <a:r>
                <a:rPr>
                  <a:solidFill>
                    <a:srgbClr val="FF002B"/>
                  </a:solidFill>
                </a:rPr>
                <a:t>oop(num)  </a:t>
              </a:r>
              <a:r>
                <a:rPr b="1">
                  <a:solidFill>
                    <a:srgbClr val="FF002B"/>
                  </a:solidFill>
                </a:rPr>
                <a:t>num = no. of To email ids</a:t>
              </a:r>
            </a:p>
            <a:p>
              <a:r>
                <a:t>   {</a:t>
              </a:r>
            </a:p>
            <a:p>
              <a:pPr>
                <a:defRPr>
                  <a:solidFill>
                    <a:srgbClr val="FF002B"/>
                  </a:solidFill>
                </a:defRPr>
              </a:pPr>
              <a:r>
                <a:t>     —-</a:t>
              </a:r>
            </a:p>
            <a:p>
              <a:pPr>
                <a:defRPr>
                  <a:solidFill>
                    <a:srgbClr val="FF002B"/>
                  </a:solidFill>
                </a:defRPr>
              </a:pPr>
              <a:r>
                <a:t>     ——</a:t>
              </a:r>
            </a:p>
            <a:p>
              <a:pPr>
                <a:defRPr>
                  <a:solidFill>
                    <a:srgbClr val="FF002B"/>
                  </a:solidFill>
                </a:defRPr>
              </a:pPr>
              <a:r>
                <a:t>   }</a:t>
              </a:r>
            </a:p>
            <a:p>
              <a:r>
                <a:t>  </a:t>
              </a:r>
            </a:p>
            <a:p>
              <a:r>
                <a:t> }</a:t>
              </a:r>
            </a:p>
            <a:p>
              <a:endParaRPr/>
            </a:p>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0"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0"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0"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0" animBg="1" advAuto="0"/>
      <p:bldP spid="646" grpId="0" animBg="1" advAuto="0"/>
      <p:bldP spid="647" grpId="0" animBg="1" advAuto="0"/>
      <p:bldP spid="648" grpId="0" animBg="1" advAuto="0"/>
      <p:bldP spid="651" grpId="0"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syntax :</a:t>
            </a:r>
          </a:p>
          <a:p>
            <a:pPr indent="8144">
              <a:tabLst>
                <a:tab pos="76200" algn="l"/>
              </a:tabLst>
              <a:defRPr sz="2500">
                <a:solidFill>
                  <a:srgbClr val="231F20"/>
                </a:solidFill>
              </a:defRPr>
            </a:pPr>
            <a:r>
              <a:rPr dirty="0"/>
              <a:t>                   start         check did you reach the end</a:t>
            </a:r>
          </a:p>
          <a:p>
            <a:pPr indent="8144">
              <a:tabLst>
                <a:tab pos="76200" algn="l"/>
              </a:tabLst>
              <a:defRPr sz="2500">
                <a:solidFill>
                  <a:srgbClr val="231F20"/>
                </a:solidFill>
              </a:defRPr>
            </a:pPr>
            <a:r>
              <a:rPr dirty="0"/>
              <a:t>      for(</a:t>
            </a:r>
            <a:r>
              <a:rPr dirty="0" err="1"/>
              <a:t>intialization</a:t>
            </a:r>
            <a:r>
              <a:rPr dirty="0"/>
              <a:t>; </a:t>
            </a:r>
            <a:r>
              <a:rPr dirty="0" err="1"/>
              <a:t>stop_condition</a:t>
            </a:r>
            <a:r>
              <a:rPr dirty="0"/>
              <a:t>; counter)</a:t>
            </a:r>
          </a:p>
          <a:p>
            <a:pPr indent="8144">
              <a:tabLst>
                <a:tab pos="76200" algn="l"/>
              </a:tabLst>
              <a:defRPr sz="2500">
                <a:solidFill>
                  <a:srgbClr val="231F20"/>
                </a:solidFill>
              </a:defRPr>
            </a:pPr>
            <a:r>
              <a:rPr dirty="0"/>
              <a:t>     {</a:t>
            </a:r>
          </a:p>
          <a:p>
            <a:pPr indent="8144">
              <a:tabLst>
                <a:tab pos="76200" algn="l"/>
              </a:tabLst>
              <a:defRPr sz="2500">
                <a:solidFill>
                  <a:srgbClr val="231F20"/>
                </a:solidFill>
              </a:defRPr>
            </a:pPr>
            <a:r>
              <a:rPr dirty="0"/>
              <a:t>       stmts..</a:t>
            </a:r>
          </a:p>
          <a:p>
            <a:pPr indent="8144">
              <a:tabLst>
                <a:tab pos="76200" algn="l"/>
              </a:tabLst>
              <a:defRPr sz="2500">
                <a:solidFill>
                  <a:srgbClr val="231F20"/>
                </a:solidFill>
              </a:defRPr>
            </a:pPr>
            <a:r>
              <a:rPr dirty="0"/>
              <a:t>       stmts...</a:t>
            </a:r>
          </a:p>
          <a:p>
            <a:pPr indent="8144">
              <a:tabLst>
                <a:tab pos="76200" algn="l"/>
              </a:tabLst>
              <a:defRPr sz="2500">
                <a:solidFill>
                  <a:srgbClr val="231F20"/>
                </a:solidFill>
              </a:defRPr>
            </a:pPr>
            <a:r>
              <a:rPr dirty="0"/>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0" animBg="1" advAuto="0"/>
      <p:bldP spid="661"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F9379-9E91-47EF-87F9-782921B7796C}"/>
              </a:ext>
            </a:extLst>
          </p:cNvPr>
          <p:cNvPicPr>
            <a:picLocks noChangeAspect="1"/>
          </p:cNvPicPr>
          <p:nvPr/>
        </p:nvPicPr>
        <p:blipFill>
          <a:blip r:embed="rId2"/>
          <a:stretch>
            <a:fillRect/>
          </a:stretch>
        </p:blipFill>
        <p:spPr>
          <a:xfrm>
            <a:off x="2995127" y="309465"/>
            <a:ext cx="5699449" cy="5699449"/>
          </a:xfrm>
          <a:prstGeom prst="rect">
            <a:avLst/>
          </a:prstGeom>
        </p:spPr>
      </p:pic>
    </p:spTree>
    <p:extLst>
      <p:ext uri="{BB962C8B-B14F-4D97-AF65-F5344CB8AC3E}">
        <p14:creationId xmlns:p14="http://schemas.microsoft.com/office/powerpoint/2010/main" val="118082378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dirty="0"/>
              <a:t>  Array is  a group of same type of data which has a fixed length and index to identify every bucket uniquely.</a:t>
            </a:r>
          </a:p>
        </p:txBody>
      </p:sp>
      <p:pic>
        <p:nvPicPr>
          <p:cNvPr id="684" name="Picture 3" descr="Picture 3"/>
          <p:cNvPicPr>
            <a:picLocks noChangeAspect="1"/>
          </p:cNvPicPr>
          <p:nvPr/>
        </p:nvPicPr>
        <p:blipFill>
          <a:blip r:embed="rId3"/>
          <a:srcRect b="71302"/>
          <a:stretch>
            <a:fillRect/>
          </a:stretch>
        </p:blipFill>
        <p:spPr>
          <a:xfrm>
            <a:off x="427095" y="2318328"/>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        0               1                  2                  3                4                 5                 6                7                 8</a:t>
            </a:r>
          </a:p>
        </p:txBody>
      </p:sp>
      <p:sp>
        <p:nvSpPr>
          <p:cNvPr id="686" name="Lower Bound"/>
          <p:cNvSpPr txBox="1"/>
          <p:nvPr/>
        </p:nvSpPr>
        <p:spPr>
          <a:xfrm>
            <a:off x="2004100" y="4470806"/>
            <a:ext cx="1945387"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rPr dirty="0"/>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rPr dirty="0"/>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1958438" y="5488528"/>
            <a:ext cx="2370998"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Array </a:t>
            </a:r>
            <a:r>
              <a:rPr dirty="0" err="1"/>
              <a:t>Decleration</a:t>
            </a:r>
            <a:endParaRPr dirty="0"/>
          </a:p>
          <a:p>
            <a:pPr marL="81851" indent="-73708">
              <a:buSzPct val="100000"/>
              <a:buChar char="•"/>
              <a:tabLst>
                <a:tab pos="76200" algn="l"/>
              </a:tabLst>
              <a:defRPr sz="2500">
                <a:solidFill>
                  <a:srgbClr val="231F20"/>
                </a:solidFill>
              </a:defRPr>
            </a:pPr>
            <a:r>
              <a:rPr dirty="0"/>
              <a:t>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r>
              <a:rPr dirty="0"/>
              <a:t>    [] -&gt; subscript</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Array Creation</a:t>
            </a:r>
          </a:p>
          <a:p>
            <a:pPr marL="81851" indent="-73708">
              <a:buSzPct val="100000"/>
              <a:buChar char="•"/>
              <a:tabLst>
                <a:tab pos="76200" algn="l"/>
              </a:tabLst>
              <a:defRPr sz="2500">
                <a:solidFill>
                  <a:srgbClr val="231F20"/>
                </a:solidFill>
              </a:defRPr>
            </a:pPr>
            <a:r>
              <a:rPr dirty="0"/>
              <a:t>  syntax : </a:t>
            </a:r>
            <a:r>
              <a:rPr dirty="0" err="1"/>
              <a:t>arrayVarName</a:t>
            </a:r>
            <a:r>
              <a:rPr dirty="0"/>
              <a:t> = new datatype[size];</a:t>
            </a:r>
          </a:p>
          <a:p>
            <a:pPr marL="81851" indent="-73708">
              <a:buSzPct val="100000"/>
              <a:buChar char="•"/>
              <a:tabLst>
                <a:tab pos="76200" algn="l"/>
              </a:tabLst>
              <a:defRPr sz="2500">
                <a:solidFill>
                  <a:srgbClr val="231F20"/>
                </a:solidFill>
              </a:defRPr>
            </a:pPr>
            <a:r>
              <a:rPr dirty="0"/>
              <a:t>  ex     : </a:t>
            </a:r>
            <a:r>
              <a:rPr dirty="0" err="1"/>
              <a:t>arr</a:t>
            </a:r>
            <a:r>
              <a:rPr dirty="0"/>
              <a:t>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Any application that runs without any network is called as standalone apps.</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0"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0"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advAuto="0"/>
      <p:bldP spid="167" grpId="0" animBg="1" advAuto="0"/>
      <p:bldP spid="168" grpId="0" animBg="1" advAuto="0"/>
      <p:bldP spid="169" grpId="0"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001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Array </a:t>
            </a:r>
            <a:r>
              <a:rPr dirty="0" err="1"/>
              <a:t>Decleration</a:t>
            </a:r>
            <a:r>
              <a:rPr dirty="0"/>
              <a:t> and Creation</a:t>
            </a:r>
          </a:p>
          <a:p>
            <a:pPr indent="8144">
              <a:tabLst>
                <a:tab pos="76200" algn="l"/>
              </a:tabLst>
              <a:defRPr sz="2500">
                <a:solidFill>
                  <a:srgbClr val="231F20"/>
                </a:solidFill>
              </a:defRPr>
            </a:pPr>
            <a:r>
              <a:rPr dirty="0"/>
              <a:t>   syntax : datatype[] </a:t>
            </a:r>
            <a:r>
              <a:rPr dirty="0" err="1"/>
              <a:t>arrayVarName</a:t>
            </a:r>
            <a:r>
              <a:rPr dirty="0"/>
              <a:t> = new datatype[size];</a:t>
            </a:r>
          </a:p>
          <a:p>
            <a:pPr indent="8144">
              <a:tabLst>
                <a:tab pos="76200" algn="l"/>
              </a:tabLst>
              <a:defRPr sz="2500">
                <a:solidFill>
                  <a:srgbClr val="231F20"/>
                </a:solidFill>
              </a:defRPr>
            </a:pPr>
            <a:r>
              <a:rPr dirty="0"/>
              <a:t>   ex : int[] </a:t>
            </a:r>
            <a:r>
              <a:rPr dirty="0" err="1"/>
              <a:t>arr</a:t>
            </a:r>
            <a:r>
              <a:rPr dirty="0"/>
              <a:t> = new int[10];</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length is an in-built variable which contains the count of no. of buckets in the given array.</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Array </a:t>
            </a:r>
            <a:r>
              <a:rPr dirty="0" err="1"/>
              <a:t>Decleration</a:t>
            </a:r>
            <a:r>
              <a:rPr dirty="0"/>
              <a:t> and Creation</a:t>
            </a:r>
          </a:p>
          <a:p>
            <a:pPr marL="81851" indent="-73708">
              <a:buSzPct val="100000"/>
              <a:buChar char="•"/>
              <a:tabLst>
                <a:tab pos="76200" algn="l"/>
              </a:tabLst>
              <a:defRPr sz="2500">
                <a:solidFill>
                  <a:srgbClr val="231F20"/>
                </a:solidFill>
              </a:defRPr>
            </a:pPr>
            <a:r>
              <a:rPr dirty="0"/>
              <a:t>syntax :</a:t>
            </a:r>
            <a:r>
              <a:rPr lang="nn-NO" dirty="0"/>
              <a:t> datatype[] arrayVarName = {v1,v2,v3...};</a:t>
            </a:r>
            <a:endParaRPr dirty="0"/>
          </a:p>
          <a:p>
            <a:pPr marL="81851" indent="-73708">
              <a:buSzPct val="100000"/>
              <a:buChar char="•"/>
              <a:tabLst>
                <a:tab pos="76200" algn="l"/>
              </a:tabLst>
              <a:defRPr sz="2500">
                <a:solidFill>
                  <a:srgbClr val="231F20"/>
                </a:solidFill>
              </a:defRPr>
            </a:pPr>
            <a:r>
              <a:rPr dirty="0"/>
              <a:t>    ex : int[] </a:t>
            </a:r>
            <a:r>
              <a:rPr dirty="0" err="1"/>
              <a:t>arr</a:t>
            </a:r>
            <a:r>
              <a:rPr dirty="0"/>
              <a:t> = {20,40,12}</a:t>
            </a:r>
            <a:r>
              <a:rPr lang="en-US" dirty="0"/>
              <a: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first index -&gt; 0 (lower bound)             </a:t>
            </a:r>
          </a:p>
          <a:p>
            <a:pPr marL="81851" indent="-73708">
              <a:buSzPct val="100000"/>
              <a:buChar char="•"/>
              <a:tabLst>
                <a:tab pos="76200" algn="l"/>
              </a:tabLst>
              <a:defRPr sz="2500">
                <a:solidFill>
                  <a:srgbClr val="231F20"/>
                </a:solidFill>
              </a:defRPr>
            </a:pPr>
            <a:r>
              <a:rPr dirty="0"/>
              <a:t>last  index -&gt; </a:t>
            </a:r>
            <a:r>
              <a:rPr dirty="0" err="1"/>
              <a:t>arr.length</a:t>
            </a:r>
            <a:r>
              <a:rPr dirty="0"/>
              <a:t> - 1 = 9-1 = 8 (upper bound)</a:t>
            </a:r>
          </a:p>
          <a:p>
            <a:pPr marL="81851" indent="-73708">
              <a:buSzPct val="100000"/>
              <a:buChar char="•"/>
              <a:tabLst>
                <a:tab pos="76200" algn="l"/>
              </a:tabLst>
              <a:defRPr sz="2500">
                <a:solidFill>
                  <a:srgbClr val="231F20"/>
                </a:solidFill>
              </a:defRPr>
            </a:pPr>
            <a:r>
              <a:rPr dirty="0"/>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0"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740"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741" name="Table 4"/>
          <p:cNvGraphicFramePr/>
          <p:nvPr/>
        </p:nvGraphicFramePr>
        <p:xfrm>
          <a:off x="6568224" y="3358322"/>
          <a:ext cx="5331856" cy="1970543"/>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advAuto="0"/>
      <p:bldP spid="740" grpId="0" animBg="1" advAuto="0"/>
      <p:bldP spid="741" grpId="0"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0"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50230"/>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0"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0"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0"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0"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0"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0"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0"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0"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0"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0"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rPr dirty="0"/>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rPr dirty="0"/>
              <a:t>The software developed to access the services of the Server is called as   </a:t>
            </a:r>
            <a:r>
              <a:rPr b="1" dirty="0"/>
              <a:t>Client</a:t>
            </a:r>
            <a:r>
              <a:rPr dirty="0"/>
              <a:t>. </a:t>
            </a:r>
          </a:p>
          <a:p>
            <a:pPr marL="465343" indent="-457200">
              <a:buSzPct val="100000"/>
              <a:buFont typeface="Arial"/>
              <a:buChar char="•"/>
              <a:tabLst>
                <a:tab pos="76200" algn="l"/>
              </a:tabLst>
              <a:defRPr sz="2500">
                <a:solidFill>
                  <a:srgbClr val="231F20"/>
                </a:solidFill>
              </a:defRPr>
            </a:pPr>
            <a:r>
              <a:rPr dirty="0"/>
              <a:t>Client is always installed in user machine( Computer/Mobile Devices)</a:t>
            </a:r>
          </a:p>
          <a:p>
            <a:pPr marL="465343" indent="-457200">
              <a:buSzPct val="100000"/>
              <a:buFont typeface="Arial"/>
              <a:buChar char="•"/>
              <a:tabLst>
                <a:tab pos="76200" algn="l"/>
              </a:tabLst>
              <a:defRPr sz="2500">
                <a:solidFill>
                  <a:srgbClr val="231F20"/>
                </a:solidFill>
              </a:defRPr>
            </a:pPr>
            <a:r>
              <a:rPr dirty="0"/>
              <a:t>The software and hardware that receives the request from the client and process it to provide the service is called as </a:t>
            </a:r>
            <a:r>
              <a:rPr b="1" dirty="0"/>
              <a:t>Server</a:t>
            </a:r>
          </a:p>
          <a:p>
            <a:pPr marL="465343" indent="-457200">
              <a:buSzPct val="100000"/>
              <a:buFont typeface="Arial"/>
              <a:buChar char="•"/>
              <a:tabLst>
                <a:tab pos="76200" algn="l"/>
              </a:tabLst>
              <a:defRPr sz="2500">
                <a:solidFill>
                  <a:srgbClr val="231F20"/>
                </a:solidFill>
              </a:defRPr>
            </a:pPr>
            <a:r>
              <a:rPr dirty="0"/>
              <a:t>Ex :  </a:t>
            </a:r>
            <a:r>
              <a:rPr dirty="0" err="1"/>
              <a:t>whatsapp</a:t>
            </a:r>
            <a:r>
              <a:rPr dirty="0"/>
              <a:t>, messenger , skype</a:t>
            </a:r>
          </a:p>
        </p:txBody>
      </p:sp>
      <p:pic>
        <p:nvPicPr>
          <p:cNvPr id="179" name="Picture 3" descr="Picture 3"/>
          <p:cNvPicPr>
            <a:picLocks noChangeAspect="1"/>
          </p:cNvPicPr>
          <p:nvPr/>
        </p:nvPicPr>
        <p:blipFill>
          <a:blip r:embed="rId3"/>
          <a:srcRect t="11084"/>
          <a:stretch>
            <a:fillRect/>
          </a:stretch>
        </p:blipFill>
        <p:spPr>
          <a:xfrm>
            <a:off x="5270765" y="99174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advAuto="0"/>
      <p:bldP spid="179" grpId="0"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0"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0" animBg="1" advAuto="0"/>
      <p:bldP spid="806" grpId="0" animBg="1" advAuto="0"/>
      <p:bldP spid="810" grpId="0" animBg="1" advAuto="0"/>
      <p:bldP spid="813" grpId="0" animBg="1" advAuto="0"/>
      <p:bldP spid="814" grpId="0" animBg="1" advAuto="0"/>
      <p:bldP spid="815" grpId="0" animBg="1" advAuto="0"/>
      <p:bldP spid="818" grpId="0" animBg="1" advAuto="0"/>
      <p:bldP spid="819"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430717" y="481603"/>
            <a:ext cx="2296861"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Non-Static 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0" animBg="1" advAuto="0"/>
      <p:bldP spid="824" grpId="0" animBg="1" advAuto="0"/>
      <p:bldP spid="828" grpId="0" animBg="1" advAuto="0"/>
      <p:bldP spid="831" grpId="0" animBg="1" advAuto="0"/>
      <p:bldP spid="832"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7" y="3317773"/>
            <a:ext cx="4426156" cy="1697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Constructor Call</a:t>
            </a:r>
          </a:p>
          <a:p>
            <a:pPr marR="3257" indent="12700" defTabSz="293216">
              <a:defRPr sz="2800" spc="-3">
                <a:solidFill>
                  <a:srgbClr val="231F20"/>
                </a:solidFill>
                <a:latin typeface="Arial"/>
                <a:ea typeface="Arial"/>
                <a:cs typeface="Arial"/>
                <a:sym typeface="Arial"/>
              </a:defRPr>
            </a:pPr>
            <a:r>
              <a:t>     Copy all the non-static  </a:t>
            </a:r>
          </a:p>
          <a:p>
            <a:pPr marR="3257" indent="12700" defTabSz="293216">
              <a:defRPr sz="2800" spc="-3">
                <a:solidFill>
                  <a:srgbClr val="231F20"/>
                </a:solidFill>
                <a:latin typeface="Arial"/>
                <a:ea typeface="Arial"/>
                <a:cs typeface="Arial"/>
                <a:sym typeface="Arial"/>
              </a:defRPr>
            </a:pPr>
            <a:r>
              <a:t>     members of the class to   </a:t>
            </a:r>
          </a:p>
          <a:p>
            <a:pPr marR="3257" indent="12700" defTabSz="293216">
              <a:defRPr sz="2800" spc="-3">
                <a:solidFill>
                  <a:srgbClr val="231F20"/>
                </a:solidFill>
                <a:latin typeface="Arial"/>
                <a:ea typeface="Arial"/>
                <a:cs typeface="Arial"/>
                <a:sym typeface="Arial"/>
              </a:defRPr>
            </a:pPr>
            <a:r>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0" animBg="1" advAuto="0"/>
      <p:bldP spid="844" grpId="0" animBg="1" advAuto="0"/>
      <p:bldP spid="845" grpId="0"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70C0"/>
                </a:solidFill>
              </a:rPr>
              <a:t>static method</a:t>
            </a:r>
            <a:r>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class can be accessed within a </a:t>
            </a:r>
            <a:r>
              <a:rPr>
                <a:solidFill>
                  <a:srgbClr val="000000"/>
                </a:solidFill>
              </a:rPr>
              <a:t>non-static method </a:t>
            </a:r>
            <a:r>
              <a:t>directly by using 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0" animBg="1" advAuto="0"/>
      <p:bldP spid="850" grpId="0" animBg="1" advAuto="0"/>
      <p:bldP spid="851" grpId="0"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592082"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9949" cy="4853181"/>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0"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70C0"/>
                </a:solidFill>
              </a:rPr>
              <a:t>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t>     then those function member / method should be declared as </a:t>
            </a:r>
            <a:r>
              <a:rPr>
                <a:solidFill>
                  <a:srgbClr val="0070C0"/>
                </a:solidFill>
              </a:rPr>
              <a:t>static</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0"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0"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0"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0"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281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reference variables we can’t store primitive values</a:t>
            </a:r>
            <a:r>
              <a: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primitive variables we can’t store </a:t>
            </a:r>
            <a:r>
              <a:rPr>
                <a:solidFill>
                  <a:srgbClr val="231F20"/>
                </a:solidFill>
              </a:rPr>
              <a:t>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one </a:t>
            </a:r>
            <a:r>
              <a:rPr spc="-6"/>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Multiple </a:t>
            </a:r>
            <a:r>
              <a:rPr spc="-6">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t>If </a:t>
            </a:r>
            <a:r>
              <a:rPr spc="-3">
                <a:solidFill>
                  <a:srgbClr val="231F20"/>
                </a:solidFill>
              </a:rPr>
              <a:t>Multiple </a:t>
            </a:r>
            <a:r>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t> If </a:t>
            </a:r>
            <a:r>
              <a:rPr spc="-3">
                <a:solidFill>
                  <a:srgbClr val="231F20"/>
                </a:solidFill>
              </a:rPr>
              <a:t>two </a:t>
            </a:r>
            <a:r>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0"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0"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881">
                                            <p:txEl>
                                              <p:pRg st="7" end="7"/>
                                            </p:txEl>
                                          </p:spTgt>
                                        </p:tgtEl>
                                        <p:attrNameLst>
                                          <p:attrName>style.visibility</p:attrName>
                                        </p:attrNameLst>
                                      </p:cBhvr>
                                      <p:to>
                                        <p:strVal val="visible"/>
                                      </p:to>
                                    </p:set>
                                    <p:animEffect transition="in" filter="fade">
                                      <p:cBhvr>
                                        <p:cTn id="45" dur="500"/>
                                        <p:tgtEl>
                                          <p:spTgt spid="8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881">
                                            <p:txEl>
                                              <p:charRg st="663" end="663"/>
                                            </p:txEl>
                                          </p:spTgt>
                                        </p:tgtEl>
                                        <p:attrNameLst>
                                          <p:attrName>style.visibility</p:attrName>
                                        </p:attrNameLst>
                                      </p:cBhvr>
                                      <p:to>
                                        <p:strVal val="visible"/>
                                      </p:to>
                                    </p:set>
                                    <p:animEffect transition="in" filter="fade">
                                      <p:cBhvr>
                                        <p:cTn id="50" dur="500"/>
                                        <p:tgtEl>
                                          <p:spTgt spid="881">
                                            <p:txEl>
                                              <p:charRg st="663" end="6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0" build="p" bldLvl="5"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0"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0"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0"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0" animBg="1" advAuto="0"/>
      <p:bldP spid="908" grpId="0" animBg="1" advAuto="0"/>
      <p:bldP spid="909" grpId="0" animBg="1" advAuto="0"/>
      <p:bldP spid="910" grpId="0" animBg="1" advAuto="0"/>
      <p:bldP spid="913" grpId="0" animBg="1" advAuto="0"/>
      <p:bldP spid="914" grpId="0" animBg="1" advAuto="0"/>
      <p:bldP spid="915" grpId="0" animBg="1" advAuto="0"/>
      <p:bldP spid="916" grpId="0" animBg="1" advAuto="0"/>
      <p:bldP spid="91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rPr dirty="0"/>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rPr dirty="0"/>
              <a:t>Web App will have 3 layers.</a:t>
            </a:r>
          </a:p>
          <a:p>
            <a:pPr marL="522493" indent="-514350">
              <a:buSzPct val="100000"/>
              <a:buAutoNum type="arabicPeriod"/>
              <a:tabLst>
                <a:tab pos="76200" algn="l"/>
              </a:tabLst>
              <a:defRPr sz="2500">
                <a:solidFill>
                  <a:srgbClr val="231F20"/>
                </a:solidFill>
              </a:defRPr>
            </a:pPr>
            <a:r>
              <a:rPr dirty="0"/>
              <a:t>Presentation Layer</a:t>
            </a:r>
          </a:p>
          <a:p>
            <a:pPr marL="522493" indent="-514350">
              <a:buSzPct val="100000"/>
              <a:buAutoNum type="arabicPeriod"/>
              <a:tabLst>
                <a:tab pos="76200" algn="l"/>
              </a:tabLst>
              <a:defRPr sz="2500">
                <a:solidFill>
                  <a:srgbClr val="231F20"/>
                </a:solidFill>
              </a:defRPr>
            </a:pPr>
            <a:r>
              <a:rPr dirty="0"/>
              <a:t>Application Layer</a:t>
            </a:r>
          </a:p>
          <a:p>
            <a:pPr marL="522493" indent="-514350">
              <a:buSzPct val="100000"/>
              <a:buAutoNum type="arabicPeriod"/>
              <a:tabLst>
                <a:tab pos="76200" algn="l"/>
              </a:tabLst>
              <a:defRPr sz="2500">
                <a:solidFill>
                  <a:srgbClr val="231F20"/>
                </a:solidFill>
              </a:defRPr>
            </a:pPr>
            <a:r>
              <a:rPr dirty="0"/>
              <a:t>Data Layer </a:t>
            </a:r>
          </a:p>
        </p:txBody>
      </p:sp>
      <p:pic>
        <p:nvPicPr>
          <p:cNvPr id="189" name="Picture 10" descr="Picture 10"/>
          <p:cNvPicPr>
            <a:picLocks noChangeAspect="1"/>
          </p:cNvPicPr>
          <p:nvPr/>
        </p:nvPicPr>
        <p:blipFill>
          <a:blip r:embed="rId3"/>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advAuto="0"/>
      <p:bldP spid="189" grpId="0"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 programmer writes constructor it can be of two type</a:t>
            </a:r>
          </a:p>
          <a:p>
            <a:pPr marR="3257" indent="12700" defTabSz="293216">
              <a:defRPr sz="2000" spc="-3">
                <a:solidFill>
                  <a:srgbClr val="231F20"/>
                </a:solidFill>
                <a:latin typeface="Arial"/>
                <a:ea typeface="Arial"/>
                <a:cs typeface="Arial"/>
                <a:sym typeface="Arial"/>
              </a:defRPr>
            </a:pPr>
            <a:r>
              <a:t>      1. Zero argument constructor</a:t>
            </a:r>
          </a:p>
          <a:p>
            <a:pPr marR="3257" indent="12700" defTabSz="293216">
              <a:defRPr sz="2000" spc="-3">
                <a:solidFill>
                  <a:srgbClr val="231F20"/>
                </a:solidFill>
                <a:latin typeface="Arial"/>
                <a:ea typeface="Arial"/>
                <a:cs typeface="Arial"/>
                <a:sym typeface="Arial"/>
              </a:defRPr>
            </a:pPr>
            <a:r>
              <a:t>      2. Parameterized constructor</a:t>
            </a:r>
          </a:p>
        </p:txBody>
      </p:sp>
      <p:sp>
        <p:nvSpPr>
          <p:cNvPr id="944" name="Rectangle 20"/>
          <p:cNvSpPr txBox="1"/>
          <p:nvPr/>
        </p:nvSpPr>
        <p:spPr>
          <a:xfrm>
            <a:off x="267592" y="38094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cannot be declared as static or final.</a:t>
            </a:r>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0" animBg="1" advAuto="0"/>
      <p:bldP spid="940" grpId="0" animBg="1" advAuto="0"/>
      <p:bldP spid="941" grpId="0" animBg="1" advAuto="0"/>
      <p:bldP spid="942" grpId="0" animBg="1" advAuto="0"/>
      <p:bldP spid="943" grpId="0" animBg="1" advAuto="0"/>
      <p:bldP spid="944" grpId="0" animBg="1" advAuto="0"/>
      <p:bldP spid="945" grpId="0" animBg="1" advAuto="0"/>
      <p:bldP spid="946" grpId="0" animBg="1" advAuto="0"/>
      <p:bldP spid="947" grpId="0"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a:t>
            </a:r>
          </a:p>
        </p:txBody>
      </p:sp>
      <p:sp>
        <p:nvSpPr>
          <p:cNvPr id="957" name="Rectangle 11"/>
          <p:cNvSpPr txBox="1"/>
          <p:nvPr/>
        </p:nvSpPr>
        <p:spPr>
          <a:xfrm>
            <a:off x="459583" y="1459974"/>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 is used to differentiate between local variables and Global variables within a method / constructor whenever they have same names.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0" animBg="1" advAuto="0"/>
      <p:bldP spid="957"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4</a:t>
            </a:r>
          </a:p>
        </p:txBody>
      </p:sp>
      <p:sp>
        <p:nvSpPr>
          <p:cNvPr id="9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Relations between classes or Objects</a:t>
            </a:r>
          </a:p>
        </p:txBody>
      </p:sp>
      <p:sp>
        <p:nvSpPr>
          <p:cNvPr id="9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72" name="Group 8"/>
          <p:cNvGrpSpPr/>
          <p:nvPr/>
        </p:nvGrpSpPr>
        <p:grpSpPr>
          <a:xfrm>
            <a:off x="3613350" y="3621315"/>
            <a:ext cx="4056775" cy="2815360"/>
            <a:chOff x="0" y="0"/>
            <a:chExt cx="4056773" cy="2815358"/>
          </a:xfrm>
        </p:grpSpPr>
        <p:sp>
          <p:nvSpPr>
            <p:cNvPr id="970" name="Rectangle 11"/>
            <p:cNvSpPr txBox="1"/>
            <p:nvPr/>
          </p:nvSpPr>
          <p:spPr>
            <a:xfrm>
              <a:off x="0" y="1590634"/>
              <a:ext cx="4056774" cy="12247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71" name="Picture 7" descr="Picture 7"/>
            <p:cNvPicPr>
              <a:picLocks noChangeAspect="1"/>
            </p:cNvPicPr>
            <p:nvPr/>
          </p:nvPicPr>
          <p:blipFill>
            <a:blip r:embed="rId2"/>
            <a:stretch>
              <a:fillRect/>
            </a:stretch>
          </p:blipFill>
          <p:spPr>
            <a:xfrm>
              <a:off x="86050" y="0"/>
              <a:ext cx="3879820" cy="1797434"/>
            </a:xfrm>
            <a:prstGeom prst="rect">
              <a:avLst/>
            </a:prstGeom>
            <a:ln w="12700" cap="flat">
              <a:noFill/>
              <a:miter lim="400000"/>
            </a:ln>
            <a:effectLst/>
          </p:spPr>
        </p:pic>
      </p:gr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grpSp>
        <p:nvGrpSpPr>
          <p:cNvPr id="980" name="Group 31"/>
          <p:cNvGrpSpPr/>
          <p:nvPr/>
        </p:nvGrpSpPr>
        <p:grpSpPr>
          <a:xfrm>
            <a:off x="10355320" y="5908440"/>
            <a:ext cx="1810866" cy="603236"/>
            <a:chOff x="0" y="0"/>
            <a:chExt cx="1810864" cy="603234"/>
          </a:xfrm>
        </p:grpSpPr>
        <p:pic>
          <p:nvPicPr>
            <p:cNvPr id="9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0"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0" animBg="1" advAuto="0"/>
      <p:bldP spid="982" grpId="0" animBg="1" advAuto="0"/>
      <p:bldP spid="983" grpId="0" animBg="1" advAuto="0"/>
      <p:bldP spid="984" grpId="0" animBg="1" advAuto="0"/>
      <p:bldP spid="985" grpId="0" animBg="1" advAuto="0"/>
      <p:bldP spid="986" grpId="0" animBg="1" advAuto="0"/>
      <p:bldP spid="987" grpId="0" animBg="1" advAuto="0"/>
      <p:bldP spid="988" grpId="0"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classes CANNOT be inherited.</a:t>
            </a:r>
          </a:p>
        </p:txBody>
      </p:sp>
      <p:sp>
        <p:nvSpPr>
          <p:cNvPr id="1019" name="Rectangle 15"/>
          <p:cNvSpPr txBox="1"/>
          <p:nvPr/>
        </p:nvSpPr>
        <p:spPr>
          <a:xfrm>
            <a:off x="401586" y="459078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private data members and function members of the class CANNOT be inherited.</a:t>
            </a:r>
          </a:p>
        </p:txBody>
      </p:sp>
      <p:sp>
        <p:nvSpPr>
          <p:cNvPr id="1022" name="Rectangle 18"/>
          <p:cNvSpPr txBox="1"/>
          <p:nvPr/>
        </p:nvSpPr>
        <p:spPr>
          <a:xfrm>
            <a:off x="378890" y="5990424"/>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Using subclass object we can access both static and non-static properties of both subclass </a:t>
            </a:r>
          </a:p>
          <a:p>
            <a:pPr marR="3257" indent="12700" defTabSz="293216">
              <a:defRPr sz="2000" spc="-3">
                <a:solidFill>
                  <a:srgbClr val="231F20"/>
                </a:solidFill>
                <a:latin typeface="Arial"/>
                <a:ea typeface="Arial"/>
                <a:cs typeface="Arial"/>
                <a:sym typeface="Arial"/>
              </a:defRPr>
            </a:pPr>
            <a:r>
              <a:t>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0"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0" animBg="1" advAuto="0"/>
      <p:bldP spid="1013" grpId="0" animBg="1" advAuto="0"/>
      <p:bldP spid="1014" grpId="0" animBg="1" advAuto="0"/>
      <p:bldP spid="1015" grpId="0" animBg="1" advAuto="0"/>
      <p:bldP spid="1016" grpId="0" animBg="1" advAuto="0"/>
      <p:bldP spid="1017" grpId="0" animBg="1" advAuto="0"/>
      <p:bldP spid="1018" grpId="0" animBg="1" advAuto="0"/>
      <p:bldP spid="1019" grpId="0" animBg="1" advAuto="0"/>
      <p:bldP spid="1020" grpId="0" animBg="1" advAuto="0"/>
      <p:bldP spid="1021" grpId="0" animBg="1" advAuto="0"/>
      <p:bldP spid="1022" grpId="0"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advAuto="0"/>
      <p:bldP spid="1031" grpId="0"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1155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one Subclass inheriting from one Single Superclass is called as Single          Inheritance.</a:t>
            </a:r>
          </a:p>
        </p:txBody>
      </p:sp>
      <p:pic>
        <p:nvPicPr>
          <p:cNvPr id="1041" name="aPnHUNePF1qL.png" descr="aPnHUNePF1qL.png"/>
          <p:cNvPicPr>
            <a:picLocks noChangeAspect="1"/>
          </p:cNvPicPr>
          <p:nvPr/>
        </p:nvPicPr>
        <p:blipFill>
          <a:blip r:embed="rId3"/>
          <a:stretch>
            <a:fillRect/>
          </a:stretch>
        </p:blipFill>
        <p:spPr>
          <a:xfrm>
            <a:off x="4074874" y="1903228"/>
            <a:ext cx="3426646" cy="502747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0" animBg="1" advAuto="0"/>
      <p:bldP spid="1040" grpId="0"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animBg="1" advAuto="0"/>
      <p:bldP spid="1050" grpId="0" animBg="1" advAuto="0"/>
      <p:bldP spid="105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rPr dirty="0"/>
              <a:t>Presentation layer</a:t>
            </a:r>
            <a:r>
              <a:rPr b="0" dirty="0"/>
              <a:t> consists of web pages which is the front end of web application and it is developed by using HTML,CSS,JS etc..</a:t>
            </a:r>
          </a:p>
          <a:p>
            <a:pPr indent="8144">
              <a:tabLst>
                <a:tab pos="76200" algn="l"/>
              </a:tabLst>
              <a:defRPr sz="2400">
                <a:solidFill>
                  <a:srgbClr val="231F20"/>
                </a:solidFill>
              </a:defRPr>
            </a:pPr>
            <a:endParaRPr b="0" dirty="0"/>
          </a:p>
          <a:p>
            <a:pPr marL="465343" indent="-457200">
              <a:buSzPct val="100000"/>
              <a:buFont typeface="Arial"/>
              <a:buChar char="•"/>
              <a:tabLst>
                <a:tab pos="76200" algn="l"/>
              </a:tabLst>
              <a:defRPr sz="2400" b="1">
                <a:solidFill>
                  <a:srgbClr val="231F20"/>
                </a:solidFill>
              </a:defRPr>
            </a:pPr>
            <a:r>
              <a:rPr dirty="0"/>
              <a:t>Application layer</a:t>
            </a:r>
            <a:r>
              <a:rPr b="0" dirty="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dirty="0"/>
          </a:p>
          <a:p>
            <a:pPr marL="465343" indent="-457200">
              <a:buSzPct val="100000"/>
              <a:buFont typeface="Arial"/>
              <a:buChar char="•"/>
              <a:tabLst>
                <a:tab pos="76200" algn="l"/>
              </a:tabLst>
              <a:defRPr sz="2400" b="1">
                <a:solidFill>
                  <a:srgbClr val="231F20"/>
                </a:solidFill>
              </a:defRPr>
            </a:pPr>
            <a:r>
              <a:rPr dirty="0"/>
              <a:t>Data layer </a:t>
            </a:r>
            <a:r>
              <a:rPr b="0" dirty="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0"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0"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bldLvl="5" animBg="1" advAuto="0"/>
      <p:bldP spid="199" grpId="0"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0" animBg="1" advAuto="0"/>
      <p:bldP spid="1060" grpId="0" animBg="1" advAuto="0"/>
      <p:bldP spid="1061"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0"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0" animBg="1" advAuto="0"/>
      <p:bldP spid="1070" grpId="0" animBg="1" advAuto="0"/>
      <p:bldP spid="1071" grpId="0"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common methods and variables of all subclasses in one common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advAuto="0"/>
      <p:bldP spid="1080" grpId="0"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methods and variables specifically for one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0" animBg="1" advAuto="0"/>
      <p:bldP spid="1089" grpId="0"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0" animBg="1" advAuto="0"/>
      <p:bldP spid="1098" grpId="0"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0"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0" animBg="1" advAuto="0"/>
      <p:bldP spid="1108" grpId="0" animBg="1" advAuto="0"/>
      <p:bldP spid="1109" grpId="0" animBg="1" advAuto="0"/>
      <p:bldP spid="1110" grpId="0" animBg="1" advAuto="0"/>
      <p:bldP spid="1111" grpId="0" animBg="1" advAuto="0"/>
      <p:bldP spid="1112" grpId="0" animBg="1" advAuto="0"/>
      <p:bldP spid="1113" grpId="0"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02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1950" marR="3257" indent="-349250" defTabSz="293216">
              <a:buSzPct val="100000"/>
              <a:buFont typeface="Arial"/>
              <a:buChar char="•"/>
              <a:defRPr sz="2200" b="1" spc="-3">
                <a:solidFill>
                  <a:srgbClr val="231F20"/>
                </a:solidFill>
                <a:latin typeface="Arial"/>
                <a:ea typeface="Arial"/>
                <a:cs typeface="Arial"/>
                <a:sym typeface="Arial"/>
              </a:defRPr>
            </a:pPr>
            <a:r>
              <a:t>Why java do not support Multiple Inheritance?**OR Explain Diamond problem in java?</a:t>
            </a:r>
          </a:p>
        </p:txBody>
      </p:sp>
      <p:sp>
        <p:nvSpPr>
          <p:cNvPr id="1126"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It creates an ambiguity/confusion for the complier to choose the path from where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both super classes have methods with same name and same arguments, then it creates an ambiguity for the complier to choose which method should be called for the execution when it called using    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72166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t>          1. Number of arguments</a:t>
            </a:r>
          </a:p>
          <a:p>
            <a:pPr marR="3257" indent="12700" defTabSz="293216">
              <a:defRPr sz="2000" spc="-3">
                <a:solidFill>
                  <a:srgbClr val="231F20"/>
                </a:solidFill>
                <a:latin typeface="Arial"/>
                <a:ea typeface="Arial"/>
                <a:cs typeface="Arial"/>
                <a:sym typeface="Arial"/>
              </a:defRPr>
            </a:pPr>
            <a:r>
              <a:t>          2. Data type of arguments</a:t>
            </a:r>
          </a:p>
          <a:p>
            <a:pPr marR="3257" indent="12700" defTabSz="293216">
              <a:defRPr sz="2000" spc="-3">
                <a:solidFill>
                  <a:srgbClr val="231F20"/>
                </a:solidFill>
                <a:latin typeface="Arial"/>
                <a:ea typeface="Arial"/>
                <a:cs typeface="Arial"/>
                <a:sym typeface="Arial"/>
              </a:defRPr>
            </a:pPr>
            <a:r>
              <a:t>          3. Order of arguments</a:t>
            </a:r>
          </a:p>
          <a:p>
            <a:pPr marR="3257" indent="12700" defTabSz="293216">
              <a:defRPr sz="2000" spc="-3">
                <a:solidFill>
                  <a:srgbClr val="231F20"/>
                </a:solidFill>
                <a:latin typeface="Arial"/>
                <a:ea typeface="Arial"/>
                <a:cs typeface="Arial"/>
                <a:sym typeface="Arial"/>
              </a:defRPr>
            </a:pPr>
            <a:r>
              <a:t>         is called as Method Overloading.</a:t>
            </a:r>
          </a:p>
        </p:txBody>
      </p:sp>
      <p:sp>
        <p:nvSpPr>
          <p:cNvPr id="1155" name="Rectangle 11"/>
          <p:cNvSpPr txBox="1"/>
          <p:nvPr/>
        </p:nvSpPr>
        <p:spPr>
          <a:xfrm>
            <a:off x="413302" y="3734499"/>
            <a:ext cx="10019421" cy="698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t>Advantage:</a:t>
            </a:r>
            <a:r>
              <a:rPr sz="2000" b="0" spc="-3"/>
              <a:t> It is easy to remember One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0" animBg="1" advAuto="0"/>
      <p:bldP spid="1154" grpId="0" animBg="1" advAuto="0"/>
      <p:bldP spid="1155" grpId="0" animBg="1" advAuto="0"/>
      <p:bldP spid="1156" grpId="0" animBg="1" advAuto="0"/>
      <p:bldP spid="115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721661"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387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1. No. of arguments   or</a:t>
            </a:r>
          </a:p>
          <a:p>
            <a:pPr marR="3257" indent="12700" defTabSz="293216">
              <a:defRPr sz="2000" spc="-3">
                <a:solidFill>
                  <a:srgbClr val="231F20"/>
                </a:solidFill>
                <a:latin typeface="Arial"/>
                <a:ea typeface="Arial"/>
                <a:cs typeface="Arial"/>
                <a:sym typeface="Arial"/>
              </a:defRPr>
            </a:pPr>
            <a:r>
              <a:t>      2. data type of arguments  or</a:t>
            </a:r>
          </a:p>
          <a:p>
            <a:pPr marR="3257" indent="12700" defTabSz="293216">
              <a:defRPr sz="2000" spc="-3">
                <a:solidFill>
                  <a:srgbClr val="231F20"/>
                </a:solidFill>
                <a:latin typeface="Arial"/>
                <a:ea typeface="Arial"/>
                <a:cs typeface="Arial"/>
                <a:sym typeface="Arial"/>
              </a:defRPr>
            </a:pPr>
            <a:r>
              <a:t>      3. order of arguments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0" animBg="1" advAuto="0"/>
      <p:bldP spid="1181" grpId="0"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Subclass and Superclass contains STATIC methods with same name and same arguments   then it is called as Method Hiding.</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0" animBg="1" advAuto="0"/>
      <p:bldP spid="1205" grpId="0" animBg="1" advAuto="0"/>
      <p:bldP spid="1206" grpId="0" animBg="1" advAuto="0"/>
      <p:bldP spid="1207" grpId="0" animBg="1" advAuto="0"/>
      <p:bldP spid="1208" grpId="0" animBg="1" advAuto="0"/>
      <p:bldP spid="1209" grpId="0" animBg="1" advAuto="0"/>
      <p:bldP spid="1210" grpId="0" animBg="1" advAuto="0"/>
      <p:bldP spid="1211" grpId="0" animBg="1" advAuto="0"/>
      <p:bldP spid="1212" grpId="0" animBg="1" advAuto="0"/>
      <p:bldP spid="1213" grpId="0"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inherits from an abstract class then the subclass must override all the abstract methods present in super class else the class must be declared as abstract.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0" animBg="1" advAuto="0"/>
      <p:bldP spid="1237" grpId="0" animBg="1" advAuto="0"/>
      <p:bldP spid="1238" grpId="0" animBg="1" advAuto="0"/>
      <p:bldP spid="1239" grpId="0" animBg="1" advAuto="0"/>
      <p:bldP spid="1240" grpId="0" animBg="1" advAuto="0"/>
      <p:bldP spid="1241" grpId="0" animBg="1" advAuto="0"/>
      <p:bldP spid="1242" grpId="0" animBg="1" advAuto="0"/>
      <p:bldP spid="1243" grpId="0" animBg="1" advAuto="0"/>
      <p:bldP spid="1244" grpId="0" animBg="1" advAuto="0"/>
      <p:bldP spid="1245" grpId="0"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0" animBg="1" advAuto="0"/>
      <p:bldP spid="1254" grpId="0" animBg="1" advAuto="0"/>
      <p:bldP spid="1255" grpId="0" animBg="1" advAuto="0"/>
      <p:bldP spid="1256" grpId="0" animBg="1" advAuto="0"/>
      <p:bldP spid="1257" grpId="0" animBg="1" advAuto="0"/>
      <p:bldP spid="1258" grpId="0" animBg="1" advAuto="0"/>
      <p:bldP spid="1259" grpId="0"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0" animBg="1" advAuto="0"/>
      <p:bldP spid="1268" grpId="0" animBg="1" advAuto="0"/>
      <p:bldP spid="1269" grpId="0" animBg="1" advAuto="0"/>
      <p:bldP spid="1270" grpId="0" animBg="1" advAuto="0"/>
      <p:bldP spid="1271" grpId="0"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1304" name="Rectangle 19"/>
          <p:cNvSpPr txBox="1"/>
          <p:nvPr/>
        </p:nvSpPr>
        <p:spPr>
          <a:xfrm>
            <a:off x="302516" y="6174245"/>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0" nodeType="clickEffect">
                                  <p:stCondLst>
                                    <p:cond delay="0"/>
                                  </p:stCondLst>
                                  <p:iterate>
                                    <p:tmAbs val="0"/>
                                  </p:iterate>
                                  <p:childTnLst>
                                    <p:set>
                                      <p:cBhvr>
                                        <p:cTn id="56" fill="hold"/>
                                        <p:tgtEl>
                                          <p:spTgt spid="1304"/>
                                        </p:tgtEl>
                                        <p:attrNameLst>
                                          <p:attrName>style.visibility</p:attrName>
                                        </p:attrNameLst>
                                      </p:cBhvr>
                                      <p:to>
                                        <p:strVal val="visible"/>
                                      </p:to>
                                    </p:set>
                                    <p:animEffect transition="in" filter="fade">
                                      <p:cBhvr>
                                        <p:cTn id="57"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0" animBg="1" advAuto="0"/>
      <p:bldP spid="1295" grpId="0" animBg="1" advAuto="0"/>
      <p:bldP spid="1296" grpId="0" animBg="1" advAuto="0"/>
      <p:bldP spid="1297" grpId="0" animBg="1" advAuto="0"/>
      <p:bldP spid="1298" grpId="0" animBg="1" advAuto="0"/>
      <p:bldP spid="1299" grpId="0" animBg="1" advAuto="0"/>
      <p:bldP spid="1300" grpId="0" animBg="1" advAuto="0"/>
      <p:bldP spid="1301" grpId="0" animBg="1" advAuto="0"/>
      <p:bldP spid="1302" grpId="0" animBg="1" advAuto="0"/>
      <p:bldP spid="1303" grpId="0" animBg="1" advAuto="0"/>
      <p:bldP spid="1304" grpId="0"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1210</TotalTime>
  <Words>9181</Words>
  <Application>Microsoft Office PowerPoint</Application>
  <PresentationFormat>Widescreen</PresentationFormat>
  <Paragraphs>1538</Paragraphs>
  <Slides>147</Slides>
  <Notes>0</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Unknown User</cp:lastModifiedBy>
  <cp:revision>25</cp:revision>
  <dcterms:modified xsi:type="dcterms:W3CDTF">2021-09-22T07:31:04Z</dcterms:modified>
</cp:coreProperties>
</file>