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9" r:id="rId4"/>
    <p:sldId id="270" r:id="rId5"/>
    <p:sldId id="262" r:id="rId6"/>
    <p:sldId id="271" r:id="rId7"/>
    <p:sldId id="272" r:id="rId8"/>
    <p:sldId id="273" r:id="rId9"/>
    <p:sldId id="274" r:id="rId10"/>
    <p:sldId id="268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8F687-1332-4941-B2B9-2C2181270E3D}" v="6" dt="2025-08-21T04:46:00.329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25F0-1B33-B7F6-5CC5-0380FFE91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CC0C3-C927-F188-31E7-19F6C2FFF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74FD-F7C9-3570-1E3B-78B096BB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EB45-CDE1-4911-9F0A-D5096C1D1D8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334D-BAC7-0054-8300-081358D3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8ADD4-BF91-84E6-0A5B-BF1E1D23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BFF-7F9C-441F-B4D1-854A88335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22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565C-783B-9E06-2429-306164A6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8A57F-EDEC-3F19-D5FB-7A5BBEEF1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22F3-599C-5890-A3F0-E95214FD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EB45-CDE1-4911-9F0A-D5096C1D1D8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574B-8FEC-C632-7FD3-A79DE56B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2C229-3376-13DB-66C5-43354392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BFF-7F9C-441F-B4D1-854A88335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D535E-FD33-841D-C902-8C4C158FF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89256-37A4-1401-0CC9-60443236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F2E46-8F9E-18A4-11DD-8685DD0C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EB45-CDE1-4911-9F0A-D5096C1D1D8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353B-63CC-EF02-8367-6A850533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842B-F6F9-CBD6-1D1E-01417782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BFF-7F9C-441F-B4D1-854A88335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0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1A43-524A-8ECE-6308-B2A8A5AA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B1B5-DED4-2299-17BC-4666FD1D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B897-717F-D9FF-24DD-3F356208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EB45-CDE1-4911-9F0A-D5096C1D1D8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6DF75-359A-671E-9D4B-D1AF300F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6B94-732F-4EC0-FFDE-65D68049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BFF-7F9C-441F-B4D1-854A88335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9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AF85-8AED-9675-9012-A8005B76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70DBD-E47D-D99C-F665-E0C47919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B05A-BB64-E9D4-3838-65795A5D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EB45-CDE1-4911-9F0A-D5096C1D1D8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9CF4-E121-6979-33B0-6C3B9482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C295-5D41-81A0-5814-C077F3B4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BFF-7F9C-441F-B4D1-854A88335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7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7496-F6D9-CE30-759E-FC0E16BE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C6E7-F21C-0514-3062-35B629025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2B904-2EFB-6052-BC13-BC128C41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DF2E8-489C-72BB-A4C0-8DF30369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EB45-CDE1-4911-9F0A-D5096C1D1D8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61158-0412-B461-D374-44D54D19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58AD0-AD9F-DF7D-7D46-21DFAF5F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BFF-7F9C-441F-B4D1-854A88335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5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49DA-AEBD-75A8-7868-DF0900F7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E0F9F-7244-AF31-A3DE-4E82F0FEC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F585A-08A9-DBA1-E1E6-B48D4A40F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49AFB-41CD-4109-E11A-502285098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12802-F3D7-52B0-D1DE-D3E00497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9F403-09FE-E95D-3164-D4A336E4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EB45-CDE1-4911-9F0A-D5096C1D1D8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A097-89F4-6176-CDAC-B14512D1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20A02-C900-3AAA-9622-EE4E65F4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BFF-7F9C-441F-B4D1-854A88335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4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2E24-7558-26D5-764B-0355C684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82CC1-CF23-5A41-47AF-21DD61D0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EB45-CDE1-4911-9F0A-D5096C1D1D8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D5E13-5EC5-9432-5FB4-FCC93482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E155-770D-A786-4DD1-ECA0C3CE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BFF-7F9C-441F-B4D1-854A88335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35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84FDC-E363-4CAE-C2CA-C6D7CDE8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EB45-CDE1-4911-9F0A-D5096C1D1D8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59A07-D7BA-F7FD-1681-C492AAB1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23A29-2E54-B1BA-B719-0D60662D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BFF-7F9C-441F-B4D1-854A88335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2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691F-F343-B66F-BD9F-EE3F6E05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6986-6B03-6AE3-F86C-DBF5F63B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3D908-C8FE-A686-59A0-C7E3877C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C39E-50C2-3EAA-20D1-F1465668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EB45-CDE1-4911-9F0A-D5096C1D1D8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D4A8D-2A65-6283-0465-6B70F274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1F4D0-01AD-0BFF-6CB9-21F66469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BFF-7F9C-441F-B4D1-854A88335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28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5629-FAA7-5409-22A6-369517FB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83462-2C23-D9FE-6262-0C1776400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EECD7-624A-FFCC-367F-FAC050BC3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907DD-A02F-49A6-0A73-AA8C061A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EB45-CDE1-4911-9F0A-D5096C1D1D8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FBDFD-ECAE-7D2B-D002-F2AB9A86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79A94-17ED-BD05-B6A2-C2E45976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0BFF-7F9C-441F-B4D1-854A88335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5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B638C-16BF-043D-E82F-40BEE675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EB37E-6453-9A61-87CB-DD7FE282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9D68-AD4F-41AD-451E-DDB3C9CFE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EB45-CDE1-4911-9F0A-D5096C1D1D8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B962-D51E-1ED7-9D3C-5A4410803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8F683-A7A1-E804-396A-D2B8A8A6A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0BFF-7F9C-441F-B4D1-854A88335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19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B51AA-6F49-80B4-FF03-E651D6502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 dirty="0"/>
              <a:t>ADVANCED OPERATING SYSTEMS WITH UNIX</a:t>
            </a:r>
            <a:endParaRPr lang="en-IN" sz="8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ADC6F-092F-5E7A-9003-D48940F5F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 err="1"/>
              <a:t>Aos</a:t>
            </a:r>
            <a:r>
              <a:rPr lang="en-US" dirty="0"/>
              <a:t>- ch1-unit-1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22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5A8742-B825-06DC-7747-AF141C00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05" y="643467"/>
            <a:ext cx="773759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209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5F9F4F-68C0-0E77-526C-72F7E7786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159677"/>
              </p:ext>
            </p:extLst>
          </p:nvPr>
        </p:nvGraphicFramePr>
        <p:xfrm>
          <a:off x="643467" y="1583820"/>
          <a:ext cx="10905067" cy="3690360"/>
        </p:xfrm>
        <a:graphic>
          <a:graphicData uri="http://schemas.openxmlformats.org/drawingml/2006/table">
            <a:tbl>
              <a:tblPr/>
              <a:tblGrid>
                <a:gridCol w="1709882">
                  <a:extLst>
                    <a:ext uri="{9D8B030D-6E8A-4147-A177-3AD203B41FA5}">
                      <a16:colId xmlns:a16="http://schemas.microsoft.com/office/drawing/2014/main" val="45889114"/>
                    </a:ext>
                  </a:extLst>
                </a:gridCol>
                <a:gridCol w="3670713">
                  <a:extLst>
                    <a:ext uri="{9D8B030D-6E8A-4147-A177-3AD203B41FA5}">
                      <a16:colId xmlns:a16="http://schemas.microsoft.com/office/drawing/2014/main" val="96954103"/>
                    </a:ext>
                  </a:extLst>
                </a:gridCol>
                <a:gridCol w="3169201">
                  <a:extLst>
                    <a:ext uri="{9D8B030D-6E8A-4147-A177-3AD203B41FA5}">
                      <a16:colId xmlns:a16="http://schemas.microsoft.com/office/drawing/2014/main" val="1078565888"/>
                    </a:ext>
                  </a:extLst>
                </a:gridCol>
                <a:gridCol w="2355271">
                  <a:extLst>
                    <a:ext uri="{9D8B030D-6E8A-4147-A177-3AD203B41FA5}">
                      <a16:colId xmlns:a16="http://schemas.microsoft.com/office/drawing/2014/main" val="1030431778"/>
                    </a:ext>
                  </a:extLst>
                </a:gridCol>
              </a:tblGrid>
              <a:tr h="303976">
                <a:tc>
                  <a:txBody>
                    <a:bodyPr/>
                    <a:lstStyle/>
                    <a:p>
                      <a:r>
                        <a:rPr lang="en-IN" sz="1300" b="1"/>
                        <a:t>Type</a:t>
                      </a:r>
                      <a:endParaRPr lang="en-IN" sz="1300"/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Advantages</a:t>
                      </a:r>
                      <a:endParaRPr lang="en-IN" sz="1300"/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Disadvantages</a:t>
                      </a:r>
                      <a:endParaRPr lang="en-IN" sz="1300"/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Real-World Examples</a:t>
                      </a:r>
                      <a:endParaRPr lang="en-IN" sz="1300"/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773955"/>
                  </a:ext>
                </a:extLst>
              </a:tr>
              <a:tr h="895925">
                <a:tc>
                  <a:txBody>
                    <a:bodyPr/>
                    <a:lstStyle/>
                    <a:p>
                      <a:r>
                        <a:rPr lang="en-IN" sz="1300" b="1"/>
                        <a:t>Distributed OS</a:t>
                      </a:r>
                      <a:endParaRPr lang="en-IN" sz="1300"/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• High fault tolerance (system keeps running if one node fails) • Scalability (easy to add new machines) • Resource sharing across the network • Appears as a single system to users</a:t>
                      </a:r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• Complex design and management • Network dependency (failures affect performance) • Security is harder to maintain</a:t>
                      </a:r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Amoeba OS, Hadoop HDFS, Google File System, Plan 9</a:t>
                      </a:r>
                      <a:endParaRPr lang="en-IN" sz="1300"/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312010"/>
                  </a:ext>
                </a:extLst>
              </a:tr>
              <a:tr h="895925">
                <a:tc>
                  <a:txBody>
                    <a:bodyPr/>
                    <a:lstStyle/>
                    <a:p>
                      <a:r>
                        <a:rPr lang="en-IN" sz="1300" b="1"/>
                        <a:t>Multiprocessor OS</a:t>
                      </a:r>
                      <a:endParaRPr lang="en-IN" sz="1300"/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• High throughput via parallelism • Better CPU utilization • Load balancing across processors • Increased reliability (if one CPU fails, others work)</a:t>
                      </a:r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• Expensive hardware (multiple CPUs) • Complexity in scheduling and synchronization • Shared memory conflicts may occur</a:t>
                      </a:r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Linux SMP, Windows Server, Solaris, IBM AIX</a:t>
                      </a:r>
                      <a:endParaRPr lang="en-IN" sz="1300"/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248825"/>
                  </a:ext>
                </a:extLst>
              </a:tr>
              <a:tr h="698609">
                <a:tc>
                  <a:txBody>
                    <a:bodyPr/>
                    <a:lstStyle/>
                    <a:p>
                      <a:r>
                        <a:rPr lang="en-IN" sz="1300" b="1"/>
                        <a:t>Real-Time OS (RTOS)</a:t>
                      </a:r>
                      <a:endParaRPr lang="en-IN" sz="1300"/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• Predictable and deterministic execution • Low latency and fast response to events • Reliable for safety-critical tasks • Efficient resource utilization</a:t>
                      </a:r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• Limited multitasking compared to general OS • Complex to develop/debug • Requires specialized hardware/software</a:t>
                      </a:r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VxWorks, QNX, RTLinux, FreeRTOS</a:t>
                      </a:r>
                      <a:endParaRPr lang="en-IN" sz="1300"/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980765"/>
                  </a:ext>
                </a:extLst>
              </a:tr>
              <a:tr h="895925">
                <a:tc>
                  <a:txBody>
                    <a:bodyPr/>
                    <a:lstStyle/>
                    <a:p>
                      <a:r>
                        <a:rPr lang="en-IN" sz="1300" b="1"/>
                        <a:t>Cloud-Based OS</a:t>
                      </a:r>
                      <a:endParaRPr lang="en-IN" sz="1300"/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• Scalability &amp; elasticity (resources scale on demand) • Cost-effective (pay-per-use model) • Resource virtualization (VMs, containers) • Multi-tenancy support</a:t>
                      </a:r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• Strong dependency on Internet • Data privacy &amp; security concerns • Downtime affects all services</a:t>
                      </a:r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/>
                        <a:t>Google </a:t>
                      </a:r>
                      <a:r>
                        <a:rPr lang="en-IN" sz="1300" b="1" dirty="0" err="1"/>
                        <a:t>ChromeOS</a:t>
                      </a:r>
                      <a:r>
                        <a:rPr lang="en-IN" sz="1300" b="1" dirty="0"/>
                        <a:t>, OpenStack, Microsoft Azure OS, Cloud Foundry</a:t>
                      </a:r>
                      <a:endParaRPr lang="en-IN" sz="1300" dirty="0"/>
                    </a:p>
                  </a:txBody>
                  <a:tcPr marL="59304" marR="59304" marT="29652" marB="2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040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00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A08D-D6D7-6B96-A788-BA7FDEF3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942"/>
            <a:ext cx="10515600" cy="5876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What is an Advanced Operating System?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Evolved form of traditional 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Traditional OS</a:t>
            </a:r>
            <a:r>
              <a:rPr lang="en-US" sz="2000" dirty="0"/>
              <a:t>: Manages a single machine’s resources (CPU, memory, I/O).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Advanced OS: </a:t>
            </a:r>
            <a:r>
              <a:rPr lang="en-US" sz="2000" dirty="0"/>
              <a:t>Extends functionality to manage multiple processors, distributed systems, cloud resources, and parallel computations.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Supports complex and large-scale computing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Supports Complex and Large-Scale Computing Designed for supercomputers, distributed systems, clusters, and cloud computing.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 efficiently manage heterogeneous hardware and geographically distributed resources. Provides high performance and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/>
              <a:t>An </a:t>
            </a:r>
            <a:r>
              <a:rPr lang="en-US" sz="2000" b="1" i="1" dirty="0"/>
              <a:t>Advanced Operating System</a:t>
            </a:r>
            <a:r>
              <a:rPr lang="en-US" sz="2000" i="1" dirty="0"/>
              <a:t> (like Distributed OS, Multiprocessor OS, Real-Time OS, Cloud OS) provides </a:t>
            </a:r>
            <a:r>
              <a:rPr lang="en-US" sz="2000" b="1" i="1" dirty="0"/>
              <a:t>concurrency, scalability, fault tolerance, and resource sharing</a:t>
            </a:r>
            <a:r>
              <a:rPr lang="en-US" sz="2000" i="1" dirty="0"/>
              <a:t>, making it suitable for </a:t>
            </a:r>
            <a:r>
              <a:rPr lang="en-US" sz="2000" b="1" i="1" dirty="0"/>
              <a:t>modern large-scale computing</a:t>
            </a:r>
            <a:r>
              <a:rPr lang="en-US" sz="2000" i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Key Features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Concurrency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Fault tolerance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Resource sharing</a:t>
            </a:r>
          </a:p>
          <a:p>
            <a:pPr marL="0" indent="0">
              <a:buNone/>
            </a:pP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50226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2078-302C-3BA2-1982-DCB7D43D1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344"/>
            <a:ext cx="10515600" cy="5585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Key Features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Concurrency</a:t>
            </a:r>
            <a:endParaRPr lang="en-US" sz="2000" dirty="0"/>
          </a:p>
          <a:p>
            <a:pPr lvl="1"/>
            <a:r>
              <a:rPr lang="en-US" sz="2000" dirty="0"/>
              <a:t>Multiple processes/threads run simultaneously.</a:t>
            </a:r>
          </a:p>
          <a:p>
            <a:pPr lvl="1"/>
            <a:r>
              <a:rPr lang="en-US" sz="2000" dirty="0"/>
              <a:t>Supports </a:t>
            </a:r>
            <a:r>
              <a:rPr lang="en-US" sz="2000" b="1" dirty="0"/>
              <a:t>parallel processing, synchronization, and </a:t>
            </a:r>
            <a:r>
              <a:rPr lang="en-US" sz="2000" b="1" dirty="0" err="1"/>
              <a:t>interprocess</a:t>
            </a:r>
            <a:r>
              <a:rPr lang="en-US" sz="2000" b="1" dirty="0"/>
              <a:t> communication (IPC)</a:t>
            </a: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Scalability</a:t>
            </a:r>
            <a:endParaRPr lang="en-US" sz="2000" dirty="0"/>
          </a:p>
          <a:p>
            <a:pPr lvl="1"/>
            <a:r>
              <a:rPr lang="en-US" sz="2000" dirty="0"/>
              <a:t>Efficiently manages </a:t>
            </a:r>
            <a:r>
              <a:rPr lang="en-US" sz="2000" b="1" dirty="0"/>
              <a:t>growing workloads and system resources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Works well in </a:t>
            </a:r>
            <a:r>
              <a:rPr lang="en-US" sz="2000" b="1" dirty="0"/>
              <a:t>multiprocessor, distributed, and cloud environments</a:t>
            </a: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Fault Tolerance</a:t>
            </a:r>
            <a:endParaRPr lang="en-US" sz="2000" dirty="0"/>
          </a:p>
          <a:p>
            <a:pPr lvl="1"/>
            <a:r>
              <a:rPr lang="en-US" sz="2000" dirty="0"/>
              <a:t>Detects, masks, and recovers from hardware/software failures.</a:t>
            </a:r>
          </a:p>
          <a:p>
            <a:pPr lvl="1"/>
            <a:r>
              <a:rPr lang="en-US" sz="2000" dirty="0"/>
              <a:t>Ensures </a:t>
            </a:r>
            <a:r>
              <a:rPr lang="en-US" sz="2000" b="1" dirty="0"/>
              <a:t>reliability and continuous availability</a:t>
            </a: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Resource Sharing</a:t>
            </a:r>
            <a:endParaRPr lang="en-US" sz="2000" dirty="0"/>
          </a:p>
          <a:p>
            <a:pPr lvl="1"/>
            <a:r>
              <a:rPr lang="en-US" sz="2000" dirty="0"/>
              <a:t>Facilitates </a:t>
            </a:r>
            <a:r>
              <a:rPr lang="en-US" sz="2000" b="1" dirty="0"/>
              <a:t>efficient and secure sharing of CPUs, memory, storage, and networks</a:t>
            </a:r>
            <a:r>
              <a:rPr lang="en-US" sz="2000" dirty="0"/>
              <a:t> among multiple users or systems.</a:t>
            </a:r>
          </a:p>
          <a:p>
            <a:pPr lvl="1"/>
            <a:r>
              <a:rPr lang="en-US" sz="2000" dirty="0"/>
              <a:t>Often uses </a:t>
            </a:r>
            <a:r>
              <a:rPr lang="en-US" sz="2000" b="1" dirty="0"/>
              <a:t>virtualization and distributed resource management</a:t>
            </a:r>
            <a:r>
              <a:rPr lang="en-US" sz="2000" dirty="0"/>
              <a:t>.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15329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C9EBFE-71FA-226D-5F41-AEA69552B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995" y="643467"/>
            <a:ext cx="880800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974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B467-8279-94DF-9279-AD847722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762" y="11658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Types of Advanced Operating Systems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Distributed 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Multiprocessor 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Cloud-Based OS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63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A0CC-51AE-8CA5-423A-F6029C215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998"/>
            <a:ext cx="10515600" cy="5698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Distributed Operating System (DOS)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Distributed OS controls multiple </a:t>
            </a:r>
            <a:r>
              <a:rPr lang="en-US" sz="2000" b="1" dirty="0"/>
              <a:t>independent computers (nodes)</a:t>
            </a:r>
            <a:r>
              <a:rPr lang="en-US" sz="2000" dirty="0"/>
              <a:t> and presents them to the user as if they were a </a:t>
            </a:r>
            <a:r>
              <a:rPr lang="en-US" sz="2000" b="1" dirty="0"/>
              <a:t>single coherent system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main idea: </a:t>
            </a:r>
            <a:r>
              <a:rPr lang="en-US" sz="2000" b="1" dirty="0"/>
              <a:t>"One big virtual machine across a network"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How It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Each node has its own local memory and CPU but runs a part of the 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system ensures </a:t>
            </a:r>
            <a:r>
              <a:rPr lang="en-US" sz="2000" b="1" dirty="0"/>
              <a:t>transparency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Access Transparency</a:t>
            </a:r>
            <a:r>
              <a:rPr lang="en-US" sz="2000" dirty="0"/>
              <a:t>: Files/devices accessed uniformly regardless of 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Location Transparency</a:t>
            </a:r>
            <a:r>
              <a:rPr lang="en-US" sz="2000" dirty="0"/>
              <a:t>: User doesn’t need to know where the resource is physically located.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Replication Transparency</a:t>
            </a:r>
            <a:r>
              <a:rPr lang="en-US" sz="2000" dirty="0"/>
              <a:t>: Multiple copies of data are hidden from the user.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Fault Transparency</a:t>
            </a:r>
            <a:r>
              <a:rPr lang="en-US" sz="2000" dirty="0"/>
              <a:t>: System hides failures and continues running.</a:t>
            </a:r>
          </a:p>
          <a:p>
            <a:pPr marL="0" indent="0">
              <a:buNone/>
            </a:pPr>
            <a:r>
              <a:rPr lang="en-US" sz="2000" b="1" dirty="0"/>
              <a:t>Use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Cloud services, banking systems, stock trading systems, large-scale web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lang="en-US" sz="2000" b="1" dirty="0"/>
              <a:t>Google File System (GFS), Hadoop HDFS, Amoeba OS</a:t>
            </a:r>
            <a:r>
              <a:rPr lang="en-US" sz="2000" dirty="0"/>
              <a:t>.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62575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7D3F-DF1B-1CEA-A398-8789BCA3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344"/>
            <a:ext cx="10515600" cy="5585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2.Multiprocessor Operating System (MPOS)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Runs on systems with </a:t>
            </a:r>
            <a:r>
              <a:rPr lang="en-US" sz="2000" b="1" dirty="0"/>
              <a:t>multiple processors tightly coupled</a:t>
            </a:r>
            <a:r>
              <a:rPr lang="en-US" sz="2000" dirty="0"/>
              <a:t> to a single shared memory and clock.</a:t>
            </a:r>
          </a:p>
          <a:p>
            <a:pPr marL="0" indent="0">
              <a:buNone/>
            </a:pPr>
            <a:r>
              <a:rPr lang="en-US" sz="2000" dirty="0"/>
              <a:t>Two main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Asymmetric Multiprocessing (AMP)</a:t>
            </a:r>
            <a:r>
              <a:rPr lang="en-US" sz="2000" dirty="0"/>
              <a:t> → One master CPU controls others.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Symmetric Multiprocessing (SMP)</a:t>
            </a:r>
            <a:r>
              <a:rPr lang="en-US" sz="2000" dirty="0"/>
              <a:t> → All CPUs share equal responsibility.</a:t>
            </a:r>
          </a:p>
          <a:p>
            <a:pPr marL="0" indent="0">
              <a:buNone/>
            </a:pPr>
            <a:r>
              <a:rPr lang="en-US" sz="2000" b="1" dirty="0"/>
              <a:t>How It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OS schedules tasks across multiple CPUs.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Processes/threads can be executed </a:t>
            </a:r>
            <a:r>
              <a:rPr lang="en-US" sz="2000" b="1" dirty="0"/>
              <a:t>in parallel</a:t>
            </a:r>
            <a:r>
              <a:rPr lang="en-US" sz="2000" dirty="0"/>
              <a:t>, improving throughput.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Provides </a:t>
            </a:r>
            <a:r>
              <a:rPr lang="en-US" sz="2000" b="1" dirty="0"/>
              <a:t>load balancing</a:t>
            </a:r>
            <a:r>
              <a:rPr lang="en-US" sz="2000" dirty="0"/>
              <a:t> so one CPU isn’t overloaded.</a:t>
            </a:r>
          </a:p>
          <a:p>
            <a:pPr marL="0" indent="0">
              <a:buNone/>
            </a:pPr>
            <a:r>
              <a:rPr lang="en-US" sz="2000" b="1" dirty="0"/>
              <a:t>Use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Supercomputers, servers, parallel simulations, scientific computing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lang="en-US" sz="2000" b="1" dirty="0"/>
              <a:t>Linux SMP, Windows Server, Solaris</a:t>
            </a:r>
            <a:r>
              <a:rPr lang="en-US" sz="2000" dirty="0"/>
              <a:t>.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17497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0E2B-1DA9-BF67-2ED8-09A40203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792"/>
            <a:ext cx="10515600" cy="5899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3.Real-Time Operating System (RTOS)</a:t>
            </a:r>
          </a:p>
          <a:p>
            <a:pPr marL="0" indent="0">
              <a:buNone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RTOS is used where </a:t>
            </a:r>
            <a:r>
              <a:rPr lang="en-IN" sz="2000" b="1" dirty="0"/>
              <a:t>timing is critical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The system guarantees </a:t>
            </a:r>
            <a:r>
              <a:rPr lang="en-IN" sz="2000" b="1" dirty="0"/>
              <a:t>deterministic response times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b="1" dirty="0"/>
              <a:t>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Hard RTOS</a:t>
            </a:r>
            <a:r>
              <a:rPr lang="en-IN" sz="2000" dirty="0"/>
              <a:t>: Missing a deadline is unacceptable. (e.g., missile </a:t>
            </a:r>
            <a:r>
              <a:rPr lang="en-IN" sz="2000" dirty="0" err="1"/>
              <a:t>defense</a:t>
            </a:r>
            <a:r>
              <a:rPr lang="en-IN" sz="2000" dirty="0"/>
              <a:t> systems).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Soft RTOS</a:t>
            </a:r>
            <a:r>
              <a:rPr lang="en-IN" sz="2000" dirty="0"/>
              <a:t>: Occasional missed deadlines tolerated. (e.g., video streaming).</a:t>
            </a:r>
          </a:p>
          <a:p>
            <a:pPr marL="0" indent="0">
              <a:buNone/>
            </a:pPr>
            <a:r>
              <a:rPr lang="en-IN" sz="2000" b="1" dirty="0"/>
              <a:t>How It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Uses </a:t>
            </a:r>
            <a:r>
              <a:rPr lang="en-IN" sz="2000" b="1" dirty="0"/>
              <a:t>priority scheduling</a:t>
            </a:r>
            <a:r>
              <a:rPr lang="en-IN" sz="2000" dirty="0"/>
              <a:t> (Rate Monotonic Scheduling, Earliest Deadline First).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Provides </a:t>
            </a:r>
            <a:r>
              <a:rPr lang="en-IN" sz="2000" b="1" dirty="0"/>
              <a:t>low latency interrupt handling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Has a </a:t>
            </a:r>
            <a:r>
              <a:rPr lang="en-IN" sz="2000" b="1" dirty="0"/>
              <a:t>small, efficient kernel</a:t>
            </a:r>
            <a:r>
              <a:rPr lang="en-IN" sz="2000" dirty="0"/>
              <a:t> (unlike general-purpose OS).</a:t>
            </a:r>
          </a:p>
          <a:p>
            <a:pPr marL="0" indent="0">
              <a:buNone/>
            </a:pPr>
            <a:r>
              <a:rPr lang="en-IN" sz="2000" b="1" dirty="0"/>
              <a:t>Use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Embedded systems, robotics, aerospace, automotive (engine control), medical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Example: </a:t>
            </a:r>
            <a:r>
              <a:rPr lang="en-IN" sz="2000" b="1" dirty="0"/>
              <a:t>VxWorks, QNX, </a:t>
            </a:r>
            <a:r>
              <a:rPr lang="en-IN" sz="2000" b="1" dirty="0" err="1"/>
              <a:t>RTLinux</a:t>
            </a:r>
            <a:r>
              <a:rPr lang="en-IN" sz="2000" b="1" dirty="0"/>
              <a:t>, </a:t>
            </a:r>
            <a:r>
              <a:rPr lang="en-IN" sz="2000" b="1" dirty="0" err="1"/>
              <a:t>FreeRTOS</a:t>
            </a:r>
            <a:r>
              <a:rPr lang="en-IN" sz="2000" dirty="0"/>
              <a:t>.</a:t>
            </a:r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33506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20B9-DDEC-FE63-26B4-9018CC72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2906"/>
            <a:ext cx="10515600" cy="549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500" b="1" dirty="0"/>
              <a:t>4</a:t>
            </a:r>
            <a:r>
              <a:rPr lang="en-IN" sz="2000" b="1" dirty="0"/>
              <a:t>. Cloud-Based Operating System</a:t>
            </a:r>
          </a:p>
          <a:p>
            <a:pPr marL="0" indent="0">
              <a:buNone/>
            </a:pPr>
            <a:r>
              <a:rPr lang="en-IN" sz="2000" b="1" dirty="0"/>
              <a:t>Concept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Extends OS functions to </a:t>
            </a:r>
            <a:r>
              <a:rPr lang="en-IN" sz="2000" b="1" dirty="0"/>
              <a:t>manage cloud infrastructure and services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Provides an interface for </a:t>
            </a:r>
            <a:r>
              <a:rPr lang="en-IN" sz="2000" b="1" dirty="0"/>
              <a:t>virtual machines, containers, and cloud applications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b="1" dirty="0"/>
              <a:t>How It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Uses </a:t>
            </a:r>
            <a:r>
              <a:rPr lang="en-IN" sz="2000" b="1" dirty="0"/>
              <a:t>virtualization</a:t>
            </a:r>
            <a:r>
              <a:rPr lang="en-IN" sz="2000" dirty="0"/>
              <a:t> (Hypervisors like VMware, KVM, Xen).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Manages </a:t>
            </a:r>
            <a:r>
              <a:rPr lang="en-IN" sz="2000" b="1" dirty="0"/>
              <a:t>on-demand resources</a:t>
            </a:r>
            <a:r>
              <a:rPr lang="en-IN" sz="2000" dirty="0"/>
              <a:t> (CPU, storage, networking).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Provides </a:t>
            </a:r>
            <a:r>
              <a:rPr lang="en-IN" sz="2000" b="1" dirty="0"/>
              <a:t>elastic scaling</a:t>
            </a:r>
            <a:r>
              <a:rPr lang="en-IN" sz="2000" dirty="0"/>
              <a:t> (automatically adding/removing resources).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Ensures </a:t>
            </a:r>
            <a:r>
              <a:rPr lang="en-IN" sz="2000" b="1" dirty="0"/>
              <a:t>multi-tenancy</a:t>
            </a:r>
            <a:r>
              <a:rPr lang="en-IN" sz="2000" dirty="0"/>
              <a:t> (isolation between multiple users/organizations).</a:t>
            </a:r>
          </a:p>
          <a:p>
            <a:pPr marL="0" indent="0">
              <a:buNone/>
            </a:pPr>
            <a:r>
              <a:rPr lang="en-IN" sz="2000" b="1" dirty="0"/>
              <a:t>Use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Cloud computing, SaaS platforms, web hosting, enterprise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Example: </a:t>
            </a:r>
            <a:r>
              <a:rPr lang="en-IN" sz="2000" b="1" dirty="0"/>
              <a:t>Google Chrome OS, OpenStack, Microsoft Azure OS, Cloud Foundry</a:t>
            </a:r>
            <a:endParaRPr lang="en-IN" sz="2000" dirty="0"/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8582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962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ADVANCED OPERATING SYSTEMS WITH UNIX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OPERATING SYSTEMS WITH UNIX</dc:title>
  <dc:creator>Mr.Arhath Kumar</dc:creator>
  <cp:lastModifiedBy>Arhath Kumar</cp:lastModifiedBy>
  <cp:revision>4</cp:revision>
  <dcterms:created xsi:type="dcterms:W3CDTF">2025-06-17T04:11:40Z</dcterms:created>
  <dcterms:modified xsi:type="dcterms:W3CDTF">2025-08-21T04:57:39Z</dcterms:modified>
</cp:coreProperties>
</file>