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36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5486401" y="1596322"/>
            <a:ext cx="9144000" cy="2705695"/>
          </a:xfrm>
          <a:prstGeom prst="rect">
            <a:avLst/>
          </a:prstGeom>
          <a:noFill/>
          <a:ln/>
        </p:spPr>
        <p:txBody>
          <a:bodyPr wrap="square" rtlCol="0" anchor="t"/>
          <a:lstStyle/>
          <a:p>
            <a:pPr marL="0" indent="0" algn="ctr">
              <a:lnSpc>
                <a:spcPts val="7101"/>
              </a:lnSpc>
              <a:buNone/>
            </a:pPr>
            <a:r>
              <a:rPr lang="en-US" sz="5681" b="1" dirty="0">
                <a:solidFill>
                  <a:srgbClr val="FFFFFF"/>
                </a:solidFill>
                <a:latin typeface="Nunito" pitchFamily="34" charset="0"/>
                <a:ea typeface="Nunito" pitchFamily="34" charset="-122"/>
                <a:cs typeface="Nunito" pitchFamily="34" charset="-120"/>
              </a:rPr>
              <a:t>Introduction to Encryption and Decryption</a:t>
            </a:r>
            <a:endParaRPr lang="en-US" sz="5681" dirty="0"/>
          </a:p>
        </p:txBody>
      </p:sp>
      <p:sp>
        <p:nvSpPr>
          <p:cNvPr id="6" name="Text 2"/>
          <p:cNvSpPr/>
          <p:nvPr/>
        </p:nvSpPr>
        <p:spPr>
          <a:xfrm>
            <a:off x="5486402" y="4636056"/>
            <a:ext cx="9003974"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Encryption and decryption are fundamental processes in digital security, enabling the secure transmission of sensitive information. This presentation will explore the principles and practical applications of these powerful tools, equipping you with the knowledge to safeguard your digital assets.</a:t>
            </a:r>
            <a:endParaRPr lang="en-US" sz="1750" dirty="0"/>
          </a:p>
        </p:txBody>
      </p:sp>
      <p:sp>
        <p:nvSpPr>
          <p:cNvPr id="11" name="TextBox 10">
            <a:extLst>
              <a:ext uri="{FF2B5EF4-FFF2-40B4-BE49-F238E27FC236}">
                <a16:creationId xmlns:a16="http://schemas.microsoft.com/office/drawing/2014/main" id="{90C12EB5-66E1-4D3F-AEAC-5525CD394AB5}"/>
              </a:ext>
            </a:extLst>
          </p:cNvPr>
          <p:cNvSpPr txBox="1"/>
          <p:nvPr/>
        </p:nvSpPr>
        <p:spPr>
          <a:xfrm>
            <a:off x="9955161" y="6364053"/>
            <a:ext cx="4675239" cy="1815882"/>
          </a:xfrm>
          <a:prstGeom prst="rect">
            <a:avLst/>
          </a:prstGeom>
          <a:noFill/>
        </p:spPr>
        <p:txBody>
          <a:bodyPr wrap="square" rtlCol="0">
            <a:spAutoFit/>
          </a:bodyPr>
          <a:lstStyle/>
          <a:p>
            <a:pPr algn="ctr"/>
            <a:r>
              <a:rPr lang="en-US" sz="3200" dirty="0">
                <a:solidFill>
                  <a:schemeClr val="bg1"/>
                </a:solidFill>
              </a:rPr>
              <a:t>Presented By:- </a:t>
            </a:r>
          </a:p>
          <a:p>
            <a:pPr algn="ctr"/>
            <a:r>
              <a:rPr lang="en-US" sz="3200" dirty="0">
                <a:solidFill>
                  <a:schemeClr val="bg1"/>
                </a:solidFill>
              </a:rPr>
              <a:t> </a:t>
            </a:r>
            <a:r>
              <a:rPr lang="en-US" sz="2400" dirty="0">
                <a:solidFill>
                  <a:schemeClr val="bg1"/>
                </a:solidFill>
              </a:rPr>
              <a:t>Shashikant Kesharwani</a:t>
            </a:r>
          </a:p>
          <a:p>
            <a:pPr algn="ctr"/>
            <a:r>
              <a:rPr lang="en-US" sz="2400" dirty="0">
                <a:solidFill>
                  <a:schemeClr val="bg1"/>
                </a:solidFill>
              </a:rPr>
              <a:t>BCA 6</a:t>
            </a:r>
            <a:r>
              <a:rPr lang="en-US" sz="2400" baseline="30000" dirty="0">
                <a:solidFill>
                  <a:schemeClr val="bg1"/>
                </a:solidFill>
              </a:rPr>
              <a:t>th</a:t>
            </a:r>
            <a:r>
              <a:rPr lang="en-US" sz="2400" dirty="0">
                <a:solidFill>
                  <a:schemeClr val="bg1"/>
                </a:solidFill>
              </a:rPr>
              <a:t> Sem.</a:t>
            </a:r>
          </a:p>
          <a:p>
            <a:pPr algn="ctr"/>
            <a:r>
              <a:rPr lang="en-US" sz="2400" dirty="0">
                <a:solidFill>
                  <a:schemeClr val="bg1"/>
                </a:solidFill>
              </a:rPr>
              <a:t>A60204821012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715212" y="1244030"/>
            <a:ext cx="7477601" cy="1803797"/>
          </a:xfrm>
          <a:prstGeom prst="rect">
            <a:avLst/>
          </a:prstGeom>
          <a:noFill/>
          <a:ln/>
        </p:spPr>
        <p:txBody>
          <a:bodyPr wrap="square" rtlCol="0" anchor="t"/>
          <a:lstStyle/>
          <a:p>
            <a:pPr marL="0" indent="0">
              <a:lnSpc>
                <a:spcPts val="7101"/>
              </a:lnSpc>
              <a:buNone/>
            </a:pPr>
            <a:r>
              <a:rPr lang="en-US" sz="5681" b="1" dirty="0">
                <a:solidFill>
                  <a:srgbClr val="FFFFFF"/>
                </a:solidFill>
                <a:latin typeface="Nunito" pitchFamily="34" charset="0"/>
                <a:ea typeface="Nunito" pitchFamily="34" charset="-122"/>
                <a:cs typeface="Nunito" pitchFamily="34" charset="-120"/>
              </a:rPr>
              <a:t>Conclusion and Future Considerations</a:t>
            </a:r>
            <a:endParaRPr lang="en-US" sz="5681" dirty="0"/>
          </a:p>
        </p:txBody>
      </p:sp>
      <p:sp>
        <p:nvSpPr>
          <p:cNvPr id="6" name="Text 2"/>
          <p:cNvSpPr/>
          <p:nvPr/>
        </p:nvSpPr>
        <p:spPr>
          <a:xfrm>
            <a:off x="715212" y="4217106"/>
            <a:ext cx="7477601" cy="1803797"/>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conclusion, the encryption and decryption tool built using Python has demonstrated its potent capabilities in safeguarding sensitive data. As we look to the future, continued advancements in cryptographic algorithms and computing power will drive further innovations in this domain.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897142"/>
            <a:ext cx="6667857"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Importance of Data Security</a:t>
            </a:r>
            <a:endParaRPr lang="en-US" sz="4117" dirty="0"/>
          </a:p>
        </p:txBody>
      </p:sp>
      <p:sp>
        <p:nvSpPr>
          <p:cNvPr id="6" name="Text 2"/>
          <p:cNvSpPr/>
          <p:nvPr/>
        </p:nvSpPr>
        <p:spPr>
          <a:xfrm>
            <a:off x="833199" y="2883813"/>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today's digital landscape, data security is paramount. Sensitive information, such as personal, financial, and confidential business data, must be protected from unauthorized access, theft, or misuse. Effective encryption and decryption tools are essential to safeguard this vital asset and maintain trust in digital systems.</a:t>
            </a:r>
            <a:endParaRPr lang="en-US" sz="1750" dirty="0"/>
          </a:p>
        </p:txBody>
      </p:sp>
      <p:sp>
        <p:nvSpPr>
          <p:cNvPr id="7" name="Text 3"/>
          <p:cNvSpPr/>
          <p:nvPr/>
        </p:nvSpPr>
        <p:spPr>
          <a:xfrm>
            <a:off x="833199" y="4910733"/>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Breaches in data security can lead to devastating consequences, including financial loss, reputational damage, and legal liabilities. Investing in robust encryption solutions is a proactive measure to mitigate these risks and ensure the integrity and privacy of critical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083112"/>
            <a:ext cx="8886111"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Overview of Cryptographic Principles</a:t>
            </a:r>
            <a:endParaRPr lang="en-US" sz="4117" dirty="0"/>
          </a:p>
        </p:txBody>
      </p:sp>
      <p:sp>
        <p:nvSpPr>
          <p:cNvPr id="5" name="Shape 2"/>
          <p:cNvSpPr/>
          <p:nvPr/>
        </p:nvSpPr>
        <p:spPr>
          <a:xfrm>
            <a:off x="2348389" y="2180868"/>
            <a:ext cx="4855726" cy="2371725"/>
          </a:xfrm>
          <a:prstGeom prst="roundRect">
            <a:avLst>
              <a:gd name="adj" fmla="val 16864"/>
            </a:avLst>
          </a:prstGeom>
          <a:solidFill>
            <a:srgbClr val="00002E"/>
          </a:solidFill>
          <a:ln w="22860">
            <a:solidFill>
              <a:srgbClr val="FFFFFF"/>
            </a:solidFill>
            <a:prstDash val="solid"/>
          </a:ln>
        </p:spPr>
      </p:sp>
      <p:sp>
        <p:nvSpPr>
          <p:cNvPr id="6" name="Text 3"/>
          <p:cNvSpPr/>
          <p:nvPr/>
        </p:nvSpPr>
        <p:spPr>
          <a:xfrm>
            <a:off x="2593419" y="2425898"/>
            <a:ext cx="2614017" cy="326827"/>
          </a:xfrm>
          <a:prstGeom prst="rect">
            <a:avLst/>
          </a:prstGeom>
          <a:noFill/>
          <a:ln/>
        </p:spPr>
        <p:txBody>
          <a:bodyPr wrap="none" rtlCol="0" anchor="t"/>
          <a:lstStyle/>
          <a:p>
            <a:pPr marL="0" indent="0">
              <a:lnSpc>
                <a:spcPts val="2573"/>
              </a:lnSpc>
              <a:buNone/>
            </a:pPr>
            <a:r>
              <a:rPr lang="en-US" sz="2058" b="1" dirty="0">
                <a:solidFill>
                  <a:srgbClr val="F2B42D"/>
                </a:solidFill>
                <a:latin typeface="Nunito" pitchFamily="34" charset="0"/>
                <a:ea typeface="Nunito" pitchFamily="34" charset="-122"/>
                <a:cs typeface="Nunito" pitchFamily="34" charset="-120"/>
              </a:rPr>
              <a:t>Confidentiality</a:t>
            </a:r>
            <a:endParaRPr lang="en-US" sz="2058" dirty="0"/>
          </a:p>
        </p:txBody>
      </p:sp>
      <p:sp>
        <p:nvSpPr>
          <p:cNvPr id="7" name="Text 4"/>
          <p:cNvSpPr/>
          <p:nvPr/>
        </p:nvSpPr>
        <p:spPr>
          <a:xfrm>
            <a:off x="2593419" y="2885956"/>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Cryptography ensures that data can only be accessed by authorized parties, preventing unauthorized disclosure through encryption techniques.</a:t>
            </a:r>
            <a:endParaRPr lang="en-US" sz="1750" dirty="0"/>
          </a:p>
        </p:txBody>
      </p:sp>
      <p:sp>
        <p:nvSpPr>
          <p:cNvPr id="8" name="Shape 5"/>
          <p:cNvSpPr/>
          <p:nvPr/>
        </p:nvSpPr>
        <p:spPr>
          <a:xfrm>
            <a:off x="7426285" y="2180868"/>
            <a:ext cx="4855726" cy="2371725"/>
          </a:xfrm>
          <a:prstGeom prst="roundRect">
            <a:avLst>
              <a:gd name="adj" fmla="val 16864"/>
            </a:avLst>
          </a:prstGeom>
          <a:solidFill>
            <a:srgbClr val="00002E"/>
          </a:solidFill>
          <a:ln w="22860">
            <a:solidFill>
              <a:srgbClr val="FFFFFF"/>
            </a:solidFill>
            <a:prstDash val="solid"/>
          </a:ln>
        </p:spPr>
      </p:sp>
      <p:sp>
        <p:nvSpPr>
          <p:cNvPr id="9" name="Text 6"/>
          <p:cNvSpPr/>
          <p:nvPr/>
        </p:nvSpPr>
        <p:spPr>
          <a:xfrm>
            <a:off x="7671316" y="2425898"/>
            <a:ext cx="2614017" cy="326827"/>
          </a:xfrm>
          <a:prstGeom prst="rect">
            <a:avLst/>
          </a:prstGeom>
          <a:noFill/>
          <a:ln/>
        </p:spPr>
        <p:txBody>
          <a:bodyPr wrap="none" rtlCol="0" anchor="t"/>
          <a:lstStyle/>
          <a:p>
            <a:pPr marL="0" indent="0">
              <a:lnSpc>
                <a:spcPts val="2573"/>
              </a:lnSpc>
              <a:buNone/>
            </a:pPr>
            <a:r>
              <a:rPr lang="en-US" sz="2058" b="1" dirty="0">
                <a:solidFill>
                  <a:srgbClr val="D7425E"/>
                </a:solidFill>
                <a:latin typeface="Nunito" pitchFamily="34" charset="0"/>
                <a:ea typeface="Nunito" pitchFamily="34" charset="-122"/>
                <a:cs typeface="Nunito" pitchFamily="34" charset="-120"/>
              </a:rPr>
              <a:t>Integrity</a:t>
            </a:r>
            <a:endParaRPr lang="en-US" sz="2058" dirty="0"/>
          </a:p>
        </p:txBody>
      </p:sp>
      <p:sp>
        <p:nvSpPr>
          <p:cNvPr id="10" name="Text 7"/>
          <p:cNvSpPr/>
          <p:nvPr/>
        </p:nvSpPr>
        <p:spPr>
          <a:xfrm>
            <a:off x="7671316" y="2885956"/>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Cryptographic methods verify that data has not been altered or tampered with during transmission or storage, ensuring its trustworthiness.</a:t>
            </a:r>
            <a:endParaRPr lang="en-US" sz="1750" dirty="0"/>
          </a:p>
        </p:txBody>
      </p:sp>
      <p:sp>
        <p:nvSpPr>
          <p:cNvPr id="11" name="Shape 8"/>
          <p:cNvSpPr/>
          <p:nvPr/>
        </p:nvSpPr>
        <p:spPr>
          <a:xfrm>
            <a:off x="2348389" y="4774763"/>
            <a:ext cx="4855726" cy="2371725"/>
          </a:xfrm>
          <a:prstGeom prst="roundRect">
            <a:avLst>
              <a:gd name="adj" fmla="val 16864"/>
            </a:avLst>
          </a:prstGeom>
          <a:solidFill>
            <a:srgbClr val="00002E"/>
          </a:solidFill>
          <a:ln w="22860">
            <a:solidFill>
              <a:srgbClr val="FFFFFF"/>
            </a:solidFill>
            <a:prstDash val="solid"/>
          </a:ln>
        </p:spPr>
      </p:sp>
      <p:sp>
        <p:nvSpPr>
          <p:cNvPr id="12" name="Text 9"/>
          <p:cNvSpPr/>
          <p:nvPr/>
        </p:nvSpPr>
        <p:spPr>
          <a:xfrm>
            <a:off x="2593419" y="5019794"/>
            <a:ext cx="2614017" cy="326827"/>
          </a:xfrm>
          <a:prstGeom prst="rect">
            <a:avLst/>
          </a:prstGeom>
          <a:noFill/>
          <a:ln/>
        </p:spPr>
        <p:txBody>
          <a:bodyPr wrap="none" rtlCol="0" anchor="t"/>
          <a:lstStyle/>
          <a:p>
            <a:pPr marL="0" indent="0">
              <a:lnSpc>
                <a:spcPts val="2573"/>
              </a:lnSpc>
              <a:buNone/>
            </a:pPr>
            <a:r>
              <a:rPr lang="en-US" sz="2058" b="1" dirty="0">
                <a:solidFill>
                  <a:srgbClr val="DD785E"/>
                </a:solidFill>
                <a:latin typeface="Nunito" pitchFamily="34" charset="0"/>
                <a:ea typeface="Nunito" pitchFamily="34" charset="-122"/>
                <a:cs typeface="Nunito" pitchFamily="34" charset="-120"/>
              </a:rPr>
              <a:t>Authentication</a:t>
            </a:r>
            <a:endParaRPr lang="en-US" sz="2058" dirty="0"/>
          </a:p>
        </p:txBody>
      </p:sp>
      <p:sp>
        <p:nvSpPr>
          <p:cNvPr id="13" name="Text 10"/>
          <p:cNvSpPr/>
          <p:nvPr/>
        </p:nvSpPr>
        <p:spPr>
          <a:xfrm>
            <a:off x="2593419" y="5479852"/>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Cryptography allows parties to verify each other's identities, enabling secure communication and transactions between trusted entities.</a:t>
            </a:r>
            <a:endParaRPr lang="en-US" sz="1750" dirty="0"/>
          </a:p>
        </p:txBody>
      </p:sp>
      <p:sp>
        <p:nvSpPr>
          <p:cNvPr id="14" name="Shape 11"/>
          <p:cNvSpPr/>
          <p:nvPr/>
        </p:nvSpPr>
        <p:spPr>
          <a:xfrm>
            <a:off x="7426285" y="4774763"/>
            <a:ext cx="4855726" cy="2371725"/>
          </a:xfrm>
          <a:prstGeom prst="roundRect">
            <a:avLst>
              <a:gd name="adj" fmla="val 16864"/>
            </a:avLst>
          </a:prstGeom>
          <a:solidFill>
            <a:srgbClr val="00002E"/>
          </a:solidFill>
          <a:ln w="22860">
            <a:solidFill>
              <a:srgbClr val="FFFFFF"/>
            </a:solidFill>
            <a:prstDash val="solid"/>
          </a:ln>
        </p:spPr>
      </p:sp>
      <p:sp>
        <p:nvSpPr>
          <p:cNvPr id="15" name="Text 12"/>
          <p:cNvSpPr/>
          <p:nvPr/>
        </p:nvSpPr>
        <p:spPr>
          <a:xfrm>
            <a:off x="7671316" y="5019794"/>
            <a:ext cx="2614017" cy="326827"/>
          </a:xfrm>
          <a:prstGeom prst="rect">
            <a:avLst/>
          </a:prstGeom>
          <a:noFill/>
          <a:ln/>
        </p:spPr>
        <p:txBody>
          <a:bodyPr wrap="none" rtlCol="0" anchor="t"/>
          <a:lstStyle/>
          <a:p>
            <a:pPr marL="0" indent="0">
              <a:lnSpc>
                <a:spcPts val="2573"/>
              </a:lnSpc>
              <a:buNone/>
            </a:pPr>
            <a:r>
              <a:rPr lang="en-US" sz="2058" b="1" dirty="0">
                <a:solidFill>
                  <a:srgbClr val="48A8E2"/>
                </a:solidFill>
                <a:latin typeface="Nunito" pitchFamily="34" charset="0"/>
                <a:ea typeface="Nunito" pitchFamily="34" charset="-122"/>
                <a:cs typeface="Nunito" pitchFamily="34" charset="-120"/>
              </a:rPr>
              <a:t>Non-Repudiation</a:t>
            </a:r>
            <a:endParaRPr lang="en-US" sz="2058" dirty="0"/>
          </a:p>
        </p:txBody>
      </p:sp>
      <p:sp>
        <p:nvSpPr>
          <p:cNvPr id="16" name="Text 13"/>
          <p:cNvSpPr/>
          <p:nvPr/>
        </p:nvSpPr>
        <p:spPr>
          <a:xfrm>
            <a:off x="7671316" y="5479852"/>
            <a:ext cx="4365665"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Cryptographic signatures and timestamps prevent parties from denying their involvement in a particular action or event.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703189"/>
            <a:ext cx="8046006"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Symmetric Encryption Algorithms</a:t>
            </a:r>
            <a:endParaRPr lang="en-US" sz="4117" dirty="0"/>
          </a:p>
        </p:txBody>
      </p:sp>
      <p:pic>
        <p:nvPicPr>
          <p:cNvPr id="5" name="Image 1" descr="preencoded.png"/>
          <p:cNvPicPr>
            <a:picLocks noChangeAspect="1"/>
          </p:cNvPicPr>
          <p:nvPr/>
        </p:nvPicPr>
        <p:blipFill>
          <a:blip r:embed="rId4"/>
          <a:stretch>
            <a:fillRect/>
          </a:stretch>
        </p:blipFill>
        <p:spPr>
          <a:xfrm>
            <a:off x="2348389" y="2800945"/>
            <a:ext cx="555427" cy="555427"/>
          </a:xfrm>
          <a:prstGeom prst="rect">
            <a:avLst/>
          </a:prstGeom>
        </p:spPr>
      </p:pic>
      <p:sp>
        <p:nvSpPr>
          <p:cNvPr id="6" name="Text 2"/>
          <p:cNvSpPr/>
          <p:nvPr/>
        </p:nvSpPr>
        <p:spPr>
          <a:xfrm>
            <a:off x="2348389" y="3578543"/>
            <a:ext cx="2617113"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Symmetric Encryption</a:t>
            </a:r>
            <a:endParaRPr lang="en-US" sz="2058" dirty="0"/>
          </a:p>
        </p:txBody>
      </p:sp>
      <p:sp>
        <p:nvSpPr>
          <p:cNvPr id="7" name="Text 3"/>
          <p:cNvSpPr/>
          <p:nvPr/>
        </p:nvSpPr>
        <p:spPr>
          <a:xfrm>
            <a:off x="2348389" y="4038600"/>
            <a:ext cx="3088958"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Symmetric encryption algorithms use the same secret key for both encryption and decryption. They are fast, efficient, and widely used to secure data in transit and at rest.</a:t>
            </a:r>
            <a:endParaRPr lang="en-US" sz="1750" dirty="0"/>
          </a:p>
        </p:txBody>
      </p:sp>
      <p:pic>
        <p:nvPicPr>
          <p:cNvPr id="8" name="Image 2" descr="preencoded.png"/>
          <p:cNvPicPr>
            <a:picLocks noChangeAspect="1"/>
          </p:cNvPicPr>
          <p:nvPr/>
        </p:nvPicPr>
        <p:blipFill>
          <a:blip r:embed="rId5"/>
          <a:stretch>
            <a:fillRect/>
          </a:stretch>
        </p:blipFill>
        <p:spPr>
          <a:xfrm>
            <a:off x="5770602" y="2800945"/>
            <a:ext cx="555427" cy="555427"/>
          </a:xfrm>
          <a:prstGeom prst="rect">
            <a:avLst/>
          </a:prstGeom>
        </p:spPr>
      </p:pic>
      <p:sp>
        <p:nvSpPr>
          <p:cNvPr id="9" name="Text 4"/>
          <p:cNvSpPr/>
          <p:nvPr/>
        </p:nvSpPr>
        <p:spPr>
          <a:xfrm>
            <a:off x="5770602" y="3578543"/>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Secret Key</a:t>
            </a:r>
            <a:endParaRPr lang="en-US" sz="2058" dirty="0"/>
          </a:p>
        </p:txBody>
      </p:sp>
      <p:sp>
        <p:nvSpPr>
          <p:cNvPr id="10" name="Text 5"/>
          <p:cNvSpPr/>
          <p:nvPr/>
        </p:nvSpPr>
        <p:spPr>
          <a:xfrm>
            <a:off x="5770602" y="4038600"/>
            <a:ext cx="3088958"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The secret key must be securely shared between the sender and recipient. Common symmetric algorithms include AES, DES, and Blowfish, each with their own strengths and use cases.</a:t>
            </a:r>
            <a:endParaRPr lang="en-US" sz="1750" dirty="0"/>
          </a:p>
        </p:txBody>
      </p:sp>
      <p:pic>
        <p:nvPicPr>
          <p:cNvPr id="11" name="Image 3" descr="preencoded.png"/>
          <p:cNvPicPr>
            <a:picLocks noChangeAspect="1"/>
          </p:cNvPicPr>
          <p:nvPr/>
        </p:nvPicPr>
        <p:blipFill>
          <a:blip r:embed="rId6"/>
          <a:stretch>
            <a:fillRect/>
          </a:stretch>
        </p:blipFill>
        <p:spPr>
          <a:xfrm>
            <a:off x="9192816" y="2800945"/>
            <a:ext cx="555427" cy="555427"/>
          </a:xfrm>
          <a:prstGeom prst="rect">
            <a:avLst/>
          </a:prstGeom>
        </p:spPr>
      </p:pic>
      <p:sp>
        <p:nvSpPr>
          <p:cNvPr id="12" name="Text 6"/>
          <p:cNvSpPr/>
          <p:nvPr/>
        </p:nvSpPr>
        <p:spPr>
          <a:xfrm>
            <a:off x="9192816" y="3578543"/>
            <a:ext cx="2614017"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Encryption Process</a:t>
            </a:r>
            <a:endParaRPr lang="en-US" sz="2058" dirty="0"/>
          </a:p>
        </p:txBody>
      </p:sp>
      <p:sp>
        <p:nvSpPr>
          <p:cNvPr id="13" name="Text 7"/>
          <p:cNvSpPr/>
          <p:nvPr/>
        </p:nvSpPr>
        <p:spPr>
          <a:xfrm>
            <a:off x="9192816" y="4038600"/>
            <a:ext cx="3089077"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Symmetric encryption transforms plaintext into ciphertext using the secret key through mathematical operations. The reverse process of decryption uses the same key to recover the original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201103"/>
            <a:ext cx="8353425"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Asymmetric Encryption Algorithms</a:t>
            </a:r>
            <a:endParaRPr lang="en-US" sz="4117" dirty="0"/>
          </a:p>
        </p:txBody>
      </p:sp>
      <p:sp>
        <p:nvSpPr>
          <p:cNvPr id="6" name="Shape 2"/>
          <p:cNvSpPr/>
          <p:nvPr/>
        </p:nvSpPr>
        <p:spPr>
          <a:xfrm>
            <a:off x="833199" y="2437686"/>
            <a:ext cx="388739" cy="388739"/>
          </a:xfrm>
          <a:prstGeom prst="roundRect">
            <a:avLst>
              <a:gd name="adj" fmla="val 102886"/>
            </a:avLst>
          </a:prstGeom>
          <a:solidFill>
            <a:srgbClr val="00002E"/>
          </a:solidFill>
          <a:ln w="22860">
            <a:solidFill>
              <a:srgbClr val="FFFFFF"/>
            </a:solidFill>
            <a:prstDash val="solid"/>
          </a:ln>
        </p:spPr>
      </p:sp>
      <p:sp>
        <p:nvSpPr>
          <p:cNvPr id="7" name="Text 3"/>
          <p:cNvSpPr/>
          <p:nvPr/>
        </p:nvSpPr>
        <p:spPr>
          <a:xfrm>
            <a:off x="1444109" y="2437686"/>
            <a:ext cx="2996565" cy="326827"/>
          </a:xfrm>
          <a:prstGeom prst="rect">
            <a:avLst/>
          </a:prstGeom>
          <a:noFill/>
          <a:ln/>
        </p:spPr>
        <p:txBody>
          <a:bodyPr wrap="none" rtlCol="0" anchor="t"/>
          <a:lstStyle/>
          <a:p>
            <a:pPr marL="0" indent="0">
              <a:lnSpc>
                <a:spcPts val="2573"/>
              </a:lnSpc>
              <a:buNone/>
            </a:pPr>
            <a:r>
              <a:rPr lang="en-US" sz="2058" b="1" dirty="0">
                <a:solidFill>
                  <a:srgbClr val="F2B42D"/>
                </a:solidFill>
                <a:latin typeface="Nunito" pitchFamily="34" charset="0"/>
                <a:ea typeface="Nunito" pitchFamily="34" charset="-122"/>
                <a:cs typeface="Nunito" pitchFamily="34" charset="-120"/>
              </a:rPr>
              <a:t>Public-Key Cryptography</a:t>
            </a:r>
            <a:endParaRPr lang="en-US" sz="2058" dirty="0"/>
          </a:p>
        </p:txBody>
      </p:sp>
      <p:sp>
        <p:nvSpPr>
          <p:cNvPr id="8" name="Text 4"/>
          <p:cNvSpPr/>
          <p:nvPr/>
        </p:nvSpPr>
        <p:spPr>
          <a:xfrm>
            <a:off x="1444109" y="2897743"/>
            <a:ext cx="393120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Asymmetric encryption, also known as public-key cryptography, uses a pair of related keys - a public key for encryption and a private key for decryption. This provides an extra layer of security compared to symmetric encryption.</a:t>
            </a:r>
            <a:endParaRPr lang="en-US" sz="1750" dirty="0"/>
          </a:p>
        </p:txBody>
      </p:sp>
      <p:sp>
        <p:nvSpPr>
          <p:cNvPr id="9" name="Shape 5"/>
          <p:cNvSpPr/>
          <p:nvPr/>
        </p:nvSpPr>
        <p:spPr>
          <a:xfrm>
            <a:off x="5597485" y="2437686"/>
            <a:ext cx="388739" cy="388739"/>
          </a:xfrm>
          <a:prstGeom prst="roundRect">
            <a:avLst>
              <a:gd name="adj" fmla="val 102886"/>
            </a:avLst>
          </a:prstGeom>
          <a:solidFill>
            <a:srgbClr val="00002E"/>
          </a:solidFill>
          <a:ln w="22860">
            <a:solidFill>
              <a:srgbClr val="FFFFFF"/>
            </a:solidFill>
            <a:prstDash val="solid"/>
          </a:ln>
        </p:spPr>
      </p:sp>
      <p:sp>
        <p:nvSpPr>
          <p:cNvPr id="10" name="Text 6"/>
          <p:cNvSpPr/>
          <p:nvPr/>
        </p:nvSpPr>
        <p:spPr>
          <a:xfrm>
            <a:off x="6208395" y="2437686"/>
            <a:ext cx="2614017" cy="326827"/>
          </a:xfrm>
          <a:prstGeom prst="rect">
            <a:avLst/>
          </a:prstGeom>
          <a:noFill/>
          <a:ln/>
        </p:spPr>
        <p:txBody>
          <a:bodyPr wrap="none" rtlCol="0" anchor="t"/>
          <a:lstStyle/>
          <a:p>
            <a:pPr marL="0" indent="0">
              <a:lnSpc>
                <a:spcPts val="2573"/>
              </a:lnSpc>
              <a:buNone/>
            </a:pPr>
            <a:r>
              <a:rPr lang="en-US" sz="2058" b="1" dirty="0">
                <a:solidFill>
                  <a:srgbClr val="D7425E"/>
                </a:solidFill>
                <a:latin typeface="Nunito" pitchFamily="34" charset="0"/>
                <a:ea typeface="Nunito" pitchFamily="34" charset="-122"/>
                <a:cs typeface="Nunito" pitchFamily="34" charset="-120"/>
              </a:rPr>
              <a:t>RSA Algorithm</a:t>
            </a:r>
            <a:endParaRPr lang="en-US" sz="2058" dirty="0"/>
          </a:p>
        </p:txBody>
      </p:sp>
      <p:sp>
        <p:nvSpPr>
          <p:cNvPr id="11" name="Text 7"/>
          <p:cNvSpPr/>
          <p:nvPr/>
        </p:nvSpPr>
        <p:spPr>
          <a:xfrm>
            <a:off x="6208395" y="2897743"/>
            <a:ext cx="393120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RSA is a widely-used asymmetric algorithm that relies on the difficulty of factoring large prime numbers. It is commonly used for secure data transmission, digital signatures, and key exchange.</a:t>
            </a:r>
            <a:endParaRPr lang="en-US" sz="1750" dirty="0"/>
          </a:p>
        </p:txBody>
      </p:sp>
      <p:sp>
        <p:nvSpPr>
          <p:cNvPr id="12" name="Shape 8"/>
          <p:cNvSpPr/>
          <p:nvPr/>
        </p:nvSpPr>
        <p:spPr>
          <a:xfrm>
            <a:off x="833199" y="5502235"/>
            <a:ext cx="388739" cy="388739"/>
          </a:xfrm>
          <a:prstGeom prst="roundRect">
            <a:avLst>
              <a:gd name="adj" fmla="val 102886"/>
            </a:avLst>
          </a:prstGeom>
          <a:solidFill>
            <a:srgbClr val="00002E"/>
          </a:solidFill>
          <a:ln w="22860">
            <a:solidFill>
              <a:srgbClr val="FFFFFF"/>
            </a:solidFill>
            <a:prstDash val="solid"/>
          </a:ln>
        </p:spPr>
      </p:sp>
      <p:sp>
        <p:nvSpPr>
          <p:cNvPr id="13" name="Text 9"/>
          <p:cNvSpPr/>
          <p:nvPr/>
        </p:nvSpPr>
        <p:spPr>
          <a:xfrm>
            <a:off x="1444109" y="5502235"/>
            <a:ext cx="3297436" cy="326827"/>
          </a:xfrm>
          <a:prstGeom prst="rect">
            <a:avLst/>
          </a:prstGeom>
          <a:noFill/>
          <a:ln/>
        </p:spPr>
        <p:txBody>
          <a:bodyPr wrap="none" rtlCol="0" anchor="t"/>
          <a:lstStyle/>
          <a:p>
            <a:pPr marL="0" indent="0">
              <a:lnSpc>
                <a:spcPts val="2573"/>
              </a:lnSpc>
              <a:buNone/>
            </a:pPr>
            <a:r>
              <a:rPr lang="en-US" sz="2058" b="1" dirty="0">
                <a:solidFill>
                  <a:srgbClr val="DD785E"/>
                </a:solidFill>
                <a:latin typeface="Nunito" pitchFamily="34" charset="0"/>
                <a:ea typeface="Nunito" pitchFamily="34" charset="-122"/>
                <a:cs typeface="Nunito" pitchFamily="34" charset="-120"/>
              </a:rPr>
              <a:t>Elliptic Curve Cryptography</a:t>
            </a:r>
            <a:endParaRPr lang="en-US" sz="2058" dirty="0"/>
          </a:p>
        </p:txBody>
      </p:sp>
      <p:sp>
        <p:nvSpPr>
          <p:cNvPr id="14" name="Text 10"/>
          <p:cNvSpPr/>
          <p:nvPr/>
        </p:nvSpPr>
        <p:spPr>
          <a:xfrm>
            <a:off x="1444109" y="5962293"/>
            <a:ext cx="869549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ECC is an alternative to RSA that offers similar security with smaller key sizes, making it more efficient for devices with limited processing power or storage, such as mobile phones and IoT devices.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998577"/>
            <a:ext cx="7426523"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Hashing and Digital Signatures</a:t>
            </a:r>
            <a:endParaRPr lang="en-US" sz="4117" dirty="0"/>
          </a:p>
        </p:txBody>
      </p:sp>
      <p:sp>
        <p:nvSpPr>
          <p:cNvPr id="5" name="Shape 2"/>
          <p:cNvSpPr/>
          <p:nvPr/>
        </p:nvSpPr>
        <p:spPr>
          <a:xfrm>
            <a:off x="2348389" y="2096333"/>
            <a:ext cx="3088958" cy="1909048"/>
          </a:xfrm>
          <a:prstGeom prst="roundRect">
            <a:avLst>
              <a:gd name="adj" fmla="val 20951"/>
            </a:avLst>
          </a:prstGeom>
          <a:noFill/>
          <a:ln w="22860">
            <a:solidFill>
              <a:srgbClr val="F2B42D"/>
            </a:solidFill>
            <a:prstDash val="solid"/>
          </a:ln>
        </p:spPr>
      </p:sp>
      <p:pic>
        <p:nvPicPr>
          <p:cNvPr id="6" name="Image 1" descr="preencoded.png"/>
          <p:cNvPicPr>
            <a:picLocks noChangeAspect="1"/>
          </p:cNvPicPr>
          <p:nvPr/>
        </p:nvPicPr>
        <p:blipFill>
          <a:blip r:embed="rId4"/>
          <a:stretch>
            <a:fillRect/>
          </a:stretch>
        </p:blipFill>
        <p:spPr>
          <a:xfrm>
            <a:off x="2371249" y="2119193"/>
            <a:ext cx="3043238" cy="1863328"/>
          </a:xfrm>
          <a:prstGeom prst="rect">
            <a:avLst/>
          </a:prstGeom>
        </p:spPr>
      </p:pic>
      <p:sp>
        <p:nvSpPr>
          <p:cNvPr id="7" name="Text 3"/>
          <p:cNvSpPr/>
          <p:nvPr/>
        </p:nvSpPr>
        <p:spPr>
          <a:xfrm>
            <a:off x="2348389" y="4283035"/>
            <a:ext cx="2751177"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Cryptographic Hashing</a:t>
            </a:r>
            <a:endParaRPr lang="en-US" sz="2058" dirty="0"/>
          </a:p>
        </p:txBody>
      </p:sp>
      <p:sp>
        <p:nvSpPr>
          <p:cNvPr id="8" name="Text 4"/>
          <p:cNvSpPr/>
          <p:nvPr/>
        </p:nvSpPr>
        <p:spPr>
          <a:xfrm>
            <a:off x="2348389" y="4743093"/>
            <a:ext cx="3088958"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Hashing is a mathematical process that converts any digital data into a unique fixed-length string of characters, called a hash value. This allows for secure data verification and integrity checks.</a:t>
            </a:r>
            <a:endParaRPr lang="en-US" sz="1750" dirty="0"/>
          </a:p>
        </p:txBody>
      </p:sp>
      <p:sp>
        <p:nvSpPr>
          <p:cNvPr id="9" name="Shape 5"/>
          <p:cNvSpPr/>
          <p:nvPr/>
        </p:nvSpPr>
        <p:spPr>
          <a:xfrm>
            <a:off x="5770602" y="2096333"/>
            <a:ext cx="3088958" cy="1909048"/>
          </a:xfrm>
          <a:prstGeom prst="roundRect">
            <a:avLst>
              <a:gd name="adj" fmla="val 20951"/>
            </a:avLst>
          </a:prstGeom>
          <a:noFill/>
          <a:ln w="22860">
            <a:solidFill>
              <a:srgbClr val="D7425E"/>
            </a:solidFill>
            <a:prstDash val="solid"/>
          </a:ln>
        </p:spPr>
      </p:sp>
      <p:pic>
        <p:nvPicPr>
          <p:cNvPr id="10" name="Image 2" descr="preencoded.png"/>
          <p:cNvPicPr>
            <a:picLocks noChangeAspect="1"/>
          </p:cNvPicPr>
          <p:nvPr/>
        </p:nvPicPr>
        <p:blipFill>
          <a:blip r:embed="rId5"/>
          <a:stretch>
            <a:fillRect/>
          </a:stretch>
        </p:blipFill>
        <p:spPr>
          <a:xfrm>
            <a:off x="5793462" y="2119193"/>
            <a:ext cx="3043238" cy="1863328"/>
          </a:xfrm>
          <a:prstGeom prst="rect">
            <a:avLst/>
          </a:prstGeom>
        </p:spPr>
      </p:pic>
      <p:sp>
        <p:nvSpPr>
          <p:cNvPr id="11" name="Text 6"/>
          <p:cNvSpPr/>
          <p:nvPr/>
        </p:nvSpPr>
        <p:spPr>
          <a:xfrm>
            <a:off x="5770602" y="4283035"/>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Digital Signatures</a:t>
            </a:r>
            <a:endParaRPr lang="en-US" sz="2058" dirty="0"/>
          </a:p>
        </p:txBody>
      </p:sp>
      <p:sp>
        <p:nvSpPr>
          <p:cNvPr id="12" name="Text 7"/>
          <p:cNvSpPr/>
          <p:nvPr/>
        </p:nvSpPr>
        <p:spPr>
          <a:xfrm>
            <a:off x="5770602" y="4743093"/>
            <a:ext cx="3088958"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Digital signatures use hashing and asymmetric cryptography to provide a secure way to verify the origin and integrity of digital documents or messages. They ensure non-repudiation and protect against tampering.</a:t>
            </a:r>
            <a:endParaRPr lang="en-US" sz="1750" dirty="0"/>
          </a:p>
        </p:txBody>
      </p:sp>
      <p:sp>
        <p:nvSpPr>
          <p:cNvPr id="13" name="Shape 8"/>
          <p:cNvSpPr/>
          <p:nvPr/>
        </p:nvSpPr>
        <p:spPr>
          <a:xfrm>
            <a:off x="9192816" y="2096333"/>
            <a:ext cx="3089077" cy="1909167"/>
          </a:xfrm>
          <a:prstGeom prst="roundRect">
            <a:avLst>
              <a:gd name="adj" fmla="val 20949"/>
            </a:avLst>
          </a:prstGeom>
          <a:noFill/>
          <a:ln w="22860">
            <a:solidFill>
              <a:srgbClr val="DD785E"/>
            </a:solidFill>
            <a:prstDash val="solid"/>
          </a:ln>
        </p:spPr>
      </p:sp>
      <p:pic>
        <p:nvPicPr>
          <p:cNvPr id="14" name="Image 3" descr="preencoded.png"/>
          <p:cNvPicPr>
            <a:picLocks noChangeAspect="1"/>
          </p:cNvPicPr>
          <p:nvPr/>
        </p:nvPicPr>
        <p:blipFill>
          <a:blip r:embed="rId6"/>
          <a:stretch>
            <a:fillRect/>
          </a:stretch>
        </p:blipFill>
        <p:spPr>
          <a:xfrm>
            <a:off x="9215676" y="2119193"/>
            <a:ext cx="3043357" cy="1863447"/>
          </a:xfrm>
          <a:prstGeom prst="rect">
            <a:avLst/>
          </a:prstGeom>
        </p:spPr>
      </p:pic>
      <p:sp>
        <p:nvSpPr>
          <p:cNvPr id="15" name="Text 9"/>
          <p:cNvSpPr/>
          <p:nvPr/>
        </p:nvSpPr>
        <p:spPr>
          <a:xfrm>
            <a:off x="9192816" y="4283154"/>
            <a:ext cx="2618661"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Certificate Authorities</a:t>
            </a:r>
            <a:endParaRPr lang="en-US" sz="2058" dirty="0"/>
          </a:p>
        </p:txBody>
      </p:sp>
      <p:sp>
        <p:nvSpPr>
          <p:cNvPr id="16" name="Text 10"/>
          <p:cNvSpPr/>
          <p:nvPr/>
        </p:nvSpPr>
        <p:spPr>
          <a:xfrm>
            <a:off x="9192816" y="4743212"/>
            <a:ext cx="3089077"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Certificate authorities issue digital certificates that bind a public key to an individual or organization, enabling the use of digital signatures. They act as trusted third parties to validate identities.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0002E">
              <a:alpha val="75000"/>
            </a:srgbClr>
          </a:solidFill>
          <a:ln/>
        </p:spPr>
      </p:sp>
      <p:sp>
        <p:nvSpPr>
          <p:cNvPr id="4" name="Text 1"/>
          <p:cNvSpPr/>
          <p:nvPr/>
        </p:nvSpPr>
        <p:spPr>
          <a:xfrm>
            <a:off x="2674977" y="570786"/>
            <a:ext cx="9280446" cy="1220867"/>
          </a:xfrm>
          <a:prstGeom prst="rect">
            <a:avLst/>
          </a:prstGeom>
          <a:noFill/>
          <a:ln/>
        </p:spPr>
        <p:txBody>
          <a:bodyPr wrap="square" rtlCol="0" anchor="t"/>
          <a:lstStyle/>
          <a:p>
            <a:pPr marL="0" indent="0">
              <a:lnSpc>
                <a:spcPts val="4808"/>
              </a:lnSpc>
              <a:buNone/>
            </a:pPr>
            <a:r>
              <a:rPr lang="en-US" sz="3846" b="1" dirty="0">
                <a:solidFill>
                  <a:srgbClr val="FFFFFF"/>
                </a:solidFill>
                <a:latin typeface="Nunito" pitchFamily="34" charset="0"/>
                <a:ea typeface="Nunito" pitchFamily="34" charset="-122"/>
                <a:cs typeface="Nunito" pitchFamily="34" charset="-120"/>
              </a:rPr>
              <a:t>Python Libraries for Encryption and Decryption</a:t>
            </a:r>
            <a:endParaRPr lang="en-US" sz="3846" dirty="0"/>
          </a:p>
        </p:txBody>
      </p:sp>
      <p:sp>
        <p:nvSpPr>
          <p:cNvPr id="5" name="Text 2"/>
          <p:cNvSpPr/>
          <p:nvPr/>
        </p:nvSpPr>
        <p:spPr>
          <a:xfrm>
            <a:off x="2674977" y="2310527"/>
            <a:ext cx="1940243" cy="305157"/>
          </a:xfrm>
          <a:prstGeom prst="rect">
            <a:avLst/>
          </a:prstGeom>
          <a:noFill/>
          <a:ln/>
        </p:spPr>
        <p:txBody>
          <a:bodyPr wrap="none" rtlCol="0" anchor="t"/>
          <a:lstStyle/>
          <a:p>
            <a:pPr marL="0" indent="0">
              <a:lnSpc>
                <a:spcPts val="2404"/>
              </a:lnSpc>
              <a:buNone/>
            </a:pPr>
            <a:r>
              <a:rPr lang="en-US" sz="1923" b="1" dirty="0">
                <a:solidFill>
                  <a:srgbClr val="FFFFFF"/>
                </a:solidFill>
                <a:latin typeface="Nunito" pitchFamily="34" charset="0"/>
                <a:ea typeface="Nunito" pitchFamily="34" charset="-122"/>
                <a:cs typeface="Nunito" pitchFamily="34" charset="-120"/>
              </a:rPr>
              <a:t>Cryptography</a:t>
            </a:r>
            <a:endParaRPr lang="en-US" sz="1923" dirty="0"/>
          </a:p>
        </p:txBody>
      </p:sp>
      <p:sp>
        <p:nvSpPr>
          <p:cNvPr id="6" name="Text 3"/>
          <p:cNvSpPr/>
          <p:nvPr/>
        </p:nvSpPr>
        <p:spPr>
          <a:xfrm>
            <a:off x="2674977" y="2823210"/>
            <a:ext cx="1940243" cy="4650581"/>
          </a:xfrm>
          <a:prstGeom prst="rect">
            <a:avLst/>
          </a:prstGeom>
          <a:noFill/>
          <a:ln/>
        </p:spPr>
        <p:txBody>
          <a:bodyPr wrap="squar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The </a:t>
            </a:r>
            <a:r>
              <a:rPr lang="en-US" sz="1635" b="1" dirty="0">
                <a:solidFill>
                  <a:srgbClr val="FFFFFF"/>
                </a:solidFill>
                <a:latin typeface="PT Sans" pitchFamily="34" charset="0"/>
                <a:ea typeface="PT Sans" pitchFamily="34" charset="-122"/>
                <a:cs typeface="PT Sans" pitchFamily="34" charset="-120"/>
              </a:rPr>
              <a:t>Cryptography</a:t>
            </a:r>
            <a:r>
              <a:rPr lang="en-US" sz="1635" dirty="0">
                <a:solidFill>
                  <a:srgbClr val="FFFFFF"/>
                </a:solidFill>
                <a:latin typeface="PT Sans" pitchFamily="34" charset="0"/>
                <a:ea typeface="PT Sans" pitchFamily="34" charset="-122"/>
                <a:cs typeface="PT Sans" pitchFamily="34" charset="-120"/>
              </a:rPr>
              <a:t> library is a Python package that provides a set of cryptographic primitives and recipes. It supports symmetric encryption algorithms like AES, symmetric hashing functions like SHA256, and asymmetric encryption like RSA.</a:t>
            </a:r>
            <a:endParaRPr lang="en-US" sz="1635" dirty="0"/>
          </a:p>
        </p:txBody>
      </p:sp>
      <p:sp>
        <p:nvSpPr>
          <p:cNvPr id="7" name="Text 4"/>
          <p:cNvSpPr/>
          <p:nvPr/>
        </p:nvSpPr>
        <p:spPr>
          <a:xfrm>
            <a:off x="5129332" y="2310527"/>
            <a:ext cx="1940243" cy="305157"/>
          </a:xfrm>
          <a:prstGeom prst="rect">
            <a:avLst/>
          </a:prstGeom>
          <a:noFill/>
          <a:ln/>
        </p:spPr>
        <p:txBody>
          <a:bodyPr wrap="none" rtlCol="0" anchor="t"/>
          <a:lstStyle/>
          <a:p>
            <a:pPr marL="0" indent="0">
              <a:lnSpc>
                <a:spcPts val="2404"/>
              </a:lnSpc>
              <a:buNone/>
            </a:pPr>
            <a:r>
              <a:rPr lang="en-US" sz="1923" b="1" dirty="0">
                <a:solidFill>
                  <a:srgbClr val="FFFFFF"/>
                </a:solidFill>
                <a:latin typeface="Nunito" pitchFamily="34" charset="0"/>
                <a:ea typeface="Nunito" pitchFamily="34" charset="-122"/>
                <a:cs typeface="Nunito" pitchFamily="34" charset="-120"/>
              </a:rPr>
              <a:t>PyCrypto</a:t>
            </a:r>
            <a:endParaRPr lang="en-US" sz="1923" dirty="0"/>
          </a:p>
        </p:txBody>
      </p:sp>
      <p:sp>
        <p:nvSpPr>
          <p:cNvPr id="8" name="Text 5"/>
          <p:cNvSpPr/>
          <p:nvPr/>
        </p:nvSpPr>
        <p:spPr>
          <a:xfrm>
            <a:off x="5129332" y="2823210"/>
            <a:ext cx="1940243" cy="4650581"/>
          </a:xfrm>
          <a:prstGeom prst="rect">
            <a:avLst/>
          </a:prstGeom>
          <a:noFill/>
          <a:ln/>
        </p:spPr>
        <p:txBody>
          <a:bodyPr wrap="square" rtlCol="0" anchor="t"/>
          <a:lstStyle/>
          <a:p>
            <a:pPr marL="0" indent="0">
              <a:lnSpc>
                <a:spcPts val="2615"/>
              </a:lnSpc>
              <a:buNone/>
            </a:pPr>
            <a:r>
              <a:rPr lang="en-US" sz="1635" b="1" dirty="0">
                <a:solidFill>
                  <a:srgbClr val="FFFFFF"/>
                </a:solidFill>
                <a:latin typeface="PT Sans" pitchFamily="34" charset="0"/>
                <a:ea typeface="PT Sans" pitchFamily="34" charset="-122"/>
                <a:cs typeface="PT Sans" pitchFamily="34" charset="-120"/>
              </a:rPr>
              <a:t>PyCrypto</a:t>
            </a:r>
            <a:r>
              <a:rPr lang="en-US" sz="1635" dirty="0">
                <a:solidFill>
                  <a:srgbClr val="FFFFFF"/>
                </a:solidFill>
                <a:latin typeface="PT Sans" pitchFamily="34" charset="0"/>
                <a:ea typeface="PT Sans" pitchFamily="34" charset="-122"/>
                <a:cs typeface="PT Sans" pitchFamily="34" charset="-120"/>
              </a:rPr>
              <a:t> is a collection of cryptographic modules for Python, supporting a wide variety of cryptographic algorithms and protocols. It includes functions for encryption, hashing, digital signatures, and random number generation.</a:t>
            </a:r>
            <a:endParaRPr lang="en-US" sz="1635" dirty="0"/>
          </a:p>
        </p:txBody>
      </p:sp>
      <p:sp>
        <p:nvSpPr>
          <p:cNvPr id="9" name="Text 6"/>
          <p:cNvSpPr/>
          <p:nvPr/>
        </p:nvSpPr>
        <p:spPr>
          <a:xfrm>
            <a:off x="7583686" y="2310527"/>
            <a:ext cx="1940243" cy="305157"/>
          </a:xfrm>
          <a:prstGeom prst="rect">
            <a:avLst/>
          </a:prstGeom>
          <a:noFill/>
          <a:ln/>
        </p:spPr>
        <p:txBody>
          <a:bodyPr wrap="none" rtlCol="0" anchor="t"/>
          <a:lstStyle/>
          <a:p>
            <a:pPr marL="0" indent="0">
              <a:lnSpc>
                <a:spcPts val="2404"/>
              </a:lnSpc>
              <a:buNone/>
            </a:pPr>
            <a:r>
              <a:rPr lang="en-US" sz="1923" b="1" dirty="0">
                <a:solidFill>
                  <a:srgbClr val="FFFFFF"/>
                </a:solidFill>
                <a:latin typeface="Nunito" pitchFamily="34" charset="0"/>
                <a:ea typeface="Nunito" pitchFamily="34" charset="-122"/>
                <a:cs typeface="Nunito" pitchFamily="34" charset="-120"/>
              </a:rPr>
              <a:t>PyNaCl</a:t>
            </a:r>
            <a:endParaRPr lang="en-US" sz="1923" dirty="0"/>
          </a:p>
        </p:txBody>
      </p:sp>
      <p:sp>
        <p:nvSpPr>
          <p:cNvPr id="10" name="Text 7"/>
          <p:cNvSpPr/>
          <p:nvPr/>
        </p:nvSpPr>
        <p:spPr>
          <a:xfrm>
            <a:off x="7583686" y="2823210"/>
            <a:ext cx="1940243" cy="3986213"/>
          </a:xfrm>
          <a:prstGeom prst="rect">
            <a:avLst/>
          </a:prstGeom>
          <a:noFill/>
          <a:ln/>
        </p:spPr>
        <p:txBody>
          <a:bodyPr wrap="square" rtlCol="0" anchor="t"/>
          <a:lstStyle/>
          <a:p>
            <a:pPr marL="0" indent="0">
              <a:lnSpc>
                <a:spcPts val="2615"/>
              </a:lnSpc>
              <a:buNone/>
            </a:pPr>
            <a:r>
              <a:rPr lang="en-US" sz="1635" b="1" dirty="0">
                <a:solidFill>
                  <a:srgbClr val="FFFFFF"/>
                </a:solidFill>
                <a:latin typeface="PT Sans" pitchFamily="34" charset="0"/>
                <a:ea typeface="PT Sans" pitchFamily="34" charset="-122"/>
                <a:cs typeface="PT Sans" pitchFamily="34" charset="-120"/>
              </a:rPr>
              <a:t>PyNaCl</a:t>
            </a:r>
            <a:r>
              <a:rPr lang="en-US" sz="1635" dirty="0">
                <a:solidFill>
                  <a:srgbClr val="FFFFFF"/>
                </a:solidFill>
                <a:latin typeface="PT Sans" pitchFamily="34" charset="0"/>
                <a:ea typeface="PT Sans" pitchFamily="34" charset="-122"/>
                <a:cs typeface="PT Sans" pitchFamily="34" charset="-120"/>
              </a:rPr>
              <a:t> is a Python binding to the Networking and Cryptography (NaCl) library, providing a set of easy-to-use high-level APIs for symmetric and public-key cryptography, hashing, and randomness.</a:t>
            </a:r>
            <a:endParaRPr lang="en-US" sz="1635" dirty="0"/>
          </a:p>
        </p:txBody>
      </p:sp>
      <p:sp>
        <p:nvSpPr>
          <p:cNvPr id="11" name="Text 8"/>
          <p:cNvSpPr/>
          <p:nvPr/>
        </p:nvSpPr>
        <p:spPr>
          <a:xfrm>
            <a:off x="10038040" y="2310527"/>
            <a:ext cx="1940243" cy="305157"/>
          </a:xfrm>
          <a:prstGeom prst="rect">
            <a:avLst/>
          </a:prstGeom>
          <a:noFill/>
          <a:ln/>
        </p:spPr>
        <p:txBody>
          <a:bodyPr wrap="none" rtlCol="0" anchor="t"/>
          <a:lstStyle/>
          <a:p>
            <a:pPr marL="0" indent="0">
              <a:lnSpc>
                <a:spcPts val="2404"/>
              </a:lnSpc>
              <a:buNone/>
            </a:pPr>
            <a:r>
              <a:rPr lang="en-US" sz="1923" b="1" dirty="0">
                <a:solidFill>
                  <a:srgbClr val="FFFFFF"/>
                </a:solidFill>
                <a:latin typeface="Nunito" pitchFamily="34" charset="0"/>
                <a:ea typeface="Nunito" pitchFamily="34" charset="-122"/>
                <a:cs typeface="Nunito" pitchFamily="34" charset="-120"/>
              </a:rPr>
              <a:t>M2Crypto</a:t>
            </a:r>
            <a:endParaRPr lang="en-US" sz="1923" dirty="0"/>
          </a:p>
        </p:txBody>
      </p:sp>
      <p:sp>
        <p:nvSpPr>
          <p:cNvPr id="12" name="Text 9"/>
          <p:cNvSpPr/>
          <p:nvPr/>
        </p:nvSpPr>
        <p:spPr>
          <a:xfrm>
            <a:off x="10038040" y="2823210"/>
            <a:ext cx="1940243" cy="3654028"/>
          </a:xfrm>
          <a:prstGeom prst="rect">
            <a:avLst/>
          </a:prstGeom>
          <a:noFill/>
          <a:ln/>
        </p:spPr>
        <p:txBody>
          <a:bodyPr wrap="square" rtlCol="0" anchor="t"/>
          <a:lstStyle/>
          <a:p>
            <a:pPr marL="0" indent="0">
              <a:lnSpc>
                <a:spcPts val="2615"/>
              </a:lnSpc>
              <a:buNone/>
            </a:pPr>
            <a:r>
              <a:rPr lang="en-US" sz="1635" b="1" dirty="0">
                <a:solidFill>
                  <a:srgbClr val="FFFFFF"/>
                </a:solidFill>
                <a:latin typeface="PT Sans" pitchFamily="34" charset="0"/>
                <a:ea typeface="PT Sans" pitchFamily="34" charset="-122"/>
                <a:cs typeface="PT Sans" pitchFamily="34" charset="-120"/>
              </a:rPr>
              <a:t>M2Crypto</a:t>
            </a:r>
            <a:r>
              <a:rPr lang="en-US" sz="1635" dirty="0">
                <a:solidFill>
                  <a:srgbClr val="FFFFFF"/>
                </a:solidFill>
                <a:latin typeface="PT Sans" pitchFamily="34" charset="0"/>
                <a:ea typeface="PT Sans" pitchFamily="34" charset="-122"/>
                <a:cs typeface="PT Sans" pitchFamily="34" charset="-120"/>
              </a:rPr>
              <a:t> is a Python wrapper for the OpenSSL library, providing a wide range of cryptographic and X.509 functionality. It supports SSL/TLS connections, RSA, DSA, HMAC, and more.</a:t>
            </a:r>
            <a:endParaRPr lang="en-US" sz="16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0002E">
              <a:alpha val="75000"/>
            </a:srgbClr>
          </a:solidFill>
          <a:ln/>
        </p:spPr>
      </p:sp>
      <p:sp>
        <p:nvSpPr>
          <p:cNvPr id="4" name="Text 1"/>
          <p:cNvSpPr/>
          <p:nvPr/>
        </p:nvSpPr>
        <p:spPr>
          <a:xfrm>
            <a:off x="3260646" y="498753"/>
            <a:ext cx="8108990" cy="1067038"/>
          </a:xfrm>
          <a:prstGeom prst="rect">
            <a:avLst/>
          </a:prstGeom>
          <a:noFill/>
          <a:ln/>
        </p:spPr>
        <p:txBody>
          <a:bodyPr wrap="square" rtlCol="0" anchor="t"/>
          <a:lstStyle/>
          <a:p>
            <a:pPr marL="0" indent="0">
              <a:lnSpc>
                <a:spcPts val="4201"/>
              </a:lnSpc>
              <a:buNone/>
            </a:pPr>
            <a:r>
              <a:rPr lang="en-US" sz="3361" b="1" dirty="0">
                <a:solidFill>
                  <a:srgbClr val="FFFFFF"/>
                </a:solidFill>
                <a:latin typeface="Nunito" pitchFamily="34" charset="0"/>
                <a:ea typeface="Nunito" pitchFamily="34" charset="-122"/>
                <a:cs typeface="Nunito" pitchFamily="34" charset="-120"/>
              </a:rPr>
              <a:t>Implementing Encryption and Decryption in Python</a:t>
            </a:r>
            <a:endParaRPr lang="en-US" sz="3361" dirty="0"/>
          </a:p>
        </p:txBody>
      </p:sp>
      <p:pic>
        <p:nvPicPr>
          <p:cNvPr id="5" name="Image 1" descr="preencoded.png"/>
          <p:cNvPicPr>
            <a:picLocks noChangeAspect="1"/>
          </p:cNvPicPr>
          <p:nvPr/>
        </p:nvPicPr>
        <p:blipFill>
          <a:blip r:embed="rId4"/>
          <a:stretch>
            <a:fillRect/>
          </a:stretch>
        </p:blipFill>
        <p:spPr>
          <a:xfrm>
            <a:off x="3260646" y="1928455"/>
            <a:ext cx="906899" cy="1451015"/>
          </a:xfrm>
          <a:prstGeom prst="rect">
            <a:avLst/>
          </a:prstGeom>
        </p:spPr>
      </p:pic>
      <p:sp>
        <p:nvSpPr>
          <p:cNvPr id="6" name="Text 2"/>
          <p:cNvSpPr/>
          <p:nvPr/>
        </p:nvSpPr>
        <p:spPr>
          <a:xfrm>
            <a:off x="4439603" y="2109787"/>
            <a:ext cx="2133957" cy="266700"/>
          </a:xfrm>
          <a:prstGeom prst="rect">
            <a:avLst/>
          </a:prstGeom>
          <a:noFill/>
          <a:ln/>
        </p:spPr>
        <p:txBody>
          <a:bodyPr wrap="none" rtlCol="0" anchor="t"/>
          <a:lstStyle/>
          <a:p>
            <a:pPr marL="0" indent="0" algn="l">
              <a:lnSpc>
                <a:spcPts val="2100"/>
              </a:lnSpc>
              <a:buNone/>
            </a:pPr>
            <a:r>
              <a:rPr lang="en-US" sz="1680" b="1" dirty="0">
                <a:solidFill>
                  <a:srgbClr val="F2B42D"/>
                </a:solidFill>
                <a:latin typeface="Nunito" pitchFamily="34" charset="0"/>
                <a:ea typeface="Nunito" pitchFamily="34" charset="-122"/>
                <a:cs typeface="Nunito" pitchFamily="34" charset="-120"/>
              </a:rPr>
              <a:t>Identify Libraries</a:t>
            </a:r>
            <a:endParaRPr lang="en-US" sz="1680" dirty="0"/>
          </a:p>
        </p:txBody>
      </p:sp>
      <p:sp>
        <p:nvSpPr>
          <p:cNvPr id="7" name="Text 3"/>
          <p:cNvSpPr/>
          <p:nvPr/>
        </p:nvSpPr>
        <p:spPr>
          <a:xfrm>
            <a:off x="4439603" y="2485311"/>
            <a:ext cx="6930033" cy="580073"/>
          </a:xfrm>
          <a:prstGeom prst="rect">
            <a:avLst/>
          </a:prstGeom>
          <a:noFill/>
          <a:ln/>
        </p:spPr>
        <p:txBody>
          <a:bodyPr wrap="square" rtlCol="0" anchor="t"/>
          <a:lstStyle/>
          <a:p>
            <a:pPr marL="0" indent="0" algn="l">
              <a:lnSpc>
                <a:spcPts val="2285"/>
              </a:lnSpc>
              <a:buNone/>
            </a:pPr>
            <a:r>
              <a:rPr lang="en-US" sz="1428" dirty="0">
                <a:solidFill>
                  <a:srgbClr val="FFFFFF"/>
                </a:solidFill>
                <a:latin typeface="PT Sans" pitchFamily="34" charset="0"/>
                <a:ea typeface="PT Sans" pitchFamily="34" charset="-122"/>
                <a:cs typeface="PT Sans" pitchFamily="34" charset="-120"/>
              </a:rPr>
              <a:t>Utilize Python's built-in </a:t>
            </a:r>
            <a:r>
              <a:rPr lang="en-US" sz="1428" b="1" dirty="0">
                <a:solidFill>
                  <a:srgbClr val="FFFFFF"/>
                </a:solidFill>
                <a:latin typeface="PT Sans" pitchFamily="34" charset="0"/>
                <a:ea typeface="PT Sans" pitchFamily="34" charset="-122"/>
                <a:cs typeface="PT Sans" pitchFamily="34" charset="-120"/>
              </a:rPr>
              <a:t>cryptography</a:t>
            </a:r>
            <a:r>
              <a:rPr lang="en-US" sz="1428" dirty="0">
                <a:solidFill>
                  <a:srgbClr val="FFFFFF"/>
                </a:solidFill>
                <a:latin typeface="PT Sans" pitchFamily="34" charset="0"/>
                <a:ea typeface="PT Sans" pitchFamily="34" charset="-122"/>
                <a:cs typeface="PT Sans" pitchFamily="34" charset="-120"/>
              </a:rPr>
              <a:t> module or popular third-party libraries like </a:t>
            </a:r>
            <a:r>
              <a:rPr lang="en-US" sz="1428" b="1" dirty="0">
                <a:solidFill>
                  <a:srgbClr val="FFFFFF"/>
                </a:solidFill>
                <a:latin typeface="PT Sans" pitchFamily="34" charset="0"/>
                <a:ea typeface="PT Sans" pitchFamily="34" charset="-122"/>
                <a:cs typeface="PT Sans" pitchFamily="34" charset="-120"/>
              </a:rPr>
              <a:t>PyCryptodome</a:t>
            </a:r>
            <a:r>
              <a:rPr lang="en-US" sz="1428" dirty="0">
                <a:solidFill>
                  <a:srgbClr val="FFFFFF"/>
                </a:solidFill>
                <a:latin typeface="PT Sans" pitchFamily="34" charset="0"/>
                <a:ea typeface="PT Sans" pitchFamily="34" charset="-122"/>
                <a:cs typeface="PT Sans" pitchFamily="34" charset="-120"/>
              </a:rPr>
              <a:t> or </a:t>
            </a:r>
            <a:r>
              <a:rPr lang="en-US" sz="1428" b="1" dirty="0">
                <a:solidFill>
                  <a:srgbClr val="FFFFFF"/>
                </a:solidFill>
                <a:latin typeface="PT Sans" pitchFamily="34" charset="0"/>
                <a:ea typeface="PT Sans" pitchFamily="34" charset="-122"/>
                <a:cs typeface="PT Sans" pitchFamily="34" charset="-120"/>
              </a:rPr>
              <a:t>PyNaCl</a:t>
            </a:r>
            <a:r>
              <a:rPr lang="en-US" sz="1428" dirty="0">
                <a:solidFill>
                  <a:srgbClr val="FFFFFF"/>
                </a:solidFill>
                <a:latin typeface="PT Sans" pitchFamily="34" charset="0"/>
                <a:ea typeface="PT Sans" pitchFamily="34" charset="-122"/>
                <a:cs typeface="PT Sans" pitchFamily="34" charset="-120"/>
              </a:rPr>
              <a:t> to access a wide range of encryption and hashing algorithms.</a:t>
            </a:r>
            <a:endParaRPr lang="en-US" sz="1428" dirty="0"/>
          </a:p>
        </p:txBody>
      </p:sp>
      <p:pic>
        <p:nvPicPr>
          <p:cNvPr id="8" name="Image 2" descr="preencoded.png"/>
          <p:cNvPicPr>
            <a:picLocks noChangeAspect="1"/>
          </p:cNvPicPr>
          <p:nvPr/>
        </p:nvPicPr>
        <p:blipFill>
          <a:blip r:embed="rId5"/>
          <a:stretch>
            <a:fillRect/>
          </a:stretch>
        </p:blipFill>
        <p:spPr>
          <a:xfrm>
            <a:off x="3260646" y="3379470"/>
            <a:ext cx="906899" cy="1451015"/>
          </a:xfrm>
          <a:prstGeom prst="rect">
            <a:avLst/>
          </a:prstGeom>
        </p:spPr>
      </p:pic>
      <p:sp>
        <p:nvSpPr>
          <p:cNvPr id="9" name="Text 4"/>
          <p:cNvSpPr/>
          <p:nvPr/>
        </p:nvSpPr>
        <p:spPr>
          <a:xfrm>
            <a:off x="4439603" y="3560802"/>
            <a:ext cx="2133957" cy="266700"/>
          </a:xfrm>
          <a:prstGeom prst="rect">
            <a:avLst/>
          </a:prstGeom>
          <a:noFill/>
          <a:ln/>
        </p:spPr>
        <p:txBody>
          <a:bodyPr wrap="none" rtlCol="0" anchor="t"/>
          <a:lstStyle/>
          <a:p>
            <a:pPr marL="0" indent="0" algn="l">
              <a:lnSpc>
                <a:spcPts val="2100"/>
              </a:lnSpc>
              <a:buNone/>
            </a:pPr>
            <a:r>
              <a:rPr lang="en-US" sz="1680" b="1" dirty="0">
                <a:solidFill>
                  <a:srgbClr val="D7425E"/>
                </a:solidFill>
                <a:latin typeface="Nunito" pitchFamily="34" charset="0"/>
                <a:ea typeface="Nunito" pitchFamily="34" charset="-122"/>
                <a:cs typeface="Nunito" pitchFamily="34" charset="-120"/>
              </a:rPr>
              <a:t>Encrypt Data</a:t>
            </a:r>
            <a:endParaRPr lang="en-US" sz="1680" dirty="0"/>
          </a:p>
        </p:txBody>
      </p:sp>
      <p:sp>
        <p:nvSpPr>
          <p:cNvPr id="10" name="Text 5"/>
          <p:cNvSpPr/>
          <p:nvPr/>
        </p:nvSpPr>
        <p:spPr>
          <a:xfrm>
            <a:off x="4439603" y="3936325"/>
            <a:ext cx="6930033" cy="580073"/>
          </a:xfrm>
          <a:prstGeom prst="rect">
            <a:avLst/>
          </a:prstGeom>
          <a:noFill/>
          <a:ln/>
        </p:spPr>
        <p:txBody>
          <a:bodyPr wrap="square" rtlCol="0" anchor="t"/>
          <a:lstStyle/>
          <a:p>
            <a:pPr marL="0" indent="0" algn="l">
              <a:lnSpc>
                <a:spcPts val="2285"/>
              </a:lnSpc>
              <a:buNone/>
            </a:pPr>
            <a:r>
              <a:rPr lang="en-US" sz="1428" dirty="0">
                <a:solidFill>
                  <a:srgbClr val="FFFFFF"/>
                </a:solidFill>
                <a:latin typeface="PT Sans" pitchFamily="34" charset="0"/>
                <a:ea typeface="PT Sans" pitchFamily="34" charset="-122"/>
                <a:cs typeface="PT Sans" pitchFamily="34" charset="-120"/>
              </a:rPr>
              <a:t>Leverage symmetric encryption algorithms like </a:t>
            </a:r>
            <a:r>
              <a:rPr lang="en-US" sz="1428" b="1" dirty="0">
                <a:solidFill>
                  <a:srgbClr val="FFFFFF"/>
                </a:solidFill>
                <a:latin typeface="PT Sans" pitchFamily="34" charset="0"/>
                <a:ea typeface="PT Sans" pitchFamily="34" charset="-122"/>
                <a:cs typeface="PT Sans" pitchFamily="34" charset="-120"/>
              </a:rPr>
              <a:t>AES</a:t>
            </a:r>
            <a:r>
              <a:rPr lang="en-US" sz="1428" dirty="0">
                <a:solidFill>
                  <a:srgbClr val="FFFFFF"/>
                </a:solidFill>
                <a:latin typeface="PT Sans" pitchFamily="34" charset="0"/>
                <a:ea typeface="PT Sans" pitchFamily="34" charset="-122"/>
                <a:cs typeface="PT Sans" pitchFamily="34" charset="-120"/>
              </a:rPr>
              <a:t> or asymmetric algorithms like </a:t>
            </a:r>
            <a:r>
              <a:rPr lang="en-US" sz="1428" b="1" dirty="0">
                <a:solidFill>
                  <a:srgbClr val="FFFFFF"/>
                </a:solidFill>
                <a:latin typeface="PT Sans" pitchFamily="34" charset="0"/>
                <a:ea typeface="PT Sans" pitchFamily="34" charset="-122"/>
                <a:cs typeface="PT Sans" pitchFamily="34" charset="-120"/>
              </a:rPr>
              <a:t>RSA</a:t>
            </a:r>
            <a:r>
              <a:rPr lang="en-US" sz="1428" dirty="0">
                <a:solidFill>
                  <a:srgbClr val="FFFFFF"/>
                </a:solidFill>
                <a:latin typeface="PT Sans" pitchFamily="34" charset="0"/>
                <a:ea typeface="PT Sans" pitchFamily="34" charset="-122"/>
                <a:cs typeface="PT Sans" pitchFamily="34" charset="-120"/>
              </a:rPr>
              <a:t> to securely encrypt sensitive data, ensuring confidentiality.</a:t>
            </a:r>
            <a:endParaRPr lang="en-US" sz="1428" dirty="0"/>
          </a:p>
        </p:txBody>
      </p:sp>
      <p:pic>
        <p:nvPicPr>
          <p:cNvPr id="11" name="Image 3" descr="preencoded.png"/>
          <p:cNvPicPr>
            <a:picLocks noChangeAspect="1"/>
          </p:cNvPicPr>
          <p:nvPr/>
        </p:nvPicPr>
        <p:blipFill>
          <a:blip r:embed="rId6"/>
          <a:stretch>
            <a:fillRect/>
          </a:stretch>
        </p:blipFill>
        <p:spPr>
          <a:xfrm>
            <a:off x="3260646" y="4830485"/>
            <a:ext cx="906899" cy="1451015"/>
          </a:xfrm>
          <a:prstGeom prst="rect">
            <a:avLst/>
          </a:prstGeom>
        </p:spPr>
      </p:pic>
      <p:sp>
        <p:nvSpPr>
          <p:cNvPr id="12" name="Text 6"/>
          <p:cNvSpPr/>
          <p:nvPr/>
        </p:nvSpPr>
        <p:spPr>
          <a:xfrm>
            <a:off x="4439603" y="5011817"/>
            <a:ext cx="2133957" cy="266700"/>
          </a:xfrm>
          <a:prstGeom prst="rect">
            <a:avLst/>
          </a:prstGeom>
          <a:noFill/>
          <a:ln/>
        </p:spPr>
        <p:txBody>
          <a:bodyPr wrap="none" rtlCol="0" anchor="t"/>
          <a:lstStyle/>
          <a:p>
            <a:pPr marL="0" indent="0" algn="l">
              <a:lnSpc>
                <a:spcPts val="2100"/>
              </a:lnSpc>
              <a:buNone/>
            </a:pPr>
            <a:r>
              <a:rPr lang="en-US" sz="1680" b="1" dirty="0">
                <a:solidFill>
                  <a:srgbClr val="DD785E"/>
                </a:solidFill>
                <a:latin typeface="Nunito" pitchFamily="34" charset="0"/>
                <a:ea typeface="Nunito" pitchFamily="34" charset="-122"/>
                <a:cs typeface="Nunito" pitchFamily="34" charset="-120"/>
              </a:rPr>
              <a:t>Decrypt Data</a:t>
            </a:r>
            <a:endParaRPr lang="en-US" sz="1680" dirty="0"/>
          </a:p>
        </p:txBody>
      </p:sp>
      <p:sp>
        <p:nvSpPr>
          <p:cNvPr id="13" name="Text 7"/>
          <p:cNvSpPr/>
          <p:nvPr/>
        </p:nvSpPr>
        <p:spPr>
          <a:xfrm>
            <a:off x="4439603" y="5387340"/>
            <a:ext cx="6930033" cy="580073"/>
          </a:xfrm>
          <a:prstGeom prst="rect">
            <a:avLst/>
          </a:prstGeom>
          <a:noFill/>
          <a:ln/>
        </p:spPr>
        <p:txBody>
          <a:bodyPr wrap="square" rtlCol="0" anchor="t"/>
          <a:lstStyle/>
          <a:p>
            <a:pPr marL="0" indent="0" algn="l">
              <a:lnSpc>
                <a:spcPts val="2285"/>
              </a:lnSpc>
              <a:buNone/>
            </a:pPr>
            <a:r>
              <a:rPr lang="en-US" sz="1428" dirty="0">
                <a:solidFill>
                  <a:srgbClr val="FFFFFF"/>
                </a:solidFill>
                <a:latin typeface="PT Sans" pitchFamily="34" charset="0"/>
                <a:ea typeface="PT Sans" pitchFamily="34" charset="-122"/>
                <a:cs typeface="PT Sans" pitchFamily="34" charset="-120"/>
              </a:rPr>
              <a:t>Implement the corresponding decryption methods to reliably decrypt the encrypted data, allowing authorized parties to access the original information.</a:t>
            </a:r>
            <a:endParaRPr lang="en-US" sz="1428" dirty="0"/>
          </a:p>
        </p:txBody>
      </p:sp>
      <p:pic>
        <p:nvPicPr>
          <p:cNvPr id="14" name="Image 4" descr="preencoded.png"/>
          <p:cNvPicPr>
            <a:picLocks noChangeAspect="1"/>
          </p:cNvPicPr>
          <p:nvPr/>
        </p:nvPicPr>
        <p:blipFill>
          <a:blip r:embed="rId7"/>
          <a:stretch>
            <a:fillRect/>
          </a:stretch>
        </p:blipFill>
        <p:spPr>
          <a:xfrm>
            <a:off x="3260646" y="6281499"/>
            <a:ext cx="906899" cy="1451015"/>
          </a:xfrm>
          <a:prstGeom prst="rect">
            <a:avLst/>
          </a:prstGeom>
        </p:spPr>
      </p:pic>
      <p:sp>
        <p:nvSpPr>
          <p:cNvPr id="15" name="Text 8"/>
          <p:cNvSpPr/>
          <p:nvPr/>
        </p:nvSpPr>
        <p:spPr>
          <a:xfrm>
            <a:off x="4439603" y="6462832"/>
            <a:ext cx="2133957" cy="266700"/>
          </a:xfrm>
          <a:prstGeom prst="rect">
            <a:avLst/>
          </a:prstGeom>
          <a:noFill/>
          <a:ln/>
        </p:spPr>
        <p:txBody>
          <a:bodyPr wrap="none" rtlCol="0" anchor="t"/>
          <a:lstStyle/>
          <a:p>
            <a:pPr marL="0" indent="0" algn="l">
              <a:lnSpc>
                <a:spcPts val="2100"/>
              </a:lnSpc>
              <a:buNone/>
            </a:pPr>
            <a:r>
              <a:rPr lang="en-US" sz="1680" b="1" dirty="0">
                <a:solidFill>
                  <a:srgbClr val="48A8E2"/>
                </a:solidFill>
                <a:latin typeface="Nunito" pitchFamily="34" charset="0"/>
                <a:ea typeface="Nunito" pitchFamily="34" charset="-122"/>
                <a:cs typeface="Nunito" pitchFamily="34" charset="-120"/>
              </a:rPr>
              <a:t>Manage Keys</a:t>
            </a:r>
            <a:endParaRPr lang="en-US" sz="1680" dirty="0"/>
          </a:p>
        </p:txBody>
      </p:sp>
      <p:sp>
        <p:nvSpPr>
          <p:cNvPr id="16" name="Text 9"/>
          <p:cNvSpPr/>
          <p:nvPr/>
        </p:nvSpPr>
        <p:spPr>
          <a:xfrm>
            <a:off x="4439603" y="6838355"/>
            <a:ext cx="6930033" cy="580073"/>
          </a:xfrm>
          <a:prstGeom prst="rect">
            <a:avLst/>
          </a:prstGeom>
          <a:noFill/>
          <a:ln/>
        </p:spPr>
        <p:txBody>
          <a:bodyPr wrap="square" rtlCol="0" anchor="t"/>
          <a:lstStyle/>
          <a:p>
            <a:pPr marL="0" indent="0" algn="l">
              <a:lnSpc>
                <a:spcPts val="2285"/>
              </a:lnSpc>
              <a:buNone/>
            </a:pPr>
            <a:r>
              <a:rPr lang="en-US" sz="1428" dirty="0">
                <a:solidFill>
                  <a:srgbClr val="FFFFFF"/>
                </a:solidFill>
                <a:latin typeface="PT Sans" pitchFamily="34" charset="0"/>
                <a:ea typeface="PT Sans" pitchFamily="34" charset="-122"/>
                <a:cs typeface="PT Sans" pitchFamily="34" charset="-120"/>
              </a:rPr>
              <a:t>Properly generate, store, and distribute encryption keys to ensure the security of your encryption and decryption processes.</a:t>
            </a:r>
            <a:endParaRPr lang="en-US" sz="142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89196"/>
            <a:ext cx="9431417"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Real-world Use Cases and Applications</a:t>
            </a:r>
            <a:endParaRPr lang="en-US" sz="4117" dirty="0"/>
          </a:p>
        </p:txBody>
      </p:sp>
      <p:sp>
        <p:nvSpPr>
          <p:cNvPr id="5" name="Text 2"/>
          <p:cNvSpPr/>
          <p:nvPr/>
        </p:nvSpPr>
        <p:spPr>
          <a:xfrm>
            <a:off x="2348389" y="2375773"/>
            <a:ext cx="4695706"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Encryption and decryption tools built with Python have a wide range of real-world applications. They are used to secure sensitive data in industries like healthcare, finance, and government. These tools protect communications, files, and databases from unauthorized access and ensure data privacy.</a:t>
            </a:r>
            <a:endParaRPr lang="en-US" sz="1750" dirty="0"/>
          </a:p>
        </p:txBody>
      </p:sp>
      <p:sp>
        <p:nvSpPr>
          <p:cNvPr id="6" name="Text 3"/>
          <p:cNvSpPr/>
          <p:nvPr/>
        </p:nvSpPr>
        <p:spPr>
          <a:xfrm>
            <a:off x="2348389" y="5063490"/>
            <a:ext cx="469570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Additionally, Python-based encryption is leveraged in cybersecurity solutions, secure messaging apps, and file transfer protocols. It plays a crucial role in protecting personal and business information in the digital age.</a:t>
            </a:r>
            <a:endParaRPr lang="en-US" sz="1750" dirty="0"/>
          </a:p>
        </p:txBody>
      </p:sp>
      <p:pic>
        <p:nvPicPr>
          <p:cNvPr id="7" name="Image 1" descr="preencoded.png"/>
          <p:cNvPicPr>
            <a:picLocks noChangeAspect="1"/>
          </p:cNvPicPr>
          <p:nvPr/>
        </p:nvPicPr>
        <p:blipFill>
          <a:blip r:embed="rId4"/>
          <a:stretch>
            <a:fillRect/>
          </a:stretch>
        </p:blipFill>
        <p:spPr>
          <a:xfrm>
            <a:off x="7593687" y="2425779"/>
            <a:ext cx="4695706" cy="3826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975</Words>
  <Application>Microsoft Office PowerPoint</Application>
  <PresentationFormat>Custom</PresentationFormat>
  <Paragraphs>72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3</cp:revision>
  <dcterms:created xsi:type="dcterms:W3CDTF">2024-06-03T18:03:14Z</dcterms:created>
  <dcterms:modified xsi:type="dcterms:W3CDTF">2024-06-03T18:15:40Z</dcterms:modified>
</cp:coreProperties>
</file>